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2" r:id="rId3"/>
    <p:sldId id="305" r:id="rId4"/>
    <p:sldId id="301" r:id="rId5"/>
    <p:sldId id="306" r:id="rId6"/>
    <p:sldId id="273" r:id="rId7"/>
    <p:sldId id="266" r:id="rId8"/>
    <p:sldId id="272" r:id="rId9"/>
    <p:sldId id="286" r:id="rId10"/>
    <p:sldId id="303" r:id="rId11"/>
    <p:sldId id="289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3810" autoAdjust="0"/>
  </p:normalViewPr>
  <p:slideViewPr>
    <p:cSldViewPr snapToGrid="0" showGuides="1">
      <p:cViewPr varScale="1">
        <p:scale>
          <a:sx n="111" d="100"/>
          <a:sy n="111" d="100"/>
        </p:scale>
        <p:origin x="61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2" descr="May be a graphic of text">
            <a:extLst>
              <a:ext uri="{FF2B5EF4-FFF2-40B4-BE49-F238E27FC236}">
                <a16:creationId xmlns:a16="http://schemas.microsoft.com/office/drawing/2014/main" id="{E3C48A37-5EC7-1465-E02F-B43E2AB4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0"/>
            <a:ext cx="5586412" cy="21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74D2A2-C2CB-D038-F5CA-BF242F2DD846}"/>
              </a:ext>
            </a:extLst>
          </p:cNvPr>
          <p:cNvSpPr txBox="1"/>
          <p:nvPr/>
        </p:nvSpPr>
        <p:spPr>
          <a:xfrm>
            <a:off x="6305866" y="4022598"/>
            <a:ext cx="514138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            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Hartsaw, K.             Merrell, C. 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        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Chief Executive                                                  Chief of Staff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        </a:t>
            </a: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                    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Jones, B.              Blackall, 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</a:rPr>
              <a:t>                          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President	                                               Principal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5DCF9-D8FA-FFB3-7161-6E0A8F25CBAC}"/>
              </a:ext>
            </a:extLst>
          </p:cNvPr>
          <p:cNvSpPr txBox="1"/>
          <p:nvPr/>
        </p:nvSpPr>
        <p:spPr>
          <a:xfrm>
            <a:off x="6674600" y="2992937"/>
            <a:ext cx="588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>
                    <a:lumMod val="95000"/>
                  </a:schemeClr>
                </a:solidFill>
              </a:rPr>
              <a:t>Working Towards High School Diplomas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615B-8C28-E047-1238-46E6C5D6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798" y="132265"/>
            <a:ext cx="6965202" cy="662323"/>
          </a:xfrm>
        </p:spPr>
        <p:txBody>
          <a:bodyPr/>
          <a:lstStyle/>
          <a:p>
            <a:r>
              <a:rPr lang="en-US" sz="3600" cap="small" dirty="0">
                <a:solidFill>
                  <a:srgbClr val="0070C0"/>
                </a:solidFill>
              </a:rPr>
              <a:t>Supporting Students and Community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277AF-527C-0C38-CE7B-95BA4F4B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42" name="Picture 2" descr="Reducing community college dropout through comprehensive supports | The  Abdul Latif Jameel Poverty Action Lab">
            <a:extLst>
              <a:ext uri="{FF2B5EF4-FFF2-40B4-BE49-F238E27FC236}">
                <a16:creationId xmlns:a16="http://schemas.microsoft.com/office/drawing/2014/main" id="{D629AE59-8B19-0F71-FC94-13AC9402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9" y="1130060"/>
            <a:ext cx="5526837" cy="36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087F5-78E5-F110-E430-A5B02222C34A}"/>
              </a:ext>
            </a:extLst>
          </p:cNvPr>
          <p:cNvSpPr txBox="1"/>
          <p:nvPr/>
        </p:nvSpPr>
        <p:spPr>
          <a:xfrm>
            <a:off x="7988957" y="1566952"/>
            <a:ext cx="44072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Dropout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cap="smal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20 plus years Assisting students to graduate from High School &amp; find employment. </a:t>
            </a:r>
          </a:p>
          <a:p>
            <a:endParaRPr lang="en-US" sz="2000" b="1" cap="smal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Building relationships with District, schools, and local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cap="smal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cap="small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 descr="May be a graphic of text">
            <a:extLst>
              <a:ext uri="{FF2B5EF4-FFF2-40B4-BE49-F238E27FC236}">
                <a16:creationId xmlns:a16="http://schemas.microsoft.com/office/drawing/2014/main" id="{B1FAABF5-1A6A-F0C9-6D51-9E7F723D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11" y="6246680"/>
            <a:ext cx="1607389" cy="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  <p:pic>
        <p:nvPicPr>
          <p:cNvPr id="9218" name="Picture 2" descr="Military Branches Patch Set - 3&quot; Circular Military Patches (One Each: Air  Force, Army, Coast Guard, Marines, Navy, and Space Force)">
            <a:extLst>
              <a:ext uri="{FF2B5EF4-FFF2-40B4-BE49-F238E27FC236}">
                <a16:creationId xmlns:a16="http://schemas.microsoft.com/office/drawing/2014/main" id="{A8B0F9A5-B288-45A0-AC3F-50A807C3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06" y="1251187"/>
            <a:ext cx="2737448" cy="22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0 Best Places To Live Off-Campus At FSU - Society19">
            <a:extLst>
              <a:ext uri="{FF2B5EF4-FFF2-40B4-BE49-F238E27FC236}">
                <a16:creationId xmlns:a16="http://schemas.microsoft.com/office/drawing/2014/main" id="{ECA27067-8D7E-42E8-38D1-7CBFBECF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88" y="1201952"/>
            <a:ext cx="3740412" cy="28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Job Corps Launches Signing Day Campaign Nationwide | Business Wire">
            <a:extLst>
              <a:ext uri="{FF2B5EF4-FFF2-40B4-BE49-F238E27FC236}">
                <a16:creationId xmlns:a16="http://schemas.microsoft.com/office/drawing/2014/main" id="{2CF69711-4924-AE06-2849-055A4288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92" y="4509135"/>
            <a:ext cx="3253585" cy="16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nternship Opportunity - Student Intern in the U.S. &amp; Foreign Commercial  Service - U.S. Embassy in Bulgaria">
            <a:extLst>
              <a:ext uri="{FF2B5EF4-FFF2-40B4-BE49-F238E27FC236}">
                <a16:creationId xmlns:a16="http://schemas.microsoft.com/office/drawing/2014/main" id="{3101A094-4AB6-E7DF-F738-46B2FF27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2" y="4578131"/>
            <a:ext cx="2446503" cy="16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27D47-392A-1360-E985-A52D6DC44123}"/>
              </a:ext>
            </a:extLst>
          </p:cNvPr>
          <p:cNvSpPr txBox="1"/>
          <p:nvPr/>
        </p:nvSpPr>
        <p:spPr>
          <a:xfrm>
            <a:off x="3290018" y="0"/>
            <a:ext cx="856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POST HIGH SCHOOL PATHWAYS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02467-C75A-FC1E-056E-A4F51F3B13DE}"/>
              </a:ext>
            </a:extLst>
          </p:cNvPr>
          <p:cNvSpPr txBox="1"/>
          <p:nvPr/>
        </p:nvSpPr>
        <p:spPr>
          <a:xfrm>
            <a:off x="10190671" y="2141135"/>
            <a:ext cx="142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chemeClr val="accent5">
                    <a:lumMod val="75000"/>
                  </a:schemeClr>
                </a:solidFill>
              </a:rPr>
              <a:t>Military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66975-A6B1-5AC4-B653-BE28F84BEC1E}"/>
              </a:ext>
            </a:extLst>
          </p:cNvPr>
          <p:cNvSpPr txBox="1"/>
          <p:nvPr/>
        </p:nvSpPr>
        <p:spPr>
          <a:xfrm>
            <a:off x="6470170" y="3603540"/>
            <a:ext cx="1917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</a:rPr>
              <a:t>Technical 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1E1D0-0A46-E6E5-E31E-F6509508A181}"/>
              </a:ext>
            </a:extLst>
          </p:cNvPr>
          <p:cNvSpPr txBox="1"/>
          <p:nvPr/>
        </p:nvSpPr>
        <p:spPr>
          <a:xfrm>
            <a:off x="964418" y="2371968"/>
            <a:ext cx="144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0070C0"/>
                </a:solidFill>
              </a:rPr>
              <a:t>University</a:t>
            </a:r>
            <a:r>
              <a:rPr lang="en-US" dirty="0"/>
              <a:t> </a:t>
            </a:r>
          </a:p>
        </p:txBody>
      </p:sp>
      <p:pic>
        <p:nvPicPr>
          <p:cNvPr id="2" name="Picture 2" descr="May be a graphic of text">
            <a:extLst>
              <a:ext uri="{FF2B5EF4-FFF2-40B4-BE49-F238E27FC236}">
                <a16:creationId xmlns:a16="http://schemas.microsoft.com/office/drawing/2014/main" id="{DE55AEC2-4865-2F46-E628-F0A0C75A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11" y="6270549"/>
            <a:ext cx="1607389" cy="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Job Shop | LinkedIn">
            <a:extLst>
              <a:ext uri="{FF2B5EF4-FFF2-40B4-BE49-F238E27FC236}">
                <a16:creationId xmlns:a16="http://schemas.microsoft.com/office/drawing/2014/main" id="{A661B70C-9464-5DD4-385E-370E0E6E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0" y="3912938"/>
            <a:ext cx="3849538" cy="2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y be a graphic of text">
            <a:extLst>
              <a:ext uri="{FF2B5EF4-FFF2-40B4-BE49-F238E27FC236}">
                <a16:creationId xmlns:a16="http://schemas.microsoft.com/office/drawing/2014/main" id="{99348B28-73D3-36E1-9B95-F91E4850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0" y="207650"/>
            <a:ext cx="5576753" cy="21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print for Success stock vector. Illustration of angles - 17545781">
            <a:extLst>
              <a:ext uri="{FF2B5EF4-FFF2-40B4-BE49-F238E27FC236}">
                <a16:creationId xmlns:a16="http://schemas.microsoft.com/office/drawing/2014/main" id="{4094CEEE-F9C2-1FC4-4644-7F91E6BB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2656397"/>
            <a:ext cx="8333038" cy="23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29541-6F75-69C5-4587-0AA1B7DACEC0}"/>
              </a:ext>
            </a:extLst>
          </p:cNvPr>
          <p:cNvSpPr txBox="1"/>
          <p:nvPr/>
        </p:nvSpPr>
        <p:spPr>
          <a:xfrm>
            <a:off x="6961517" y="5607169"/>
            <a:ext cx="427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2941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ion Statement Images – Browse 115,115 Stock Photos, Vectors, and Video |  Adobe Stock">
            <a:extLst>
              <a:ext uri="{FF2B5EF4-FFF2-40B4-BE49-F238E27FC236}">
                <a16:creationId xmlns:a16="http://schemas.microsoft.com/office/drawing/2014/main" id="{1B777C0D-8C5C-9245-C383-046BB5EE6D2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b="89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y be a graphic of text">
            <a:extLst>
              <a:ext uri="{FF2B5EF4-FFF2-40B4-BE49-F238E27FC236}">
                <a16:creationId xmlns:a16="http://schemas.microsoft.com/office/drawing/2014/main" id="{8473F1C7-6F1C-B8A3-C7D9-C934C829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30" y="6289406"/>
            <a:ext cx="1428970" cy="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9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nect 9 Dots with 4 Lines: Why 'Thinking Outside the Box' Doesn't Work">
            <a:extLst>
              <a:ext uri="{FF2B5EF4-FFF2-40B4-BE49-F238E27FC236}">
                <a16:creationId xmlns:a16="http://schemas.microsoft.com/office/drawing/2014/main" id="{5EB62B2B-B1E9-851E-3FE2-001A421C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60" y="2170379"/>
            <a:ext cx="6071469" cy="26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E65B4-EFDF-9B92-D792-1BA4CA310A1C}"/>
              </a:ext>
            </a:extLst>
          </p:cNvPr>
          <p:cNvSpPr txBox="1"/>
          <p:nvPr/>
        </p:nvSpPr>
        <p:spPr>
          <a:xfrm>
            <a:off x="1587259" y="932048"/>
            <a:ext cx="794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Below is a puzzle.  Try to connect the nine dots with four straight liners without going back over any line or lifting your pencil. </a:t>
            </a:r>
          </a:p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Six sets are included so that you have plenty of practice space. </a:t>
            </a:r>
          </a:p>
        </p:txBody>
      </p:sp>
      <p:pic>
        <p:nvPicPr>
          <p:cNvPr id="6" name="Picture 2" descr="May be a graphic of text">
            <a:extLst>
              <a:ext uri="{FF2B5EF4-FFF2-40B4-BE49-F238E27FC236}">
                <a16:creationId xmlns:a16="http://schemas.microsoft.com/office/drawing/2014/main" id="{1DE57B14-9F16-EF88-0C16-186132E4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30" y="6314536"/>
            <a:ext cx="1428970" cy="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 Etiquette &amp; Writing Skills - Princeton Academy">
            <a:extLst>
              <a:ext uri="{FF2B5EF4-FFF2-40B4-BE49-F238E27FC236}">
                <a16:creationId xmlns:a16="http://schemas.microsoft.com/office/drawing/2014/main" id="{3E176A10-D8BF-7A65-B091-248C27D3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88" y="2361241"/>
            <a:ext cx="3419655" cy="22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6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allenging the “Outside the Box&quot; Thinking Fallacy • The Havok Journal">
            <a:extLst>
              <a:ext uri="{FF2B5EF4-FFF2-40B4-BE49-F238E27FC236}">
                <a16:creationId xmlns:a16="http://schemas.microsoft.com/office/drawing/2014/main" id="{18B3E34F-5A9D-23CB-0A82-0DDD0D44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84" y="1118551"/>
            <a:ext cx="9237306" cy="51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B831A-A8CB-11BA-9A7A-9C5A2740277E}"/>
              </a:ext>
            </a:extLst>
          </p:cNvPr>
          <p:cNvSpPr txBox="1"/>
          <p:nvPr/>
        </p:nvSpPr>
        <p:spPr>
          <a:xfrm>
            <a:off x="2899913" y="327803"/>
            <a:ext cx="639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NINE DOT AND FOUR LINES</a:t>
            </a:r>
          </a:p>
        </p:txBody>
      </p:sp>
      <p:pic>
        <p:nvPicPr>
          <p:cNvPr id="8" name="Picture 2" descr="May be a graphic of text">
            <a:extLst>
              <a:ext uri="{FF2B5EF4-FFF2-40B4-BE49-F238E27FC236}">
                <a16:creationId xmlns:a16="http://schemas.microsoft.com/office/drawing/2014/main" id="{6B28BD61-6B52-1590-77BE-EF8A15A1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90" y="6314536"/>
            <a:ext cx="1428970" cy="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5622E-E398-3E13-80E5-B75EE98F7987}"/>
              </a:ext>
            </a:extLst>
          </p:cNvPr>
          <p:cNvSpPr txBox="1"/>
          <p:nvPr/>
        </p:nvSpPr>
        <p:spPr>
          <a:xfrm>
            <a:off x="851139" y="258793"/>
            <a:ext cx="495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cap="small" dirty="0">
                <a:solidFill>
                  <a:schemeClr val="bg1"/>
                </a:solidFill>
              </a:rPr>
              <a:t>Solved</a:t>
            </a:r>
            <a:r>
              <a:rPr lang="en-US" sz="4000" b="1" cap="smal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 descr="The nine-dot problem requires connecting all nine dots with four... |  Download Scientific Diagram">
            <a:extLst>
              <a:ext uri="{FF2B5EF4-FFF2-40B4-BE49-F238E27FC236}">
                <a16:creationId xmlns:a16="http://schemas.microsoft.com/office/drawing/2014/main" id="{99B277D1-43C3-A8B1-FBBE-E97E8BFF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3166" y="1217582"/>
            <a:ext cx="4954437" cy="49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40392"/>
            <a:ext cx="11520487" cy="758824"/>
          </a:xfrm>
        </p:spPr>
        <p:txBody>
          <a:bodyPr>
            <a:noAutofit/>
          </a:bodyPr>
          <a:lstStyle/>
          <a:p>
            <a:pPr algn="ctr"/>
            <a:r>
              <a:rPr lang="en-US" sz="5400" cap="small" dirty="0">
                <a:solidFill>
                  <a:schemeClr val="accent2">
                    <a:lumMod val="50000"/>
                  </a:schemeClr>
                </a:solidFill>
              </a:rPr>
              <a:t>Creative Innovative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57" t="-231" r="16551" b="231"/>
          <a:stretch/>
        </p:blipFill>
        <p:spPr>
          <a:xfrm>
            <a:off x="3967163" y="1233488"/>
            <a:ext cx="4257675" cy="5148262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506E9E-686B-23DB-3CEA-404CCA0E3B4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456942" y="1922433"/>
            <a:ext cx="3143250" cy="41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Challenging Assumptions</a:t>
            </a:r>
          </a:p>
          <a:p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Looking at Problems from Different Perspective</a:t>
            </a:r>
          </a:p>
          <a:p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Stimulating Creative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Unconventional Solutions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B05D7-25D1-2899-3424-8A639FAE0195}"/>
              </a:ext>
            </a:extLst>
          </p:cNvPr>
          <p:cNvSpPr txBox="1"/>
          <p:nvPr/>
        </p:nvSpPr>
        <p:spPr>
          <a:xfrm>
            <a:off x="587991" y="2151727"/>
            <a:ext cx="31470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Career Readiness </a:t>
            </a:r>
          </a:p>
          <a:p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Employability </a:t>
            </a:r>
          </a:p>
          <a:p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Additional source of income to homes</a:t>
            </a:r>
          </a:p>
          <a:p>
            <a:endParaRPr lang="en-US" sz="2000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bg1"/>
                </a:solidFill>
              </a:rPr>
              <a:t>Academic Credit </a:t>
            </a:r>
          </a:p>
        </p:txBody>
      </p:sp>
      <p:pic>
        <p:nvPicPr>
          <p:cNvPr id="13" name="Picture 2" descr="May be a graphic of text">
            <a:extLst>
              <a:ext uri="{FF2B5EF4-FFF2-40B4-BE49-F238E27FC236}">
                <a16:creationId xmlns:a16="http://schemas.microsoft.com/office/drawing/2014/main" id="{5F290F5D-E9BB-6848-7CBD-82972ED5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30" y="6314536"/>
            <a:ext cx="1428970" cy="5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828" y="939800"/>
            <a:ext cx="5138058" cy="4978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1EC62-A65D-ADCB-0376-C2C499D7540E}"/>
              </a:ext>
            </a:extLst>
          </p:cNvPr>
          <p:cNvSpPr txBox="1"/>
          <p:nvPr/>
        </p:nvSpPr>
        <p:spPr>
          <a:xfrm>
            <a:off x="5762190" y="1276849"/>
            <a:ext cx="769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rgbClr val="0070C0"/>
                </a:solidFill>
              </a:rPr>
              <a:t>Career ACADEMY with a student-centered focus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562498-31BB-0EA3-C5D2-5D46695FD6E8}"/>
              </a:ext>
            </a:extLst>
          </p:cNvPr>
          <p:cNvSpPr/>
          <p:nvPr/>
        </p:nvSpPr>
        <p:spPr>
          <a:xfrm>
            <a:off x="7485692" y="3030293"/>
            <a:ext cx="2734573" cy="14391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rgbClr val="0070C0"/>
                </a:solidFill>
              </a:rPr>
              <a:t>STUDENT</a:t>
            </a:r>
            <a:r>
              <a:rPr lang="en-US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C58B4-B4C7-8CA5-9A4C-06821F830EEF}"/>
              </a:ext>
            </a:extLst>
          </p:cNvPr>
          <p:cNvSpPr/>
          <p:nvPr/>
        </p:nvSpPr>
        <p:spPr>
          <a:xfrm>
            <a:off x="7759144" y="2093796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Curriculum</a:t>
            </a:r>
          </a:p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72637D-D642-376D-B781-38512EB5FC7C}"/>
              </a:ext>
            </a:extLst>
          </p:cNvPr>
          <p:cNvSpPr/>
          <p:nvPr/>
        </p:nvSpPr>
        <p:spPr>
          <a:xfrm>
            <a:off x="9069099" y="2093796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Board of Directors</a:t>
            </a:r>
          </a:p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E00B7E-99EB-48D7-4CFF-16DE37CAFC62}"/>
              </a:ext>
            </a:extLst>
          </p:cNvPr>
          <p:cNvSpPr/>
          <p:nvPr/>
        </p:nvSpPr>
        <p:spPr>
          <a:xfrm>
            <a:off x="10147401" y="2521012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Careers</a:t>
            </a:r>
          </a:p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1E0F09-7F39-F7D6-8618-38C568F54F40}"/>
              </a:ext>
            </a:extLst>
          </p:cNvPr>
          <p:cNvSpPr/>
          <p:nvPr/>
        </p:nvSpPr>
        <p:spPr>
          <a:xfrm>
            <a:off x="8227752" y="4925546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Mentors</a:t>
            </a:r>
          </a:p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3AFF7D-2661-2181-0AB6-F92E56988068}"/>
              </a:ext>
            </a:extLst>
          </p:cNvPr>
          <p:cNvSpPr/>
          <p:nvPr/>
        </p:nvSpPr>
        <p:spPr>
          <a:xfrm>
            <a:off x="6248400" y="3231333"/>
            <a:ext cx="1139441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1100" b="1" dirty="0">
                <a:solidFill>
                  <a:srgbClr val="0070C0"/>
                </a:solidFill>
              </a:rPr>
              <a:t>Small Classroom</a:t>
            </a:r>
            <a:endParaRPr lang="en-US" sz="900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5FDD5B-B360-A848-D4E0-5D8834A15C5A}"/>
              </a:ext>
            </a:extLst>
          </p:cNvPr>
          <p:cNvSpPr/>
          <p:nvPr/>
        </p:nvSpPr>
        <p:spPr>
          <a:xfrm>
            <a:off x="6680842" y="2463039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Community</a:t>
            </a:r>
          </a:p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6117A2-C70D-2E1A-8761-CF1B61213997}"/>
              </a:ext>
            </a:extLst>
          </p:cNvPr>
          <p:cNvSpPr/>
          <p:nvPr/>
        </p:nvSpPr>
        <p:spPr>
          <a:xfrm>
            <a:off x="10361772" y="3286433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Parents and Family</a:t>
            </a:r>
          </a:p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07E9FE-8459-5FD8-BBF6-CBF0FBFC6308}"/>
              </a:ext>
            </a:extLst>
          </p:cNvPr>
          <p:cNvSpPr/>
          <p:nvPr/>
        </p:nvSpPr>
        <p:spPr>
          <a:xfrm>
            <a:off x="10220265" y="4051854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Professional Staff</a:t>
            </a:r>
          </a:p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90BB1-DC18-3A4A-72F7-04A37ADA52AD}"/>
              </a:ext>
            </a:extLst>
          </p:cNvPr>
          <p:cNvSpPr/>
          <p:nvPr/>
        </p:nvSpPr>
        <p:spPr>
          <a:xfrm>
            <a:off x="9387251" y="4656013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School District Support</a:t>
            </a:r>
          </a:p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09AA0C-A0FB-3BD7-5EA4-5B80B69D4F36}"/>
              </a:ext>
            </a:extLst>
          </p:cNvPr>
          <p:cNvSpPr/>
          <p:nvPr/>
        </p:nvSpPr>
        <p:spPr>
          <a:xfrm>
            <a:off x="7068253" y="4613204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Businesses</a:t>
            </a:r>
          </a:p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43F24B-7F86-C211-BA7D-5CB14A15DA3F}"/>
              </a:ext>
            </a:extLst>
          </p:cNvPr>
          <p:cNvSpPr/>
          <p:nvPr/>
        </p:nvSpPr>
        <p:spPr>
          <a:xfrm>
            <a:off x="6395273" y="3999627"/>
            <a:ext cx="1078302" cy="62468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70C0"/>
              </a:solidFill>
            </a:endParaRPr>
          </a:p>
          <a:p>
            <a:pPr algn="ctr"/>
            <a:r>
              <a:rPr lang="en-US" sz="900" b="1" dirty="0">
                <a:solidFill>
                  <a:srgbClr val="0070C0"/>
                </a:solidFill>
              </a:rPr>
              <a:t>Creative Scheduling</a:t>
            </a:r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5B8EC8-F429-7A28-1416-3648339B9D18}"/>
              </a:ext>
            </a:extLst>
          </p:cNvPr>
          <p:cNvSpPr txBox="1"/>
          <p:nvPr/>
        </p:nvSpPr>
        <p:spPr>
          <a:xfrm>
            <a:off x="6541597" y="114966"/>
            <a:ext cx="497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Model the Process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D4A0A-F1B3-E9C2-B14C-3CEF47728CD8}"/>
              </a:ext>
            </a:extLst>
          </p:cNvPr>
          <p:cNvSpPr txBox="1"/>
          <p:nvPr/>
        </p:nvSpPr>
        <p:spPr>
          <a:xfrm>
            <a:off x="6992158" y="5734695"/>
            <a:ext cx="4076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Process The Model</a:t>
            </a:r>
          </a:p>
        </p:txBody>
      </p:sp>
      <p:pic>
        <p:nvPicPr>
          <p:cNvPr id="26" name="Picture 2" descr="May be a graphic of text">
            <a:extLst>
              <a:ext uri="{FF2B5EF4-FFF2-40B4-BE49-F238E27FC236}">
                <a16:creationId xmlns:a16="http://schemas.microsoft.com/office/drawing/2014/main" id="{DC095BA8-3AFC-F1AD-DC37-00E6421F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157" y="6396335"/>
            <a:ext cx="12138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4519"/>
            <a:ext cx="6990991" cy="117544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Pre-College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DE860BC-070C-49AE-AF30-7F05D5940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96ECC-9638-8C9A-8689-E6DCFB4045B5}"/>
              </a:ext>
            </a:extLst>
          </p:cNvPr>
          <p:cNvSpPr txBox="1"/>
          <p:nvPr/>
        </p:nvSpPr>
        <p:spPr>
          <a:xfrm>
            <a:off x="3441269" y="5051010"/>
            <a:ext cx="70994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Flexibility for Employer and Student</a:t>
            </a:r>
          </a:p>
          <a:p>
            <a:endParaRPr lang="en-US" sz="2000" b="1" cap="smal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Employment opportunities hours with an A &amp; B block model</a:t>
            </a:r>
          </a:p>
          <a:p>
            <a:endParaRPr lang="en-US" sz="2000" b="1" cap="smal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rgbClr val="0070C0"/>
                </a:solidFill>
              </a:rPr>
              <a:t>Support and Collaboration to promote 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May be a graphic of text">
            <a:extLst>
              <a:ext uri="{FF2B5EF4-FFF2-40B4-BE49-F238E27FC236}">
                <a16:creationId xmlns:a16="http://schemas.microsoft.com/office/drawing/2014/main" id="{934122B5-B4F0-D33C-D8FA-9213B214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11" y="6246680"/>
            <a:ext cx="1607389" cy="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6" y="3391018"/>
            <a:ext cx="11520487" cy="75564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EDUCATIONAL PROGRAM IMPLEMENTATION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8B0024B-0AD8-4DDB-8486-A9BD3A8E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6" y="1593851"/>
            <a:ext cx="5582064" cy="1929569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8D1195C-D9D4-4994-BAD9-68AA2C2B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2" descr="Career Pathways for Doctoral Students | M2M">
            <a:extLst>
              <a:ext uri="{FF2B5EF4-FFF2-40B4-BE49-F238E27FC236}">
                <a16:creationId xmlns:a16="http://schemas.microsoft.com/office/drawing/2014/main" id="{162820E9-34EB-4B05-1135-81F36F7C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5" y="4146667"/>
            <a:ext cx="2603241" cy="8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F83DC2-B97F-1A1F-C1E1-9F6E6B8FC8F7}"/>
              </a:ext>
            </a:extLst>
          </p:cNvPr>
          <p:cNvSpPr txBox="1"/>
          <p:nvPr/>
        </p:nvSpPr>
        <p:spPr>
          <a:xfrm>
            <a:off x="-142884" y="502798"/>
            <a:ext cx="12334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SECRETARY’S COMMISSION ON ACCHIVING NECESSARY SKILLS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U.S. DEPARTMENT OF LABOR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CE690-97B4-C0DF-1C1C-EE654744401F}"/>
              </a:ext>
            </a:extLst>
          </p:cNvPr>
          <p:cNvSpPr txBox="1"/>
          <p:nvPr/>
        </p:nvSpPr>
        <p:spPr>
          <a:xfrm>
            <a:off x="7953068" y="4318606"/>
            <a:ext cx="2724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Pre-employment/work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Life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Career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Citizenship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Critical Thinking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4" name="Picture 2" descr="May be a graphic of text">
            <a:extLst>
              <a:ext uri="{FF2B5EF4-FFF2-40B4-BE49-F238E27FC236}">
                <a16:creationId xmlns:a16="http://schemas.microsoft.com/office/drawing/2014/main" id="{E7A17485-4C5D-D05C-E36B-B18B71F6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11" y="6246680"/>
            <a:ext cx="1607389" cy="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tudent Tutorials - Conyers Middle School">
            <a:extLst>
              <a:ext uri="{FF2B5EF4-FFF2-40B4-BE49-F238E27FC236}">
                <a16:creationId xmlns:a16="http://schemas.microsoft.com/office/drawing/2014/main" id="{4F04E929-1BE3-9C8B-2E26-3902D6E2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7" y="4031651"/>
            <a:ext cx="2603241" cy="26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183</TotalTime>
  <Words>241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ADLaM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Innovative Solutions</vt:lpstr>
      <vt:lpstr>PowerPoint Presentation</vt:lpstr>
      <vt:lpstr>Pre-College Schedule</vt:lpstr>
      <vt:lpstr> EDUCATIONAL PROGRAM IMPLEMENTATION </vt:lpstr>
      <vt:lpstr>Supporting Students and Community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Duprey, Walter J.</dc:creator>
  <cp:lastModifiedBy>Duprey, Walter J.</cp:lastModifiedBy>
  <cp:revision>4</cp:revision>
  <dcterms:created xsi:type="dcterms:W3CDTF">2024-11-13T18:34:17Z</dcterms:created>
  <dcterms:modified xsi:type="dcterms:W3CDTF">2024-11-18T16:46:42Z</dcterms:modified>
</cp:coreProperties>
</file>