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8"/>
  </p:notesMasterIdLst>
  <p:handoutMasterIdLst>
    <p:handoutMasterId r:id="rId39"/>
  </p:handoutMasterIdLst>
  <p:sldIdLst>
    <p:sldId id="260" r:id="rId6"/>
    <p:sldId id="321" r:id="rId7"/>
    <p:sldId id="275" r:id="rId8"/>
    <p:sldId id="276" r:id="rId9"/>
    <p:sldId id="280" r:id="rId10"/>
    <p:sldId id="300" r:id="rId11"/>
    <p:sldId id="278" r:id="rId12"/>
    <p:sldId id="326" r:id="rId13"/>
    <p:sldId id="328" r:id="rId14"/>
    <p:sldId id="310" r:id="rId15"/>
    <p:sldId id="312" r:id="rId16"/>
    <p:sldId id="297" r:id="rId17"/>
    <p:sldId id="298" r:id="rId18"/>
    <p:sldId id="301" r:id="rId19"/>
    <p:sldId id="283" r:id="rId20"/>
    <p:sldId id="322" r:id="rId21"/>
    <p:sldId id="324" r:id="rId22"/>
    <p:sldId id="286" r:id="rId23"/>
    <p:sldId id="325" r:id="rId24"/>
    <p:sldId id="305" r:id="rId25"/>
    <p:sldId id="306" r:id="rId26"/>
    <p:sldId id="323" r:id="rId27"/>
    <p:sldId id="290" r:id="rId28"/>
    <p:sldId id="316" r:id="rId29"/>
    <p:sldId id="318" r:id="rId30"/>
    <p:sldId id="317" r:id="rId31"/>
    <p:sldId id="313" r:id="rId32"/>
    <p:sldId id="314" r:id="rId33"/>
    <p:sldId id="319" r:id="rId34"/>
    <p:sldId id="296" r:id="rId35"/>
    <p:sldId id="294" r:id="rId36"/>
    <p:sldId id="30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mis, Josh" initials="B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99CCFF"/>
    <a:srgbClr val="FF0000"/>
    <a:srgbClr val="FFFF99"/>
    <a:srgbClr val="6699FF"/>
    <a:srgbClr val="00FF00"/>
    <a:srgbClr val="D22A18"/>
    <a:srgbClr val="008000"/>
    <a:srgbClr val="66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C50D0-09C1-4837-A2E3-22520435A4B2}" v="11" dt="2024-11-07T14:40:14.709"/>
  </p1510:revLst>
</p1510:revInfo>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07" autoAdjust="0"/>
  </p:normalViewPr>
  <p:slideViewPr>
    <p:cSldViewPr>
      <p:cViewPr varScale="1">
        <p:scale>
          <a:sx n="97" d="100"/>
          <a:sy n="97" d="100"/>
        </p:scale>
        <p:origin x="20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quino, Miguel" userId="ba1a1690-977a-4c6d-bda1-772a27c0fd29" providerId="ADAL" clId="{21EC50D0-09C1-4837-A2E3-22520435A4B2}"/>
    <pc:docChg chg="custSel addSld delSld modSld">
      <pc:chgData name="Aquino, Miguel" userId="ba1a1690-977a-4c6d-bda1-772a27c0fd29" providerId="ADAL" clId="{21EC50D0-09C1-4837-A2E3-22520435A4B2}" dt="2024-11-08T14:53:36.195" v="436" actId="20577"/>
      <pc:docMkLst>
        <pc:docMk/>
      </pc:docMkLst>
      <pc:sldChg chg="modSp mod">
        <pc:chgData name="Aquino, Miguel" userId="ba1a1690-977a-4c6d-bda1-772a27c0fd29" providerId="ADAL" clId="{21EC50D0-09C1-4837-A2E3-22520435A4B2}" dt="2024-11-08T14:53:36.195" v="436" actId="20577"/>
        <pc:sldMkLst>
          <pc:docMk/>
          <pc:sldMk cId="0" sldId="275"/>
        </pc:sldMkLst>
        <pc:spChg chg="mod">
          <ac:chgData name="Aquino, Miguel" userId="ba1a1690-977a-4c6d-bda1-772a27c0fd29" providerId="ADAL" clId="{21EC50D0-09C1-4837-A2E3-22520435A4B2}" dt="2024-11-08T14:53:36.195" v="436" actId="20577"/>
          <ac:spMkLst>
            <pc:docMk/>
            <pc:sldMk cId="0" sldId="275"/>
            <ac:spMk id="204806" creationId="{00000000-0000-0000-0000-000000000000}"/>
          </ac:spMkLst>
        </pc:spChg>
      </pc:sldChg>
      <pc:sldChg chg="modSp mod">
        <pc:chgData name="Aquino, Miguel" userId="ba1a1690-977a-4c6d-bda1-772a27c0fd29" providerId="ADAL" clId="{21EC50D0-09C1-4837-A2E3-22520435A4B2}" dt="2024-11-07T14:35:21.822" v="412" actId="255"/>
        <pc:sldMkLst>
          <pc:docMk/>
          <pc:sldMk cId="2084729800" sldId="310"/>
        </pc:sldMkLst>
        <pc:spChg chg="mod">
          <ac:chgData name="Aquino, Miguel" userId="ba1a1690-977a-4c6d-bda1-772a27c0fd29" providerId="ADAL" clId="{21EC50D0-09C1-4837-A2E3-22520435A4B2}" dt="2024-11-07T14:35:21.822" v="412" actId="255"/>
          <ac:spMkLst>
            <pc:docMk/>
            <pc:sldMk cId="2084729800" sldId="310"/>
            <ac:spMk id="8" creationId="{00000000-0000-0000-0000-000000000000}"/>
          </ac:spMkLst>
        </pc:spChg>
      </pc:sldChg>
      <pc:sldChg chg="modSp mod">
        <pc:chgData name="Aquino, Miguel" userId="ba1a1690-977a-4c6d-bda1-772a27c0fd29" providerId="ADAL" clId="{21EC50D0-09C1-4837-A2E3-22520435A4B2}" dt="2024-11-07T14:40:14.709" v="433" actId="207"/>
        <pc:sldMkLst>
          <pc:docMk/>
          <pc:sldMk cId="1065448253" sldId="312"/>
        </pc:sldMkLst>
        <pc:spChg chg="mod">
          <ac:chgData name="Aquino, Miguel" userId="ba1a1690-977a-4c6d-bda1-772a27c0fd29" providerId="ADAL" clId="{21EC50D0-09C1-4837-A2E3-22520435A4B2}" dt="2024-11-07T14:35:44.899" v="414" actId="1038"/>
          <ac:spMkLst>
            <pc:docMk/>
            <pc:sldMk cId="1065448253" sldId="312"/>
            <ac:spMk id="7" creationId="{00000000-0000-0000-0000-000000000000}"/>
          </ac:spMkLst>
        </pc:spChg>
        <pc:spChg chg="mod">
          <ac:chgData name="Aquino, Miguel" userId="ba1a1690-977a-4c6d-bda1-772a27c0fd29" providerId="ADAL" clId="{21EC50D0-09C1-4837-A2E3-22520435A4B2}" dt="2024-11-07T14:36:02.625" v="417" actId="255"/>
          <ac:spMkLst>
            <pc:docMk/>
            <pc:sldMk cId="1065448253" sldId="312"/>
            <ac:spMk id="8" creationId="{00000000-0000-0000-0000-000000000000}"/>
          </ac:spMkLst>
        </pc:spChg>
        <pc:graphicFrameChg chg="mod">
          <ac:chgData name="Aquino, Miguel" userId="ba1a1690-977a-4c6d-bda1-772a27c0fd29" providerId="ADAL" clId="{21EC50D0-09C1-4837-A2E3-22520435A4B2}" dt="2024-11-07T14:40:14.709" v="433" actId="207"/>
          <ac:graphicFrameMkLst>
            <pc:docMk/>
            <pc:sldMk cId="1065448253" sldId="312"/>
            <ac:graphicFrameMk id="6" creationId="{00000000-0000-0000-0000-000000000000}"/>
          </ac:graphicFrameMkLst>
        </pc:graphicFrameChg>
      </pc:sldChg>
      <pc:sldChg chg="modSp mod">
        <pc:chgData name="Aquino, Miguel" userId="ba1a1690-977a-4c6d-bda1-772a27c0fd29" providerId="ADAL" clId="{21EC50D0-09C1-4837-A2E3-22520435A4B2}" dt="2024-11-07T14:37:18.504" v="421" actId="2711"/>
        <pc:sldMkLst>
          <pc:docMk/>
          <pc:sldMk cId="2454289343" sldId="313"/>
        </pc:sldMkLst>
        <pc:spChg chg="mod">
          <ac:chgData name="Aquino, Miguel" userId="ba1a1690-977a-4c6d-bda1-772a27c0fd29" providerId="ADAL" clId="{21EC50D0-09C1-4837-A2E3-22520435A4B2}" dt="2024-11-07T14:37:18.504" v="421" actId="2711"/>
          <ac:spMkLst>
            <pc:docMk/>
            <pc:sldMk cId="2454289343" sldId="313"/>
            <ac:spMk id="8" creationId="{00000000-0000-0000-0000-000000000000}"/>
          </ac:spMkLst>
        </pc:spChg>
      </pc:sldChg>
      <pc:sldChg chg="modSp mod">
        <pc:chgData name="Aquino, Miguel" userId="ba1a1690-977a-4c6d-bda1-772a27c0fd29" providerId="ADAL" clId="{21EC50D0-09C1-4837-A2E3-22520435A4B2}" dt="2024-11-07T14:37:28.893" v="422" actId="2711"/>
        <pc:sldMkLst>
          <pc:docMk/>
          <pc:sldMk cId="1828392739" sldId="314"/>
        </pc:sldMkLst>
        <pc:spChg chg="mod">
          <ac:chgData name="Aquino, Miguel" userId="ba1a1690-977a-4c6d-bda1-772a27c0fd29" providerId="ADAL" clId="{21EC50D0-09C1-4837-A2E3-22520435A4B2}" dt="2024-11-07T14:37:28.893" v="422" actId="2711"/>
          <ac:spMkLst>
            <pc:docMk/>
            <pc:sldMk cId="1828392739" sldId="314"/>
            <ac:spMk id="8" creationId="{00000000-0000-0000-0000-000000000000}"/>
          </ac:spMkLst>
        </pc:spChg>
      </pc:sldChg>
      <pc:sldChg chg="delSp modSp mod">
        <pc:chgData name="Aquino, Miguel" userId="ba1a1690-977a-4c6d-bda1-772a27c0fd29" providerId="ADAL" clId="{21EC50D0-09C1-4837-A2E3-22520435A4B2}" dt="2024-11-07T14:38:29.036" v="426" actId="1076"/>
        <pc:sldMkLst>
          <pc:docMk/>
          <pc:sldMk cId="4149512939" sldId="322"/>
        </pc:sldMkLst>
        <pc:spChg chg="del">
          <ac:chgData name="Aquino, Miguel" userId="ba1a1690-977a-4c6d-bda1-772a27c0fd29" providerId="ADAL" clId="{21EC50D0-09C1-4837-A2E3-22520435A4B2}" dt="2024-11-07T14:38:22.051" v="425" actId="478"/>
          <ac:spMkLst>
            <pc:docMk/>
            <pc:sldMk cId="4149512939" sldId="322"/>
            <ac:spMk id="2" creationId="{00000000-0000-0000-0000-000000000000}"/>
          </ac:spMkLst>
        </pc:spChg>
        <pc:graphicFrameChg chg="mod modGraphic">
          <ac:chgData name="Aquino, Miguel" userId="ba1a1690-977a-4c6d-bda1-772a27c0fd29" providerId="ADAL" clId="{21EC50D0-09C1-4837-A2E3-22520435A4B2}" dt="2024-11-07T14:38:29.036" v="426" actId="1076"/>
          <ac:graphicFrameMkLst>
            <pc:docMk/>
            <pc:sldMk cId="4149512939" sldId="322"/>
            <ac:graphicFrameMk id="3" creationId="{C73D41B9-55C8-E8AB-C44D-C0FB31F443ED}"/>
          </ac:graphicFrameMkLst>
        </pc:graphicFrameChg>
      </pc:sldChg>
      <pc:sldChg chg="modSp mod">
        <pc:chgData name="Aquino, Miguel" userId="ba1a1690-977a-4c6d-bda1-772a27c0fd29" providerId="ADAL" clId="{21EC50D0-09C1-4837-A2E3-22520435A4B2}" dt="2024-11-07T14:36:56.635" v="420" actId="255"/>
        <pc:sldMkLst>
          <pc:docMk/>
          <pc:sldMk cId="113759821" sldId="323"/>
        </pc:sldMkLst>
        <pc:spChg chg="mod">
          <ac:chgData name="Aquino, Miguel" userId="ba1a1690-977a-4c6d-bda1-772a27c0fd29" providerId="ADAL" clId="{21EC50D0-09C1-4837-A2E3-22520435A4B2}" dt="2024-11-07T14:36:56.635" v="420" actId="255"/>
          <ac:spMkLst>
            <pc:docMk/>
            <pc:sldMk cId="113759821" sldId="323"/>
            <ac:spMk id="8" creationId="{00000000-0000-0000-0000-000000000000}"/>
          </ac:spMkLst>
        </pc:spChg>
      </pc:sldChg>
      <pc:sldChg chg="modSp mod">
        <pc:chgData name="Aquino, Miguel" userId="ba1a1690-977a-4c6d-bda1-772a27c0fd29" providerId="ADAL" clId="{21EC50D0-09C1-4837-A2E3-22520435A4B2}" dt="2024-11-07T14:34:43.296" v="410" actId="1076"/>
        <pc:sldMkLst>
          <pc:docMk/>
          <pc:sldMk cId="2069320175" sldId="326"/>
        </pc:sldMkLst>
        <pc:spChg chg="mod">
          <ac:chgData name="Aquino, Miguel" userId="ba1a1690-977a-4c6d-bda1-772a27c0fd29" providerId="ADAL" clId="{21EC50D0-09C1-4837-A2E3-22520435A4B2}" dt="2024-11-07T14:34:43.296" v="410" actId="1076"/>
          <ac:spMkLst>
            <pc:docMk/>
            <pc:sldMk cId="2069320175" sldId="326"/>
            <ac:spMk id="4" creationId="{220E66B4-496D-13DC-70D9-D9A4E44A888D}"/>
          </ac:spMkLst>
        </pc:spChg>
      </pc:sldChg>
      <pc:sldChg chg="new del">
        <pc:chgData name="Aquino, Miguel" userId="ba1a1690-977a-4c6d-bda1-772a27c0fd29" providerId="ADAL" clId="{21EC50D0-09C1-4837-A2E3-22520435A4B2}" dt="2024-11-07T13:54:25.508" v="88" actId="47"/>
        <pc:sldMkLst>
          <pc:docMk/>
          <pc:sldMk cId="2533403333" sldId="327"/>
        </pc:sldMkLst>
      </pc:sldChg>
      <pc:sldChg chg="addSp delSp modSp add mod">
        <pc:chgData name="Aquino, Miguel" userId="ba1a1690-977a-4c6d-bda1-772a27c0fd29" providerId="ADAL" clId="{21EC50D0-09C1-4837-A2E3-22520435A4B2}" dt="2024-11-07T14:08:05.184" v="405" actId="20577"/>
        <pc:sldMkLst>
          <pc:docMk/>
          <pc:sldMk cId="2863503517" sldId="328"/>
        </pc:sldMkLst>
        <pc:spChg chg="mod">
          <ac:chgData name="Aquino, Miguel" userId="ba1a1690-977a-4c6d-bda1-772a27c0fd29" providerId="ADAL" clId="{21EC50D0-09C1-4837-A2E3-22520435A4B2}" dt="2024-11-07T13:54:50.703" v="117" actId="20577"/>
          <ac:spMkLst>
            <pc:docMk/>
            <pc:sldMk cId="2863503517" sldId="328"/>
            <ac:spMk id="3" creationId="{6E7ED7CE-E2F2-A3F0-9900-F7D766B85BCC}"/>
          </ac:spMkLst>
        </pc:spChg>
        <pc:spChg chg="mod">
          <ac:chgData name="Aquino, Miguel" userId="ba1a1690-977a-4c6d-bda1-772a27c0fd29" providerId="ADAL" clId="{21EC50D0-09C1-4837-A2E3-22520435A4B2}" dt="2024-11-07T14:08:05.184" v="405" actId="20577"/>
          <ac:spMkLst>
            <pc:docMk/>
            <pc:sldMk cId="2863503517" sldId="328"/>
            <ac:spMk id="4" creationId="{C00D508F-6C8C-B658-6D28-9D3424F81F8D}"/>
          </ac:spMkLst>
        </pc:spChg>
        <pc:spChg chg="add mod">
          <ac:chgData name="Aquino, Miguel" userId="ba1a1690-977a-4c6d-bda1-772a27c0fd29" providerId="ADAL" clId="{21EC50D0-09C1-4837-A2E3-22520435A4B2}" dt="2024-11-07T13:58:48.005" v="179" actId="1076"/>
          <ac:spMkLst>
            <pc:docMk/>
            <pc:sldMk cId="2863503517" sldId="328"/>
            <ac:spMk id="5" creationId="{476CF760-D5F4-7A40-F4E3-A87EF3287E6B}"/>
          </ac:spMkLst>
        </pc:spChg>
        <pc:spChg chg="add mod">
          <ac:chgData name="Aquino, Miguel" userId="ba1a1690-977a-4c6d-bda1-772a27c0fd29" providerId="ADAL" clId="{21EC50D0-09C1-4837-A2E3-22520435A4B2}" dt="2024-11-07T14:03:32.076" v="213" actId="14100"/>
          <ac:spMkLst>
            <pc:docMk/>
            <pc:sldMk cId="2863503517" sldId="328"/>
            <ac:spMk id="6" creationId="{48590E18-C3FB-EAD7-C930-A901AF146B97}"/>
          </ac:spMkLst>
        </pc:spChg>
        <pc:spChg chg="add del mod">
          <ac:chgData name="Aquino, Miguel" userId="ba1a1690-977a-4c6d-bda1-772a27c0fd29" providerId="ADAL" clId="{21EC50D0-09C1-4837-A2E3-22520435A4B2}" dt="2024-11-07T14:03:12.434" v="210"/>
          <ac:spMkLst>
            <pc:docMk/>
            <pc:sldMk cId="2863503517" sldId="328"/>
            <ac:spMk id="7" creationId="{FEBF116F-6D1B-AC3B-C616-C156347CA25D}"/>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6534718179683E-2"/>
          <c:y val="0.17539474471599764"/>
          <c:w val="0.92559662681053756"/>
          <c:h val="0.74197344382032482"/>
        </c:manualLayout>
      </c:layout>
      <c:barChart>
        <c:barDir val="col"/>
        <c:grouping val="stacked"/>
        <c:varyColors val="0"/>
        <c:ser>
          <c:idx val="0"/>
          <c:order val="0"/>
          <c:tx>
            <c:strRef>
              <c:f>Sheet1!$B$1</c:f>
              <c:strCache>
                <c:ptCount val="1"/>
                <c:pt idx="0">
                  <c:v>Seat-time instruction </c:v>
                </c:pt>
              </c:strCache>
            </c:strRef>
          </c:tx>
          <c:spPr>
            <a:solidFill>
              <a:srgbClr val="2B67AF"/>
            </a:solidFill>
          </c:spPr>
          <c:invertIfNegative val="0"/>
          <c:dLbls>
            <c:dLbl>
              <c:idx val="1"/>
              <c:layout>
                <c:manualLayout>
                  <c:x val="7.7160493827161062E-3"/>
                  <c:y val="6.7208059040074876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5D3-4E77-8AC8-683B249ACC1D}"/>
                </c:ext>
              </c:extLst>
            </c:dLbl>
            <c:dLbl>
              <c:idx val="2"/>
              <c:layout>
                <c:manualLayout>
                  <c:x val="-9.2592592592592587E-3"/>
                  <c:y val="-6.048725313606739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5D3-4E77-8AC8-683B249ACC1D}"/>
                </c:ext>
              </c:extLst>
            </c:dLbl>
            <c:spPr>
              <a:noFill/>
              <a:ln>
                <a:noFill/>
              </a:ln>
              <a:effectLst/>
            </c:spPr>
            <c:txPr>
              <a:bodyPr/>
              <a:lstStyle/>
              <a:p>
                <a:pPr>
                  <a:defRPr>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Sheet1!$B$2:$B$3</c:f>
              <c:numCache>
                <c:formatCode>General</c:formatCode>
                <c:ptCount val="2"/>
                <c:pt idx="0">
                  <c:v>1.0833999999999999</c:v>
                </c:pt>
                <c:pt idx="1">
                  <c:v>0.86519999999999997</c:v>
                </c:pt>
              </c:numCache>
            </c:numRef>
          </c:val>
          <c:extLst>
            <c:ext xmlns:c16="http://schemas.microsoft.com/office/drawing/2014/chart" uri="{C3380CC4-5D6E-409C-BE32-E72D297353CC}">
              <c16:uniqueId val="{00000002-A5D3-4E77-8AC8-683B249ACC1D}"/>
            </c:ext>
          </c:extLst>
        </c:ser>
        <c:ser>
          <c:idx val="1"/>
          <c:order val="1"/>
          <c:tx>
            <c:strRef>
              <c:f>Sheet1!$C$1</c:f>
              <c:strCache>
                <c:ptCount val="1"/>
                <c:pt idx="0">
                  <c:v>Dist Virtual</c:v>
                </c:pt>
              </c:strCache>
            </c:strRef>
          </c:tx>
          <c:invertIfNegative val="0"/>
          <c:dLbls>
            <c:dLbl>
              <c:idx val="1"/>
              <c:tx>
                <c:rich>
                  <a:bodyPr/>
                  <a:lstStyle/>
                  <a:p>
                    <a:r>
                      <a:rPr lang="en-US" dirty="0"/>
                      <a:t>District Virtual, 0.0834</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D3-4E77-8AC8-683B249ACC1D}"/>
                </c:ext>
              </c:extLst>
            </c:dLbl>
            <c:dLbl>
              <c:idx val="2"/>
              <c:tx>
                <c:rich>
                  <a:bodyPr/>
                  <a:lstStyle/>
                  <a:p>
                    <a:r>
                      <a:rPr lang="en-US" dirty="0"/>
                      <a:t>District Virtual, 0.0588</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D3-4E77-8AC8-683B249ACC1D}"/>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Sheet1!$C$2:$C$3</c:f>
              <c:numCache>
                <c:formatCode>General</c:formatCode>
                <c:ptCount val="2"/>
              </c:numCache>
            </c:numRef>
          </c:val>
          <c:extLst>
            <c:ext xmlns:c16="http://schemas.microsoft.com/office/drawing/2014/chart" uri="{C3380CC4-5D6E-409C-BE32-E72D297353CC}">
              <c16:uniqueId val="{00000005-A5D3-4E77-8AC8-683B249ACC1D}"/>
            </c:ext>
          </c:extLst>
        </c:ser>
        <c:ser>
          <c:idx val="2"/>
          <c:order val="2"/>
          <c:tx>
            <c:strRef>
              <c:f>Sheet1!$D$1</c:f>
              <c:strCache>
                <c:ptCount val="1"/>
                <c:pt idx="0">
                  <c:v>Dual Enr</c:v>
                </c:pt>
              </c:strCache>
            </c:strRef>
          </c:tx>
          <c:invertIfNegative val="0"/>
          <c:dLbls>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Sheet1!$D$2:$D$3</c:f>
              <c:numCache>
                <c:formatCode>General</c:formatCode>
                <c:ptCount val="2"/>
              </c:numCache>
            </c:numRef>
          </c:val>
          <c:extLst>
            <c:ext xmlns:c16="http://schemas.microsoft.com/office/drawing/2014/chart" uri="{C3380CC4-5D6E-409C-BE32-E72D297353CC}">
              <c16:uniqueId val="{00000006-A5D3-4E77-8AC8-683B249ACC1D}"/>
            </c:ext>
          </c:extLst>
        </c:ser>
        <c:ser>
          <c:idx val="4"/>
          <c:order val="3"/>
          <c:tx>
            <c:strRef>
              <c:f>Sheet1!$F$1</c:f>
              <c:strCache>
                <c:ptCount val="1"/>
                <c:pt idx="0">
                  <c:v>Seat-Time Funded</c:v>
                </c:pt>
              </c:strCache>
            </c:strRef>
          </c:tx>
          <c:spPr>
            <a:solidFill>
              <a:srgbClr val="2B67AF"/>
            </a:solidFill>
            <a:ln>
              <a:solidFill>
                <a:schemeClr val="tx1"/>
              </a:solidFill>
            </a:ln>
          </c:spPr>
          <c:invertIfNegative val="0"/>
          <c:dLbls>
            <c:dLbl>
              <c:idx val="0"/>
              <c:layout>
                <c:manualLayout>
                  <c:x val="-6.1728395061728253E-3"/>
                  <c:y val="-3.8084566789375766E-2"/>
                </c:manualLayout>
              </c:layout>
              <c:tx>
                <c:rich>
                  <a:bodyPr/>
                  <a:lstStyle/>
                  <a:p>
                    <a:endParaRPr lang="en-US" dirty="0"/>
                  </a:p>
                  <a:p>
                    <a:r>
                      <a:rPr lang="en-US" dirty="0"/>
                      <a:t>Seat-Time  Instruction</a:t>
                    </a:r>
                  </a:p>
                  <a:p>
                    <a:r>
                      <a:rPr lang="en-US" dirty="0"/>
                      <a:t>Funded, 1.0000</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D3-4E77-8AC8-683B249ACC1D}"/>
                </c:ext>
              </c:extLst>
            </c:dLbl>
            <c:spPr>
              <a:noFill/>
              <a:ln>
                <a:noFill/>
              </a:ln>
              <a:effectLst/>
            </c:spPr>
            <c:txPr>
              <a:bodyPr/>
              <a:lstStyle/>
              <a:p>
                <a:pPr algn="ctr">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Sheet1!$F$2:$F$3</c:f>
              <c:numCache>
                <c:formatCode>General</c:formatCode>
                <c:ptCount val="2"/>
              </c:numCache>
            </c:numRef>
          </c:val>
          <c:extLst>
            <c:ext xmlns:c16="http://schemas.microsoft.com/office/drawing/2014/chart" uri="{C3380CC4-5D6E-409C-BE32-E72D297353CC}">
              <c16:uniqueId val="{00000008-A5D3-4E77-8AC8-683B249ACC1D}"/>
            </c:ext>
          </c:extLst>
        </c:ser>
        <c:ser>
          <c:idx val="5"/>
          <c:order val="4"/>
          <c:tx>
            <c:strRef>
              <c:f>Sheet1!$G$1</c:f>
              <c:strCache>
                <c:ptCount val="1"/>
                <c:pt idx="0">
                  <c:v>Seat-Time Unfunded</c:v>
                </c:pt>
              </c:strCache>
            </c:strRef>
          </c:tx>
          <c:spPr>
            <a:solidFill>
              <a:schemeClr val="bg1">
                <a:lumMod val="95000"/>
              </a:schemeClr>
            </a:solidFill>
            <a:ln>
              <a:solidFill>
                <a:schemeClr val="tx1"/>
              </a:solidFill>
            </a:ln>
          </c:spPr>
          <c:invertIfNegative val="0"/>
          <c:dPt>
            <c:idx val="1"/>
            <c:invertIfNegative val="0"/>
            <c:bubble3D val="0"/>
            <c:extLst>
              <c:ext xmlns:c16="http://schemas.microsoft.com/office/drawing/2014/chart" uri="{C3380CC4-5D6E-409C-BE32-E72D297353CC}">
                <c16:uniqueId val="{00000009-A5D3-4E77-8AC8-683B249ACC1D}"/>
              </c:ext>
            </c:extLst>
          </c:dPt>
          <c:dLbls>
            <c:dLbl>
              <c:idx val="1"/>
              <c:tx>
                <c:rich>
                  <a:bodyPr/>
                  <a:lstStyle/>
                  <a:p>
                    <a:r>
                      <a:rPr lang="en-US" sz="1100" b="1" i="0" u="none" strike="noStrike" kern="1200" baseline="0" dirty="0">
                        <a:solidFill>
                          <a:prstClr val="black"/>
                        </a:solidFill>
                        <a:latin typeface="+mn-lt"/>
                        <a:ea typeface="+mn-ea"/>
                        <a:cs typeface="+mn-cs"/>
                      </a:rPr>
                      <a:t>Seat-Time Unfunded, 0.0000</a:t>
                    </a:r>
                    <a:endParaRPr lang="en-US" sz="1000" dirty="0"/>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D3-4E77-8AC8-683B249ACC1D}"/>
                </c:ext>
              </c:extLst>
            </c:dLbl>
            <c:spPr>
              <a:noFill/>
              <a:ln>
                <a:noFill/>
              </a:ln>
              <a:effectLst/>
            </c:spPr>
            <c:txPr>
              <a:bodyPr/>
              <a:lstStyle/>
              <a:p>
                <a:pPr algn="ctr">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Sheet1!$G$2:$G$3</c:f>
              <c:numCache>
                <c:formatCode>General</c:formatCode>
                <c:ptCount val="2"/>
              </c:numCache>
            </c:numRef>
          </c:val>
          <c:extLst>
            <c:ext xmlns:c16="http://schemas.microsoft.com/office/drawing/2014/chart" uri="{C3380CC4-5D6E-409C-BE32-E72D297353CC}">
              <c16:uniqueId val="{0000000A-A5D3-4E77-8AC8-683B249ACC1D}"/>
            </c:ext>
          </c:extLst>
        </c:ser>
        <c:ser>
          <c:idx val="6"/>
          <c:order val="5"/>
          <c:tx>
            <c:strRef>
              <c:f>Sheet1!$H$1</c:f>
              <c:strCache>
                <c:ptCount val="1"/>
                <c:pt idx="0">
                  <c:v>Dist Virtual2</c:v>
                </c:pt>
              </c:strCache>
            </c:strRef>
          </c:tx>
          <c:spPr>
            <a:solidFill>
              <a:schemeClr val="bg1">
                <a:lumMod val="95000"/>
              </a:schemeClr>
            </a:solidFill>
            <a:ln>
              <a:solidFill>
                <a:schemeClr val="tx1"/>
              </a:solidFill>
            </a:ln>
          </c:spPr>
          <c:invertIfNegative val="0"/>
          <c:dLbls>
            <c:dLbl>
              <c:idx val="0"/>
              <c:tx>
                <c:rich>
                  <a:bodyPr/>
                  <a:lstStyle/>
                  <a:p>
                    <a:r>
                      <a:rPr lang="en-US" sz="1100" b="1" i="0" u="none" strike="noStrike" kern="1200" baseline="0" dirty="0">
                        <a:solidFill>
                          <a:prstClr val="black"/>
                        </a:solidFill>
                        <a:latin typeface="+mn-lt"/>
                        <a:ea typeface="+mn-ea"/>
                        <a:cs typeface="+mn-cs"/>
                      </a:rPr>
                      <a:t>District Virtual Unfunded</a:t>
                    </a:r>
                    <a:endParaRPr lang="en-US" dirty="0"/>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5D3-4E77-8AC8-683B249ACC1D}"/>
                </c:ext>
              </c:extLst>
            </c:dLbl>
            <c:dLbl>
              <c:idx val="1"/>
              <c:tx>
                <c:rich>
                  <a:bodyPr/>
                  <a:lstStyle/>
                  <a:p>
                    <a:r>
                      <a:rPr lang="en-US" sz="1100" b="1" i="0" u="none" strike="noStrike" kern="1200" baseline="0" dirty="0" err="1">
                        <a:solidFill>
                          <a:prstClr val="black"/>
                        </a:solidFill>
                        <a:latin typeface="+mn-lt"/>
                        <a:ea typeface="+mn-ea"/>
                        <a:cs typeface="+mn-cs"/>
                      </a:rPr>
                      <a:t>Dist</a:t>
                    </a:r>
                    <a:r>
                      <a:rPr lang="en-US" sz="1100" b="1" i="0" u="none" strike="noStrike" kern="1200" baseline="0">
                        <a:solidFill>
                          <a:prstClr val="black"/>
                        </a:solidFill>
                        <a:latin typeface="+mn-lt"/>
                        <a:ea typeface="+mn-ea"/>
                        <a:cs typeface="+mn-cs"/>
                      </a:rPr>
                      <a:t> Virtual, 0.0000</a:t>
                    </a:r>
                    <a:endParaRPr lang="en-US" dirty="0"/>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5D3-4E77-8AC8-683B249ACC1D}"/>
                </c:ext>
              </c:extLst>
            </c:dLbl>
            <c:spPr>
              <a:noFill/>
              <a:ln>
                <a:noFill/>
              </a:ln>
              <a:effectLst/>
            </c:spPr>
            <c:txPr>
              <a:bodyPr/>
              <a:lstStyle/>
              <a:p>
                <a:pPr algn="ctr">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Sheet1!$H$2:$H$3</c:f>
              <c:numCache>
                <c:formatCode>General</c:formatCode>
                <c:ptCount val="2"/>
              </c:numCache>
            </c:numRef>
          </c:val>
          <c:extLst>
            <c:ext xmlns:c16="http://schemas.microsoft.com/office/drawing/2014/chart" uri="{C3380CC4-5D6E-409C-BE32-E72D297353CC}">
              <c16:uniqueId val="{0000000D-A5D3-4E77-8AC8-683B249ACC1D}"/>
            </c:ext>
          </c:extLst>
        </c:ser>
        <c:ser>
          <c:idx val="7"/>
          <c:order val="6"/>
          <c:tx>
            <c:strRef>
              <c:f>Sheet1!$I$1</c:f>
              <c:strCache>
                <c:ptCount val="1"/>
                <c:pt idx="0">
                  <c:v>Dual enr unfunded</c:v>
                </c:pt>
              </c:strCache>
            </c:strRef>
          </c:tx>
          <c:spPr>
            <a:solidFill>
              <a:schemeClr val="bg1">
                <a:lumMod val="95000"/>
              </a:schemeClr>
            </a:solidFill>
            <a:ln>
              <a:solidFill>
                <a:schemeClr val="tx1"/>
              </a:solidFill>
            </a:ln>
          </c:spPr>
          <c:invertIfNegative val="0"/>
          <c:dLbls>
            <c:dLbl>
              <c:idx val="0"/>
              <c:tx>
                <c:rich>
                  <a:bodyPr/>
                  <a:lstStyle/>
                  <a:p>
                    <a:r>
                      <a:rPr lang="en-US" dirty="0"/>
                      <a:t>Dual </a:t>
                    </a:r>
                    <a:r>
                      <a:rPr lang="en-US" dirty="0" err="1"/>
                      <a:t>Enr</a:t>
                    </a:r>
                    <a:r>
                      <a:rPr lang="en-US" dirty="0"/>
                      <a:t> Unfunded</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5D3-4E77-8AC8-683B249ACC1D}"/>
                </c:ext>
              </c:extLst>
            </c:dLbl>
            <c:dLbl>
              <c:idx val="1"/>
              <c:layout>
                <c:manualLayout>
                  <c:x val="4.6295081170409256E-3"/>
                  <c:y val="5.612065321788976E-3"/>
                </c:manualLayout>
              </c:layout>
              <c:tx>
                <c:rich>
                  <a:bodyPr/>
                  <a:lstStyle/>
                  <a:p>
                    <a:r>
                      <a:rPr lang="en-US" sz="1100" b="1" i="0" u="none" strike="noStrike" kern="1200" baseline="0">
                        <a:solidFill>
                          <a:prstClr val="black"/>
                        </a:solidFill>
                        <a:latin typeface="+mn-lt"/>
                        <a:ea typeface="+mn-ea"/>
                        <a:cs typeface="+mn-cs"/>
                      </a:rPr>
                      <a:t>Dual Enr unfunded, 0.0000</a:t>
                    </a:r>
                    <a:endParaRPr lang="en-US" dirty="0"/>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5D3-4E77-8AC8-683B249ACC1D}"/>
                </c:ext>
              </c:extLst>
            </c:dLbl>
            <c:spPr>
              <a:noFill/>
              <a:ln>
                <a:noFill/>
              </a:ln>
              <a:effectLst/>
            </c:spPr>
            <c:txPr>
              <a:bodyPr/>
              <a:lstStyle/>
              <a:p>
                <a:pPr algn="ctr">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Sheet1!$I$2:$I$3</c:f>
              <c:numCache>
                <c:formatCode>General</c:formatCode>
                <c:ptCount val="2"/>
              </c:numCache>
            </c:numRef>
          </c:val>
          <c:extLst>
            <c:ext xmlns:c16="http://schemas.microsoft.com/office/drawing/2014/chart" uri="{C3380CC4-5D6E-409C-BE32-E72D297353CC}">
              <c16:uniqueId val="{00000010-A5D3-4E77-8AC8-683B249ACC1D}"/>
            </c:ext>
          </c:extLst>
        </c:ser>
        <c:ser>
          <c:idx val="3"/>
          <c:order val="7"/>
          <c:tx>
            <c:strRef>
              <c:f>Sheet1!$E$1</c:f>
              <c:strCache>
                <c:ptCount val="1"/>
                <c:pt idx="0">
                  <c:v>FLVS PT</c:v>
                </c:pt>
              </c:strCache>
            </c:strRef>
          </c:tx>
          <c:spPr>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Sheet1!$E$2:$E$3</c:f>
              <c:numCache>
                <c:formatCode>General</c:formatCode>
                <c:ptCount val="2"/>
                <c:pt idx="0">
                  <c:v>0.16880000000000001</c:v>
                </c:pt>
                <c:pt idx="1">
                  <c:v>0.1348</c:v>
                </c:pt>
              </c:numCache>
            </c:numRef>
          </c:val>
          <c:extLst>
            <c:ext xmlns:c16="http://schemas.microsoft.com/office/drawing/2014/chart" uri="{C3380CC4-5D6E-409C-BE32-E72D297353CC}">
              <c16:uniqueId val="{00000011-A5D3-4E77-8AC8-683B249ACC1D}"/>
            </c:ext>
          </c:extLst>
        </c:ser>
        <c:dLbls>
          <c:showLegendKey val="0"/>
          <c:showVal val="0"/>
          <c:showCatName val="0"/>
          <c:showSerName val="0"/>
          <c:showPercent val="0"/>
          <c:showBubbleSize val="0"/>
        </c:dLbls>
        <c:gapWidth val="57"/>
        <c:overlap val="100"/>
        <c:axId val="438715648"/>
        <c:axId val="438716040"/>
      </c:barChart>
      <c:catAx>
        <c:axId val="438715648"/>
        <c:scaling>
          <c:orientation val="minMax"/>
        </c:scaling>
        <c:delete val="0"/>
        <c:axPos val="b"/>
        <c:numFmt formatCode="General" sourceLinked="0"/>
        <c:majorTickMark val="out"/>
        <c:minorTickMark val="none"/>
        <c:tickLblPos val="nextTo"/>
        <c:crossAx val="438716040"/>
        <c:crosses val="autoZero"/>
        <c:auto val="1"/>
        <c:lblAlgn val="ctr"/>
        <c:lblOffset val="100"/>
        <c:noMultiLvlLbl val="0"/>
      </c:catAx>
      <c:valAx>
        <c:axId val="438716040"/>
        <c:scaling>
          <c:orientation val="minMax"/>
          <c:max val="1.5"/>
        </c:scaling>
        <c:delete val="0"/>
        <c:axPos val="l"/>
        <c:numFmt formatCode="General" sourceLinked="1"/>
        <c:majorTickMark val="out"/>
        <c:minorTickMark val="none"/>
        <c:tickLblPos val="nextTo"/>
        <c:crossAx val="438715648"/>
        <c:crosses val="autoZero"/>
        <c:crossBetween val="between"/>
        <c:majorUnit val="0.1"/>
      </c:valAx>
    </c:plotArea>
    <c:plotVisOnly val="1"/>
    <c:dispBlanksAs val="gap"/>
    <c:showDLblsOverMax val="0"/>
  </c:chart>
  <c:txPr>
    <a:bodyPr/>
    <a:lstStyle/>
    <a:p>
      <a:pPr>
        <a:defRPr sz="1400">
          <a:latin typeface="Arial "/>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EE243-464D-443E-AE81-0B3F9D19DE98}"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B619E8D3-2451-411A-95AD-55C44EF2BF0B}">
      <dgm:prSet phldrT="[Tex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WFTE</a:t>
          </a:r>
        </a:p>
        <a:p>
          <a:r>
            <a:rPr lang="en-US" sz="1300" b="1" dirty="0">
              <a:solidFill>
                <a:srgbClr val="002060"/>
              </a:solidFill>
              <a:latin typeface="Arial" panose="020B0604020202020204" pitchFamily="34" charset="0"/>
              <a:cs typeface="Arial" panose="020B0604020202020204" pitchFamily="34" charset="0"/>
            </a:rPr>
            <a:t>1,000.00</a:t>
          </a:r>
        </a:p>
      </dgm:t>
    </dgm:pt>
    <dgm:pt modelId="{FE67D2F2-F347-4DD4-BEA7-7C0C76F61B0D}" type="parTrans" cxnId="{60503296-B0BF-49E5-9554-C9D93D008D8B}">
      <dgm:prSet/>
      <dgm:spPr/>
      <dgm:t>
        <a:bodyPr/>
        <a:lstStyle/>
        <a:p>
          <a:endParaRPr lang="en-US"/>
        </a:p>
      </dgm:t>
    </dgm:pt>
    <dgm:pt modelId="{2FA7B9EB-018E-4E8C-A95A-F112CED196AC}" type="sibTrans" cxnId="{60503296-B0BF-49E5-9554-C9D93D008D8B}">
      <dgm:prSet/>
      <dgm:spPr>
        <a:solidFill>
          <a:srgbClr val="002060"/>
        </a:solidFill>
      </dgm:spPr>
      <dgm:t>
        <a:bodyPr/>
        <a:lstStyle/>
        <a:p>
          <a:endParaRPr lang="en-US"/>
        </a:p>
      </dgm:t>
    </dgm:pt>
    <dgm:pt modelId="{40D7A069-E569-4B19-86D8-0F2103F467D7}">
      <dgm:prSet phldrT="[Tex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CWF</a:t>
          </a:r>
        </a:p>
        <a:p>
          <a:r>
            <a:rPr lang="en-US" sz="1300" b="1" dirty="0">
              <a:solidFill>
                <a:srgbClr val="002060"/>
              </a:solidFill>
              <a:latin typeface="Arial" panose="020B0604020202020204" pitchFamily="34" charset="0"/>
              <a:cs typeface="Arial" panose="020B0604020202020204" pitchFamily="34" charset="0"/>
            </a:rPr>
            <a:t>1.000</a:t>
          </a:r>
        </a:p>
      </dgm:t>
    </dgm:pt>
    <dgm:pt modelId="{6B2424AE-3A24-4F56-B4B1-53B1848DF19E}" type="parTrans" cxnId="{BF95DCCE-C09A-4C33-A5C7-3FF2C2D42115}">
      <dgm:prSet/>
      <dgm:spPr/>
      <dgm:t>
        <a:bodyPr/>
        <a:lstStyle/>
        <a:p>
          <a:endParaRPr lang="en-US"/>
        </a:p>
      </dgm:t>
    </dgm:pt>
    <dgm:pt modelId="{D123DD5D-C885-403C-A882-064292BAD974}" type="sibTrans" cxnId="{BF95DCCE-C09A-4C33-A5C7-3FF2C2D42115}">
      <dgm:prSet/>
      <dgm:spPr>
        <a:solidFill>
          <a:srgbClr val="002060"/>
        </a:solidFill>
      </dgm:spPr>
      <dgm:t>
        <a:bodyPr/>
        <a:lstStyle/>
        <a:p>
          <a:endParaRPr lang="en-US"/>
        </a:p>
      </dgm:t>
    </dgm:pt>
    <dgm:pt modelId="{9FBF91C6-9707-4557-B05F-0A02B3B0BB2F}">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CSR $950,920</a:t>
          </a:r>
        </a:p>
      </dgm:t>
    </dgm:pt>
    <dgm:pt modelId="{5D6D85D1-734B-4155-BAF8-2B4EB8D18FF9}" type="parTrans" cxnId="{FC88E30B-3251-4152-95C2-19FBDC3B0527}">
      <dgm:prSet/>
      <dgm:spPr/>
      <dgm:t>
        <a:bodyPr/>
        <a:lstStyle/>
        <a:p>
          <a:endParaRPr lang="en-US"/>
        </a:p>
      </dgm:t>
    </dgm:pt>
    <dgm:pt modelId="{A63C4282-A4AA-4CD9-9D3F-A943DD938CFD}" type="sibTrans" cxnId="{FC88E30B-3251-4152-95C2-19FBDC3B0527}">
      <dgm:prSet/>
      <dgm:spPr/>
      <dgm:t>
        <a:bodyPr/>
        <a:lstStyle/>
        <a:p>
          <a:endParaRPr lang="en-US"/>
        </a:p>
      </dgm:t>
    </dgm:pt>
    <dgm:pt modelId="{FC601CFE-F58E-4332-8777-603ED1F9224A}">
      <dgm:prSe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CSR Factor</a:t>
          </a:r>
        </a:p>
        <a:p>
          <a:r>
            <a:rPr lang="en-US" sz="1300" b="1" dirty="0">
              <a:solidFill>
                <a:srgbClr val="002060"/>
              </a:solidFill>
              <a:latin typeface="Arial" panose="020B0604020202020204" pitchFamily="34" charset="0"/>
              <a:cs typeface="Arial" panose="020B0604020202020204" pitchFamily="34" charset="0"/>
            </a:rPr>
            <a:t>$950.92</a:t>
          </a:r>
        </a:p>
      </dgm:t>
    </dgm:pt>
    <dgm:pt modelId="{C4386AAD-8C36-493F-BF46-CAA6AB787510}" type="parTrans" cxnId="{8152FC83-BD3D-4589-B80A-41510D2B802B}">
      <dgm:prSet/>
      <dgm:spPr/>
      <dgm:t>
        <a:bodyPr/>
        <a:lstStyle/>
        <a:p>
          <a:endParaRPr lang="en-US"/>
        </a:p>
      </dgm:t>
    </dgm:pt>
    <dgm:pt modelId="{0976E02A-062D-4B19-BAAA-3C42CF043F18}" type="sibTrans" cxnId="{8152FC83-BD3D-4589-B80A-41510D2B802B}">
      <dgm:prSet/>
      <dgm:spPr>
        <a:solidFill>
          <a:srgbClr val="002060"/>
        </a:solidFill>
      </dgm:spPr>
      <dgm:t>
        <a:bodyPr/>
        <a:lstStyle/>
        <a:p>
          <a:endParaRPr lang="en-US"/>
        </a:p>
      </dgm:t>
    </dgm:pt>
    <dgm:pt modelId="{A9EF58BB-5EF0-4E42-8151-578600EA67F7}" type="pres">
      <dgm:prSet presAssocID="{488EE243-464D-443E-AE81-0B3F9D19DE98}" presName="linearFlow" presStyleCnt="0">
        <dgm:presLayoutVars>
          <dgm:dir/>
          <dgm:resizeHandles val="exact"/>
        </dgm:presLayoutVars>
      </dgm:prSet>
      <dgm:spPr/>
    </dgm:pt>
    <dgm:pt modelId="{FF8D0F64-7038-403F-8898-4B0C33A9DE68}" type="pres">
      <dgm:prSet presAssocID="{B619E8D3-2451-411A-95AD-55C44EF2BF0B}" presName="node" presStyleLbl="node1" presStyleIdx="0" presStyleCnt="4">
        <dgm:presLayoutVars>
          <dgm:bulletEnabled val="1"/>
        </dgm:presLayoutVars>
      </dgm:prSet>
      <dgm:spPr/>
    </dgm:pt>
    <dgm:pt modelId="{6777C5AB-42C0-4DFE-9CF6-873A77BB3303}" type="pres">
      <dgm:prSet presAssocID="{2FA7B9EB-018E-4E8C-A95A-F112CED196AC}" presName="spacerL" presStyleCnt="0"/>
      <dgm:spPr/>
    </dgm:pt>
    <dgm:pt modelId="{609A0A7D-0335-4435-9F68-7802F3D4071F}" type="pres">
      <dgm:prSet presAssocID="{2FA7B9EB-018E-4E8C-A95A-F112CED196AC}" presName="sibTrans" presStyleLbl="sibTrans2D1" presStyleIdx="0" presStyleCnt="3" custAng="2686765"/>
      <dgm:spPr/>
    </dgm:pt>
    <dgm:pt modelId="{B4E93131-AE6B-475F-9626-8E4E9F8B2118}" type="pres">
      <dgm:prSet presAssocID="{2FA7B9EB-018E-4E8C-A95A-F112CED196AC}" presName="spacerR" presStyleCnt="0"/>
      <dgm:spPr/>
    </dgm:pt>
    <dgm:pt modelId="{E6103D27-ECCC-4F43-A616-6240D3654A64}" type="pres">
      <dgm:prSet presAssocID="{FC601CFE-F58E-4332-8777-603ED1F9224A}" presName="node" presStyleLbl="node1" presStyleIdx="1" presStyleCnt="4">
        <dgm:presLayoutVars>
          <dgm:bulletEnabled val="1"/>
        </dgm:presLayoutVars>
      </dgm:prSet>
      <dgm:spPr/>
    </dgm:pt>
    <dgm:pt modelId="{E13ED989-A56E-45BE-8C28-9AD9D1DCF64E}" type="pres">
      <dgm:prSet presAssocID="{0976E02A-062D-4B19-BAAA-3C42CF043F18}" presName="spacerL" presStyleCnt="0"/>
      <dgm:spPr/>
    </dgm:pt>
    <dgm:pt modelId="{E4F3E653-7C9B-4A64-9601-97BD464A1207}" type="pres">
      <dgm:prSet presAssocID="{0976E02A-062D-4B19-BAAA-3C42CF043F18}" presName="sibTrans" presStyleLbl="sibTrans2D1" presStyleIdx="1" presStyleCnt="3" custAng="2776933"/>
      <dgm:spPr/>
    </dgm:pt>
    <dgm:pt modelId="{E0E1A425-1028-4DFB-86DC-466D9BB1BC03}" type="pres">
      <dgm:prSet presAssocID="{0976E02A-062D-4B19-BAAA-3C42CF043F18}" presName="spacerR" presStyleCnt="0"/>
      <dgm:spPr/>
    </dgm:pt>
    <dgm:pt modelId="{E92190DA-A32B-4F23-BA02-9DC834207EFC}" type="pres">
      <dgm:prSet presAssocID="{40D7A069-E569-4B19-86D8-0F2103F467D7}" presName="node" presStyleLbl="node1" presStyleIdx="2" presStyleCnt="4">
        <dgm:presLayoutVars>
          <dgm:bulletEnabled val="1"/>
        </dgm:presLayoutVars>
      </dgm:prSet>
      <dgm:spPr/>
    </dgm:pt>
    <dgm:pt modelId="{9DC9B37A-10D9-48FF-9492-8CD1AE4C8A29}" type="pres">
      <dgm:prSet presAssocID="{D123DD5D-C885-403C-A882-064292BAD974}" presName="spacerL" presStyleCnt="0"/>
      <dgm:spPr/>
    </dgm:pt>
    <dgm:pt modelId="{44989845-264D-48DC-AB92-379252E5C8CF}" type="pres">
      <dgm:prSet presAssocID="{D123DD5D-C885-403C-A882-064292BAD974}" presName="sibTrans" presStyleLbl="sibTrans2D1" presStyleIdx="2" presStyleCnt="3"/>
      <dgm:spPr/>
    </dgm:pt>
    <dgm:pt modelId="{25C6034D-F33F-43B5-A6D0-305E08F84A16}" type="pres">
      <dgm:prSet presAssocID="{D123DD5D-C885-403C-A882-064292BAD974}" presName="spacerR" presStyleCnt="0"/>
      <dgm:spPr/>
    </dgm:pt>
    <dgm:pt modelId="{966AA794-DAB6-41EE-B57D-5F891B61076F}" type="pres">
      <dgm:prSet presAssocID="{9FBF91C6-9707-4557-B05F-0A02B3B0BB2F}" presName="node" presStyleLbl="node1" presStyleIdx="3" presStyleCnt="4" custScaleX="143938" custScaleY="131896">
        <dgm:presLayoutVars>
          <dgm:bulletEnabled val="1"/>
        </dgm:presLayoutVars>
      </dgm:prSet>
      <dgm:spPr/>
    </dgm:pt>
  </dgm:ptLst>
  <dgm:cxnLst>
    <dgm:cxn modelId="{FC88E30B-3251-4152-95C2-19FBDC3B0527}" srcId="{488EE243-464D-443E-AE81-0B3F9D19DE98}" destId="{9FBF91C6-9707-4557-B05F-0A02B3B0BB2F}" srcOrd="3" destOrd="0" parTransId="{5D6D85D1-734B-4155-BAF8-2B4EB8D18FF9}" sibTransId="{A63C4282-A4AA-4CD9-9D3F-A943DD938CFD}"/>
    <dgm:cxn modelId="{E6FA9D0E-C80D-4A3B-8870-39ECF4F1A9EB}" type="presOf" srcId="{FC601CFE-F58E-4332-8777-603ED1F9224A}" destId="{E6103D27-ECCC-4F43-A616-6240D3654A64}" srcOrd="0" destOrd="0" presId="urn:microsoft.com/office/officeart/2005/8/layout/equation1"/>
    <dgm:cxn modelId="{07071A32-C453-4BF5-9AE5-1AE1CF6332E1}" type="presOf" srcId="{2FA7B9EB-018E-4E8C-A95A-F112CED196AC}" destId="{609A0A7D-0335-4435-9F68-7802F3D4071F}" srcOrd="0" destOrd="0" presId="urn:microsoft.com/office/officeart/2005/8/layout/equation1"/>
    <dgm:cxn modelId="{44AF4748-D3A4-4E30-A003-3065A0314964}" type="presOf" srcId="{D123DD5D-C885-403C-A882-064292BAD974}" destId="{44989845-264D-48DC-AB92-379252E5C8CF}" srcOrd="0" destOrd="0" presId="urn:microsoft.com/office/officeart/2005/8/layout/equation1"/>
    <dgm:cxn modelId="{B955956D-B273-49F9-8715-65CEC59FA691}" type="presOf" srcId="{9FBF91C6-9707-4557-B05F-0A02B3B0BB2F}" destId="{966AA794-DAB6-41EE-B57D-5F891B61076F}" srcOrd="0" destOrd="0" presId="urn:microsoft.com/office/officeart/2005/8/layout/equation1"/>
    <dgm:cxn modelId="{F8B29C71-D8BD-4C3E-BE7F-C290C9D96939}" type="presOf" srcId="{B619E8D3-2451-411A-95AD-55C44EF2BF0B}" destId="{FF8D0F64-7038-403F-8898-4B0C33A9DE68}" srcOrd="0" destOrd="0" presId="urn:microsoft.com/office/officeart/2005/8/layout/equation1"/>
    <dgm:cxn modelId="{8152FC83-BD3D-4589-B80A-41510D2B802B}" srcId="{488EE243-464D-443E-AE81-0B3F9D19DE98}" destId="{FC601CFE-F58E-4332-8777-603ED1F9224A}" srcOrd="1" destOrd="0" parTransId="{C4386AAD-8C36-493F-BF46-CAA6AB787510}" sibTransId="{0976E02A-062D-4B19-BAAA-3C42CF043F18}"/>
    <dgm:cxn modelId="{60503296-B0BF-49E5-9554-C9D93D008D8B}" srcId="{488EE243-464D-443E-AE81-0B3F9D19DE98}" destId="{B619E8D3-2451-411A-95AD-55C44EF2BF0B}" srcOrd="0" destOrd="0" parTransId="{FE67D2F2-F347-4DD4-BEA7-7C0C76F61B0D}" sibTransId="{2FA7B9EB-018E-4E8C-A95A-F112CED196AC}"/>
    <dgm:cxn modelId="{F06C52A3-90B8-4159-AAF7-A5CF7899AFAC}" type="presOf" srcId="{0976E02A-062D-4B19-BAAA-3C42CF043F18}" destId="{E4F3E653-7C9B-4A64-9601-97BD464A1207}" srcOrd="0" destOrd="0" presId="urn:microsoft.com/office/officeart/2005/8/layout/equation1"/>
    <dgm:cxn modelId="{CD9C1CA5-7663-45BA-A331-6450E56FD74C}" type="presOf" srcId="{488EE243-464D-443E-AE81-0B3F9D19DE98}" destId="{A9EF58BB-5EF0-4E42-8151-578600EA67F7}" srcOrd="0" destOrd="0" presId="urn:microsoft.com/office/officeart/2005/8/layout/equation1"/>
    <dgm:cxn modelId="{BF95DCCE-C09A-4C33-A5C7-3FF2C2D42115}" srcId="{488EE243-464D-443E-AE81-0B3F9D19DE98}" destId="{40D7A069-E569-4B19-86D8-0F2103F467D7}" srcOrd="2" destOrd="0" parTransId="{6B2424AE-3A24-4F56-B4B1-53B1848DF19E}" sibTransId="{D123DD5D-C885-403C-A882-064292BAD974}"/>
    <dgm:cxn modelId="{DFAE3CD9-3110-416D-8037-2D2F4859E715}" type="presOf" srcId="{40D7A069-E569-4B19-86D8-0F2103F467D7}" destId="{E92190DA-A32B-4F23-BA02-9DC834207EFC}" srcOrd="0" destOrd="0" presId="urn:microsoft.com/office/officeart/2005/8/layout/equation1"/>
    <dgm:cxn modelId="{009C212E-9087-4351-BF83-4EADEAB49CED}" type="presParOf" srcId="{A9EF58BB-5EF0-4E42-8151-578600EA67F7}" destId="{FF8D0F64-7038-403F-8898-4B0C33A9DE68}" srcOrd="0" destOrd="0" presId="urn:microsoft.com/office/officeart/2005/8/layout/equation1"/>
    <dgm:cxn modelId="{E13AF42F-4EBB-48F0-A416-26E85EC60632}" type="presParOf" srcId="{A9EF58BB-5EF0-4E42-8151-578600EA67F7}" destId="{6777C5AB-42C0-4DFE-9CF6-873A77BB3303}" srcOrd="1" destOrd="0" presId="urn:microsoft.com/office/officeart/2005/8/layout/equation1"/>
    <dgm:cxn modelId="{0434D222-6A50-4A9B-B011-21EA833B478A}" type="presParOf" srcId="{A9EF58BB-5EF0-4E42-8151-578600EA67F7}" destId="{609A0A7D-0335-4435-9F68-7802F3D4071F}" srcOrd="2" destOrd="0" presId="urn:microsoft.com/office/officeart/2005/8/layout/equation1"/>
    <dgm:cxn modelId="{241C8D7D-C110-4B9A-A7A6-C4B251EE8D69}" type="presParOf" srcId="{A9EF58BB-5EF0-4E42-8151-578600EA67F7}" destId="{B4E93131-AE6B-475F-9626-8E4E9F8B2118}" srcOrd="3" destOrd="0" presId="urn:microsoft.com/office/officeart/2005/8/layout/equation1"/>
    <dgm:cxn modelId="{2265F08F-5C80-45E5-8C9C-CAD4AED4D505}" type="presParOf" srcId="{A9EF58BB-5EF0-4E42-8151-578600EA67F7}" destId="{E6103D27-ECCC-4F43-A616-6240D3654A64}" srcOrd="4" destOrd="0" presId="urn:microsoft.com/office/officeart/2005/8/layout/equation1"/>
    <dgm:cxn modelId="{AAB2559D-0BC4-48EE-90E7-E6E6658EDC9C}" type="presParOf" srcId="{A9EF58BB-5EF0-4E42-8151-578600EA67F7}" destId="{E13ED989-A56E-45BE-8C28-9AD9D1DCF64E}" srcOrd="5" destOrd="0" presId="urn:microsoft.com/office/officeart/2005/8/layout/equation1"/>
    <dgm:cxn modelId="{36623BAC-6948-4DBA-B550-D244A3759863}" type="presParOf" srcId="{A9EF58BB-5EF0-4E42-8151-578600EA67F7}" destId="{E4F3E653-7C9B-4A64-9601-97BD464A1207}" srcOrd="6" destOrd="0" presId="urn:microsoft.com/office/officeart/2005/8/layout/equation1"/>
    <dgm:cxn modelId="{325F105F-3A6B-4914-A921-0FBDAC5FA301}" type="presParOf" srcId="{A9EF58BB-5EF0-4E42-8151-578600EA67F7}" destId="{E0E1A425-1028-4DFB-86DC-466D9BB1BC03}" srcOrd="7" destOrd="0" presId="urn:microsoft.com/office/officeart/2005/8/layout/equation1"/>
    <dgm:cxn modelId="{57825032-6CE6-4E6A-AB8C-55B9EDBA187D}" type="presParOf" srcId="{A9EF58BB-5EF0-4E42-8151-578600EA67F7}" destId="{E92190DA-A32B-4F23-BA02-9DC834207EFC}" srcOrd="8" destOrd="0" presId="urn:microsoft.com/office/officeart/2005/8/layout/equation1"/>
    <dgm:cxn modelId="{B94AA8E9-4076-499C-95DF-0220BB90BD28}" type="presParOf" srcId="{A9EF58BB-5EF0-4E42-8151-578600EA67F7}" destId="{9DC9B37A-10D9-48FF-9492-8CD1AE4C8A29}" srcOrd="9" destOrd="0" presId="urn:microsoft.com/office/officeart/2005/8/layout/equation1"/>
    <dgm:cxn modelId="{B9B637F9-3FC9-48F3-B032-5AA2F8D3FFBA}" type="presParOf" srcId="{A9EF58BB-5EF0-4E42-8151-578600EA67F7}" destId="{44989845-264D-48DC-AB92-379252E5C8CF}" srcOrd="10" destOrd="0" presId="urn:microsoft.com/office/officeart/2005/8/layout/equation1"/>
    <dgm:cxn modelId="{C6FE11C6-1861-491E-BD82-725F091B5B28}" type="presParOf" srcId="{A9EF58BB-5EF0-4E42-8151-578600EA67F7}" destId="{25C6034D-F33F-43B5-A6D0-305E08F84A16}" srcOrd="11" destOrd="0" presId="urn:microsoft.com/office/officeart/2005/8/layout/equation1"/>
    <dgm:cxn modelId="{1966D6F8-D6AB-46F6-90C9-9E1E2F748254}" type="presParOf" srcId="{A9EF58BB-5EF0-4E42-8151-578600EA67F7}" destId="{966AA794-DAB6-41EE-B57D-5F891B61076F}"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0F64-7038-403F-8898-4B0C33A9DE68}">
      <dsp:nvSpPr>
        <dsp:cNvPr id="0" name=""/>
        <dsp:cNvSpPr/>
      </dsp:nvSpPr>
      <dsp:spPr>
        <a:xfrm>
          <a:off x="2494"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WFTE</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1,000.00</a:t>
          </a:r>
        </a:p>
      </dsp:txBody>
      <dsp:txXfrm>
        <a:off x="167436" y="859095"/>
        <a:ext cx="796408" cy="796408"/>
      </dsp:txXfrm>
    </dsp:sp>
    <dsp:sp modelId="{609A0A7D-0335-4435-9F68-7802F3D4071F}">
      <dsp:nvSpPr>
        <dsp:cNvPr id="0" name=""/>
        <dsp:cNvSpPr/>
      </dsp:nvSpPr>
      <dsp:spPr>
        <a:xfrm rot="2686765">
          <a:off x="1220241" y="930675"/>
          <a:ext cx="653249" cy="653249"/>
        </a:xfrm>
        <a:prstGeom prst="mathPlus">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06829" y="1180477"/>
        <a:ext cx="480073" cy="153645"/>
      </dsp:txXfrm>
    </dsp:sp>
    <dsp:sp modelId="{E6103D27-ECCC-4F43-A616-6240D3654A64}">
      <dsp:nvSpPr>
        <dsp:cNvPr id="0" name=""/>
        <dsp:cNvSpPr/>
      </dsp:nvSpPr>
      <dsp:spPr>
        <a:xfrm>
          <a:off x="1964946"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CSR Factor</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$950.92</a:t>
          </a:r>
        </a:p>
      </dsp:txBody>
      <dsp:txXfrm>
        <a:off x="2129888" y="859095"/>
        <a:ext cx="796408" cy="796408"/>
      </dsp:txXfrm>
    </dsp:sp>
    <dsp:sp modelId="{E4F3E653-7C9B-4A64-9601-97BD464A1207}">
      <dsp:nvSpPr>
        <dsp:cNvPr id="0" name=""/>
        <dsp:cNvSpPr/>
      </dsp:nvSpPr>
      <dsp:spPr>
        <a:xfrm rot="2776933">
          <a:off x="3182693" y="930675"/>
          <a:ext cx="653249" cy="653249"/>
        </a:xfrm>
        <a:prstGeom prst="mathPlus">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69281" y="1180477"/>
        <a:ext cx="480073" cy="153645"/>
      </dsp:txXfrm>
    </dsp:sp>
    <dsp:sp modelId="{E92190DA-A32B-4F23-BA02-9DC834207EFC}">
      <dsp:nvSpPr>
        <dsp:cNvPr id="0" name=""/>
        <dsp:cNvSpPr/>
      </dsp:nvSpPr>
      <dsp:spPr>
        <a:xfrm>
          <a:off x="3927398"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CWF</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1.000</a:t>
          </a:r>
        </a:p>
      </dsp:txBody>
      <dsp:txXfrm>
        <a:off x="4092340" y="859095"/>
        <a:ext cx="796408" cy="796408"/>
      </dsp:txXfrm>
    </dsp:sp>
    <dsp:sp modelId="{44989845-264D-48DC-AB92-379252E5C8CF}">
      <dsp:nvSpPr>
        <dsp:cNvPr id="0" name=""/>
        <dsp:cNvSpPr/>
      </dsp:nvSpPr>
      <dsp:spPr>
        <a:xfrm>
          <a:off x="5145145" y="930675"/>
          <a:ext cx="653249" cy="653249"/>
        </a:xfrm>
        <a:prstGeom prst="mathEqual">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231733" y="1065244"/>
        <a:ext cx="480073" cy="384111"/>
      </dsp:txXfrm>
    </dsp:sp>
    <dsp:sp modelId="{966AA794-DAB6-41EE-B57D-5F891B61076F}">
      <dsp:nvSpPr>
        <dsp:cNvPr id="0" name=""/>
        <dsp:cNvSpPr/>
      </dsp:nvSpPr>
      <dsp:spPr>
        <a:xfrm>
          <a:off x="5889849" y="514532"/>
          <a:ext cx="1621162" cy="1485534"/>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CSR $950,920</a:t>
          </a:r>
        </a:p>
      </dsp:txBody>
      <dsp:txXfrm>
        <a:off x="6127263" y="732083"/>
        <a:ext cx="1146334" cy="105043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0.06481</cdr:x>
      <cdr:y>0.41683</cdr:y>
    </cdr:from>
    <cdr:to>
      <cdr:x>0.99814</cdr:x>
      <cdr:y>0.41683</cdr:y>
    </cdr:to>
    <cdr:cxnSp macro="">
      <cdr:nvCxnSpPr>
        <cdr:cNvPr id="3" name="Straight Connector 2">
          <a:extLst xmlns:a="http://schemas.openxmlformats.org/drawingml/2006/main">
            <a:ext uri="{FF2B5EF4-FFF2-40B4-BE49-F238E27FC236}">
              <a16:creationId xmlns:a16="http://schemas.microsoft.com/office/drawing/2014/main" id="{C94B419F-BC7B-43E0-8789-072A0DDCF6B6}"/>
            </a:ext>
          </a:extLst>
        </cdr:cNvPr>
        <cdr:cNvCxnSpPr/>
      </cdr:nvCxnSpPr>
      <cdr:spPr>
        <a:xfrm xmlns:a="http://schemas.openxmlformats.org/drawingml/2006/main" flipV="1">
          <a:off x="533400" y="2362994"/>
          <a:ext cx="7680932" cy="0"/>
        </a:xfrm>
        <a:prstGeom xmlns:a="http://schemas.openxmlformats.org/drawingml/2006/main" prst="line">
          <a:avLst/>
        </a:prstGeom>
        <a:ln xmlns:a="http://schemas.openxmlformats.org/drawingml/2006/main" w="50800">
          <a:solidFill>
            <a:schemeClr val="accent6"/>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0.65337</cdr:x>
      <cdr:y>0.36372</cdr:y>
    </cdr:from>
    <cdr:to>
      <cdr:x>0.88446</cdr:x>
      <cdr:y>0.40829</cdr:y>
    </cdr:to>
    <cdr:sp macro="" textlink="">
      <cdr:nvSpPr>
        <cdr:cNvPr id="5" name="TextBox 1"/>
        <cdr:cNvSpPr txBox="1"/>
      </cdr:nvSpPr>
      <cdr:spPr>
        <a:xfrm xmlns:a="http://schemas.openxmlformats.org/drawingml/2006/main">
          <a:off x="5118044" y="1951038"/>
          <a:ext cx="1810211" cy="239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Funded FTE = 1.0000</a:t>
          </a:r>
        </a:p>
      </cdr:txBody>
    </cdr:sp>
  </cdr:relSizeAnchor>
  <cdr:relSizeAnchor xmlns:cdr="http://schemas.openxmlformats.org/drawingml/2006/chartDrawing">
    <cdr:from>
      <cdr:x>0.21401</cdr:x>
      <cdr:y>0.23587</cdr:y>
    </cdr:from>
    <cdr:to>
      <cdr:x>0.42466</cdr:x>
      <cdr:y>0.27619</cdr:y>
    </cdr:to>
    <cdr:sp macro="" textlink="">
      <cdr:nvSpPr>
        <cdr:cNvPr id="6" name="TextBox 1"/>
        <cdr:cNvSpPr txBox="1"/>
      </cdr:nvSpPr>
      <cdr:spPr>
        <a:xfrm xmlns:a="http://schemas.openxmlformats.org/drawingml/2006/main">
          <a:off x="1676400" y="1265238"/>
          <a:ext cx="1650097" cy="216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All FTE = 1.2522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2814A99-3F4B-4FE9-91FE-7F53E32C9672}" type="datetimeFigureOut">
              <a:rPr lang="en-US" smtClean="0"/>
              <a:t>11/8/2024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BF927B-8C80-4834-AE55-AC8F92EF66FF}" type="slidenum">
              <a:rPr lang="en-US" smtClean="0"/>
              <a:t>‹#›</a:t>
            </a:fld>
            <a:endParaRPr lang="en-US"/>
          </a:p>
        </p:txBody>
      </p:sp>
    </p:spTree>
    <p:extLst>
      <p:ext uri="{BB962C8B-B14F-4D97-AF65-F5344CB8AC3E}">
        <p14:creationId xmlns:p14="http://schemas.microsoft.com/office/powerpoint/2010/main" val="130282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3E76B453-5C8D-433A-8F42-061823232A64}" type="datetimeFigureOut">
              <a:rPr lang="en-US" smtClean="0"/>
              <a:pPr/>
              <a:t>11/8/2024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0B3F432B-3C19-401B-9997-71B21F48599D}" type="slidenum">
              <a:rPr lang="en-US" smtClean="0"/>
              <a:pPr/>
              <a:t>‹#›</a:t>
            </a:fld>
            <a:endParaRPr lang="en-US"/>
          </a:p>
        </p:txBody>
      </p:sp>
    </p:spTree>
    <p:extLst>
      <p:ext uri="{BB962C8B-B14F-4D97-AF65-F5344CB8AC3E}">
        <p14:creationId xmlns:p14="http://schemas.microsoft.com/office/powerpoint/2010/main" val="376106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F432B-3C19-401B-9997-71B21F48599D}" type="slidenum">
              <a:rPr lang="en-US" smtClean="0"/>
              <a:pPr/>
              <a:t>1</a:t>
            </a:fld>
            <a:endParaRPr lang="en-US" dirty="0"/>
          </a:p>
        </p:txBody>
      </p:sp>
      <p:sp>
        <p:nvSpPr>
          <p:cNvPr id="5"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2702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4B846A1-06CE-4D83-BC5C-85EC1783B300}" type="slidenum">
              <a:rPr lang="en-US" smtClean="0"/>
              <a:pPr/>
              <a:t>12</a:t>
            </a:fld>
            <a:endParaRPr lang="en-US"/>
          </a:p>
        </p:txBody>
      </p:sp>
      <p:sp>
        <p:nvSpPr>
          <p:cNvPr id="38915"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57126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13</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76822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D30DC32-340B-45FD-9887-A6571663D27A}" type="slidenum">
              <a:rPr lang="en-US" smtClean="0"/>
              <a:pPr/>
              <a:t>14</a:t>
            </a:fld>
            <a:endParaRPr lang="en-US" dirty="0"/>
          </a:p>
        </p:txBody>
      </p:sp>
      <p:sp>
        <p:nvSpPr>
          <p:cNvPr id="4" name="Slide Image Placeholder 3"/>
          <p:cNvSpPr>
            <a:spLocks noGrp="1" noRot="1" noChangeAspect="1"/>
          </p:cNvSpPr>
          <p:nvPr>
            <p:ph type="sldImg"/>
          </p:nvPr>
        </p:nvSpPr>
        <p:spPr/>
      </p:sp>
      <p:sp>
        <p:nvSpPr>
          <p:cNvPr id="5"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48474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49E6C42-A90E-4667-BA9D-69D93C3EF779}" type="slidenum">
              <a:rPr lang="en-US" smtClean="0"/>
              <a:pPr/>
              <a:t>15</a:t>
            </a:fld>
            <a:endParaRPr lang="en-US" dirty="0"/>
          </a:p>
        </p:txBody>
      </p:sp>
      <p:sp>
        <p:nvSpPr>
          <p:cNvPr id="4" name="Slide Image Placeholder 3"/>
          <p:cNvSpPr>
            <a:spLocks noGrp="1" noRot="1" noChangeAspect="1"/>
          </p:cNvSpPr>
          <p:nvPr>
            <p:ph type="sldImg"/>
          </p:nvPr>
        </p:nvSpPr>
        <p:spPr/>
      </p:sp>
      <p:sp>
        <p:nvSpPr>
          <p:cNvPr id="5" name="Notes Placeholder 2"/>
          <p:cNvSpPr>
            <a:spLocks noGrp="1"/>
          </p:cNvSpPr>
          <p:nvPr>
            <p:ph type="body" idx="1"/>
          </p:nvPr>
        </p:nvSpPr>
        <p:spPr/>
        <p:txBody>
          <a:bodyPr>
            <a:noAutofit/>
          </a:bodyPr>
          <a:lstStyle/>
          <a:p>
            <a:endParaRPr lang="en-US" dirty="0"/>
          </a:p>
        </p:txBody>
      </p:sp>
    </p:spTree>
    <p:extLst>
      <p:ext uri="{BB962C8B-B14F-4D97-AF65-F5344CB8AC3E}">
        <p14:creationId xmlns:p14="http://schemas.microsoft.com/office/powerpoint/2010/main" val="13785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B69959-17EF-4EB0-A50B-37F7F9BBDA84}" type="slidenum">
              <a:rPr lang="en-US" smtClean="0"/>
              <a:pPr/>
              <a:t>16</a:t>
            </a:fld>
            <a:endParaRPr lang="en-US" dirty="0"/>
          </a:p>
        </p:txBody>
      </p:sp>
      <p:sp>
        <p:nvSpPr>
          <p:cNvPr id="35843" name="Rectangle 7"/>
          <p:cNvSpPr txBox="1">
            <a:spLocks noGrp="1" noChangeArrowheads="1"/>
          </p:cNvSpPr>
          <p:nvPr/>
        </p:nvSpPr>
        <p:spPr bwMode="auto">
          <a:xfrm>
            <a:off x="3970340" y="8829675"/>
            <a:ext cx="3038475" cy="465139"/>
          </a:xfrm>
          <a:prstGeom prst="rect">
            <a:avLst/>
          </a:prstGeom>
          <a:noFill/>
          <a:ln w="9525">
            <a:noFill/>
            <a:miter lim="800000"/>
            <a:headEnd/>
            <a:tailEnd/>
          </a:ln>
        </p:spPr>
        <p:txBody>
          <a:bodyPr lIns="93156" tIns="46579" rIns="93156" bIns="46579" anchor="b"/>
          <a:lstStyle/>
          <a:p>
            <a:pPr algn="r" defTabSz="931757"/>
            <a:fld id="{5EC56743-4932-445A-9CAA-230BDF92CB5B}" type="slidenum">
              <a:rPr lang="en-US" sz="1200">
                <a:latin typeface="Arial" charset="0"/>
              </a:rPr>
              <a:pPr algn="r" defTabSz="931757"/>
              <a:t>16</a:t>
            </a:fld>
            <a:endParaRPr lang="en-US" sz="1200" dirty="0">
              <a:latin typeface="Arial" charset="0"/>
            </a:endParaRPr>
          </a:p>
        </p:txBody>
      </p:sp>
      <p:sp>
        <p:nvSpPr>
          <p:cNvPr id="35844" name="Rectangle 2"/>
          <p:cNvSpPr>
            <a:spLocks noGrp="1" noRot="1" noChangeAspect="1" noChangeArrowheads="1" noTextEdit="1"/>
          </p:cNvSpPr>
          <p:nvPr>
            <p:ph type="sldImg"/>
          </p:nvPr>
        </p:nvSpPr>
        <p:spPr>
          <a:xfrm>
            <a:off x="1222375" y="684213"/>
            <a:ext cx="4608513" cy="3455987"/>
          </a:xfrm>
          <a:ln w="12700" cap="flat">
            <a:solidFill>
              <a:schemeClr val="tx1"/>
            </a:solidFill>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86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17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040" y="4415789"/>
            <a:ext cx="5608320" cy="4414177"/>
          </a:xfrm>
          <a:noFill/>
          <a:ln w="9525"/>
        </p:spPr>
        <p:txBody>
          <a:bodyPr/>
          <a:lstStyle/>
          <a:p>
            <a:endParaRPr lang="en-US" dirty="0"/>
          </a:p>
        </p:txBody>
      </p:sp>
    </p:spTree>
    <p:extLst>
      <p:ext uri="{BB962C8B-B14F-4D97-AF65-F5344CB8AC3E}">
        <p14:creationId xmlns:p14="http://schemas.microsoft.com/office/powerpoint/2010/main" val="282147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34C2556-3E29-4231-8968-CD0FA2C5F2F8}" type="slidenum">
              <a:rPr lang="en-US" smtClean="0"/>
              <a:pPr/>
              <a:t>18</a:t>
            </a:fld>
            <a:endParaRPr lang="en-US"/>
          </a:p>
        </p:txBody>
      </p:sp>
      <p:sp>
        <p:nvSpPr>
          <p:cNvPr id="37891"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endParaRPr lang="en-US" dirty="0"/>
          </a:p>
        </p:txBody>
      </p:sp>
    </p:spTree>
    <p:extLst>
      <p:ext uri="{BB962C8B-B14F-4D97-AF65-F5344CB8AC3E}">
        <p14:creationId xmlns:p14="http://schemas.microsoft.com/office/powerpoint/2010/main" val="3201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34C2556-3E29-4231-8968-CD0FA2C5F2F8}" type="slidenum">
              <a:rPr lang="en-US" smtClean="0"/>
              <a:pPr/>
              <a:t>19</a:t>
            </a:fld>
            <a:endParaRPr lang="en-US"/>
          </a:p>
        </p:txBody>
      </p:sp>
      <p:sp>
        <p:nvSpPr>
          <p:cNvPr id="37891"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endParaRPr lang="en-US" dirty="0"/>
          </a:p>
        </p:txBody>
      </p:sp>
    </p:spTree>
    <p:extLst>
      <p:ext uri="{BB962C8B-B14F-4D97-AF65-F5344CB8AC3E}">
        <p14:creationId xmlns:p14="http://schemas.microsoft.com/office/powerpoint/2010/main" val="411580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701040" y="4415791"/>
            <a:ext cx="5608320" cy="4659266"/>
          </a:xfrm>
        </p:spPr>
        <p:txBody>
          <a:bodyPr>
            <a:normAutofit/>
          </a:bodyPr>
          <a:lstStyle/>
          <a:p>
            <a:pPr eaLnBrk="0" hangingPunct="0">
              <a:spcBef>
                <a:spcPct val="50000"/>
              </a:spcBef>
            </a:pPr>
            <a:endParaRPr lang="en-US" dirty="0"/>
          </a:p>
        </p:txBody>
      </p:sp>
    </p:spTree>
    <p:extLst>
      <p:ext uri="{BB962C8B-B14F-4D97-AF65-F5344CB8AC3E}">
        <p14:creationId xmlns:p14="http://schemas.microsoft.com/office/powerpoint/2010/main" val="74384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228600" y="4267200"/>
            <a:ext cx="6553200" cy="5029200"/>
          </a:xfrm>
        </p:spPr>
        <p:txBody>
          <a:bodyPr>
            <a:noAutofit/>
          </a:bodyPr>
          <a:lstStyle/>
          <a:p>
            <a:pPr marL="0" indent="0" eaLnBrk="0" hangingPunct="0">
              <a:spcBef>
                <a:spcPct val="50000"/>
              </a:spcBef>
              <a:buFont typeface="+mj-lt"/>
              <a:buNone/>
            </a:pPr>
            <a:endParaRPr lang="en-US" dirty="0"/>
          </a:p>
        </p:txBody>
      </p:sp>
    </p:spTree>
    <p:extLst>
      <p:ext uri="{BB962C8B-B14F-4D97-AF65-F5344CB8AC3E}">
        <p14:creationId xmlns:p14="http://schemas.microsoft.com/office/powerpoint/2010/main" val="147377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6A79148-325B-4E42-986A-64F099F7A190}" type="slidenum">
              <a:rPr lang="en-US" smtClean="0"/>
              <a:pPr/>
              <a:t>2</a:t>
            </a:fld>
            <a:endParaRPr lang="en-US" dirty="0"/>
          </a:p>
        </p:txBody>
      </p:sp>
      <p:sp>
        <p:nvSpPr>
          <p:cNvPr id="2457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96707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994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23</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baseline="0" dirty="0"/>
          </a:p>
        </p:txBody>
      </p:sp>
    </p:spTree>
    <p:extLst>
      <p:ext uri="{BB962C8B-B14F-4D97-AF65-F5344CB8AC3E}">
        <p14:creationId xmlns:p14="http://schemas.microsoft.com/office/powerpoint/2010/main" val="392991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24</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25</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26</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a:xfrm>
            <a:off x="701040" y="4415790"/>
            <a:ext cx="5608320" cy="4575810"/>
          </a:xfrm>
        </p:spPr>
        <p:txBody>
          <a:bodyPr>
            <a:normAutofit/>
          </a:bodyPr>
          <a:lstStyle/>
          <a:p>
            <a:endParaRPr lang="en-US" baseline="0" dirty="0"/>
          </a:p>
        </p:txBody>
      </p:sp>
    </p:spTree>
    <p:extLst>
      <p:ext uri="{BB962C8B-B14F-4D97-AF65-F5344CB8AC3E}">
        <p14:creationId xmlns:p14="http://schemas.microsoft.com/office/powerpoint/2010/main" val="2440044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26506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30</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5426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31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661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6A79148-325B-4E42-986A-64F099F7A190}" type="slidenum">
              <a:rPr lang="en-US" smtClean="0"/>
              <a:pPr/>
              <a:t>3</a:t>
            </a:fld>
            <a:endParaRPr lang="en-US" dirty="0"/>
          </a:p>
        </p:txBody>
      </p:sp>
      <p:sp>
        <p:nvSpPr>
          <p:cNvPr id="2457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299480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F432B-3C19-401B-9997-71B21F48599D}" type="slidenum">
              <a:rPr lang="en-US" smtClean="0"/>
              <a:pPr/>
              <a:t>32</a:t>
            </a:fld>
            <a:endParaRPr lang="en-US"/>
          </a:p>
        </p:txBody>
      </p:sp>
    </p:spTree>
    <p:extLst>
      <p:ext uri="{BB962C8B-B14F-4D97-AF65-F5344CB8AC3E}">
        <p14:creationId xmlns:p14="http://schemas.microsoft.com/office/powerpoint/2010/main" val="346320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4</a:t>
            </a:fld>
            <a:endParaRPr lang="en-US" dirty="0"/>
          </a:p>
        </p:txBody>
      </p:sp>
      <p:sp>
        <p:nvSpPr>
          <p:cNvPr id="25603"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77183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12CD6DE-68CA-4B0C-99FA-88F21AFBF694}" type="slidenum">
              <a:rPr lang="en-US" smtClean="0"/>
              <a:pPr/>
              <a:t>5</a:t>
            </a:fld>
            <a:endParaRPr lang="en-US" dirty="0"/>
          </a:p>
        </p:txBody>
      </p:sp>
      <p:sp>
        <p:nvSpPr>
          <p:cNvPr id="30723"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92156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7D0DBEF-F658-49A6-812E-E6A88BD22574}" type="slidenum">
              <a:rPr lang="en-US" smtClean="0"/>
              <a:pPr/>
              <a:t>6</a:t>
            </a:fld>
            <a:endParaRPr lang="en-US" dirty="0"/>
          </a:p>
        </p:txBody>
      </p:sp>
      <p:sp>
        <p:nvSpPr>
          <p:cNvPr id="27651"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endParaRPr lang="en-US" dirty="0"/>
          </a:p>
        </p:txBody>
      </p:sp>
    </p:spTree>
    <p:extLst>
      <p:ext uri="{BB962C8B-B14F-4D97-AF65-F5344CB8AC3E}">
        <p14:creationId xmlns:p14="http://schemas.microsoft.com/office/powerpoint/2010/main" val="60684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4AFFAB2-F81D-47BA-BBF4-E8C91AC02974}" type="slidenum">
              <a:rPr lang="en-US" smtClean="0"/>
              <a:pPr/>
              <a:t>7</a:t>
            </a:fld>
            <a:endParaRPr lang="en-US" dirty="0"/>
          </a:p>
        </p:txBody>
      </p:sp>
      <p:sp>
        <p:nvSpPr>
          <p:cNvPr id="28675"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pPr algn="l"/>
            <a:endParaRPr lang="en-US" dirty="0"/>
          </a:p>
        </p:txBody>
      </p:sp>
    </p:spTree>
    <p:extLst>
      <p:ext uri="{BB962C8B-B14F-4D97-AF65-F5344CB8AC3E}">
        <p14:creationId xmlns:p14="http://schemas.microsoft.com/office/powerpoint/2010/main" val="27080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152400" y="4267200"/>
            <a:ext cx="6705600" cy="4876800"/>
          </a:xfrm>
        </p:spPr>
        <p:txBody>
          <a:bodyPr>
            <a:noAutofit/>
          </a:bodyPr>
          <a:lstStyle/>
          <a:p>
            <a:endParaRPr lang="en-US" baseline="0" dirty="0"/>
          </a:p>
        </p:txBody>
      </p:sp>
    </p:spTree>
    <p:extLst>
      <p:ext uri="{BB962C8B-B14F-4D97-AF65-F5344CB8AC3E}">
        <p14:creationId xmlns:p14="http://schemas.microsoft.com/office/powerpoint/2010/main" val="24400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ducationFL" TargetMode="External"/><Relationship Id="rId9"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FE5CE-376B-47D9-8B1E-90B75726F42C}"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4056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109184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422022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49721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715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435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61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075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596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991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2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26718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37075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33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11/8/2024</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50242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11/8/2024</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4097487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11/8/2024</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353348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11/8/2024</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234923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11/8/2024</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153562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p:cNvSpPr/>
          <p:nvPr/>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7"/>
          <p:cNvGrpSpPr>
            <a:grpSpLocks/>
          </p:cNvGrpSpPr>
          <p:nvPr/>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5400" b="1">
                <a:solidFill>
                  <a:schemeClr val="bg1"/>
                </a:solidFill>
              </a:rPr>
              <a:t>www.FLDOE.org</a:t>
            </a:r>
          </a:p>
        </p:txBody>
      </p:sp>
      <p:pic>
        <p:nvPicPr>
          <p:cNvPr id="13" name="Picture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14399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0169B0-1676-44D7-9311-90A799D0B22F}" type="datetimeFigureOut">
              <a:rPr lang="en-US" smtClean="0"/>
              <a:pPr/>
              <a:t>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351CB-7B7F-4776-A39B-D1BE6EB1D4A5}" type="slidenum">
              <a:rPr lang="en-US" smtClean="0"/>
              <a:pPr/>
              <a:t>‹#›</a:t>
            </a:fld>
            <a:endParaRPr lang="en-US"/>
          </a:p>
        </p:txBody>
      </p:sp>
    </p:spTree>
    <p:extLst>
      <p:ext uri="{BB962C8B-B14F-4D97-AF65-F5344CB8AC3E}">
        <p14:creationId xmlns:p14="http://schemas.microsoft.com/office/powerpoint/2010/main" val="1742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FE5CE-376B-47D9-8B1E-90B75726F42C}"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12583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FE5CE-376B-47D9-8B1E-90B75726F42C}"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59084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FE5CE-376B-47D9-8B1E-90B75726F42C}"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2306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FE5CE-376B-47D9-8B1E-90B75726F42C}"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87796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FE5CE-376B-47D9-8B1E-90B75726F42C}"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26309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FE5CE-376B-47D9-8B1E-90B75726F42C}"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4126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FE5CE-376B-47D9-8B1E-90B75726F42C}"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5727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hyperlink" Target="http://www.fldoe.or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FE5CE-376B-47D9-8B1E-90B75726F42C}"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75939-528F-4B1F-A4C2-DA19350F2BD6}" type="slidenum">
              <a:rPr lang="en-US" smtClean="0"/>
              <a:pPr/>
              <a:t>‹#›</a:t>
            </a:fld>
            <a:endParaRPr lang="en-US"/>
          </a:p>
        </p:txBody>
      </p:sp>
    </p:spTree>
    <p:extLst>
      <p:ext uri="{BB962C8B-B14F-4D97-AF65-F5344CB8AC3E}">
        <p14:creationId xmlns:p14="http://schemas.microsoft.com/office/powerpoint/2010/main" val="2274654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9"/>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2019, Florida Department of Education. All Rights Reserved.</a:t>
            </a:r>
            <a:endParaRPr lang="en-US" sz="1000" dirty="0"/>
          </a:p>
        </p:txBody>
      </p:sp>
      <p:cxnSp>
        <p:nvCxnSpPr>
          <p:cNvPr id="11" name="Straight Connector 10"/>
          <p:cNvCxnSpPr/>
          <p:nvPr/>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1" fontAlgn="base" hangingPunct="1">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1" fontAlgn="base" hangingPunct="1">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doe.org/finance/fl-edu-finance-program-fefp/charter-school-revenue-estimate-worksh.stml"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hyperlink" Target="http://www.fldoe.org/classsize/" TargetMode="External"/><Relationship Id="rId3" Type="http://schemas.openxmlformats.org/officeDocument/2006/relationships/hyperlink" Target="https://www.fldoe.org/finance/fl-edu-finance-program-fefp/charter-school-revenue-estimate-worksh.stml" TargetMode="External"/><Relationship Id="rId7" Type="http://schemas.openxmlformats.org/officeDocument/2006/relationships/hyperlink" Target="https://www.fldoe.org/finance/fl-edu-finance-program-fefp/financial-program-cost-accounting-repo.stml"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hyperlink" Target="https://www.fldoe.org/core/fileparse.php/7574/urlt/2425-surveydates.pdf" TargetMode="External"/><Relationship Id="rId5" Type="http://schemas.openxmlformats.org/officeDocument/2006/relationships/hyperlink" Target="https://www.fldoe.org/finance/fl-edu-finance-program-fefp/fte-info/index.stml" TargetMode="External"/><Relationship Id="rId4" Type="http://schemas.openxmlformats.org/officeDocument/2006/relationships/hyperlink" Target="https://www.fldoe.org/finance/fl-edu-finance-program-fefp/fl-edu-finance-program-fefp-calculatio.s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ldoe.org/fefp/"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hyperlink" Target="mailto:mark.eggers@fldoe.org" TargetMode="External"/><Relationship Id="rId4" Type="http://schemas.openxmlformats.org/officeDocument/2006/relationships/hyperlink" Target="mailto:josh.bemis@fldoe.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fldoe.org/core/fileparse.php/7574/urlt/2425-surveydates.pdf"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a:latin typeface="Arial" pitchFamily="34" charset="0"/>
                <a:cs typeface="Arial" pitchFamily="34" charset="0"/>
              </a:rPr>
              <a:t>FLORIDA EDUCATION FINANCE PROGRAM (FEFP) FUNDING</a:t>
            </a:r>
            <a:r>
              <a:rPr lang="en-US" sz="3500" dirty="0">
                <a:latin typeface="Arial" pitchFamily="34" charset="0"/>
                <a:cs typeface="Arial" pitchFamily="34" charset="0"/>
              </a:rPr>
              <a:t> </a:t>
            </a:r>
            <a:endParaRPr lang="en-US" sz="3500" dirty="0"/>
          </a:p>
        </p:txBody>
      </p:sp>
      <p:sp>
        <p:nvSpPr>
          <p:cNvPr id="3" name="Subtitle 2"/>
          <p:cNvSpPr>
            <a:spLocks noGrp="1"/>
          </p:cNvSpPr>
          <p:nvPr>
            <p:ph type="body" idx="1"/>
          </p:nvPr>
        </p:nvSpPr>
        <p:spPr/>
        <p:txBody>
          <a:bodyPr>
            <a:normAutofit/>
          </a:bodyPr>
          <a:lstStyle/>
          <a:p>
            <a:pPr algn="ctr"/>
            <a:endParaRPr lang="en-US" b="1" i="1" dirty="0">
              <a:solidFill>
                <a:srgbClr val="FF0000"/>
              </a:solidFill>
              <a:latin typeface="Arial" pitchFamily="34" charset="0"/>
              <a:cs typeface="Arial" pitchFamily="34" charset="0"/>
            </a:endParaRPr>
          </a:p>
          <a:p>
            <a:pPr algn="ctr"/>
            <a:r>
              <a:rPr lang="en-US" b="1" i="1" dirty="0">
                <a:solidFill>
                  <a:srgbClr val="FF0000"/>
                </a:solidFill>
                <a:latin typeface="Arial" pitchFamily="34" charset="0"/>
                <a:cs typeface="Arial" pitchFamily="34" charset="0"/>
              </a:rPr>
              <a:t>Charter School Conference</a:t>
            </a:r>
            <a:endParaRPr lang="en-US" b="1" dirty="0">
              <a:solidFill>
                <a:srgbClr val="000066"/>
              </a:solidFill>
              <a:latin typeface="Arial" pitchFamily="34" charset="0"/>
              <a:cs typeface="Arial" pitchFamily="34" charset="0"/>
            </a:endParaRPr>
          </a:p>
          <a:p>
            <a:pPr algn="ctr"/>
            <a:br>
              <a:rPr lang="en-US" sz="1600" b="1" dirty="0">
                <a:solidFill>
                  <a:srgbClr val="000066"/>
                </a:solidFill>
                <a:latin typeface="Arial" pitchFamily="34" charset="0"/>
                <a:cs typeface="Arial" pitchFamily="34" charset="0"/>
              </a:rPr>
            </a:br>
            <a:r>
              <a:rPr lang="en-US" b="1" dirty="0">
                <a:solidFill>
                  <a:srgbClr val="002060"/>
                </a:solidFill>
                <a:latin typeface="Arial" pitchFamily="34" charset="0"/>
                <a:cs typeface="Arial" pitchFamily="34" charset="0"/>
              </a:rPr>
              <a:t>November 2024</a:t>
            </a:r>
          </a:p>
          <a:p>
            <a:pPr algn="ctr"/>
            <a:endParaRPr lang="en-US" dirty="0">
              <a:solidFill>
                <a:srgbClr val="002060"/>
              </a:solidFill>
            </a:endParaRPr>
          </a:p>
        </p:txBody>
      </p:sp>
    </p:spTree>
    <p:extLst>
      <p:ext uri="{BB962C8B-B14F-4D97-AF65-F5344CB8AC3E}">
        <p14:creationId xmlns:p14="http://schemas.microsoft.com/office/powerpoint/2010/main" val="97201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Recalibration to 1.0</a:t>
            </a:r>
            <a:endParaRPr lang="en-US" sz="2800" b="1" dirty="0">
              <a:solidFill>
                <a:schemeClr val="bg1"/>
              </a:solidFill>
              <a:latin typeface="Arial Narrow" panose="020B0606020202030204" pitchFamily="34" charset="0"/>
              <a:cs typeface="Arial" panose="020B0604020202020204" pitchFamily="34" charset="0"/>
            </a:endParaRPr>
          </a:p>
        </p:txBody>
      </p:sp>
      <p:sp>
        <p:nvSpPr>
          <p:cNvPr id="4" name="TextBox 3"/>
          <p:cNvSpPr txBox="1"/>
          <p:nvPr/>
        </p:nvSpPr>
        <p:spPr>
          <a:xfrm>
            <a:off x="718782" y="1888153"/>
            <a:ext cx="8044218" cy="4893647"/>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 student may not earn more than 1 FTE (except DJJ students, who are served during the summer).</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School districts report all FTE regardless of the 1.0 FTE cap.</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DOE recalibrates FTE to 1.0.</a:t>
            </a:r>
          </a:p>
          <a:p>
            <a:pPr marL="800100" lvl="1"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DOE recalibrates FTE to 0.5 if a student has enrollment in only one survey (Survey 2 or Survey 3).</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FTE recalibration is annualized (Surveys 1, 2, 3, 4).</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The 1.0 FTE cap includes:</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FTE for instruction provided by the district of enrollment.</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dual enrollment FTE.</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FTE for instruction provided by other school districts, including Florida Virtual School.</a:t>
            </a:r>
          </a:p>
          <a:p>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472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0208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Recalibration to 1.0</a:t>
            </a:r>
            <a:endParaRPr lang="en-US" sz="2800" b="1" dirty="0">
              <a:solidFill>
                <a:schemeClr val="bg1"/>
              </a:solidFill>
              <a:latin typeface="Arial Narrow" panose="020B0606020202030204" pitchFamily="34" charset="0"/>
              <a:cs typeface="Arial" panose="020B0604020202020204" pitchFamily="34" charset="0"/>
            </a:endParaRPr>
          </a:p>
        </p:txBody>
      </p:sp>
      <p:graphicFrame>
        <p:nvGraphicFramePr>
          <p:cNvPr id="6" name="Content Placeholder 9"/>
          <p:cNvGraphicFramePr>
            <a:graphicFrameLocks/>
          </p:cNvGraphicFramePr>
          <p:nvPr>
            <p:extLst>
              <p:ext uri="{D42A27DB-BD31-4B8C-83A1-F6EECF244321}">
                <p14:modId xmlns:p14="http://schemas.microsoft.com/office/powerpoint/2010/main" val="3184799642"/>
              </p:ext>
            </p:extLst>
          </p:nvPr>
        </p:nvGraphicFramePr>
        <p:xfrm>
          <a:off x="457201" y="1173480"/>
          <a:ext cx="7833360" cy="5364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44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457200" y="1905000"/>
            <a:ext cx="8001000" cy="4038600"/>
          </a:xfrm>
        </p:spPr>
        <p:txBody>
          <a:bodyPr lIns="92058" tIns="46030" rIns="92058" bIns="46030">
            <a:normAutofit/>
          </a:bodyPr>
          <a:lstStyle/>
          <a:p>
            <a:pPr>
              <a:buClr>
                <a:srgbClr val="000000"/>
              </a:buClr>
              <a:buFontTx/>
              <a:buChar char=" "/>
              <a:defRPr/>
            </a:pPr>
            <a:r>
              <a:rPr lang="en-US" dirty="0">
                <a:solidFill>
                  <a:srgbClr val="000000"/>
                </a:solidFill>
                <a:latin typeface="Arial" pitchFamily="34" charset="0"/>
                <a:cs typeface="Arial" pitchFamily="34" charset="0"/>
              </a:rPr>
              <a:t>The FEFP is calculated five times each year.</a:t>
            </a:r>
          </a:p>
          <a:p>
            <a:pPr eaLnBrk="1" hangingPunct="1">
              <a:buFont typeface="Monotype Sorts" pitchFamily="2" charset="2"/>
              <a:buChar char=" "/>
              <a:defRPr/>
            </a:pPr>
            <a:endParaRPr lang="en-US" sz="2800" dirty="0">
              <a:solidFill>
                <a:srgbClr val="000000"/>
              </a:solidFill>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First Calculation (May) </a:t>
            </a:r>
            <a:r>
              <a:rPr lang="en-US" dirty="0">
                <a:solidFill>
                  <a:srgbClr val="000000"/>
                </a:solidFill>
                <a:latin typeface="Arial" pitchFamily="34" charset="0"/>
                <a:cs typeface="Arial" pitchFamily="34" charset="0"/>
              </a:rPr>
              <a:t>- Completed by the Florida Legislature using projected FTE for all surveys. </a:t>
            </a:r>
          </a:p>
          <a:p>
            <a:pPr eaLnBrk="1" hangingPunct="1">
              <a:lnSpc>
                <a:spcPct val="85000"/>
              </a:lnSpc>
              <a:buFont typeface="Monotype Sorts" pitchFamily="2" charset="2"/>
              <a:buChar char=" "/>
              <a:defRPr/>
            </a:pPr>
            <a:endParaRPr lang="en-US" sz="2800" dirty="0">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Second Calculation (July)</a:t>
            </a:r>
            <a:r>
              <a:rPr lang="en-US" dirty="0">
                <a:solidFill>
                  <a:srgbClr val="000000"/>
                </a:solidFill>
                <a:latin typeface="Arial" pitchFamily="34" charset="0"/>
                <a:cs typeface="Arial" pitchFamily="34" charset="0"/>
              </a:rPr>
              <a:t> - Uses projected FTE from all surveys, includes certified school taxable values for school districts. </a:t>
            </a:r>
          </a:p>
        </p:txBody>
      </p:sp>
      <p:sp>
        <p:nvSpPr>
          <p:cNvPr id="7" name="Snip Diagonal Corner Rectangle 6"/>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FEFP Calculations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762000" y="1752600"/>
            <a:ext cx="7391400" cy="4343400"/>
          </a:xfrm>
        </p:spPr>
        <p:txBody>
          <a:bodyPr lIns="92058" tIns="46030" rIns="92058" bIns="46030"/>
          <a:lstStyle/>
          <a:p>
            <a:pPr eaLnBrk="1" hangingPunct="1">
              <a:lnSpc>
                <a:spcPct val="90000"/>
              </a:lnSpc>
              <a:buClr>
                <a:srgbClr val="000000"/>
              </a:buClr>
              <a:buFontTx/>
              <a:buChar char=" "/>
              <a:defRPr/>
            </a:pPr>
            <a:r>
              <a:rPr lang="en-US" sz="2800" u="sng" dirty="0">
                <a:solidFill>
                  <a:srgbClr val="000000"/>
                </a:solidFill>
                <a:latin typeface="Arial" pitchFamily="34" charset="0"/>
                <a:cs typeface="Arial" pitchFamily="34" charset="0"/>
              </a:rPr>
              <a:t>Third Calculation (December/January)</a:t>
            </a:r>
            <a:r>
              <a:rPr lang="en-US" sz="2800" dirty="0">
                <a:solidFill>
                  <a:srgbClr val="000000"/>
                </a:solidFill>
                <a:latin typeface="Arial" pitchFamily="34" charset="0"/>
                <a:cs typeface="Arial" pitchFamily="34" charset="0"/>
              </a:rPr>
              <a:t> –First calculation of the year to include actual FTE. Uses actual FTE for October and projected FTE for February.</a:t>
            </a:r>
          </a:p>
          <a:p>
            <a:pPr eaLnBrk="1" hangingPunct="1">
              <a:lnSpc>
                <a:spcPct val="90000"/>
              </a:lnSpc>
              <a:buClr>
                <a:srgbClr val="000000"/>
              </a:buClr>
              <a:buFontTx/>
              <a:buChar char=" "/>
              <a:defRPr/>
            </a:pPr>
            <a:endParaRPr lang="en-US" sz="2800" dirty="0">
              <a:solidFill>
                <a:srgbClr val="000000"/>
              </a:solidFill>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Fourth Calculation (April/May)</a:t>
            </a:r>
            <a:r>
              <a:rPr lang="en-US" dirty="0">
                <a:solidFill>
                  <a:srgbClr val="000000"/>
                </a:solidFill>
                <a:latin typeface="Arial" pitchFamily="34" charset="0"/>
                <a:cs typeface="Arial" pitchFamily="34" charset="0"/>
              </a:rPr>
              <a:t> –U</a:t>
            </a:r>
            <a:r>
              <a:rPr lang="en-US" sz="2800" dirty="0">
                <a:solidFill>
                  <a:srgbClr val="000000"/>
                </a:solidFill>
                <a:latin typeface="Arial" pitchFamily="34" charset="0"/>
                <a:cs typeface="Arial" pitchFamily="34" charset="0"/>
              </a:rPr>
              <a:t>ses actual FTE for October and February.</a:t>
            </a:r>
          </a:p>
          <a:p>
            <a:pPr eaLnBrk="1" hangingPunct="1">
              <a:lnSpc>
                <a:spcPct val="90000"/>
              </a:lnSpc>
              <a:buClr>
                <a:srgbClr val="000000"/>
              </a:buClr>
              <a:buFontTx/>
              <a:buChar char=" "/>
              <a:defRPr/>
            </a:pPr>
            <a:endParaRPr lang="en-US" sz="2800" dirty="0">
              <a:solidFill>
                <a:srgbClr val="000000"/>
              </a:solidFill>
              <a:latin typeface="Arial" pitchFamily="34" charset="0"/>
              <a:cs typeface="Arial" pitchFamily="34" charset="0"/>
            </a:endParaRPr>
          </a:p>
          <a:p>
            <a:pPr eaLnBrk="1" hangingPunct="1">
              <a:lnSpc>
                <a:spcPct val="90000"/>
              </a:lnSpc>
              <a:buClr>
                <a:srgbClr val="000000"/>
              </a:buClr>
              <a:buFontTx/>
              <a:buChar char=" "/>
              <a:defRPr/>
            </a:pPr>
            <a:r>
              <a:rPr lang="en-US" sz="2800" u="sng" dirty="0">
                <a:solidFill>
                  <a:srgbClr val="000000"/>
                </a:solidFill>
                <a:latin typeface="Arial" pitchFamily="34" charset="0"/>
                <a:cs typeface="Arial" pitchFamily="34" charset="0"/>
              </a:rPr>
              <a:t>Final Calculation (September/October)</a:t>
            </a:r>
            <a:r>
              <a:rPr lang="en-US" sz="2800" dirty="0">
                <a:solidFill>
                  <a:srgbClr val="000000"/>
                </a:solidFill>
                <a:latin typeface="Arial" pitchFamily="34" charset="0"/>
                <a:cs typeface="Arial" pitchFamily="34" charset="0"/>
              </a:rPr>
              <a:t> </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FEFP Calculations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342207"/>
              </p:ext>
            </p:extLst>
          </p:nvPr>
        </p:nvGraphicFramePr>
        <p:xfrm>
          <a:off x="1295400" y="1666870"/>
          <a:ext cx="6400800" cy="4657730"/>
        </p:xfrm>
        <a:graphic>
          <a:graphicData uri="http://schemas.openxmlformats.org/drawingml/2006/table">
            <a:tbl>
              <a:tblPr firstRow="1" bandRow="1"/>
              <a:tblGrid>
                <a:gridCol w="2568651">
                  <a:extLst>
                    <a:ext uri="{9D8B030D-6E8A-4147-A177-3AD203B41FA5}">
                      <a16:colId xmlns:a16="http://schemas.microsoft.com/office/drawing/2014/main" val="20000"/>
                    </a:ext>
                  </a:extLst>
                </a:gridCol>
                <a:gridCol w="2138228">
                  <a:extLst>
                    <a:ext uri="{9D8B030D-6E8A-4147-A177-3AD203B41FA5}">
                      <a16:colId xmlns:a16="http://schemas.microsoft.com/office/drawing/2014/main" val="20001"/>
                    </a:ext>
                  </a:extLst>
                </a:gridCol>
                <a:gridCol w="1693921">
                  <a:extLst>
                    <a:ext uri="{9D8B030D-6E8A-4147-A177-3AD203B41FA5}">
                      <a16:colId xmlns:a16="http://schemas.microsoft.com/office/drawing/2014/main" val="20002"/>
                    </a:ext>
                  </a:extLst>
                </a:gridCol>
              </a:tblGrid>
              <a:tr h="341851">
                <a:tc>
                  <a:txBody>
                    <a:bodyPr/>
                    <a:lstStyle/>
                    <a:p>
                      <a:pPr algn="l" rtl="0" fontAlgn="ctr"/>
                      <a:r>
                        <a:rPr lang="en-US" sz="1800" b="1" i="0" u="none" strike="noStrike" dirty="0">
                          <a:solidFill>
                            <a:schemeClr val="tx1"/>
                          </a:solidFill>
                          <a:effectLst/>
                          <a:latin typeface="Arial"/>
                        </a:rPr>
                        <a:t>Basic Programs</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Grade Levels</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341851">
                <a:tc>
                  <a:txBody>
                    <a:bodyPr/>
                    <a:lstStyle/>
                    <a:p>
                      <a:pPr algn="ctr" rtl="0" fontAlgn="ctr"/>
                      <a:r>
                        <a:rPr lang="en-US" sz="1800" b="0" i="0" u="none" strike="noStrike">
                          <a:solidFill>
                            <a:srgbClr val="000000"/>
                          </a:solidFill>
                          <a:effectLst/>
                          <a:latin typeface="Arial"/>
                        </a:rPr>
                        <a:t>101</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l" rtl="0" fontAlgn="ctr"/>
                      <a:r>
                        <a:rPr lang="en-US" sz="1800" b="0" i="0" u="none" strike="noStrike">
                          <a:solidFill>
                            <a:srgbClr val="000000"/>
                          </a:solidFill>
                          <a:effectLst/>
                          <a:latin typeface="Arial"/>
                        </a:rPr>
                        <a:t>K-3</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l" rtl="0" fontAlgn="ctr"/>
                      <a:r>
                        <a:rPr lang="en-US" sz="1800" b="0" i="0" u="none" strike="noStrike" dirty="0">
                          <a:solidFill>
                            <a:srgbClr val="000000"/>
                          </a:solidFill>
                          <a:effectLst/>
                          <a:latin typeface="Arial"/>
                        </a:rPr>
                        <a:t>1.122</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extLst>
                  <a:ext uri="{0D108BD9-81ED-4DB2-BD59-A6C34878D82A}">
                    <a16:rowId xmlns:a16="http://schemas.microsoft.com/office/drawing/2014/main" val="10001"/>
                  </a:ext>
                </a:extLst>
              </a:tr>
              <a:tr h="331169">
                <a:tc>
                  <a:txBody>
                    <a:bodyPr/>
                    <a:lstStyle/>
                    <a:p>
                      <a:pPr algn="ctr" rtl="0" fontAlgn="ctr"/>
                      <a:r>
                        <a:rPr lang="en-US" sz="1800" b="0" i="0" u="none" strike="noStrike">
                          <a:solidFill>
                            <a:srgbClr val="000000"/>
                          </a:solidFill>
                          <a:effectLst/>
                          <a:latin typeface="Arial"/>
                        </a:rPr>
                        <a:t>102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4-8</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1.000</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2"/>
                  </a:ext>
                </a:extLst>
              </a:tr>
              <a:tr h="331169">
                <a:tc>
                  <a:txBody>
                    <a:bodyPr/>
                    <a:lstStyle/>
                    <a:p>
                      <a:pPr algn="ctr" rtl="0" fontAlgn="ctr"/>
                      <a:r>
                        <a:rPr lang="en-US" sz="1800" b="0" i="0" u="none" strike="noStrike">
                          <a:solidFill>
                            <a:srgbClr val="000000"/>
                          </a:solidFill>
                          <a:effectLst/>
                          <a:latin typeface="Arial"/>
                        </a:rPr>
                        <a:t>103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0.988</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3"/>
                  </a:ext>
                </a:extLst>
              </a:tr>
              <a:tr h="331169">
                <a:tc>
                  <a:txBody>
                    <a:bodyPr/>
                    <a:lstStyle/>
                    <a:p>
                      <a:pPr algn="l" rtl="0" fontAlgn="ctr"/>
                      <a:r>
                        <a:rPr lang="en-US" sz="1800" b="1" i="0" u="none" strike="noStrike">
                          <a:solidFill>
                            <a:schemeClr val="tx1"/>
                          </a:solidFill>
                          <a:effectLst/>
                          <a:latin typeface="Arial"/>
                        </a:rPr>
                        <a:t>ESE Programs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4"/>
                  </a:ext>
                </a:extLst>
              </a:tr>
              <a:tr h="331169">
                <a:tc>
                  <a:txBody>
                    <a:bodyPr/>
                    <a:lstStyle/>
                    <a:p>
                      <a:pPr algn="ctr" rtl="0" fontAlgn="ctr"/>
                      <a:r>
                        <a:rPr lang="en-US" sz="1800" b="0" i="0" u="none" strike="noStrike" dirty="0">
                          <a:solidFill>
                            <a:srgbClr val="000000"/>
                          </a:solidFill>
                          <a:effectLst/>
                          <a:latin typeface="Arial"/>
                        </a:rPr>
                        <a:t>111</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K-3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1.122</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5"/>
                  </a:ext>
                </a:extLst>
              </a:tr>
              <a:tr h="331169">
                <a:tc>
                  <a:txBody>
                    <a:bodyPr/>
                    <a:lstStyle/>
                    <a:p>
                      <a:pPr algn="ctr" rtl="0" fontAlgn="ctr"/>
                      <a:r>
                        <a:rPr lang="en-US" sz="1800" b="0" i="0" u="none" strike="noStrike">
                          <a:solidFill>
                            <a:srgbClr val="000000"/>
                          </a:solidFill>
                          <a:effectLst/>
                          <a:latin typeface="Arial"/>
                        </a:rPr>
                        <a:t>112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4-8</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1.000</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6"/>
                  </a:ext>
                </a:extLst>
              </a:tr>
              <a:tr h="331169">
                <a:tc>
                  <a:txBody>
                    <a:bodyPr/>
                    <a:lstStyle/>
                    <a:p>
                      <a:pPr algn="ctr" rtl="0" fontAlgn="ctr"/>
                      <a:r>
                        <a:rPr lang="en-US" sz="1800" b="0" i="0" u="none" strike="noStrike">
                          <a:solidFill>
                            <a:srgbClr val="000000"/>
                          </a:solidFill>
                          <a:effectLst/>
                          <a:latin typeface="Arial"/>
                        </a:rPr>
                        <a:t>113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0.988</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7"/>
                  </a:ext>
                </a:extLst>
              </a:tr>
              <a:tr h="331169">
                <a:tc>
                  <a:txBody>
                    <a:bodyPr/>
                    <a:lstStyle/>
                    <a:p>
                      <a:pPr algn="ctr" rtl="0" fontAlgn="ctr"/>
                      <a:r>
                        <a:rPr lang="en-US" sz="1800" b="0" i="0" u="none" strike="noStrike">
                          <a:solidFill>
                            <a:srgbClr val="000000"/>
                          </a:solidFill>
                          <a:effectLst/>
                          <a:latin typeface="Arial"/>
                        </a:rPr>
                        <a:t>254</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3.706</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8"/>
                  </a:ext>
                </a:extLst>
              </a:tr>
              <a:tr h="331169">
                <a:tc>
                  <a:txBody>
                    <a:bodyPr/>
                    <a:lstStyle/>
                    <a:p>
                      <a:pPr algn="ctr" rtl="0" fontAlgn="ctr"/>
                      <a:r>
                        <a:rPr lang="en-US" sz="1800" b="0" i="0" u="none" strike="noStrike">
                          <a:solidFill>
                            <a:srgbClr val="000000"/>
                          </a:solidFill>
                          <a:effectLst/>
                          <a:latin typeface="Arial"/>
                        </a:rPr>
                        <a:t>255</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5.707</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9"/>
                  </a:ext>
                </a:extLst>
              </a:tr>
              <a:tr h="331169">
                <a:tc>
                  <a:txBody>
                    <a:bodyPr/>
                    <a:lstStyle/>
                    <a:p>
                      <a:pPr algn="l" rtl="0" fontAlgn="ctr"/>
                      <a:r>
                        <a:rPr lang="en-US" sz="1800" b="1" i="0" u="none" strike="noStrike">
                          <a:solidFill>
                            <a:schemeClr val="tx1"/>
                          </a:solidFill>
                          <a:effectLst/>
                          <a:latin typeface="Arial"/>
                        </a:rPr>
                        <a:t>ESOL (ELL)</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10"/>
                  </a:ext>
                </a:extLst>
              </a:tr>
              <a:tr h="331169">
                <a:tc>
                  <a:txBody>
                    <a:bodyPr/>
                    <a:lstStyle/>
                    <a:p>
                      <a:pPr algn="ctr" rtl="0" fontAlgn="ctr"/>
                      <a:r>
                        <a:rPr lang="en-US" sz="1800" b="0" i="0" u="none" strike="noStrike">
                          <a:solidFill>
                            <a:srgbClr val="000000"/>
                          </a:solidFill>
                          <a:effectLst/>
                          <a:latin typeface="Arial"/>
                        </a:rPr>
                        <a:t>130</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1.208</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11"/>
                  </a:ext>
                </a:extLst>
              </a:tr>
              <a:tr h="331169">
                <a:tc>
                  <a:txBody>
                    <a:bodyPr/>
                    <a:lstStyle/>
                    <a:p>
                      <a:pPr algn="l" rtl="0" fontAlgn="ctr"/>
                      <a:r>
                        <a:rPr lang="en-US" sz="1800" b="1" i="0" u="none" strike="noStrike">
                          <a:solidFill>
                            <a:schemeClr val="tx1"/>
                          </a:solidFill>
                          <a:effectLst/>
                          <a:latin typeface="Arial"/>
                        </a:rPr>
                        <a:t>Career Education</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12"/>
                  </a:ext>
                </a:extLst>
              </a:tr>
              <a:tr h="331169">
                <a:tc>
                  <a:txBody>
                    <a:bodyPr/>
                    <a:lstStyle/>
                    <a:p>
                      <a:pPr algn="ctr" rtl="0" fontAlgn="ctr"/>
                      <a:r>
                        <a:rPr lang="en-US" sz="1800" b="0" i="0" u="none" strike="noStrike">
                          <a:solidFill>
                            <a:srgbClr val="000000"/>
                          </a:solidFill>
                          <a:effectLst/>
                          <a:latin typeface="Arial"/>
                        </a:rPr>
                        <a:t>300</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1.072</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13"/>
                  </a:ext>
                </a:extLst>
              </a:tr>
            </a:tbl>
          </a:graphicData>
        </a:graphic>
      </p:graphicFrame>
      <p:sp>
        <p:nvSpPr>
          <p:cNvPr id="4" name="Snip Diagonal Corner Rectangle 3"/>
          <p:cNvSpPr/>
          <p:nvPr/>
        </p:nvSpPr>
        <p:spPr bwMode="auto">
          <a:xfrm>
            <a:off x="1447800" y="8382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8813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2024-25 Program Cost Factors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541084" y="1512234"/>
            <a:ext cx="1524000" cy="461647"/>
          </a:xfrm>
          <a:prstGeom prst="rect">
            <a:avLst/>
          </a:prstGeom>
          <a:noFill/>
          <a:ln w="38100" cap="sq">
            <a:solidFill>
              <a:schemeClr val="tx1"/>
            </a:solidFill>
            <a:miter lim="800000"/>
            <a:headEnd type="none" w="sm" len="sm"/>
            <a:tailEnd type="none" w="sm" len="sm"/>
          </a:ln>
        </p:spPr>
        <p:txBody>
          <a:bodyPr wrap="square" lIns="91422" tIns="45711" rIns="91422" bIns="45711">
            <a:spAutoFit/>
          </a:bodyPr>
          <a:lstStyle/>
          <a:p>
            <a:pPr algn="ctr">
              <a:spcBef>
                <a:spcPct val="50000"/>
              </a:spcBef>
            </a:pPr>
            <a:r>
              <a:rPr lang="en-US" sz="2400" dirty="0">
                <a:solidFill>
                  <a:srgbClr val="000000"/>
                </a:solidFill>
                <a:latin typeface="Arial" pitchFamily="34" charset="0"/>
                <a:cs typeface="Arial" pitchFamily="34" charset="0"/>
              </a:rPr>
              <a:t>FTE</a:t>
            </a:r>
          </a:p>
        </p:txBody>
      </p:sp>
      <p:grpSp>
        <p:nvGrpSpPr>
          <p:cNvPr id="2" name="Group 5"/>
          <p:cNvGrpSpPr>
            <a:grpSpLocks/>
          </p:cNvGrpSpPr>
          <p:nvPr/>
        </p:nvGrpSpPr>
        <p:grpSpPr bwMode="auto">
          <a:xfrm>
            <a:off x="541084" y="1641992"/>
            <a:ext cx="1524000" cy="1070818"/>
            <a:chOff x="432" y="2064"/>
            <a:chExt cx="960" cy="1615"/>
          </a:xfrm>
        </p:grpSpPr>
        <p:sp>
          <p:nvSpPr>
            <p:cNvPr id="13339" name="Text Box 6"/>
            <p:cNvSpPr txBox="1">
              <a:spLocks noChangeArrowheads="1"/>
            </p:cNvSpPr>
            <p:nvPr/>
          </p:nvSpPr>
          <p:spPr bwMode="auto">
            <a:xfrm>
              <a:off x="480" y="2064"/>
              <a:ext cx="816" cy="1071"/>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40" name="Text Box 7"/>
            <p:cNvSpPr txBox="1">
              <a:spLocks noChangeArrowheads="1"/>
            </p:cNvSpPr>
            <p:nvPr/>
          </p:nvSpPr>
          <p:spPr bwMode="auto">
            <a:xfrm>
              <a:off x="432" y="2983"/>
              <a:ext cx="960" cy="696"/>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2400" dirty="0">
                  <a:solidFill>
                    <a:srgbClr val="000000"/>
                  </a:solidFill>
                  <a:latin typeface="Arial" pitchFamily="34" charset="0"/>
                  <a:cs typeface="Arial" pitchFamily="34" charset="0"/>
                </a:rPr>
                <a:t>PCF</a:t>
              </a:r>
            </a:p>
          </p:txBody>
        </p:sp>
      </p:grpSp>
      <p:grpSp>
        <p:nvGrpSpPr>
          <p:cNvPr id="3" name="Group 8"/>
          <p:cNvGrpSpPr>
            <a:grpSpLocks/>
          </p:cNvGrpSpPr>
          <p:nvPr/>
        </p:nvGrpSpPr>
        <p:grpSpPr bwMode="auto">
          <a:xfrm>
            <a:off x="541084" y="2068409"/>
            <a:ext cx="1524000" cy="1300290"/>
            <a:chOff x="432" y="2976"/>
            <a:chExt cx="960" cy="1104"/>
          </a:xfrm>
        </p:grpSpPr>
        <p:sp>
          <p:nvSpPr>
            <p:cNvPr id="13337" name="Text Box 9"/>
            <p:cNvSpPr txBox="1">
              <a:spLocks noChangeArrowheads="1"/>
            </p:cNvSpPr>
            <p:nvPr/>
          </p:nvSpPr>
          <p:spPr bwMode="auto">
            <a:xfrm>
              <a:off x="672" y="2976"/>
              <a:ext cx="528" cy="392"/>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2400" dirty="0">
                <a:solidFill>
                  <a:srgbClr val="000000"/>
                </a:solidFill>
                <a:latin typeface="Arial" pitchFamily="34" charset="0"/>
                <a:cs typeface="Arial" pitchFamily="34" charset="0"/>
              </a:endParaRPr>
            </a:p>
          </p:txBody>
        </p:sp>
        <p:sp>
          <p:nvSpPr>
            <p:cNvPr id="13338" name="Text Box 10"/>
            <p:cNvSpPr txBox="1">
              <a:spLocks noChangeArrowheads="1"/>
            </p:cNvSpPr>
            <p:nvPr/>
          </p:nvSpPr>
          <p:spPr bwMode="auto">
            <a:xfrm>
              <a:off x="432" y="3688"/>
              <a:ext cx="960" cy="392"/>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2400" dirty="0">
                  <a:solidFill>
                    <a:srgbClr val="000000"/>
                  </a:solidFill>
                  <a:latin typeface="Arial" pitchFamily="34" charset="0"/>
                  <a:cs typeface="Arial" pitchFamily="34" charset="0"/>
                </a:rPr>
                <a:t>WFTE</a:t>
              </a:r>
            </a:p>
          </p:txBody>
        </p:sp>
      </p:grpSp>
      <p:sp>
        <p:nvSpPr>
          <p:cNvPr id="13318" name="Text Box 11"/>
          <p:cNvSpPr txBox="1">
            <a:spLocks noChangeArrowheads="1"/>
          </p:cNvSpPr>
          <p:nvPr/>
        </p:nvSpPr>
        <p:spPr bwMode="auto">
          <a:xfrm>
            <a:off x="2514600" y="1563687"/>
            <a:ext cx="6096000"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Full-Time Equivalent Student</a:t>
            </a:r>
          </a:p>
        </p:txBody>
      </p:sp>
      <p:sp>
        <p:nvSpPr>
          <p:cNvPr id="13319" name="Text Box 12"/>
          <p:cNvSpPr txBox="1">
            <a:spLocks noChangeArrowheads="1"/>
          </p:cNvSpPr>
          <p:nvPr/>
        </p:nvSpPr>
        <p:spPr bwMode="auto">
          <a:xfrm>
            <a:off x="2514600" y="2157492"/>
            <a:ext cx="5105400"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Program Cost Factor</a:t>
            </a:r>
          </a:p>
        </p:txBody>
      </p:sp>
      <p:sp>
        <p:nvSpPr>
          <p:cNvPr id="13320" name="Text Box 13"/>
          <p:cNvSpPr txBox="1">
            <a:spLocks noChangeArrowheads="1"/>
          </p:cNvSpPr>
          <p:nvPr/>
        </p:nvSpPr>
        <p:spPr bwMode="auto">
          <a:xfrm>
            <a:off x="2514600" y="2918213"/>
            <a:ext cx="6705600"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Weighted Full Time Equivalent Student</a:t>
            </a:r>
          </a:p>
        </p:txBody>
      </p:sp>
      <p:sp>
        <p:nvSpPr>
          <p:cNvPr id="13321" name="Text Box 16"/>
          <p:cNvSpPr txBox="1">
            <a:spLocks noChangeArrowheads="1"/>
          </p:cNvSpPr>
          <p:nvPr/>
        </p:nvSpPr>
        <p:spPr bwMode="auto">
          <a:xfrm>
            <a:off x="4267200" y="1892378"/>
            <a:ext cx="411162" cy="400091"/>
          </a:xfrm>
          <a:prstGeom prst="rect">
            <a:avLst/>
          </a:prstGeom>
          <a:noFill/>
          <a:ln w="12700" cap="sq">
            <a:noFill/>
            <a:miter lim="800000"/>
            <a:headEnd type="none" w="sm" len="sm"/>
            <a:tailEnd type="none" w="sm" len="sm"/>
          </a:ln>
        </p:spPr>
        <p:txBody>
          <a:bodyPr wrap="square" lIns="91422" tIns="45711" rIns="91422" bIns="45711">
            <a:spAutoFit/>
          </a:bodyPr>
          <a:lstStyle/>
          <a:p>
            <a:r>
              <a:rPr lang="en-US" sz="2000" dirty="0">
                <a:solidFill>
                  <a:srgbClr val="000000"/>
                </a:solidFill>
                <a:latin typeface="Times New Roman" pitchFamily="18" charset="0"/>
              </a:rPr>
              <a:t>X</a:t>
            </a:r>
            <a:endParaRPr lang="en-US" sz="2000" dirty="0">
              <a:latin typeface="Times New Roman" pitchFamily="18" charset="0"/>
            </a:endParaRPr>
          </a:p>
        </p:txBody>
      </p:sp>
      <p:sp>
        <p:nvSpPr>
          <p:cNvPr id="13322" name="Text Box 17"/>
          <p:cNvSpPr txBox="1">
            <a:spLocks noChangeArrowheads="1"/>
          </p:cNvSpPr>
          <p:nvPr/>
        </p:nvSpPr>
        <p:spPr bwMode="auto">
          <a:xfrm>
            <a:off x="4267200" y="2483083"/>
            <a:ext cx="411162" cy="569913"/>
          </a:xfrm>
          <a:prstGeom prst="rect">
            <a:avLst/>
          </a:prstGeom>
          <a:noFill/>
          <a:ln w="12700" cap="sq">
            <a:noFill/>
            <a:miter lim="800000"/>
            <a:headEnd type="none" w="sm" len="sm"/>
            <a:tailEnd type="none" w="sm" len="sm"/>
          </a:ln>
        </p:spPr>
        <p:txBody>
          <a:bodyPr wrap="none" lIns="91422" tIns="45711" rIns="91422" bIns="45711">
            <a:spAutoFit/>
          </a:bodyPr>
          <a:lstStyle/>
          <a:p>
            <a:r>
              <a:rPr lang="en-US" sz="3100" b="1" dirty="0">
                <a:solidFill>
                  <a:srgbClr val="000000"/>
                </a:solidFill>
                <a:latin typeface="Times New Roman" pitchFamily="18" charset="0"/>
              </a:rPr>
              <a:t>=</a:t>
            </a:r>
            <a:endParaRPr lang="en-US" sz="3100" dirty="0">
              <a:solidFill>
                <a:srgbClr val="000000"/>
              </a:solidFill>
              <a:latin typeface="Times New Roman" pitchFamily="18" charset="0"/>
            </a:endParaRPr>
          </a:p>
        </p:txBody>
      </p:sp>
      <p:grpSp>
        <p:nvGrpSpPr>
          <p:cNvPr id="4" name="Group 5"/>
          <p:cNvGrpSpPr>
            <a:grpSpLocks/>
          </p:cNvGrpSpPr>
          <p:nvPr/>
        </p:nvGrpSpPr>
        <p:grpSpPr bwMode="auto">
          <a:xfrm>
            <a:off x="541561" y="3099001"/>
            <a:ext cx="1523523" cy="918799"/>
            <a:chOff x="433" y="1652"/>
            <a:chExt cx="914" cy="1092"/>
          </a:xfrm>
        </p:grpSpPr>
        <p:sp>
          <p:nvSpPr>
            <p:cNvPr id="13335" name="Text Box 6"/>
            <p:cNvSpPr txBox="1">
              <a:spLocks noChangeArrowheads="1"/>
            </p:cNvSpPr>
            <p:nvPr/>
          </p:nvSpPr>
          <p:spPr bwMode="auto">
            <a:xfrm>
              <a:off x="480" y="1652"/>
              <a:ext cx="816" cy="738"/>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36" name="Text Box 7"/>
            <p:cNvSpPr txBox="1">
              <a:spLocks noChangeArrowheads="1"/>
            </p:cNvSpPr>
            <p:nvPr/>
          </p:nvSpPr>
          <p:spPr bwMode="auto">
            <a:xfrm>
              <a:off x="433" y="2195"/>
              <a:ext cx="914" cy="549"/>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2400" dirty="0">
                  <a:solidFill>
                    <a:srgbClr val="000000"/>
                  </a:solidFill>
                  <a:latin typeface="Arial" pitchFamily="34" charset="0"/>
                  <a:cs typeface="Arial" pitchFamily="34" charset="0"/>
                </a:rPr>
                <a:t>BSA</a:t>
              </a:r>
            </a:p>
          </p:txBody>
        </p:sp>
      </p:grpSp>
      <p:sp>
        <p:nvSpPr>
          <p:cNvPr id="13324" name="Text Box 8"/>
          <p:cNvSpPr txBox="1">
            <a:spLocks noChangeArrowheads="1"/>
          </p:cNvSpPr>
          <p:nvPr/>
        </p:nvSpPr>
        <p:spPr bwMode="auto">
          <a:xfrm>
            <a:off x="2504036" y="4226021"/>
            <a:ext cx="5640387"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Comparable Wage Factor</a:t>
            </a:r>
          </a:p>
        </p:txBody>
      </p:sp>
      <p:grpSp>
        <p:nvGrpSpPr>
          <p:cNvPr id="5" name="Group 9"/>
          <p:cNvGrpSpPr>
            <a:grpSpLocks/>
          </p:cNvGrpSpPr>
          <p:nvPr/>
        </p:nvGrpSpPr>
        <p:grpSpPr bwMode="auto">
          <a:xfrm>
            <a:off x="538163" y="4258955"/>
            <a:ext cx="1524000" cy="923450"/>
            <a:chOff x="436" y="1717"/>
            <a:chExt cx="960" cy="1076"/>
          </a:xfrm>
        </p:grpSpPr>
        <p:sp>
          <p:nvSpPr>
            <p:cNvPr id="13333" name="Text Box 10"/>
            <p:cNvSpPr txBox="1">
              <a:spLocks noChangeArrowheads="1"/>
            </p:cNvSpPr>
            <p:nvPr/>
          </p:nvSpPr>
          <p:spPr bwMode="auto">
            <a:xfrm>
              <a:off x="480" y="2064"/>
              <a:ext cx="816" cy="729"/>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34" name="Text Box 11"/>
            <p:cNvSpPr txBox="1">
              <a:spLocks noChangeArrowheads="1"/>
            </p:cNvSpPr>
            <p:nvPr/>
          </p:nvSpPr>
          <p:spPr bwMode="auto">
            <a:xfrm>
              <a:off x="436" y="1717"/>
              <a:ext cx="960" cy="538"/>
            </a:xfrm>
            <a:prstGeom prst="rect">
              <a:avLst/>
            </a:prstGeom>
            <a:noFill/>
            <a:ln w="38100" cap="sq">
              <a:solidFill>
                <a:schemeClr val="tx1"/>
              </a:solidFill>
              <a:miter lim="800000"/>
              <a:headEnd type="none" w="sm" len="sm"/>
              <a:tailEnd type="none" w="sm" len="sm"/>
            </a:ln>
          </p:spPr>
          <p:txBody>
            <a:bodyPr lIns="91406" tIns="45701" rIns="91406" bIns="45701">
              <a:spAutoFit/>
            </a:bodyPr>
            <a:lstStyle/>
            <a:p>
              <a:pPr algn="ctr">
                <a:spcBef>
                  <a:spcPct val="50000"/>
                </a:spcBef>
              </a:pPr>
              <a:r>
                <a:rPr lang="en-US" sz="2400" dirty="0">
                  <a:solidFill>
                    <a:srgbClr val="000000"/>
                  </a:solidFill>
                  <a:latin typeface="Arial" pitchFamily="34" charset="0"/>
                  <a:cs typeface="Arial" pitchFamily="34" charset="0"/>
                </a:rPr>
                <a:t>CWF</a:t>
              </a:r>
            </a:p>
          </p:txBody>
        </p:sp>
      </p:grpSp>
      <p:grpSp>
        <p:nvGrpSpPr>
          <p:cNvPr id="6" name="Group 12"/>
          <p:cNvGrpSpPr>
            <a:grpSpLocks/>
          </p:cNvGrpSpPr>
          <p:nvPr/>
        </p:nvGrpSpPr>
        <p:grpSpPr bwMode="auto">
          <a:xfrm>
            <a:off x="1600200" y="5638797"/>
            <a:ext cx="5715000" cy="718813"/>
            <a:chOff x="720" y="3504"/>
            <a:chExt cx="3090" cy="479"/>
          </a:xfrm>
        </p:grpSpPr>
        <p:sp>
          <p:nvSpPr>
            <p:cNvPr id="13331" name="Text Box 13"/>
            <p:cNvSpPr txBox="1">
              <a:spLocks noChangeArrowheads="1"/>
            </p:cNvSpPr>
            <p:nvPr/>
          </p:nvSpPr>
          <p:spPr bwMode="auto">
            <a:xfrm>
              <a:off x="720" y="3504"/>
              <a:ext cx="528" cy="415"/>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Times New Roman" pitchFamily="18" charset="0"/>
              </a:endParaRPr>
            </a:p>
          </p:txBody>
        </p:sp>
        <p:sp>
          <p:nvSpPr>
            <p:cNvPr id="13332" name="Text Box 14"/>
            <p:cNvSpPr txBox="1">
              <a:spLocks noChangeArrowheads="1"/>
            </p:cNvSpPr>
            <p:nvPr/>
          </p:nvSpPr>
          <p:spPr bwMode="auto">
            <a:xfrm>
              <a:off x="1122" y="3552"/>
              <a:ext cx="2688" cy="431"/>
            </a:xfrm>
            <a:prstGeom prst="rect">
              <a:avLst/>
            </a:prstGeom>
            <a:noFill/>
            <a:ln w="38100" cap="sq">
              <a:solidFill>
                <a:schemeClr val="tx1"/>
              </a:solidFill>
              <a:miter lim="800000"/>
              <a:headEnd type="none" w="sm" len="sm"/>
              <a:tailEnd type="none" w="sm" len="sm"/>
            </a:ln>
          </p:spPr>
          <p:txBody>
            <a:bodyPr lIns="91406" tIns="45701" rIns="91406" bIns="45701">
              <a:spAutoFit/>
            </a:bodyPr>
            <a:lstStyle/>
            <a:p>
              <a:pPr algn="ctr">
                <a:spcBef>
                  <a:spcPct val="50000"/>
                </a:spcBef>
              </a:pPr>
              <a:r>
                <a:rPr lang="en-US" sz="3600" b="1" dirty="0">
                  <a:solidFill>
                    <a:srgbClr val="000000"/>
                  </a:solidFill>
                  <a:latin typeface="Arial" pitchFamily="34" charset="0"/>
                  <a:cs typeface="Arial" pitchFamily="34" charset="0"/>
                </a:rPr>
                <a:t>BASE FUNDING</a:t>
              </a:r>
              <a:endParaRPr lang="en-US" sz="3600" dirty="0">
                <a:solidFill>
                  <a:srgbClr val="000000"/>
                </a:solidFill>
                <a:latin typeface="Arial" pitchFamily="34" charset="0"/>
                <a:cs typeface="Arial" pitchFamily="34" charset="0"/>
              </a:endParaRPr>
            </a:p>
          </p:txBody>
        </p:sp>
      </p:grpSp>
      <p:sp>
        <p:nvSpPr>
          <p:cNvPr id="13327" name="Text Box 23"/>
          <p:cNvSpPr txBox="1">
            <a:spLocks noChangeArrowheads="1"/>
          </p:cNvSpPr>
          <p:nvPr/>
        </p:nvSpPr>
        <p:spPr bwMode="auto">
          <a:xfrm>
            <a:off x="4267200" y="3238045"/>
            <a:ext cx="477838" cy="400091"/>
          </a:xfrm>
          <a:prstGeom prst="rect">
            <a:avLst/>
          </a:prstGeom>
          <a:noFill/>
          <a:ln w="12700" cap="sq">
            <a:noFill/>
            <a:miter lim="800000"/>
            <a:headEnd type="none" w="sm" len="sm"/>
            <a:tailEnd type="none" w="sm" len="sm"/>
          </a:ln>
        </p:spPr>
        <p:txBody>
          <a:bodyPr lIns="91422" tIns="45711" rIns="91422" bIns="45711">
            <a:spAutoFit/>
          </a:bodyPr>
          <a:lstStyle/>
          <a:p>
            <a:r>
              <a:rPr lang="en-US" sz="2000" dirty="0">
                <a:latin typeface="Times New Roman" pitchFamily="18" charset="0"/>
              </a:rPr>
              <a:t>X</a:t>
            </a:r>
          </a:p>
        </p:txBody>
      </p:sp>
      <p:sp>
        <p:nvSpPr>
          <p:cNvPr id="13328" name="Text Box 25"/>
          <p:cNvSpPr txBox="1">
            <a:spLocks noChangeArrowheads="1"/>
          </p:cNvSpPr>
          <p:nvPr/>
        </p:nvSpPr>
        <p:spPr bwMode="auto">
          <a:xfrm>
            <a:off x="4267200" y="5213204"/>
            <a:ext cx="412750" cy="569913"/>
          </a:xfrm>
          <a:prstGeom prst="rect">
            <a:avLst/>
          </a:prstGeom>
          <a:noFill/>
          <a:ln w="12700" cap="sq">
            <a:noFill/>
            <a:miter lim="800000"/>
            <a:headEnd type="none" w="sm" len="sm"/>
            <a:tailEnd type="none" w="sm" len="sm"/>
          </a:ln>
        </p:spPr>
        <p:txBody>
          <a:bodyPr lIns="91422" tIns="45711" rIns="91422" bIns="45711">
            <a:spAutoFit/>
          </a:bodyPr>
          <a:lstStyle/>
          <a:p>
            <a:r>
              <a:rPr lang="en-US" sz="3100" b="1" dirty="0">
                <a:latin typeface="Times New Roman" pitchFamily="18" charset="0"/>
              </a:rPr>
              <a:t>=</a:t>
            </a:r>
          </a:p>
        </p:txBody>
      </p:sp>
      <p:sp>
        <p:nvSpPr>
          <p:cNvPr id="13329" name="Text Box 12"/>
          <p:cNvSpPr txBox="1">
            <a:spLocks noChangeArrowheads="1"/>
          </p:cNvSpPr>
          <p:nvPr/>
        </p:nvSpPr>
        <p:spPr bwMode="auto">
          <a:xfrm>
            <a:off x="2508564" y="3512018"/>
            <a:ext cx="6781800"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Base Student Allocation   </a:t>
            </a:r>
            <a:r>
              <a:rPr lang="en-US" sz="2000" b="1" i="1" dirty="0">
                <a:solidFill>
                  <a:schemeClr val="tx2">
                    <a:lumMod val="75000"/>
                  </a:schemeClr>
                </a:solidFill>
                <a:latin typeface="Arial" pitchFamily="34" charset="0"/>
                <a:cs typeface="Arial" pitchFamily="34" charset="0"/>
              </a:rPr>
              <a:t>2024-25 = $5,330.98</a:t>
            </a:r>
          </a:p>
        </p:txBody>
      </p:sp>
      <p:sp>
        <p:nvSpPr>
          <p:cNvPr id="13330" name="Text Box 23"/>
          <p:cNvSpPr txBox="1">
            <a:spLocks noChangeArrowheads="1"/>
          </p:cNvSpPr>
          <p:nvPr/>
        </p:nvSpPr>
        <p:spPr bwMode="auto">
          <a:xfrm>
            <a:off x="4267200" y="3898627"/>
            <a:ext cx="477838" cy="400091"/>
          </a:xfrm>
          <a:prstGeom prst="rect">
            <a:avLst/>
          </a:prstGeom>
          <a:noFill/>
          <a:ln w="12700" cap="sq">
            <a:noFill/>
            <a:miter lim="800000"/>
            <a:headEnd type="none" w="sm" len="sm"/>
            <a:tailEnd type="none" w="sm" len="sm"/>
          </a:ln>
        </p:spPr>
        <p:txBody>
          <a:bodyPr lIns="91422" tIns="45711" rIns="91422" bIns="45711">
            <a:spAutoFit/>
          </a:bodyPr>
          <a:lstStyle/>
          <a:p>
            <a:r>
              <a:rPr lang="en-US" sz="2000" dirty="0">
                <a:latin typeface="Times New Roman" pitchFamily="18" charset="0"/>
              </a:rPr>
              <a:t>X</a:t>
            </a:r>
          </a:p>
        </p:txBody>
      </p:sp>
      <p:sp>
        <p:nvSpPr>
          <p:cNvPr id="30" name="Snip Diagonal Corner Rectangle 29"/>
          <p:cNvSpPr/>
          <p:nvPr/>
        </p:nvSpPr>
        <p:spPr bwMode="auto">
          <a:xfrm>
            <a:off x="1447800" y="8382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31" name="Text Box 9"/>
          <p:cNvSpPr txBox="1">
            <a:spLocks noChangeArrowheads="1"/>
          </p:cNvSpPr>
          <p:nvPr/>
        </p:nvSpPr>
        <p:spPr bwMode="auto">
          <a:xfrm>
            <a:off x="1600200" y="8813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Base Funding Calculation</a:t>
            </a:r>
          </a:p>
        </p:txBody>
      </p:sp>
      <p:sp>
        <p:nvSpPr>
          <p:cNvPr id="7" name="Text Box 11">
            <a:extLst>
              <a:ext uri="{FF2B5EF4-FFF2-40B4-BE49-F238E27FC236}">
                <a16:creationId xmlns:a16="http://schemas.microsoft.com/office/drawing/2014/main" id="{C97D4926-7B93-D239-2D40-D7C36841BA52}"/>
              </a:ext>
            </a:extLst>
          </p:cNvPr>
          <p:cNvSpPr txBox="1">
            <a:spLocks noChangeArrowheads="1"/>
          </p:cNvSpPr>
          <p:nvPr/>
        </p:nvSpPr>
        <p:spPr bwMode="auto">
          <a:xfrm>
            <a:off x="537988" y="4971747"/>
            <a:ext cx="1524000" cy="461725"/>
          </a:xfrm>
          <a:prstGeom prst="rect">
            <a:avLst/>
          </a:prstGeom>
          <a:noFill/>
          <a:ln w="38100" cap="sq">
            <a:solidFill>
              <a:schemeClr val="tx1"/>
            </a:solidFill>
            <a:miter lim="800000"/>
            <a:headEnd type="none" w="sm" len="sm"/>
            <a:tailEnd type="none" w="sm" len="sm"/>
          </a:ln>
        </p:spPr>
        <p:txBody>
          <a:bodyPr lIns="91406" tIns="45701" rIns="91406" bIns="45701">
            <a:spAutoFit/>
          </a:bodyPr>
          <a:lstStyle/>
          <a:p>
            <a:pPr algn="ctr">
              <a:spcBef>
                <a:spcPct val="50000"/>
              </a:spcBef>
            </a:pPr>
            <a:r>
              <a:rPr lang="en-US" sz="2400" dirty="0">
                <a:solidFill>
                  <a:srgbClr val="000000"/>
                </a:solidFill>
                <a:latin typeface="Arial" pitchFamily="34" charset="0"/>
                <a:cs typeface="Arial" pitchFamily="34" charset="0"/>
              </a:rPr>
              <a:t>SDF</a:t>
            </a:r>
          </a:p>
        </p:txBody>
      </p:sp>
      <p:sp>
        <p:nvSpPr>
          <p:cNvPr id="8" name="Text Box 23">
            <a:extLst>
              <a:ext uri="{FF2B5EF4-FFF2-40B4-BE49-F238E27FC236}">
                <a16:creationId xmlns:a16="http://schemas.microsoft.com/office/drawing/2014/main" id="{C988AF02-C7F2-26A4-F410-DA18353F97AD}"/>
              </a:ext>
            </a:extLst>
          </p:cNvPr>
          <p:cNvSpPr txBox="1">
            <a:spLocks noChangeArrowheads="1"/>
          </p:cNvSpPr>
          <p:nvPr/>
        </p:nvSpPr>
        <p:spPr bwMode="auto">
          <a:xfrm>
            <a:off x="4267200" y="4621648"/>
            <a:ext cx="477838" cy="400091"/>
          </a:xfrm>
          <a:prstGeom prst="rect">
            <a:avLst/>
          </a:prstGeom>
          <a:noFill/>
          <a:ln w="12700" cap="sq">
            <a:noFill/>
            <a:miter lim="800000"/>
            <a:headEnd type="none" w="sm" len="sm"/>
            <a:tailEnd type="none" w="sm" len="sm"/>
          </a:ln>
        </p:spPr>
        <p:txBody>
          <a:bodyPr lIns="91422" tIns="45711" rIns="91422" bIns="45711">
            <a:spAutoFit/>
          </a:bodyPr>
          <a:lstStyle/>
          <a:p>
            <a:r>
              <a:rPr lang="en-US" sz="2000" dirty="0">
                <a:latin typeface="Times New Roman" pitchFamily="18" charset="0"/>
              </a:rPr>
              <a:t>X</a:t>
            </a:r>
          </a:p>
        </p:txBody>
      </p:sp>
      <p:sp>
        <p:nvSpPr>
          <p:cNvPr id="9" name="Text Box 8">
            <a:extLst>
              <a:ext uri="{FF2B5EF4-FFF2-40B4-BE49-F238E27FC236}">
                <a16:creationId xmlns:a16="http://schemas.microsoft.com/office/drawing/2014/main" id="{46F5A7A2-D1A9-7775-7D7C-868C529DA717}"/>
              </a:ext>
            </a:extLst>
          </p:cNvPr>
          <p:cNvSpPr txBox="1">
            <a:spLocks noChangeArrowheads="1"/>
          </p:cNvSpPr>
          <p:nvPr/>
        </p:nvSpPr>
        <p:spPr bwMode="auto">
          <a:xfrm>
            <a:off x="2505545" y="4895876"/>
            <a:ext cx="5640387" cy="461647"/>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400" dirty="0">
                <a:solidFill>
                  <a:srgbClr val="000000"/>
                </a:solidFill>
                <a:latin typeface="Arial" pitchFamily="34" charset="0"/>
                <a:cs typeface="Arial" pitchFamily="34" charset="0"/>
              </a:rPr>
              <a:t>Small District Factor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70" name="Rectangle 36"/>
          <p:cNvSpPr>
            <a:spLocks noChangeArrowheads="1"/>
          </p:cNvSpPr>
          <p:nvPr/>
        </p:nvSpPr>
        <p:spPr bwMode="auto">
          <a:xfrm>
            <a:off x="6692328" y="5029664"/>
            <a:ext cx="457200" cy="547687"/>
          </a:xfrm>
          <a:prstGeom prst="rect">
            <a:avLst/>
          </a:prstGeom>
          <a:noFill/>
          <a:ln w="9525">
            <a:noFill/>
            <a:miter lim="800000"/>
            <a:headEnd/>
            <a:tailEnd/>
          </a:ln>
        </p:spPr>
        <p:txBody>
          <a:bodyPr wrap="none" lIns="92075" tIns="46038" rIns="92075" bIns="46038"/>
          <a:lstStyle/>
          <a:p>
            <a:endParaRPr lang="en-US" sz="3200" dirty="0">
              <a:latin typeface="Times New Roman" pitchFamily="18" charset="0"/>
            </a:endParaRPr>
          </a:p>
        </p:txBody>
      </p:sp>
      <p:sp>
        <p:nvSpPr>
          <p:cNvPr id="46" name="Snip Diagonal Corner Rectangle 45"/>
          <p:cNvSpPr/>
          <p:nvPr/>
        </p:nvSpPr>
        <p:spPr bwMode="auto">
          <a:xfrm>
            <a:off x="1447800" y="805542"/>
            <a:ext cx="6217920" cy="413658"/>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48" name="Text Box 9"/>
          <p:cNvSpPr txBox="1">
            <a:spLocks noChangeArrowheads="1"/>
          </p:cNvSpPr>
          <p:nvPr/>
        </p:nvSpPr>
        <p:spPr bwMode="auto">
          <a:xfrm>
            <a:off x="1600200" y="805542"/>
            <a:ext cx="5943600" cy="461665"/>
          </a:xfrm>
          <a:prstGeom prst="rect">
            <a:avLst/>
          </a:prstGeom>
          <a:noFill/>
          <a:ln w="9525">
            <a:noFill/>
            <a:miter lim="800000"/>
            <a:headEnd/>
            <a:tailEnd/>
          </a:ln>
          <a:effectLst/>
        </p:spPr>
        <p:txBody>
          <a:bodyPr wrap="square">
            <a:spAutoFit/>
          </a:bodyPr>
          <a:lstStyle/>
          <a:p>
            <a:pPr algn="ctr" eaLnBrk="0" hangingPunct="0">
              <a:defRPr/>
            </a:pPr>
            <a:r>
              <a:rPr lang="en-US" sz="2400" b="1" dirty="0">
                <a:solidFill>
                  <a:schemeClr val="bg1"/>
                </a:solidFill>
                <a:latin typeface="Arial Narrow" panose="020B0606020202030204" pitchFamily="34" charset="0"/>
              </a:rPr>
              <a:t>2024-25 FEFP Second Calculation</a:t>
            </a:r>
          </a:p>
        </p:txBody>
      </p:sp>
      <p:graphicFrame>
        <p:nvGraphicFramePr>
          <p:cNvPr id="3" name="Table 2">
            <a:extLst>
              <a:ext uri="{FF2B5EF4-FFF2-40B4-BE49-F238E27FC236}">
                <a16:creationId xmlns:a16="http://schemas.microsoft.com/office/drawing/2014/main" id="{C73D41B9-55C8-E8AB-C44D-C0FB31F443ED}"/>
              </a:ext>
            </a:extLst>
          </p:cNvPr>
          <p:cNvGraphicFramePr>
            <a:graphicFrameLocks noGrp="1"/>
          </p:cNvGraphicFramePr>
          <p:nvPr>
            <p:extLst>
              <p:ext uri="{D42A27DB-BD31-4B8C-83A1-F6EECF244321}">
                <p14:modId xmlns:p14="http://schemas.microsoft.com/office/powerpoint/2010/main" val="2723385919"/>
              </p:ext>
            </p:extLst>
          </p:nvPr>
        </p:nvGraphicFramePr>
        <p:xfrm>
          <a:off x="762000" y="1292939"/>
          <a:ext cx="7772398" cy="5057396"/>
        </p:xfrm>
        <a:graphic>
          <a:graphicData uri="http://schemas.openxmlformats.org/drawingml/2006/table">
            <a:tbl>
              <a:tblPr/>
              <a:tblGrid>
                <a:gridCol w="1022576">
                  <a:extLst>
                    <a:ext uri="{9D8B030D-6E8A-4147-A177-3AD203B41FA5}">
                      <a16:colId xmlns:a16="http://schemas.microsoft.com/office/drawing/2014/main" val="1059107328"/>
                    </a:ext>
                  </a:extLst>
                </a:gridCol>
                <a:gridCol w="270936">
                  <a:extLst>
                    <a:ext uri="{9D8B030D-6E8A-4147-A177-3AD203B41FA5}">
                      <a16:colId xmlns:a16="http://schemas.microsoft.com/office/drawing/2014/main" val="1603764575"/>
                    </a:ext>
                  </a:extLst>
                </a:gridCol>
                <a:gridCol w="1024841">
                  <a:extLst>
                    <a:ext uri="{9D8B030D-6E8A-4147-A177-3AD203B41FA5}">
                      <a16:colId xmlns:a16="http://schemas.microsoft.com/office/drawing/2014/main" val="1089587216"/>
                    </a:ext>
                  </a:extLst>
                </a:gridCol>
                <a:gridCol w="242260">
                  <a:extLst>
                    <a:ext uri="{9D8B030D-6E8A-4147-A177-3AD203B41FA5}">
                      <a16:colId xmlns:a16="http://schemas.microsoft.com/office/drawing/2014/main" val="1989275692"/>
                    </a:ext>
                  </a:extLst>
                </a:gridCol>
                <a:gridCol w="1053518">
                  <a:extLst>
                    <a:ext uri="{9D8B030D-6E8A-4147-A177-3AD203B41FA5}">
                      <a16:colId xmlns:a16="http://schemas.microsoft.com/office/drawing/2014/main" val="461984127"/>
                    </a:ext>
                  </a:extLst>
                </a:gridCol>
                <a:gridCol w="270936">
                  <a:extLst>
                    <a:ext uri="{9D8B030D-6E8A-4147-A177-3AD203B41FA5}">
                      <a16:colId xmlns:a16="http://schemas.microsoft.com/office/drawing/2014/main" val="177475032"/>
                    </a:ext>
                  </a:extLst>
                </a:gridCol>
                <a:gridCol w="1024841">
                  <a:extLst>
                    <a:ext uri="{9D8B030D-6E8A-4147-A177-3AD203B41FA5}">
                      <a16:colId xmlns:a16="http://schemas.microsoft.com/office/drawing/2014/main" val="3322652698"/>
                    </a:ext>
                  </a:extLst>
                </a:gridCol>
                <a:gridCol w="211314">
                  <a:extLst>
                    <a:ext uri="{9D8B030D-6E8A-4147-A177-3AD203B41FA5}">
                      <a16:colId xmlns:a16="http://schemas.microsoft.com/office/drawing/2014/main" val="139752858"/>
                    </a:ext>
                  </a:extLst>
                </a:gridCol>
                <a:gridCol w="1084463">
                  <a:extLst>
                    <a:ext uri="{9D8B030D-6E8A-4147-A177-3AD203B41FA5}">
                      <a16:colId xmlns:a16="http://schemas.microsoft.com/office/drawing/2014/main" val="3229769446"/>
                    </a:ext>
                  </a:extLst>
                </a:gridCol>
                <a:gridCol w="270936">
                  <a:extLst>
                    <a:ext uri="{9D8B030D-6E8A-4147-A177-3AD203B41FA5}">
                      <a16:colId xmlns:a16="http://schemas.microsoft.com/office/drawing/2014/main" val="3469823113"/>
                    </a:ext>
                  </a:extLst>
                </a:gridCol>
                <a:gridCol w="1024841">
                  <a:extLst>
                    <a:ext uri="{9D8B030D-6E8A-4147-A177-3AD203B41FA5}">
                      <a16:colId xmlns:a16="http://schemas.microsoft.com/office/drawing/2014/main" val="2346897131"/>
                    </a:ext>
                  </a:extLst>
                </a:gridCol>
                <a:gridCol w="270936">
                  <a:extLst>
                    <a:ext uri="{9D8B030D-6E8A-4147-A177-3AD203B41FA5}">
                      <a16:colId xmlns:a16="http://schemas.microsoft.com/office/drawing/2014/main" val="565991288"/>
                    </a:ext>
                  </a:extLst>
                </a:gridCol>
              </a:tblGrid>
              <a:tr h="619477">
                <a:tc>
                  <a:txBody>
                    <a:bodyPr/>
                    <a:lstStyle/>
                    <a:p>
                      <a:pPr algn="ctr" fontAlgn="ctr"/>
                      <a:r>
                        <a:rPr lang="en-US" sz="800" b="0" i="0" u="none" strike="noStrike" dirty="0">
                          <a:solidFill>
                            <a:srgbClr val="000000"/>
                          </a:solidFill>
                          <a:effectLst/>
                          <a:latin typeface="Arial" panose="020B0604020202020204" pitchFamily="34" charset="0"/>
                        </a:rPr>
                        <a:t>FTE</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Students</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3,170,301.01</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Program</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Weights</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Weighted FTE</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Students</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3,490,164.88</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900" b="0"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Base Student</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Allocation</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(BSA)</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$5,330.98</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900" b="0"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Comparable Wage Factor (CWF)</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900" b="0"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Small District Factor (SDF)</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8694991"/>
                  </a:ext>
                </a:extLst>
              </a:tr>
              <a:tr h="356061">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en-US" sz="1900" b="1" i="0" u="none" strike="noStrike" dirty="0">
                        <a:solidFill>
                          <a:srgbClr val="000000"/>
                        </a:solidFill>
                        <a:effectLst/>
                        <a:latin typeface="Arial" panose="020B0604020202020204" pitchFamily="34" charset="0"/>
                      </a:endParaRPr>
                    </a:p>
                  </a:txBody>
                  <a:tcPr marL="7625" marR="7625" marT="7625" marB="0" anchor="ctr">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extLst>
                  <a:ext uri="{0D108BD9-81ED-4DB2-BD59-A6C34878D82A}">
                    <a16:rowId xmlns:a16="http://schemas.microsoft.com/office/drawing/2014/main" val="3148380892"/>
                  </a:ext>
                </a:extLst>
              </a:tr>
              <a:tr h="727210">
                <a:tc>
                  <a:txBody>
                    <a:bodyPr/>
                    <a:lstStyle/>
                    <a:p>
                      <a:pPr algn="ctr" fontAlgn="ctr"/>
                      <a:r>
                        <a:rPr lang="en-US" sz="800" b="0" i="0" u="none" strike="noStrike" dirty="0">
                          <a:solidFill>
                            <a:srgbClr val="000000"/>
                          </a:solidFill>
                          <a:effectLst/>
                          <a:latin typeface="Arial" panose="020B0604020202020204" pitchFamily="34" charset="0"/>
                        </a:rPr>
                        <a:t>Base Funding</a:t>
                      </a:r>
                    </a:p>
                    <a:p>
                      <a:pPr algn="ctr" fontAlgn="ctr"/>
                      <a:r>
                        <a:rPr lang="en-US" sz="800" b="0" i="0" u="none" strike="noStrike" dirty="0">
                          <a:solidFill>
                            <a:srgbClr val="000000"/>
                          </a:solidFill>
                          <a:effectLst/>
                          <a:latin typeface="Arial" panose="020B0604020202020204" pitchFamily="34" charset="0"/>
                        </a:rPr>
                        <a:t>$18,838,314,295</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DJJ</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Supplemental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$2,831,855</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Educational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Enrichment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$832,949,386</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ESE Guaranteed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$1,293,529,266</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Mental Health</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Assistance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$180,000,000</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Safe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Schools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$290,000,000</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50337"/>
                  </a:ext>
                </a:extLst>
              </a:tr>
              <a:tr h="357656">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en-US" sz="1900" b="1" i="0" u="none" strike="noStrike" dirty="0">
                        <a:solidFill>
                          <a:srgbClr val="000000"/>
                        </a:solidFill>
                        <a:effectLst/>
                        <a:latin typeface="Arial" panose="020B0604020202020204" pitchFamily="34" charset="0"/>
                      </a:endParaRPr>
                    </a:p>
                  </a:txBody>
                  <a:tcPr marL="7625" marR="7625" marT="7625" marB="0" anchor="ctr">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extLst>
                  <a:ext uri="{0D108BD9-81ED-4DB2-BD59-A6C34878D82A}">
                    <a16:rowId xmlns:a16="http://schemas.microsoft.com/office/drawing/2014/main" val="434168192"/>
                  </a:ext>
                </a:extLst>
              </a:tr>
              <a:tr h="7721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 Transportation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$556,584,049</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.748 Mill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Discretionary</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Compression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$450,231,412</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Federally</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Connected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Supplement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$14,489,059</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State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Funded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Discretionary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Contribution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$45,942,523</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Gross State and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Local FEFP</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$22,505,231,845</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Required Local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Effort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$10,377,115,280</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993742"/>
                  </a:ext>
                </a:extLst>
              </a:tr>
              <a:tr h="380565">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extLst>
                  <a:ext uri="{0D108BD9-81ED-4DB2-BD59-A6C34878D82A}">
                    <a16:rowId xmlns:a16="http://schemas.microsoft.com/office/drawing/2014/main" val="3346081558"/>
                  </a:ext>
                </a:extLst>
              </a:tr>
              <a:tr h="7721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Net State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FEFP</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$12,104,361,896</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Class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Size Reduction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$2,771,299,363</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State Funded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Discretionary</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Supplement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$616,070,303</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Total State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Funding</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$15,491,731,562</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Required Local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Effort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$10,377,115,280</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.748 Mill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Discretionary</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Local Effort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$2,609,307,687</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2300314"/>
                  </a:ext>
                </a:extLst>
              </a:tr>
              <a:tr h="382374">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25" marR="7625" marT="7625" marB="0" anchor="b">
                    <a:lnL>
                      <a:noFill/>
                    </a:lnL>
                    <a:lnR>
                      <a:noFill/>
                    </a:lnR>
                    <a:lnT>
                      <a:noFill/>
                    </a:lnT>
                    <a:lnB>
                      <a:noFill/>
                    </a:lnB>
                  </a:tcPr>
                </a:tc>
                <a:extLst>
                  <a:ext uri="{0D108BD9-81ED-4DB2-BD59-A6C34878D82A}">
                    <a16:rowId xmlns:a16="http://schemas.microsoft.com/office/drawing/2014/main" val="923944607"/>
                  </a:ext>
                </a:extLst>
              </a:tr>
              <a:tr h="689847">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900" b="1" i="0" u="none" strike="noStrike" dirty="0">
                        <a:solidFill>
                          <a:srgbClr val="000000"/>
                        </a:solidFill>
                        <a:effectLst/>
                        <a:latin typeface="Arial" panose="020B0604020202020204" pitchFamily="34" charset="0"/>
                      </a:endParaRPr>
                    </a:p>
                  </a:txBody>
                  <a:tcPr marL="7625" marR="7625" marT="76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r>
                        <a:rPr lang="en-US" sz="1900" b="1" i="0" u="none" strike="noStrike" dirty="0">
                          <a:solidFill>
                            <a:srgbClr val="000000"/>
                          </a:solidFill>
                          <a:effectLst/>
                          <a:latin typeface="Arial" panose="020B0604020202020204" pitchFamily="34" charset="0"/>
                        </a:rPr>
                        <a:t>+</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Class Size</a:t>
                      </a:r>
                      <a:b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Reduction</a:t>
                      </a:r>
                      <a:b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$2,896,071,526</a:t>
                      </a:r>
                    </a:p>
                  </a:txBody>
                  <a:tcPr marL="7625" marR="7625"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900" b="1" i="0" u="none" strike="noStrike" dirty="0">
                          <a:solidFill>
                            <a:srgbClr val="000000"/>
                          </a:solidFill>
                          <a:effectLst/>
                          <a:latin typeface="Arial" panose="020B0604020202020204" pitchFamily="34" charset="0"/>
                        </a:rPr>
                        <a:t>Total Funding $28,478,154,529</a:t>
                      </a:r>
                    </a:p>
                  </a:txBody>
                  <a:tcPr marL="7625" marR="7625" marT="7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txBody>
                  <a:tcPr marL="7625" marR="7625" marT="76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1900" b="1" i="0" u="none" strike="noStrike" dirty="0">
                        <a:solidFill>
                          <a:srgbClr val="000000"/>
                        </a:solidFill>
                        <a:effectLst/>
                        <a:latin typeface="Arial" panose="020B0604020202020204" pitchFamily="34" charset="0"/>
                      </a:endParaRP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900" b="1" i="0" u="none" strike="noStrike" dirty="0">
                        <a:solidFill>
                          <a:srgbClr val="000000"/>
                        </a:solidFill>
                        <a:effectLst/>
                        <a:latin typeface="Arial" panose="020B0604020202020204" pitchFamily="34" charset="0"/>
                      </a:endParaRPr>
                    </a:p>
                  </a:txBody>
                  <a:tcPr marL="7625" marR="7625" marT="76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5" marR="7625" marT="76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1900" b="1" i="0" u="none" strike="noStrike" dirty="0">
                        <a:solidFill>
                          <a:srgbClr val="000000"/>
                        </a:solidFill>
                        <a:effectLst/>
                        <a:latin typeface="Arial" panose="020B0604020202020204" pitchFamily="34" charset="0"/>
                      </a:endParaRP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1900" b="1" i="0" u="none" strike="noStrike" dirty="0">
                        <a:solidFill>
                          <a:srgbClr val="000000"/>
                        </a:solidFill>
                        <a:effectLst/>
                        <a:latin typeface="Arial" panose="020B0604020202020204" pitchFamily="34" charset="0"/>
                      </a:endParaRPr>
                    </a:p>
                  </a:txBody>
                  <a:tcPr marL="7625" marR="7625" marT="7625" marB="0" anchor="ctr">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95554046"/>
                  </a:ext>
                </a:extLst>
              </a:tr>
            </a:tbl>
          </a:graphicData>
        </a:graphic>
      </p:graphicFrame>
    </p:spTree>
    <p:extLst>
      <p:ext uri="{BB962C8B-B14F-4D97-AF65-F5344CB8AC3E}">
        <p14:creationId xmlns:p14="http://schemas.microsoft.com/office/powerpoint/2010/main" val="41495129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9600" y="1447800"/>
            <a:ext cx="7620000" cy="4916311"/>
          </a:xfrm>
          <a:prstGeom prst="rect">
            <a:avLst/>
          </a:prstGeom>
        </p:spPr>
        <p:txBody>
          <a:bodyPr/>
          <a:lstStyle/>
          <a:p>
            <a:pPr marL="342900" lvl="0" indent="-342900">
              <a:lnSpc>
                <a:spcPct val="80000"/>
              </a:lnSpc>
              <a:spcBef>
                <a:spcPct val="20000"/>
              </a:spcBef>
              <a:buFont typeface="Wingdings" pitchFamily="2" charset="2"/>
              <a:buChar char="§"/>
              <a:defRPr/>
            </a:pPr>
            <a:endParaRPr kumimoji="0" lang="en-US" sz="2400" b="1" i="0" u="none" strike="noStrike" kern="1200" cap="none" spc="0" normalizeH="0" noProof="0" dirty="0">
              <a:ln>
                <a:noFill/>
              </a:ln>
              <a:solidFill>
                <a:schemeClr val="tx1"/>
              </a:solidFill>
              <a:effectLst/>
              <a:uLnTx/>
              <a:uFillTx/>
              <a:latin typeface="Arial" pitchFamily="34" charset="0"/>
              <a:cs typeface="Arial" pitchFamily="34" charset="0"/>
            </a:endParaRPr>
          </a:p>
        </p:txBody>
      </p:sp>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2"/>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2024-25 Changes</a:t>
            </a:r>
          </a:p>
        </p:txBody>
      </p:sp>
      <p:sp>
        <p:nvSpPr>
          <p:cNvPr id="2" name="Rectangle 1"/>
          <p:cNvSpPr/>
          <p:nvPr/>
        </p:nvSpPr>
        <p:spPr>
          <a:xfrm>
            <a:off x="609600" y="1828800"/>
            <a:ext cx="7696200" cy="34163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base student allocation (BSA) was increased </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by $</a:t>
            </a:r>
            <a:r>
              <a:rPr lang="en-US" sz="2400" dirty="0">
                <a:solidFill>
                  <a:prstClr val="black"/>
                </a:solidFill>
                <a:latin typeface="Arial" panose="020B0604020202020204" pitchFamily="34" charset="0"/>
                <a:cs typeface="Arial" panose="020B0604020202020204" pitchFamily="34" charset="0"/>
              </a:rPr>
              <a:t>191</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p>
          <a:p>
            <a:pPr marL="342900" marR="0" lvl="0" indent="-34290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Mental Health Allocation was increased by $20 million to a total of $180 million.</a:t>
            </a:r>
          </a:p>
          <a:p>
            <a:pPr marL="342900" indent="-342900">
              <a:buClr>
                <a:srgbClr val="002060"/>
              </a:buClr>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Transportation Allocation was increased by $20 million to a total of $556 million.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 Schools Allocation was increased by $40 million to a total of $290 million.</a:t>
            </a:r>
          </a:p>
          <a:p>
            <a:pPr marL="342900" indent="-342900">
              <a:buClr>
                <a:schemeClr val="accent1">
                  <a:lumMod val="50000"/>
                </a:schemeClr>
              </a:buClr>
              <a:buFont typeface="Wingdings" panose="05000000000000000000" pitchFamily="2" charset="2"/>
              <a:buChar char="§"/>
            </a:pPr>
            <a:endParaRPr lang="en-US" sz="2400" dirty="0">
              <a:cs typeface="Arial" panose="020B0604020202020204" pitchFamily="34" charset="0"/>
            </a:endParaRPr>
          </a:p>
        </p:txBody>
      </p:sp>
    </p:spTree>
    <p:extLst>
      <p:ext uri="{BB962C8B-B14F-4D97-AF65-F5344CB8AC3E}">
        <p14:creationId xmlns:p14="http://schemas.microsoft.com/office/powerpoint/2010/main" val="13709590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838200" y="1752600"/>
            <a:ext cx="7770812" cy="4724400"/>
          </a:xfrm>
        </p:spPr>
        <p:txBody>
          <a:bodyPr lIns="92058" tIns="46030" rIns="92058" bIns="46030">
            <a:normAutofit/>
          </a:bodyPr>
          <a:lstStyle/>
          <a:p>
            <a:pPr>
              <a:defRPr/>
            </a:pPr>
            <a:r>
              <a:rPr lang="en-US" dirty="0">
                <a:latin typeface="Arial" panose="020B0604020202020204" pitchFamily="34" charset="0"/>
                <a:cs typeface="Arial" panose="020B0604020202020204" pitchFamily="34" charset="0"/>
              </a:rPr>
              <a:t>The Classroom Teacher and Other Instructional Personnel Salary Increase Allocation (formerly TSIA) was rolled into Base Funding in 2023-24. </a:t>
            </a:r>
          </a:p>
          <a:p>
            <a:pPr lvl="1">
              <a:defRPr/>
            </a:pPr>
            <a:r>
              <a:rPr lang="en-US" dirty="0">
                <a:latin typeface="Arial" panose="020B0604020202020204" pitchFamily="34" charset="0"/>
                <a:cs typeface="Arial" panose="020B0604020202020204" pitchFamily="34" charset="0"/>
              </a:rPr>
              <a:t>5.59 percent of Base Funding is used to maintain prior year increases</a:t>
            </a:r>
          </a:p>
          <a:p>
            <a:pPr lvl="1">
              <a:defRPr/>
            </a:pPr>
            <a:r>
              <a:rPr lang="en-US" dirty="0">
                <a:latin typeface="Arial" panose="020B0604020202020204" pitchFamily="34" charset="0"/>
                <a:cs typeface="Arial" panose="020B0604020202020204" pitchFamily="34" charset="0"/>
              </a:rPr>
              <a:t>1.07 percent of Base Funding is used for 2024-25 salary increases. </a:t>
            </a:r>
          </a:p>
          <a:p>
            <a:pPr>
              <a:defRPr/>
            </a:pPr>
            <a:r>
              <a:rPr lang="en-US" dirty="0">
                <a:latin typeface="Arial" panose="020B0604020202020204" pitchFamily="34" charset="0"/>
                <a:cs typeface="Arial" panose="020B0604020202020204" pitchFamily="34" charset="0"/>
              </a:rPr>
              <a:t>Growth funds used to increase the minimum base salary </a:t>
            </a:r>
            <a:r>
              <a:rPr lang="en-US" u="sng" dirty="0">
                <a:latin typeface="Arial" panose="020B0604020202020204" pitchFamily="34" charset="0"/>
                <a:cs typeface="Arial" panose="020B0604020202020204" pitchFamily="34" charset="0"/>
              </a:rPr>
              <a:t>and/or</a:t>
            </a:r>
            <a:r>
              <a:rPr lang="en-US" dirty="0">
                <a:latin typeface="Arial" panose="020B0604020202020204" pitchFamily="34" charset="0"/>
                <a:cs typeface="Arial" panose="020B0604020202020204" pitchFamily="34" charset="0"/>
              </a:rPr>
              <a:t> provide salary increases to teachers or instructional personnel. </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Salary Increase Allocation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838200" y="1752600"/>
            <a:ext cx="7770812" cy="4724400"/>
          </a:xfrm>
        </p:spPr>
        <p:txBody>
          <a:bodyPr lIns="92058" tIns="46030" rIns="92058" bIns="46030">
            <a:normAutofit/>
          </a:bodyPr>
          <a:lstStyle/>
          <a:p>
            <a:pPr>
              <a:defRPr/>
            </a:pPr>
            <a:r>
              <a:rPr lang="en-US" dirty="0">
                <a:latin typeface="Arial" panose="020B0604020202020204" pitchFamily="34" charset="0"/>
                <a:cs typeface="Arial" panose="020B0604020202020204" pitchFamily="34" charset="0"/>
              </a:rPr>
              <a:t>Districts receive per-basic ESE FTE amount of $2,056.31 or their prior year funds per basic ESE FTE.</a:t>
            </a:r>
          </a:p>
          <a:p>
            <a:pPr>
              <a:defRPr/>
            </a:pPr>
            <a:r>
              <a:rPr lang="en-US" dirty="0">
                <a:latin typeface="Arial" panose="020B0604020202020204" pitchFamily="34" charset="0"/>
                <a:cs typeface="Arial" panose="020B0604020202020204" pitchFamily="34" charset="0"/>
              </a:rPr>
              <a:t>No change to charter funding. </a:t>
            </a:r>
            <a:endParaRPr lang="en-US" sz="11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Districts should continue to allocate these funds to charters based on the number of students in each matrix level and the 2000-01 ESE Funding amounts, as recommended in the Charter Revenue Estimate Worksheet. </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ESE Guaranteed Allocation</a:t>
            </a:r>
          </a:p>
        </p:txBody>
      </p:sp>
    </p:spTree>
    <p:extLst>
      <p:ext uri="{BB962C8B-B14F-4D97-AF65-F5344CB8AC3E}">
        <p14:creationId xmlns:p14="http://schemas.microsoft.com/office/powerpoint/2010/main" val="371848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09600" y="2133600"/>
          <a:ext cx="1760538" cy="3643313"/>
        </p:xfrm>
        <a:graphic>
          <a:graphicData uri="http://schemas.openxmlformats.org/presentationml/2006/ole">
            <mc:AlternateContent xmlns:mc="http://schemas.openxmlformats.org/markup-compatibility/2006">
              <mc:Choice xmlns:v="urn:schemas-microsoft-com:vml" Requires="v">
                <p:oleObj name="Chart" r:id="rId3" imgW="1962049" imgH="3648009" progId="MSGraph.Chart.8">
                  <p:embed followColorScheme="full"/>
                </p:oleObj>
              </mc:Choice>
              <mc:Fallback>
                <p:oleObj name="Chart" r:id="rId3" imgW="1962049" imgH="3648009" progId="MSGraph.Chart.8">
                  <p:embed followColorScheme="full"/>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176053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264160" y="1591060"/>
            <a:ext cx="8585200" cy="4800600"/>
          </a:xfrm>
          <a:prstGeom prst="rect">
            <a:avLst/>
          </a:prstGeom>
          <a:noFill/>
          <a:ln w="9525">
            <a:noFill/>
            <a:miter lim="800000"/>
            <a:headEnd/>
            <a:tailEnd/>
          </a:ln>
          <a:effectLst/>
        </p:spPr>
        <p:txBody>
          <a:bodyPr/>
          <a:lstStyle/>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General FEFP Overview</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Full-time Equivalent (FTE) Student Membership Survey Overview</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FTE Recalibration</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Components of the FEFP</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Salary Increase Allocation</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Class Size Reduction</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Charter Revenue Worksheet</a:t>
            </a:r>
          </a:p>
          <a:p>
            <a:pPr marL="749300" lvl="1" indent="-292100">
              <a:lnSpc>
                <a:spcPct val="95000"/>
              </a:lnSpc>
              <a:spcAft>
                <a:spcPts val="600"/>
              </a:spcAft>
              <a:buFont typeface="Arial" charset="0"/>
              <a:buChar char="•"/>
              <a:tabLst>
                <a:tab pos="342900" algn="l"/>
              </a:tabLst>
              <a:defRPr/>
            </a:pPr>
            <a:r>
              <a:rPr lang="en-US" sz="2600" dirty="0">
                <a:solidFill>
                  <a:srgbClr val="000000"/>
                </a:solidFill>
                <a:latin typeface="Arial" charset="0"/>
                <a:cs typeface="Arial" charset="0"/>
              </a:rPr>
              <a:t>Charter School Administrative Fee</a:t>
            </a:r>
          </a:p>
          <a:p>
            <a:pPr>
              <a:lnSpc>
                <a:spcPct val="85000"/>
              </a:lnSpc>
              <a:defRPr/>
            </a:pPr>
            <a:endParaRPr lang="en-US" sz="2400" dirty="0">
              <a:solidFill>
                <a:srgbClr val="000000"/>
              </a:solidFill>
              <a:latin typeface="Book Antiqua" pitchFamily="18" charset="0"/>
            </a:endParaRPr>
          </a:p>
          <a:p>
            <a:pPr>
              <a:lnSpc>
                <a:spcPct val="85000"/>
              </a:lnSpc>
              <a:tabLst>
                <a:tab pos="342900" algn="l"/>
              </a:tabLst>
              <a:defRPr/>
            </a:pPr>
            <a:endParaRPr lang="en-US" sz="2400" dirty="0">
              <a:solidFill>
                <a:srgbClr val="000000"/>
              </a:solidFill>
              <a:latin typeface="Book Antiqua" pitchFamily="18" charset="0"/>
            </a:endParaRPr>
          </a:p>
          <a:p>
            <a:pPr>
              <a:lnSpc>
                <a:spcPct val="85000"/>
              </a:lnSpc>
              <a:buFont typeface="Wingdings" pitchFamily="2" charset="2"/>
              <a:buChar char="§"/>
              <a:defRPr/>
            </a:pPr>
            <a:endParaRPr lang="en-US" sz="2400" b="1" i="1" dirty="0">
              <a:solidFill>
                <a:srgbClr val="800000"/>
              </a:solidFill>
              <a:latin typeface="Book Antiqua" pitchFamily="18" charset="0"/>
            </a:endParaRPr>
          </a:p>
          <a:p>
            <a:pPr algn="ctr">
              <a:lnSpc>
                <a:spcPct val="85000"/>
              </a:lnSpc>
              <a:defRPr/>
            </a:pP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effectLst>
                  <a:outerShdw blurRad="38100" dist="38100" dir="2700000" algn="tl">
                    <a:srgbClr val="000000"/>
                  </a:outerShdw>
                </a:effectLst>
                <a:latin typeface="Book Antiqua" pitchFamily="18" charset="0"/>
              </a:rPr>
            </a:br>
            <a:endParaRPr lang="en-US" sz="2400" b="1" dirty="0">
              <a:solidFill>
                <a:srgbClr val="000066"/>
              </a:solidFill>
              <a:effectLst>
                <a:outerShdw blurRad="38100" dist="38100" dir="2700000" algn="tl">
                  <a:srgbClr val="000000"/>
                </a:outerShdw>
              </a:effectLst>
              <a:latin typeface="Book Antiqua" pitchFamily="18" charset="0"/>
            </a:endParaRP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Topics</a:t>
            </a:r>
          </a:p>
        </p:txBody>
      </p:sp>
    </p:spTree>
    <p:extLst>
      <p:ext uri="{BB962C8B-B14F-4D97-AF65-F5344CB8AC3E}">
        <p14:creationId xmlns:p14="http://schemas.microsoft.com/office/powerpoint/2010/main" val="21624284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Grp="1" noChangeArrowheads="1"/>
          </p:cNvSpPr>
          <p:nvPr>
            <p:ph type="title" idx="4294967295"/>
          </p:nvPr>
        </p:nvSpPr>
        <p:spPr>
          <a:xfrm>
            <a:off x="533400" y="914400"/>
            <a:ext cx="80772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Class Size Reduction</a:t>
            </a:r>
            <a:endParaRPr lang="en-US" sz="2800" b="1" dirty="0">
              <a:solidFill>
                <a:schemeClr val="bg1"/>
              </a:solidFill>
              <a:latin typeface="Arial Narrow" panose="020B0606020202030204" pitchFamily="34" charset="0"/>
              <a:cs typeface="Arial" panose="020B0604020202020204" pitchFamily="34" charset="0"/>
            </a:endParaRPr>
          </a:p>
        </p:txBody>
      </p:sp>
      <p:sp>
        <p:nvSpPr>
          <p:cNvPr id="4" name="TextBox 3"/>
          <p:cNvSpPr txBox="1"/>
          <p:nvPr/>
        </p:nvSpPr>
        <p:spPr>
          <a:xfrm>
            <a:off x="742950" y="1600200"/>
            <a:ext cx="7913557" cy="8094524"/>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Class Size funds are provided to meet the constitutional requirement that the class sizes for grades PK-3, 4-8, and 9-12 must be no greater than 18, 22 and 25 students, respectively, for core-curricula courses.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The following funds are provided (per WFTE):</a:t>
            </a: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1661160" y="3552736"/>
            <a:ext cx="5791200" cy="1200329"/>
          </a:xfrm>
          <a:prstGeom prst="rect">
            <a:avLst/>
          </a:prstGeom>
        </p:spPr>
        <p:txBody>
          <a:bodyPr wrap="square">
            <a:spAutoFit/>
          </a:bodyPr>
          <a:lstStyle/>
          <a:p>
            <a:pPr eaLnBrk="0" hangingPunct="0"/>
            <a:r>
              <a:rPr lang="en-US" dirty="0">
                <a:latin typeface="Arial Narrow" panose="020B0606020202030204" pitchFamily="34" charset="0"/>
              </a:rPr>
              <a:t>		    </a:t>
            </a:r>
            <a:r>
              <a:rPr lang="en-US" u="sng" dirty="0">
                <a:latin typeface="Arial "/>
              </a:rPr>
              <a:t>CSR Factor per student</a:t>
            </a:r>
          </a:p>
          <a:p>
            <a:pPr eaLnBrk="0" hangingPunct="0"/>
            <a:r>
              <a:rPr lang="en-US" dirty="0">
                <a:latin typeface="Arial Narrow" pitchFamily="34" charset="0"/>
              </a:rPr>
              <a:t>    </a:t>
            </a:r>
            <a:r>
              <a:rPr lang="en-US" dirty="0">
                <a:latin typeface="Arial" panose="020B0604020202020204" pitchFamily="34" charset="0"/>
                <a:cs typeface="Arial" panose="020B0604020202020204" pitchFamily="34" charset="0"/>
              </a:rPr>
              <a:t>Grades PK-3 	              $  950.92</a:t>
            </a:r>
          </a:p>
          <a:p>
            <a:pPr eaLnBrk="0" hangingPunct="0"/>
            <a:r>
              <a:rPr lang="en-US" dirty="0">
                <a:latin typeface="Arial" panose="020B0604020202020204" pitchFamily="34" charset="0"/>
                <a:cs typeface="Arial" panose="020B0604020202020204" pitchFamily="34" charset="0"/>
              </a:rPr>
              <a:t>    Grades 4-8		$  907.92</a:t>
            </a:r>
          </a:p>
          <a:p>
            <a:pPr eaLnBrk="0" hangingPunct="0"/>
            <a:r>
              <a:rPr lang="en-US" dirty="0">
                <a:latin typeface="Arial" panose="020B0604020202020204" pitchFamily="34" charset="0"/>
                <a:cs typeface="Arial" panose="020B0604020202020204" pitchFamily="34" charset="0"/>
              </a:rPr>
              <a:t>    Grades 9-12		$  910.12</a:t>
            </a:r>
          </a:p>
        </p:txBody>
      </p:sp>
      <p:graphicFrame>
        <p:nvGraphicFramePr>
          <p:cNvPr id="3" name="Diagram 2"/>
          <p:cNvGraphicFramePr/>
          <p:nvPr>
            <p:extLst>
              <p:ext uri="{D42A27DB-BD31-4B8C-83A1-F6EECF244321}">
                <p14:modId xmlns:p14="http://schemas.microsoft.com/office/powerpoint/2010/main" val="3692425573"/>
              </p:ext>
            </p:extLst>
          </p:nvPr>
        </p:nvGraphicFramePr>
        <p:xfrm>
          <a:off x="944693" y="4267200"/>
          <a:ext cx="7513507"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nip Diagonal Corner Rectangle 10"/>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10" name="TextBox 9"/>
          <p:cNvSpPr txBox="1"/>
          <p:nvPr/>
        </p:nvSpPr>
        <p:spPr>
          <a:xfrm>
            <a:off x="0" y="962257"/>
            <a:ext cx="9144000" cy="409343"/>
          </a:xfrm>
          <a:prstGeom prst="rect">
            <a:avLst/>
          </a:prstGeom>
          <a:noFill/>
        </p:spPr>
        <p:txBody>
          <a:bodyPr wrap="square" tIns="0" bIns="0" rtlCol="0">
            <a:spAutoFit/>
          </a:bodyPr>
          <a:lstStyle/>
          <a:p>
            <a:pPr algn="ctr">
              <a:lnSpc>
                <a:spcPct val="95000"/>
              </a:lnSpc>
            </a:pPr>
            <a:r>
              <a:rPr lang="en-US" sz="2800" b="1" dirty="0">
                <a:solidFill>
                  <a:schemeClr val="bg1"/>
                </a:solidFill>
                <a:latin typeface="Arial Narrow" panose="020B0606020202030204" pitchFamily="34" charset="0"/>
                <a:cs typeface="Arial" charset="0"/>
              </a:rPr>
              <a:t>Class Size Reduction Allocation</a:t>
            </a:r>
          </a:p>
        </p:txBody>
      </p:sp>
    </p:spTree>
    <p:extLst>
      <p:ext uri="{BB962C8B-B14F-4D97-AF65-F5344CB8AC3E}">
        <p14:creationId xmlns:p14="http://schemas.microsoft.com/office/powerpoint/2010/main" val="427165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Grp="1" noChangeArrowheads="1"/>
          </p:cNvSpPr>
          <p:nvPr>
            <p:ph type="title" idx="4294967295"/>
          </p:nvPr>
        </p:nvSpPr>
        <p:spPr>
          <a:xfrm>
            <a:off x="533400" y="914400"/>
            <a:ext cx="80772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Class Size Compliance</a:t>
            </a:r>
            <a:endParaRPr lang="en-US" sz="2800" b="1" dirty="0">
              <a:solidFill>
                <a:schemeClr val="bg1"/>
              </a:solidFill>
              <a:latin typeface="Arial Narrow" panose="020B0606020202030204" pitchFamily="34" charset="0"/>
              <a:cs typeface="Arial" panose="020B0604020202020204" pitchFamily="34" charset="0"/>
            </a:endParaRPr>
          </a:p>
        </p:txBody>
      </p:sp>
      <p:sp>
        <p:nvSpPr>
          <p:cNvPr id="10" name="Snip Diagonal Corner Rectangle 9"/>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Box 8"/>
          <p:cNvSpPr txBox="1"/>
          <p:nvPr/>
        </p:nvSpPr>
        <p:spPr>
          <a:xfrm>
            <a:off x="0" y="962257"/>
            <a:ext cx="9144000" cy="409343"/>
          </a:xfrm>
          <a:prstGeom prst="rect">
            <a:avLst/>
          </a:prstGeom>
          <a:noFill/>
        </p:spPr>
        <p:txBody>
          <a:bodyPr wrap="square" tIns="0" bIns="0" rtlCol="0">
            <a:spAutoFit/>
          </a:bodyPr>
          <a:lstStyle/>
          <a:p>
            <a:pPr algn="ctr">
              <a:lnSpc>
                <a:spcPct val="95000"/>
              </a:lnSpc>
            </a:pPr>
            <a:r>
              <a:rPr lang="en-US" sz="2800" b="1" dirty="0">
                <a:solidFill>
                  <a:schemeClr val="bg1"/>
                </a:solidFill>
                <a:latin typeface="Arial Narrow" panose="020B0606020202030204" pitchFamily="34" charset="0"/>
                <a:cs typeface="Arial" charset="0"/>
              </a:rPr>
              <a:t>Class Size Reduction Compliance</a:t>
            </a:r>
          </a:p>
        </p:txBody>
      </p:sp>
      <p:sp>
        <p:nvSpPr>
          <p:cNvPr id="6" name="TextBox 5">
            <a:extLst>
              <a:ext uri="{FF2B5EF4-FFF2-40B4-BE49-F238E27FC236}">
                <a16:creationId xmlns:a16="http://schemas.microsoft.com/office/drawing/2014/main" id="{2A67C059-78C7-4D50-675A-212EB8A674D3}"/>
              </a:ext>
            </a:extLst>
          </p:cNvPr>
          <p:cNvSpPr txBox="1"/>
          <p:nvPr/>
        </p:nvSpPr>
        <p:spPr>
          <a:xfrm>
            <a:off x="685800" y="1600200"/>
            <a:ext cx="7772400" cy="4693593"/>
          </a:xfrm>
          <a:prstGeom prst="rect">
            <a:avLst/>
          </a:prstGeom>
          <a:noFill/>
        </p:spPr>
        <p:txBody>
          <a:bodyPr wrap="square" rtlCol="0">
            <a:spAutoFit/>
          </a:bodyPr>
          <a:lstStyle/>
          <a:p>
            <a:pPr marL="457200" marR="0" lvl="0" indent="-4572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Class Size Maximums:</a:t>
            </a:r>
          </a:p>
          <a:p>
            <a:pPr marL="800100" marR="0" lvl="1" indent="-3429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PK-3 = 18</a:t>
            </a:r>
          </a:p>
          <a:p>
            <a:pPr marL="800100" marR="0" lvl="1" indent="-3429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4-8 = 22</a:t>
            </a:r>
          </a:p>
          <a:p>
            <a:pPr marL="800100" marR="0" lvl="1" indent="-3429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9-12 = 25.</a:t>
            </a:r>
          </a:p>
          <a:p>
            <a:pPr marL="457200" marR="0" lvl="0" indent="-4572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Measured at the school-wide average for charter schools.</a:t>
            </a:r>
          </a:p>
          <a:p>
            <a:pPr marL="457200" marR="0" lvl="0" indent="-4572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Class Size Compliance Plans are due to FDOE by February 1.</a:t>
            </a:r>
          </a:p>
          <a:p>
            <a:pPr marL="800100" marR="0" lvl="1" indent="-3429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Must include the signature of the charter’s school board designee. </a:t>
            </a:r>
          </a:p>
          <a:p>
            <a:pPr marL="457200" marR="0" lvl="0" indent="-457200" algn="l" defTabSz="914400" rtl="0" eaLnBrk="1" fontAlgn="auto" latinLnBrk="0" hangingPunct="1">
              <a:lnSpc>
                <a:spcPct val="80000"/>
              </a:lnSpc>
              <a:spcBef>
                <a:spcPct val="20000"/>
              </a:spcBef>
              <a:spcAft>
                <a:spcPts val="600"/>
              </a:spcAft>
              <a:buClr>
                <a:srgbClr val="002060"/>
              </a:buClr>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No financial penalty due to noncompliance in 2024-25.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22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400" dirty="0">
                <a:solidFill>
                  <a:schemeClr val="bg1"/>
                </a:solidFill>
                <a:latin typeface="Arial" panose="020B0604020202020204" pitchFamily="34" charset="0"/>
                <a:cs typeface="Arial" panose="020B0604020202020204" pitchFamily="34" charset="0"/>
              </a:rPr>
              <a:t>State-Funded </a:t>
            </a:r>
            <a:r>
              <a:rPr lang="en-US" sz="2400" dirty="0">
                <a:solidFill>
                  <a:schemeClr val="bg1"/>
                </a:solidFill>
                <a:latin typeface="Arial Narrow" panose="020B0606020202030204" pitchFamily="34" charset="0"/>
                <a:cs typeface="Arial" panose="020B0604020202020204" pitchFamily="34" charset="0"/>
              </a:rPr>
              <a:t>Discretionary</a:t>
            </a:r>
            <a:r>
              <a:rPr lang="en-US" sz="2400" dirty="0">
                <a:solidFill>
                  <a:schemeClr val="bg1"/>
                </a:solidFill>
                <a:latin typeface="Arial" panose="020B0604020202020204" pitchFamily="34" charset="0"/>
                <a:cs typeface="Arial" panose="020B0604020202020204" pitchFamily="34" charset="0"/>
              </a:rPr>
              <a:t> Supplement</a:t>
            </a:r>
            <a:endParaRPr lang="en-US" sz="2400" b="1"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838200" y="3282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s.1011.62(16),</a:t>
            </a:r>
          </a:p>
          <a:p>
            <a:pPr algn="ctr">
              <a:defRPr/>
            </a:pPr>
            <a:r>
              <a:rPr lang="en-US" sz="2200" dirty="0">
                <a:solidFill>
                  <a:schemeClr val="bg1"/>
                </a:solidFill>
                <a:latin typeface="Arial" charset="0"/>
              </a:rPr>
              <a:t> F.S.</a:t>
            </a:r>
          </a:p>
        </p:txBody>
      </p:sp>
      <p:sp>
        <p:nvSpPr>
          <p:cNvPr id="10" name="Rectangle 3"/>
          <p:cNvSpPr>
            <a:spLocks noChangeArrowheads="1"/>
          </p:cNvSpPr>
          <p:nvPr/>
        </p:nvSpPr>
        <p:spPr bwMode="auto">
          <a:xfrm>
            <a:off x="838200" y="1987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State-Funded</a:t>
            </a:r>
          </a:p>
          <a:p>
            <a:pPr algn="ctr">
              <a:defRPr/>
            </a:pPr>
            <a:r>
              <a:rPr lang="en-US" sz="2000" dirty="0">
                <a:latin typeface="Arial" charset="0"/>
              </a:rPr>
              <a:t>Discretionary</a:t>
            </a:r>
          </a:p>
          <a:p>
            <a:pPr algn="ctr">
              <a:defRPr/>
            </a:pPr>
            <a:r>
              <a:rPr lang="en-US" sz="2000" dirty="0">
                <a:latin typeface="Arial" charset="0"/>
              </a:rPr>
              <a:t>Supplement</a:t>
            </a:r>
          </a:p>
        </p:txBody>
      </p:sp>
      <p:sp>
        <p:nvSpPr>
          <p:cNvPr id="12" name="Rectangle 9"/>
          <p:cNvSpPr>
            <a:spLocks noChangeArrowheads="1"/>
          </p:cNvSpPr>
          <p:nvPr/>
        </p:nvSpPr>
        <p:spPr bwMode="auto">
          <a:xfrm>
            <a:off x="3048000" y="1754862"/>
            <a:ext cx="5562600" cy="3477875"/>
          </a:xfrm>
          <a:prstGeom prst="rect">
            <a:avLst/>
          </a:prstGeom>
          <a:noFill/>
          <a:ln w="9525">
            <a:noFill/>
            <a:miter lim="800000"/>
            <a:headEnd/>
            <a:tailEnd/>
          </a:ln>
        </p:spPr>
        <p:txBody>
          <a:bodyPr>
            <a:spAutoFit/>
          </a:bodyPr>
          <a:lstStyle/>
          <a:p>
            <a:pPr eaLnBrk="0" hangingPunct="0"/>
            <a:r>
              <a:rPr lang="en-US" sz="2000" dirty="0">
                <a:latin typeface="Arial "/>
              </a:rPr>
              <a:t>$616,070,303 allocated to the State-Funded Discretionary Supplement.</a:t>
            </a:r>
          </a:p>
          <a:p>
            <a:pPr eaLnBrk="0" hangingPunct="0">
              <a:buClr>
                <a:schemeClr val="accent1">
                  <a:lumMod val="50000"/>
                </a:schemeClr>
              </a:buClr>
            </a:pPr>
            <a:endParaRPr lang="en-US" sz="2000" dirty="0">
              <a:latin typeface="Arial "/>
            </a:endParaRPr>
          </a:p>
          <a:p>
            <a:pPr eaLnBrk="0" hangingPunct="0">
              <a:buClr>
                <a:schemeClr val="accent1">
                  <a:lumMod val="50000"/>
                </a:schemeClr>
              </a:buClr>
            </a:pPr>
            <a:r>
              <a:rPr lang="en-US" sz="2000" dirty="0">
                <a:latin typeface="Arial "/>
              </a:rPr>
              <a:t>The State-Funded Discretionary Supplement funds the non-voted discretionary millage for operations for students awarded a Family Empowerment Scholarship.</a:t>
            </a:r>
          </a:p>
          <a:p>
            <a:pPr eaLnBrk="0" hangingPunct="0">
              <a:buClr>
                <a:schemeClr val="accent1">
                  <a:lumMod val="50000"/>
                </a:schemeClr>
              </a:buClr>
            </a:pPr>
            <a:endParaRPr lang="en-US" sz="2000" dirty="0">
              <a:latin typeface="Arial "/>
            </a:endParaRPr>
          </a:p>
          <a:p>
            <a:pPr eaLnBrk="0" hangingPunct="0">
              <a:buClr>
                <a:schemeClr val="accent1">
                  <a:lumMod val="50000"/>
                </a:schemeClr>
              </a:buClr>
            </a:pPr>
            <a:r>
              <a:rPr lang="en-US" sz="2000" u="sng" dirty="0">
                <a:latin typeface="Arial "/>
              </a:rPr>
              <a:t>This is a 100% state-funded allocation and is not distributed to school districts or charter schools</a:t>
            </a:r>
            <a:r>
              <a:rPr lang="en-US" sz="2000" dirty="0">
                <a:latin typeface="Arial "/>
              </a:rPr>
              <a:t>.</a:t>
            </a:r>
          </a:p>
        </p:txBody>
      </p:sp>
    </p:spTree>
    <p:extLst>
      <p:ext uri="{BB962C8B-B14F-4D97-AF65-F5344CB8AC3E}">
        <p14:creationId xmlns:p14="http://schemas.microsoft.com/office/powerpoint/2010/main" val="11375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715000"/>
            <a:ext cx="8089200" cy="738664"/>
          </a:xfrm>
          <a:prstGeom prst="rect">
            <a:avLst/>
          </a:prstGeom>
        </p:spPr>
        <p:txBody>
          <a:bodyPr wrap="square">
            <a:spAutoFit/>
          </a:bodyPr>
          <a:lstStyle/>
          <a:p>
            <a:pPr>
              <a:defRPr/>
            </a:pPr>
            <a:r>
              <a:rPr lang="en-US" sz="1200" i="1" dirty="0">
                <a:solidFill>
                  <a:srgbClr val="000000"/>
                </a:solidFill>
                <a:latin typeface="Arial" pitchFamily="34" charset="0"/>
                <a:cs typeface="Arial" pitchFamily="34" charset="0"/>
              </a:rPr>
              <a:t>The Charter Revenue Worksheet can be found here: </a:t>
            </a:r>
          </a:p>
          <a:p>
            <a:pPr>
              <a:defRPr/>
            </a:pPr>
            <a:r>
              <a:rPr lang="en-US" sz="1200" dirty="0">
                <a:solidFill>
                  <a:srgbClr val="000000"/>
                </a:solidFill>
                <a:latin typeface="Arial" pitchFamily="34" charset="0"/>
                <a:cs typeface="Arial" pitchFamily="34" charset="0"/>
                <a:hlinkClick r:id="rId3"/>
              </a:rPr>
              <a:t>https://www.fldoe.org/finance/fl-edu-finance-program-fefp/charter-school-revenue-estimate-worksh.stml</a:t>
            </a:r>
            <a:r>
              <a:rPr lang="en-US" sz="1200" dirty="0">
                <a:solidFill>
                  <a:srgbClr val="000000"/>
                </a:solidFill>
                <a:latin typeface="Arial" pitchFamily="34" charset="0"/>
                <a:cs typeface="Arial" pitchFamily="34" charset="0"/>
              </a:rPr>
              <a:t> </a:t>
            </a:r>
          </a:p>
          <a:p>
            <a:pPr>
              <a:defRPr/>
            </a:pPr>
            <a:endParaRPr lang="en-US" dirty="0">
              <a:solidFill>
                <a:srgbClr val="000000"/>
              </a:solidFill>
              <a:latin typeface="Arial" pitchFamily="34" charset="0"/>
              <a:cs typeface="Arial" pitchFamily="34" charset="0"/>
            </a:endParaRPr>
          </a:p>
        </p:txBody>
      </p:sp>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6" name="Picture 5">
            <a:extLst>
              <a:ext uri="{FF2B5EF4-FFF2-40B4-BE49-F238E27FC236}">
                <a16:creationId xmlns:a16="http://schemas.microsoft.com/office/drawing/2014/main" id="{5A0D19FC-D969-B088-8955-7184CE43EC18}"/>
              </a:ext>
            </a:extLst>
          </p:cNvPr>
          <p:cNvPicPr>
            <a:picLocks noChangeAspect="1"/>
          </p:cNvPicPr>
          <p:nvPr/>
        </p:nvPicPr>
        <p:blipFill>
          <a:blip r:embed="rId4"/>
          <a:stretch>
            <a:fillRect/>
          </a:stretch>
        </p:blipFill>
        <p:spPr>
          <a:xfrm>
            <a:off x="990600" y="1620446"/>
            <a:ext cx="7162800" cy="3920181"/>
          </a:xfrm>
          <a:prstGeom prst="rect">
            <a:avLst/>
          </a:prstGeom>
          <a:ln>
            <a:solidFill>
              <a:schemeClr val="tx1"/>
            </a:solidFill>
          </a:ln>
        </p:spPr>
      </p:pic>
      <p:sp>
        <p:nvSpPr>
          <p:cNvPr id="2" name="Down Arrow 1"/>
          <p:cNvSpPr/>
          <p:nvPr/>
        </p:nvSpPr>
        <p:spPr>
          <a:xfrm rot="13958426">
            <a:off x="669603" y="162070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3" name="Picture 2" descr="A screenshot of a document">
            <a:extLst>
              <a:ext uri="{FF2B5EF4-FFF2-40B4-BE49-F238E27FC236}">
                <a16:creationId xmlns:a16="http://schemas.microsoft.com/office/drawing/2014/main" id="{EF3FE9CD-3588-6557-4B34-1AA0B015B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649" y="1676400"/>
            <a:ext cx="6534701" cy="4640585"/>
          </a:xfrm>
          <a:prstGeom prst="rect">
            <a:avLst/>
          </a:prstGeom>
          <a:ln>
            <a:solidFill>
              <a:schemeClr val="tx1"/>
            </a:solidFill>
          </a:ln>
        </p:spPr>
      </p:pic>
    </p:spTree>
    <p:extLst>
      <p:ext uri="{BB962C8B-B14F-4D97-AF65-F5344CB8AC3E}">
        <p14:creationId xmlns:p14="http://schemas.microsoft.com/office/powerpoint/2010/main" val="29781038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4" name="Picture 3" descr="A screenshot of a document&#10;&#10;Description automatically generated">
            <a:extLst>
              <a:ext uri="{FF2B5EF4-FFF2-40B4-BE49-F238E27FC236}">
                <a16:creationId xmlns:a16="http://schemas.microsoft.com/office/drawing/2014/main" id="{CE149FA0-9239-E8B8-8A80-76A5C0516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7696200" cy="4623257"/>
          </a:xfrm>
          <a:prstGeom prst="rect">
            <a:avLst/>
          </a:prstGeom>
          <a:ln>
            <a:solidFill>
              <a:schemeClr val="tx1"/>
            </a:solidFill>
          </a:ln>
        </p:spPr>
      </p:pic>
    </p:spTree>
    <p:extLst>
      <p:ext uri="{BB962C8B-B14F-4D97-AF65-F5344CB8AC3E}">
        <p14:creationId xmlns:p14="http://schemas.microsoft.com/office/powerpoint/2010/main" val="30395314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4" name="Picture 3" descr="A screenshot of a computer&#10;&#10;Description automatically generated">
            <a:extLst>
              <a:ext uri="{FF2B5EF4-FFF2-40B4-BE49-F238E27FC236}">
                <a16:creationId xmlns:a16="http://schemas.microsoft.com/office/drawing/2014/main" id="{FBD391C9-14BF-DC9A-3FF3-70245BAC7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0"/>
            <a:ext cx="8342729" cy="4267200"/>
          </a:xfrm>
          <a:prstGeom prst="rect">
            <a:avLst/>
          </a:prstGeom>
          <a:ln>
            <a:solidFill>
              <a:schemeClr val="tx1"/>
            </a:solidFill>
          </a:ln>
        </p:spPr>
      </p:pic>
    </p:spTree>
    <p:extLst>
      <p:ext uri="{BB962C8B-B14F-4D97-AF65-F5344CB8AC3E}">
        <p14:creationId xmlns:p14="http://schemas.microsoft.com/office/powerpoint/2010/main" val="3542710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Administrative Fee</a:t>
            </a:r>
            <a:endParaRPr lang="en-US" sz="2800" b="1" dirty="0">
              <a:solidFill>
                <a:schemeClr val="bg1"/>
              </a:solidFill>
              <a:latin typeface="Arial Narrow" panose="020B0606020202030204" pitchFamily="34" charset="0"/>
              <a:cs typeface="Arial" panose="020B0604020202020204" pitchFamily="34" charset="0"/>
            </a:endParaRPr>
          </a:p>
        </p:txBody>
      </p:sp>
      <p:sp>
        <p:nvSpPr>
          <p:cNvPr id="9" name="Rectangle 2"/>
          <p:cNvSpPr>
            <a:spLocks noChangeArrowheads="1"/>
          </p:cNvSpPr>
          <p:nvPr/>
        </p:nvSpPr>
        <p:spPr bwMode="auto">
          <a:xfrm>
            <a:off x="838200" y="3282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 F.S.</a:t>
            </a:r>
          </a:p>
        </p:txBody>
      </p:sp>
      <p:sp>
        <p:nvSpPr>
          <p:cNvPr id="10" name="Rectangle 3"/>
          <p:cNvSpPr>
            <a:spLocks noChangeArrowheads="1"/>
          </p:cNvSpPr>
          <p:nvPr/>
        </p:nvSpPr>
        <p:spPr bwMode="auto">
          <a:xfrm>
            <a:off x="838200" y="1987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p:txBody>
      </p:sp>
      <p:pic>
        <p:nvPicPr>
          <p:cNvPr id="11"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844550" y="4648200"/>
            <a:ext cx="1935163" cy="1295400"/>
          </a:xfrm>
          <a:prstGeom prst="rect">
            <a:avLst/>
          </a:prstGeom>
          <a:noFill/>
          <a:ln w="9525">
            <a:noFill/>
            <a:miter lim="800000"/>
            <a:headEnd/>
            <a:tailEnd/>
          </a:ln>
        </p:spPr>
      </p:pic>
      <p:sp>
        <p:nvSpPr>
          <p:cNvPr id="12" name="Rectangle 9"/>
          <p:cNvSpPr>
            <a:spLocks noChangeArrowheads="1"/>
          </p:cNvSpPr>
          <p:nvPr/>
        </p:nvSpPr>
        <p:spPr bwMode="auto">
          <a:xfrm>
            <a:off x="3048000" y="1754862"/>
            <a:ext cx="5562600" cy="4493538"/>
          </a:xfrm>
          <a:prstGeom prst="rect">
            <a:avLst/>
          </a:prstGeom>
          <a:noFill/>
          <a:ln w="9525">
            <a:noFill/>
            <a:miter lim="800000"/>
            <a:headEnd/>
            <a:tailEnd/>
          </a:ln>
        </p:spPr>
        <p:txBody>
          <a:bodyPr>
            <a:spAutoFit/>
          </a:bodyPr>
          <a:lstStyle/>
          <a:p>
            <a:pPr>
              <a:spcBef>
                <a:spcPct val="50000"/>
              </a:spcBef>
            </a:pPr>
            <a:r>
              <a:rPr lang="en-US" sz="2200" dirty="0">
                <a:latin typeface="Arial" panose="020B0604020202020204" pitchFamily="34" charset="0"/>
                <a:cs typeface="Arial" panose="020B0604020202020204" pitchFamily="34" charset="0"/>
              </a:rPr>
              <a:t>School district must provide certain services to charter schools in exchange for withholding an administrative fee:</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Contract management</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FTE and data reporting</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ESE administration</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Test administration</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Information services</a:t>
            </a:r>
          </a:p>
          <a:p>
            <a:pPr lvl="1">
              <a:spcBef>
                <a:spcPct val="50000"/>
              </a:spcBef>
              <a:buFont typeface="Arial" pitchFamily="34" charset="0"/>
              <a:buChar char="•"/>
            </a:pPr>
            <a:r>
              <a:rPr lang="en-US" sz="2200" dirty="0">
                <a:latin typeface="Arial" panose="020B0604020202020204" pitchFamily="34" charset="0"/>
                <a:cs typeface="Arial" panose="020B0604020202020204" pitchFamily="34" charset="0"/>
              </a:rPr>
              <a:t>Other services related to the federal lunch program</a:t>
            </a:r>
          </a:p>
        </p:txBody>
      </p:sp>
    </p:spTree>
    <p:extLst>
      <p:ext uri="{BB962C8B-B14F-4D97-AF65-F5344CB8AC3E}">
        <p14:creationId xmlns:p14="http://schemas.microsoft.com/office/powerpoint/2010/main" val="245428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Administrative</a:t>
            </a:r>
            <a:r>
              <a:rPr lang="en-US" sz="2800" dirty="0">
                <a:solidFill>
                  <a:schemeClr val="bg1"/>
                </a:solidFill>
                <a:latin typeface="Arial" panose="020B0604020202020204" pitchFamily="34" charset="0"/>
                <a:cs typeface="Arial" panose="020B0604020202020204" pitchFamily="34" charset="0"/>
              </a:rPr>
              <a:t> Fee</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908050" y="2901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s. 1002.33(17)</a:t>
            </a:r>
          </a:p>
          <a:p>
            <a:pPr algn="ctr">
              <a:defRPr/>
            </a:pPr>
            <a:r>
              <a:rPr lang="en-US" sz="2200" dirty="0">
                <a:solidFill>
                  <a:schemeClr val="bg1"/>
                </a:solidFill>
                <a:latin typeface="Arial" charset="0"/>
              </a:rPr>
              <a:t> F.S.</a:t>
            </a:r>
          </a:p>
        </p:txBody>
      </p:sp>
      <p:sp>
        <p:nvSpPr>
          <p:cNvPr id="14" name="Rectangle 3"/>
          <p:cNvSpPr>
            <a:spLocks noChangeArrowheads="1"/>
          </p:cNvSpPr>
          <p:nvPr/>
        </p:nvSpPr>
        <p:spPr bwMode="auto">
          <a:xfrm>
            <a:off x="908050" y="1606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a:p>
            <a:pPr algn="ctr">
              <a:defRPr/>
            </a:pPr>
            <a:r>
              <a:rPr lang="en-US" sz="2000" dirty="0">
                <a:latin typeface="Arial" charset="0"/>
              </a:rPr>
              <a:t>Calculation</a:t>
            </a:r>
          </a:p>
        </p:txBody>
      </p:sp>
      <p:pic>
        <p:nvPicPr>
          <p:cNvPr id="16"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914401" y="4267200"/>
            <a:ext cx="1898650" cy="1295400"/>
          </a:xfrm>
          <a:prstGeom prst="rect">
            <a:avLst/>
          </a:prstGeom>
          <a:noFill/>
          <a:ln w="9525">
            <a:noFill/>
            <a:miter lim="800000"/>
            <a:headEnd/>
            <a:tailEnd/>
          </a:ln>
        </p:spPr>
      </p:pic>
      <p:sp>
        <p:nvSpPr>
          <p:cNvPr id="17" name="Rectangle 9"/>
          <p:cNvSpPr>
            <a:spLocks noChangeArrowheads="1"/>
          </p:cNvSpPr>
          <p:nvPr/>
        </p:nvSpPr>
        <p:spPr bwMode="auto">
          <a:xfrm>
            <a:off x="2813050" y="1623078"/>
            <a:ext cx="5562600" cy="4724370"/>
          </a:xfrm>
          <a:prstGeom prst="rect">
            <a:avLst/>
          </a:prstGeom>
          <a:noFill/>
          <a:ln w="9525">
            <a:noFill/>
            <a:miter lim="800000"/>
            <a:headEnd/>
            <a:tailEnd/>
          </a:ln>
        </p:spPr>
        <p:txBody>
          <a:bodyPr>
            <a:spAutoFit/>
          </a:bodyPr>
          <a:lstStyle/>
          <a:p>
            <a:pPr>
              <a:spcBef>
                <a:spcPct val="50000"/>
              </a:spcBef>
            </a:pPr>
            <a:r>
              <a:rPr lang="en-US" sz="1400" dirty="0">
                <a:latin typeface="Arial" panose="020B0604020202020204" pitchFamily="34" charset="0"/>
                <a:cs typeface="Arial" panose="020B0604020202020204" pitchFamily="34" charset="0"/>
              </a:rPr>
              <a:t>Total fee shall be calculated based upon up to 5 percent of the available funds listed below, except for when 75% or more of the students enrolled in the charter school are exceptional students as defined in 1003.01(3), F.S. in which case 5% of those available funds shall be calculated based on unweighted FTE:  </a:t>
            </a:r>
          </a:p>
          <a:p>
            <a:pPr lvl="1">
              <a:spcBef>
                <a:spcPct val="50000"/>
              </a:spcBef>
              <a:buFont typeface="Arial" pitchFamily="34" charset="0"/>
              <a:buChar char="•"/>
            </a:pPr>
            <a:r>
              <a:rPr lang="en-US" sz="1400" dirty="0">
                <a:latin typeface="Arial" panose="020B0604020202020204" pitchFamily="34" charset="0"/>
                <a:cs typeface="Arial" panose="020B0604020202020204" pitchFamily="34" charset="0"/>
              </a:rPr>
              <a:t>FEFP, state and local</a:t>
            </a:r>
          </a:p>
          <a:p>
            <a:pPr lvl="1">
              <a:spcBef>
                <a:spcPct val="50000"/>
              </a:spcBef>
              <a:buFont typeface="Arial" pitchFamily="34" charset="0"/>
              <a:buChar char="•"/>
            </a:pPr>
            <a:r>
              <a:rPr lang="en-US" sz="1400" dirty="0">
                <a:latin typeface="Arial" panose="020B0604020202020204" pitchFamily="34" charset="0"/>
                <a:cs typeface="Arial" panose="020B0604020202020204" pitchFamily="34" charset="0"/>
              </a:rPr>
              <a:t>Discretionary Millage</a:t>
            </a:r>
          </a:p>
          <a:p>
            <a:pPr lvl="1">
              <a:spcBef>
                <a:spcPct val="50000"/>
              </a:spcBef>
              <a:buFont typeface="Arial" pitchFamily="34" charset="0"/>
              <a:buChar char="•"/>
            </a:pPr>
            <a:r>
              <a:rPr lang="en-US" sz="1400" dirty="0">
                <a:latin typeface="Arial" panose="020B0604020202020204" pitchFamily="34" charset="0"/>
                <a:cs typeface="Arial" panose="020B0604020202020204" pitchFamily="34" charset="0"/>
              </a:rPr>
              <a:t>Class Size Reduction (Categorical)</a:t>
            </a:r>
          </a:p>
          <a:p>
            <a:pPr>
              <a:spcBef>
                <a:spcPct val="50000"/>
              </a:spcBef>
            </a:pPr>
            <a:r>
              <a:rPr lang="en-US" sz="1400" dirty="0">
                <a:latin typeface="Arial" panose="020B0604020202020204" pitchFamily="34" charset="0"/>
                <a:cs typeface="Arial" panose="020B0604020202020204" pitchFamily="34" charset="0"/>
              </a:rPr>
              <a:t>A sponsor may withhold only up to 5 percent for charter schools with an enrollment up to and including 250 students, or 500 students for charter schools that meet the requirements in s. 1002.33(20)3.a.(II), F.S.</a:t>
            </a:r>
          </a:p>
          <a:p>
            <a:pPr>
              <a:spcBef>
                <a:spcPct val="50000"/>
              </a:spcBef>
            </a:pPr>
            <a:r>
              <a:rPr lang="en-US" sz="1400" dirty="0">
                <a:latin typeface="Arial" panose="020B0604020202020204" pitchFamily="34" charset="0"/>
                <a:cs typeface="Arial" panose="020B0604020202020204" pitchFamily="34" charset="0"/>
              </a:rPr>
              <a:t>A sponsor may not charge or withhold any administrative fee against a charter school for any funds specifically allocated by the Legislature for teacher compensation according to s. 1002.33(20)(a)4, F.S.</a:t>
            </a:r>
          </a:p>
          <a:p>
            <a:pPr>
              <a:spcBef>
                <a:spcPct val="50000"/>
              </a:spcBef>
            </a:pPr>
            <a:endParaRPr lang="en-US" sz="1400" dirty="0"/>
          </a:p>
          <a:p>
            <a:pPr>
              <a:spcBef>
                <a:spcPct val="50000"/>
              </a:spcBef>
            </a:pPr>
            <a:endParaRPr lang="en-US" sz="1400" dirty="0"/>
          </a:p>
        </p:txBody>
      </p:sp>
      <p:sp>
        <p:nvSpPr>
          <p:cNvPr id="19" name="Rectangle 9"/>
          <p:cNvSpPr>
            <a:spLocks noChangeArrowheads="1"/>
          </p:cNvSpPr>
          <p:nvPr/>
        </p:nvSpPr>
        <p:spPr bwMode="auto">
          <a:xfrm>
            <a:off x="762000" y="5867400"/>
            <a:ext cx="7391400" cy="553998"/>
          </a:xfrm>
          <a:prstGeom prst="rect">
            <a:avLst/>
          </a:prstGeom>
          <a:noFill/>
          <a:ln w="9525">
            <a:noFill/>
            <a:miter lim="800000"/>
            <a:headEnd/>
            <a:tailEnd/>
          </a:ln>
        </p:spPr>
        <p:txBody>
          <a:bodyPr>
            <a:spAutoFit/>
          </a:bodyPr>
          <a:lstStyle/>
          <a:p>
            <a:pPr>
              <a:spcBef>
                <a:spcPct val="50000"/>
              </a:spcBef>
            </a:pPr>
            <a:r>
              <a:rPr lang="en-US" sz="1500" i="1" dirty="0"/>
              <a:t>*For </a:t>
            </a:r>
            <a:r>
              <a:rPr lang="en-US" sz="1500" b="1" i="1" dirty="0"/>
              <a:t>high-performance</a:t>
            </a:r>
            <a:r>
              <a:rPr lang="en-US" sz="1500" i="1" dirty="0"/>
              <a:t> charter schools, a sponsor may withhold a total administrative fee of up to 2% for enrollment up to and including 250 students per school</a:t>
            </a:r>
            <a:r>
              <a:rPr lang="en-US" sz="1500" dirty="0"/>
              <a:t>.</a:t>
            </a:r>
          </a:p>
        </p:txBody>
      </p:sp>
    </p:spTree>
    <p:extLst>
      <p:ext uri="{BB962C8B-B14F-4D97-AF65-F5344CB8AC3E}">
        <p14:creationId xmlns:p14="http://schemas.microsoft.com/office/powerpoint/2010/main" val="182839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Administrative Fee</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908050" y="2901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s. 1002.33(17)</a:t>
            </a:r>
          </a:p>
          <a:p>
            <a:pPr algn="ctr">
              <a:defRPr/>
            </a:pPr>
            <a:r>
              <a:rPr lang="en-US" sz="2200" dirty="0">
                <a:solidFill>
                  <a:schemeClr val="bg1"/>
                </a:solidFill>
                <a:latin typeface="Arial" charset="0"/>
              </a:rPr>
              <a:t> F.S.</a:t>
            </a:r>
          </a:p>
        </p:txBody>
      </p:sp>
      <p:sp>
        <p:nvSpPr>
          <p:cNvPr id="14" name="Rectangle 3"/>
          <p:cNvSpPr>
            <a:spLocks noChangeArrowheads="1"/>
          </p:cNvSpPr>
          <p:nvPr/>
        </p:nvSpPr>
        <p:spPr bwMode="auto">
          <a:xfrm>
            <a:off x="908050" y="1606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a:p>
            <a:pPr algn="ctr">
              <a:defRPr/>
            </a:pPr>
            <a:r>
              <a:rPr lang="en-US" sz="2000" dirty="0">
                <a:latin typeface="Arial" charset="0"/>
              </a:rPr>
              <a:t>Calculation</a:t>
            </a:r>
          </a:p>
        </p:txBody>
      </p:sp>
      <p:pic>
        <p:nvPicPr>
          <p:cNvPr id="16"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914401" y="4267200"/>
            <a:ext cx="1898650" cy="1295400"/>
          </a:xfrm>
          <a:prstGeom prst="rect">
            <a:avLst/>
          </a:prstGeom>
          <a:noFill/>
          <a:ln w="9525">
            <a:noFill/>
            <a:miter lim="800000"/>
            <a:headEnd/>
            <a:tailEnd/>
          </a:ln>
        </p:spPr>
      </p:pic>
      <p:sp>
        <p:nvSpPr>
          <p:cNvPr id="17" name="Rectangle 9"/>
          <p:cNvSpPr>
            <a:spLocks noChangeArrowheads="1"/>
          </p:cNvSpPr>
          <p:nvPr/>
        </p:nvSpPr>
        <p:spPr bwMode="auto">
          <a:xfrm>
            <a:off x="2819400" y="1524774"/>
            <a:ext cx="5562600" cy="584775"/>
          </a:xfrm>
          <a:prstGeom prst="rect">
            <a:avLst/>
          </a:prstGeom>
          <a:noFill/>
          <a:ln w="9525">
            <a:noFill/>
            <a:miter lim="800000"/>
            <a:headEnd/>
            <a:tailEnd/>
          </a:ln>
        </p:spPr>
        <p:txBody>
          <a:bodyPr>
            <a:spAutoFit/>
          </a:bodyPr>
          <a:lstStyle/>
          <a:p>
            <a:pPr>
              <a:spcBef>
                <a:spcPct val="50000"/>
              </a:spcBef>
            </a:pPr>
            <a:r>
              <a:rPr lang="en-US" sz="1600" b="1" dirty="0">
                <a:latin typeface="Arial" panose="020B0604020202020204" pitchFamily="34" charset="0"/>
                <a:cs typeface="Arial" panose="020B0604020202020204" pitchFamily="34" charset="0"/>
              </a:rPr>
              <a:t>Example: </a:t>
            </a:r>
            <a:r>
              <a:rPr lang="en-US" sz="1600" dirty="0">
                <a:latin typeface="Arial" panose="020B0604020202020204" pitchFamily="34" charset="0"/>
                <a:cs typeface="Arial" panose="020B0604020202020204" pitchFamily="34" charset="0"/>
              </a:rPr>
              <a:t>A charter school has 475 students, of which more than 75% are ESE. </a:t>
            </a:r>
            <a:endParaRPr lang="en-US"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895600" y="2123987"/>
            <a:ext cx="6110288" cy="918840"/>
          </a:xfrm>
          <a:prstGeom prst="rect">
            <a:avLst/>
          </a:prstGeom>
        </p:spPr>
      </p:pic>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2895600" y="3134239"/>
                <a:ext cx="5562600" cy="2899063"/>
              </a:xfrm>
              <a:prstGeom prst="rect">
                <a:avLst/>
              </a:prstGeom>
              <a:noFill/>
              <a:ln w="9525">
                <a:noFill/>
                <a:miter lim="800000"/>
                <a:headEnd/>
                <a:tailEnd/>
              </a:ln>
            </p:spPr>
            <p:txBody>
              <a:bodyPr>
                <a:spAutoFit/>
              </a:bodyPr>
              <a:lstStyle/>
              <a:p>
                <a:pPr>
                  <a:spcBef>
                    <a:spcPct val="50000"/>
                  </a:spcBef>
                </a:pPr>
                <a:r>
                  <a:rPr lang="en-US" sz="1600" dirty="0">
                    <a:latin typeface="Arial" panose="020B0604020202020204" pitchFamily="34" charset="0"/>
                    <a:cs typeface="Arial" panose="020B0604020202020204" pitchFamily="34" charset="0"/>
                  </a:rPr>
                  <a:t>Since the school has more than 75% ESE students, a 1 is placed in the Excel cell to help calculate the 5% administrative fee, which can only be withheld for up to and including 250 students. Therefore, the amount that the 5% administrative fee should be based on is calculated as follows:</a:t>
                </a:r>
              </a:p>
              <a:p>
                <a:pPr>
                  <a:spcBef>
                    <a:spcPct val="50000"/>
                  </a:spcBef>
                </a:pPr>
                <a14:m>
                  <m:oMathPara xmlns:m="http://schemas.openxmlformats.org/officeDocument/2006/math">
                    <m:oMathParaPr>
                      <m:jc m:val="centerGroup"/>
                    </m:oMathParaPr>
                    <m:oMath xmlns:m="http://schemas.openxmlformats.org/officeDocument/2006/math">
                      <m:r>
                        <a:rPr lang="en-US" sz="1600" b="0" i="1" smtClean="0">
                          <a:latin typeface="Cambria Math"/>
                        </a:rPr>
                        <m:t>$2,351,146 </m:t>
                      </m:r>
                      <m:r>
                        <a:rPr lang="en-US" sz="1600" b="0" i="1" smtClean="0">
                          <a:latin typeface="Cambria Math"/>
                        </a:rPr>
                        <m:t>𝑥</m:t>
                      </m:r>
                      <m:r>
                        <a:rPr lang="en-US" sz="1600" b="0" i="1" smtClean="0">
                          <a:latin typeface="Cambria Math"/>
                        </a:rPr>
                        <m:t> </m:t>
                      </m:r>
                      <m:f>
                        <m:fPr>
                          <m:ctrlPr>
                            <a:rPr lang="en-US" sz="1600" b="0" i="1" smtClean="0">
                              <a:latin typeface="Cambria Math" panose="02040503050406030204" pitchFamily="18" charset="0"/>
                            </a:rPr>
                          </m:ctrlPr>
                        </m:fPr>
                        <m:num>
                          <m:r>
                            <a:rPr lang="en-US" sz="1600" b="0" i="1" smtClean="0">
                              <a:latin typeface="Cambria Math"/>
                            </a:rPr>
                            <m:t>250</m:t>
                          </m:r>
                        </m:num>
                        <m:den>
                          <m:r>
                            <a:rPr lang="en-US" sz="1600" b="0" i="1" smtClean="0">
                              <a:latin typeface="Cambria Math"/>
                            </a:rPr>
                            <m:t>475</m:t>
                          </m:r>
                        </m:den>
                      </m:f>
                      <m:r>
                        <a:rPr lang="en-US" sz="1600" b="0" i="1" smtClean="0">
                          <a:latin typeface="Cambria Math"/>
                        </a:rPr>
                        <m:t>=$1,237,445.26</m:t>
                      </m:r>
                    </m:oMath>
                  </m:oMathPara>
                </a14:m>
                <a:endParaRPr lang="en-US" sz="1600" dirty="0">
                  <a:latin typeface="Arial" panose="020B0604020202020204" pitchFamily="34" charset="0"/>
                  <a:cs typeface="Arial" panose="020B0604020202020204" pitchFamily="34" charset="0"/>
                </a:endParaRPr>
              </a:p>
              <a:p>
                <a:pPr>
                  <a:spcBef>
                    <a:spcPct val="50000"/>
                  </a:spcBef>
                </a:pPr>
                <a:r>
                  <a:rPr lang="en-US" sz="1600" dirty="0">
                    <a:latin typeface="Arial" panose="020B0604020202020204" pitchFamily="34" charset="0"/>
                    <a:cs typeface="Arial" panose="020B0604020202020204" pitchFamily="34" charset="0"/>
                  </a:rPr>
                  <a:t>The 5% administrative fee is then calculated on this amount:</a:t>
                </a:r>
              </a:p>
              <a:p>
                <a:pPr>
                  <a:spcBef>
                    <a:spcPct val="50000"/>
                  </a:spcBef>
                </a:pPr>
                <a14:m>
                  <m:oMathPara xmlns:m="http://schemas.openxmlformats.org/officeDocument/2006/math">
                    <m:oMathParaPr>
                      <m:jc m:val="centerGroup"/>
                    </m:oMathParaPr>
                    <m:oMath xmlns:m="http://schemas.openxmlformats.org/officeDocument/2006/math">
                      <m:r>
                        <a:rPr lang="en-US" sz="1600" b="0" i="1" smtClean="0">
                          <a:latin typeface="Cambria Math"/>
                        </a:rPr>
                        <m:t>$1,237,445.26 </m:t>
                      </m:r>
                      <m:r>
                        <a:rPr lang="en-US" sz="1600" b="0" i="1" smtClean="0">
                          <a:latin typeface="Cambria Math"/>
                        </a:rPr>
                        <m:t>𝑥</m:t>
                      </m:r>
                      <m:r>
                        <a:rPr lang="en-US" sz="1600" b="0" i="1" smtClean="0">
                          <a:latin typeface="Cambria Math"/>
                        </a:rPr>
                        <m:t> 0.05=$61,872.26</m:t>
                      </m:r>
                    </m:oMath>
                  </m:oMathPara>
                </a14:m>
                <a:endParaRPr lang="en-US" sz="1600" dirty="0">
                  <a:latin typeface="Arial" panose="020B0604020202020204" pitchFamily="34" charset="0"/>
                  <a:cs typeface="Arial" panose="020B0604020202020204" pitchFamily="34" charset="0"/>
                </a:endParaRPr>
              </a:p>
            </p:txBody>
          </p:sp>
        </mc:Choice>
        <mc:Fallback xmlns="">
          <p:sp>
            <p:nvSpPr>
              <p:cNvPr id="12" name="Rectangle 9"/>
              <p:cNvSpPr>
                <a:spLocks noRot="1" noChangeAspect="1" noMove="1" noResize="1" noEditPoints="1" noAdjustHandles="1" noChangeArrowheads="1" noChangeShapeType="1" noTextEdit="1"/>
              </p:cNvSpPr>
              <p:nvPr/>
            </p:nvSpPr>
            <p:spPr bwMode="auto">
              <a:xfrm>
                <a:off x="2895600" y="3134239"/>
                <a:ext cx="5562600" cy="2899063"/>
              </a:xfrm>
              <a:prstGeom prst="rect">
                <a:avLst/>
              </a:prstGeom>
              <a:blipFill>
                <a:blip r:embed="rId5"/>
                <a:stretch>
                  <a:fillRect l="-548" t="-630" r="-43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0969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09600" y="2133600"/>
          <a:ext cx="1760538" cy="3643313"/>
        </p:xfrm>
        <a:graphic>
          <a:graphicData uri="http://schemas.openxmlformats.org/presentationml/2006/ole">
            <mc:AlternateContent xmlns:mc="http://schemas.openxmlformats.org/markup-compatibility/2006">
              <mc:Choice xmlns:v="urn:schemas-microsoft-com:vml" Requires="v">
                <p:oleObj name="Chart" r:id="rId3" imgW="1962049" imgH="3648009" progId="MSGraph.Chart.8">
                  <p:embed followColorScheme="full"/>
                </p:oleObj>
              </mc:Choice>
              <mc:Fallback>
                <p:oleObj name="Chart" r:id="rId3" imgW="1962049" imgH="3648009" progId="MSGraph.Chart.8">
                  <p:embed followColorScheme="full"/>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176053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264160" y="1597486"/>
            <a:ext cx="8585200" cy="4800600"/>
          </a:xfrm>
          <a:prstGeom prst="rect">
            <a:avLst/>
          </a:prstGeom>
          <a:noFill/>
          <a:ln w="9525">
            <a:noFill/>
            <a:miter lim="800000"/>
            <a:headEnd/>
            <a:tailEnd/>
          </a:ln>
          <a:effectLst/>
        </p:spPr>
        <p:txBody>
          <a:bodyPr/>
          <a:lstStyle/>
          <a:p>
            <a:pPr>
              <a:lnSpc>
                <a:spcPct val="85000"/>
              </a:lnSpc>
              <a:tabLst>
                <a:tab pos="342900" algn="l"/>
              </a:tabLst>
              <a:defRPr/>
            </a:pPr>
            <a:r>
              <a:rPr lang="en-US" sz="2600" b="1" i="1" dirty="0">
                <a:solidFill>
                  <a:srgbClr val="000000"/>
                </a:solidFill>
                <a:latin typeface="Arial" pitchFamily="34" charset="0"/>
                <a:cs typeface="Arial" pitchFamily="34" charset="0"/>
              </a:rPr>
              <a:t>  </a:t>
            </a:r>
          </a:p>
          <a:p>
            <a:pPr>
              <a:lnSpc>
                <a:spcPct val="85000"/>
              </a:lnSpc>
              <a:buFont typeface="Wingdings" pitchFamily="2" charset="2"/>
              <a:buChar char="§"/>
              <a:tabLst>
                <a:tab pos="342900" algn="l"/>
              </a:tabLst>
              <a:defRPr/>
            </a:pPr>
            <a:r>
              <a:rPr lang="en-US" sz="2600" dirty="0">
                <a:solidFill>
                  <a:srgbClr val="000000"/>
                </a:solidFill>
                <a:latin typeface="Arial" pitchFamily="34" charset="0"/>
                <a:cs typeface="Arial" pitchFamily="34" charset="0"/>
              </a:rPr>
              <a:t>  Primary mechanism for funding operating costs of Florida school districts</a:t>
            </a:r>
          </a:p>
          <a:p>
            <a:pPr>
              <a:lnSpc>
                <a:spcPct val="85000"/>
              </a:lnSpc>
              <a:defRPr/>
            </a:pPr>
            <a:endParaRPr lang="en-US" sz="2600" dirty="0">
              <a:solidFill>
                <a:srgbClr val="000000"/>
              </a:solidFill>
              <a:latin typeface="Arial" pitchFamily="34" charset="0"/>
              <a:cs typeface="Arial" pitchFamily="34" charset="0"/>
            </a:endParaRPr>
          </a:p>
          <a:p>
            <a:pPr>
              <a:lnSpc>
                <a:spcPct val="85000"/>
              </a:lnSpc>
              <a:buFont typeface="Wingdings" pitchFamily="2" charset="2"/>
              <a:buChar char="§"/>
              <a:defRPr/>
            </a:pPr>
            <a:r>
              <a:rPr lang="en-US" sz="2600" dirty="0">
                <a:solidFill>
                  <a:srgbClr val="000000"/>
                </a:solidFill>
                <a:latin typeface="Arial" pitchFamily="34" charset="0"/>
                <a:cs typeface="Arial" pitchFamily="34" charset="0"/>
              </a:rPr>
              <a:t>  Established by the Florida Legislature in 1973</a:t>
            </a:r>
          </a:p>
          <a:p>
            <a:pPr>
              <a:lnSpc>
                <a:spcPct val="85000"/>
              </a:lnSpc>
              <a:defRPr/>
            </a:pPr>
            <a:endParaRPr lang="en-US" sz="2600" dirty="0">
              <a:solidFill>
                <a:srgbClr val="000000"/>
              </a:solidFill>
              <a:latin typeface="Arial" pitchFamily="34" charset="0"/>
              <a:cs typeface="Arial" pitchFamily="34" charset="0"/>
            </a:endParaRPr>
          </a:p>
          <a:p>
            <a:pPr>
              <a:lnSpc>
                <a:spcPct val="85000"/>
              </a:lnSpc>
              <a:buFont typeface="Wingdings" pitchFamily="2" charset="2"/>
              <a:buChar char="§"/>
              <a:defRPr/>
            </a:pPr>
            <a:r>
              <a:rPr lang="en-US" sz="2600" dirty="0">
                <a:solidFill>
                  <a:srgbClr val="000000"/>
                </a:solidFill>
                <a:latin typeface="Arial" pitchFamily="34" charset="0"/>
                <a:cs typeface="Arial" pitchFamily="34" charset="0"/>
              </a:rPr>
              <a:t>  Calculated five times per year based on FTE</a:t>
            </a:r>
          </a:p>
          <a:p>
            <a:pPr>
              <a:lnSpc>
                <a:spcPct val="85000"/>
              </a:lnSpc>
              <a:defRPr/>
            </a:pPr>
            <a:endParaRPr lang="en-US" sz="2600" dirty="0">
              <a:solidFill>
                <a:srgbClr val="000000"/>
              </a:solidFill>
              <a:latin typeface="Arial" pitchFamily="34" charset="0"/>
              <a:cs typeface="Arial" pitchFamily="34" charset="0"/>
            </a:endParaRPr>
          </a:p>
          <a:p>
            <a:pPr indent="-342900">
              <a:lnSpc>
                <a:spcPct val="85000"/>
              </a:lnSpc>
              <a:buFont typeface="Wingdings" pitchFamily="2" charset="2"/>
              <a:buChar char="§"/>
              <a:tabLst>
                <a:tab pos="342900" algn="l"/>
              </a:tabLst>
              <a:defRPr/>
            </a:pPr>
            <a:r>
              <a:rPr lang="en-US" sz="2600" dirty="0">
                <a:solidFill>
                  <a:srgbClr val="000000"/>
                </a:solidFill>
                <a:latin typeface="Arial" pitchFamily="34" charset="0"/>
                <a:cs typeface="Arial" pitchFamily="34" charset="0"/>
              </a:rPr>
              <a:t>Distribution of funds to school districts is based on the	FEFP</a:t>
            </a:r>
          </a:p>
          <a:p>
            <a:pPr indent="-342900">
              <a:lnSpc>
                <a:spcPct val="85000"/>
              </a:lnSpc>
              <a:buFont typeface="Wingdings" pitchFamily="2" charset="2"/>
              <a:buChar char="§"/>
              <a:tabLst>
                <a:tab pos="342900" algn="l"/>
              </a:tabLst>
              <a:defRPr/>
            </a:pPr>
            <a:endParaRPr lang="en-US" sz="2600" dirty="0">
              <a:solidFill>
                <a:srgbClr val="000000"/>
              </a:solidFill>
              <a:latin typeface="Arial" pitchFamily="34" charset="0"/>
              <a:cs typeface="Arial" pitchFamily="34" charset="0"/>
            </a:endParaRPr>
          </a:p>
          <a:p>
            <a:pPr indent="-342900">
              <a:lnSpc>
                <a:spcPct val="85000"/>
              </a:lnSpc>
              <a:buFont typeface="Wingdings" pitchFamily="2" charset="2"/>
              <a:buChar char="§"/>
              <a:tabLst>
                <a:tab pos="342900" algn="l"/>
              </a:tabLst>
              <a:defRPr/>
            </a:pPr>
            <a:r>
              <a:rPr lang="en-US" sz="2600" dirty="0">
                <a:solidFill>
                  <a:srgbClr val="000000"/>
                </a:solidFill>
                <a:latin typeface="Arial" pitchFamily="34" charset="0"/>
                <a:cs typeface="Arial" pitchFamily="34" charset="0"/>
              </a:rPr>
              <a:t>Funded through both state and local revenue sources</a:t>
            </a:r>
          </a:p>
          <a:p>
            <a:pPr>
              <a:lnSpc>
                <a:spcPct val="85000"/>
              </a:lnSpc>
              <a:defRPr/>
            </a:pPr>
            <a:endParaRPr lang="en-US" sz="2400" dirty="0">
              <a:solidFill>
                <a:srgbClr val="000000"/>
              </a:solidFill>
              <a:latin typeface="Book Antiqua" pitchFamily="18" charset="0"/>
            </a:endParaRPr>
          </a:p>
          <a:p>
            <a:pPr>
              <a:lnSpc>
                <a:spcPct val="85000"/>
              </a:lnSpc>
              <a:tabLst>
                <a:tab pos="342900" algn="l"/>
              </a:tabLst>
              <a:defRPr/>
            </a:pPr>
            <a:endParaRPr lang="en-US" sz="2400" dirty="0">
              <a:solidFill>
                <a:srgbClr val="000000"/>
              </a:solidFill>
              <a:latin typeface="Book Antiqua" pitchFamily="18" charset="0"/>
            </a:endParaRPr>
          </a:p>
          <a:p>
            <a:pPr>
              <a:lnSpc>
                <a:spcPct val="85000"/>
              </a:lnSpc>
              <a:buFont typeface="Wingdings" pitchFamily="2" charset="2"/>
              <a:buChar char="§"/>
              <a:defRPr/>
            </a:pPr>
            <a:endParaRPr lang="en-US" sz="2400" b="1" i="1" dirty="0">
              <a:solidFill>
                <a:srgbClr val="800000"/>
              </a:solidFill>
              <a:latin typeface="Book Antiqua" pitchFamily="18" charset="0"/>
            </a:endParaRPr>
          </a:p>
          <a:p>
            <a:pPr algn="ctr">
              <a:lnSpc>
                <a:spcPct val="85000"/>
              </a:lnSpc>
              <a:defRPr/>
            </a:pP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effectLst>
                  <a:outerShdw blurRad="38100" dist="38100" dir="2700000" algn="tl">
                    <a:srgbClr val="000000"/>
                  </a:outerShdw>
                </a:effectLst>
                <a:latin typeface="Book Antiqua" pitchFamily="18" charset="0"/>
              </a:rPr>
            </a:br>
            <a:endParaRPr lang="en-US" sz="2400" b="1" dirty="0">
              <a:solidFill>
                <a:srgbClr val="000066"/>
              </a:solidFill>
              <a:effectLst>
                <a:outerShdw blurRad="38100" dist="38100" dir="2700000" algn="tl">
                  <a:srgbClr val="000000"/>
                </a:outerShdw>
              </a:effectLst>
              <a:latin typeface="Book Antiqua" pitchFamily="18" charset="0"/>
            </a:endParaRP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Florida Education Finance Program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9600" y="1447800"/>
            <a:ext cx="7620000" cy="4916311"/>
          </a:xfrm>
          <a:prstGeom prst="rect">
            <a:avLst/>
          </a:prstGeom>
        </p:spPr>
        <p:txBody>
          <a:bodyPr/>
          <a:lstStyle/>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endParaRPr>
          </a:p>
          <a:p>
            <a:pPr marL="342900" lvl="0" indent="-342900">
              <a:lnSpc>
                <a:spcPct val="80000"/>
              </a:lnSpc>
              <a:spcBef>
                <a:spcPct val="20000"/>
              </a:spcBef>
              <a:buFont typeface="Wingdings" pitchFamily="2" charset="2"/>
              <a:buChar char="§"/>
              <a:defRPr/>
            </a:pPr>
            <a:r>
              <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rPr>
              <a:t>Charter</a:t>
            </a:r>
            <a:r>
              <a:rPr kumimoji="0" lang="en-US" sz="2000" b="1" i="0" u="none" strike="noStrike" kern="1200" cap="none" spc="0" normalizeH="0" noProof="0" dirty="0">
                <a:ln>
                  <a:noFill/>
                </a:ln>
                <a:solidFill>
                  <a:schemeClr val="tx1"/>
                </a:solidFill>
                <a:effectLst/>
                <a:uLnTx/>
                <a:uFillTx/>
                <a:latin typeface="Arial" pitchFamily="34" charset="0"/>
                <a:cs typeface="Arial" pitchFamily="34" charset="0"/>
              </a:rPr>
              <a:t> School Revenue </a:t>
            </a:r>
            <a:r>
              <a:rPr lang="en-US" sz="2000" b="1" dirty="0">
                <a:latin typeface="Arial" pitchFamily="34" charset="0"/>
                <a:cs typeface="Arial" pitchFamily="34" charset="0"/>
              </a:rPr>
              <a:t>Estimating Worksheet </a:t>
            </a:r>
            <a:r>
              <a:rPr lang="en-US" sz="2000" b="1" dirty="0">
                <a:latin typeface="Arial" pitchFamily="34" charset="0"/>
                <a:cs typeface="Arial" pitchFamily="34" charset="0"/>
                <a:hlinkClick r:id="rId3"/>
              </a:rPr>
              <a:t>https://www.fldoe.org/finance/fl-edu-finance-program-fefp/charter-school-revenue-estimate-worksh.stml</a:t>
            </a:r>
            <a:r>
              <a:rPr lang="en-US" sz="2000" b="1" dirty="0">
                <a:latin typeface="Arial" pitchFamily="34" charset="0"/>
                <a:cs typeface="Arial" pitchFamily="34" charset="0"/>
              </a:rPr>
              <a:t> </a:t>
            </a: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FEFP Calculations </a:t>
            </a:r>
            <a:r>
              <a:rPr lang="en-US" sz="2000" b="1" dirty="0">
                <a:latin typeface="Arial" pitchFamily="34" charset="0"/>
                <a:cs typeface="Arial" pitchFamily="34" charset="0"/>
                <a:hlinkClick r:id="rId4"/>
              </a:rPr>
              <a:t>https://www.fldoe.org/finance/fl-edu-finance-program-fefp/fl-edu-finance-program-fefp-calculatio.stml</a:t>
            </a:r>
            <a:r>
              <a:rPr lang="en-US" sz="2000" b="1" dirty="0">
                <a:latin typeface="Arial" pitchFamily="34" charset="0"/>
                <a:cs typeface="Arial" pitchFamily="34" charset="0"/>
              </a:rPr>
              <a:t> </a:t>
            </a: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FTE General Instructions </a:t>
            </a:r>
            <a:r>
              <a:rPr lang="en-US" sz="2000" b="1" dirty="0">
                <a:latin typeface="Arial" pitchFamily="34" charset="0"/>
                <a:cs typeface="Arial" pitchFamily="34" charset="0"/>
                <a:hlinkClick r:id="rId5"/>
              </a:rPr>
              <a:t>https://www.fldoe.org/finance/fl-edu-finance-program-fefp/fte-info/index.stml</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FTE and Transportation Reporting Deadlines </a:t>
            </a:r>
            <a:r>
              <a:rPr lang="en-US" sz="2000" b="1" dirty="0">
                <a:solidFill>
                  <a:srgbClr val="002060"/>
                </a:solidFill>
                <a:latin typeface="Arial" charset="0"/>
                <a:cs typeface="Arial" charset="0"/>
                <a:hlinkClick r:id="rId6"/>
              </a:rPr>
              <a:t>https://www.fldoe.org/core/fileparse.php/7574/urlt/2425-surveydates.pdf</a:t>
            </a:r>
            <a:endParaRPr lang="en-US" sz="2000" b="1" dirty="0">
              <a:solidFill>
                <a:srgbClr val="002060"/>
              </a:solidFill>
              <a:latin typeface="Arial" charset="0"/>
              <a:cs typeface="Arial"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Financial and Program Cost Accounting and Reporting for Florida Schools (Red Book) </a:t>
            </a:r>
            <a:r>
              <a:rPr lang="en-US" sz="2000" b="1" dirty="0">
                <a:latin typeface="Arial" pitchFamily="34" charset="0"/>
                <a:cs typeface="Arial" pitchFamily="34" charset="0"/>
                <a:hlinkClick r:id="rId7"/>
              </a:rPr>
              <a:t>https://www.fldoe.org/finance/fl-edu-finance-program-fefp/financial-program-cost-accounting-repo.stml</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Class Size </a:t>
            </a:r>
            <a:r>
              <a:rPr lang="en-US" sz="2000" b="1" dirty="0">
                <a:latin typeface="Arial" pitchFamily="34" charset="0"/>
                <a:cs typeface="Arial" pitchFamily="34" charset="0"/>
                <a:hlinkClick r:id="rId8"/>
              </a:rPr>
              <a:t>http://www.fldoe.org/classsize/</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endParaRPr kumimoji="0" lang="en-US" sz="2400" b="1" i="0" u="none" strike="noStrike" kern="1200" cap="none" spc="0" normalizeH="0" noProof="0" dirty="0">
              <a:ln>
                <a:noFill/>
              </a:ln>
              <a:solidFill>
                <a:schemeClr val="tx1"/>
              </a:solidFill>
              <a:effectLst/>
              <a:uLnTx/>
              <a:uFillTx/>
              <a:latin typeface="Arial" pitchFamily="34" charset="0"/>
              <a:cs typeface="Arial" pitchFamily="34" charset="0"/>
            </a:endParaRPr>
          </a:p>
        </p:txBody>
      </p:sp>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2"/>
          <p:cNvSpPr txBox="1">
            <a:spLocks noChangeArrowheads="1"/>
          </p:cNvSpPr>
          <p:nvPr/>
        </p:nvSpPr>
        <p:spPr bwMode="auto">
          <a:xfrm>
            <a:off x="0" y="990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Useful Tools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1752600"/>
            <a:ext cx="85344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rPr>
              <a:t>Office of Funding and Financial Reporting</a:t>
            </a:r>
          </a:p>
          <a:p>
            <a:pPr marL="342900" indent="-342900">
              <a:spcBef>
                <a:spcPct val="20000"/>
              </a:spcBef>
              <a:defRPr/>
            </a:pPr>
            <a:r>
              <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rPr>
              <a:t>(850) 245-0405 </a:t>
            </a:r>
            <a:r>
              <a:rPr lang="en-US" sz="3200" dirty="0">
                <a:latin typeface="Arial" pitchFamily="34" charset="0"/>
                <a:cs typeface="Arial" pitchFamily="34" charset="0"/>
                <a:hlinkClick r:id="rId3"/>
              </a:rPr>
              <a:t>http://www.fldoe.org/fefp/</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lvl="0" indent="-342900">
              <a:spcBef>
                <a:spcPct val="20000"/>
              </a:spcBef>
              <a:defRPr/>
            </a:pPr>
            <a:endParaRPr lang="en-US"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a:ln>
                  <a:noFill/>
                </a:ln>
                <a:solidFill>
                  <a:schemeClr val="tx1"/>
                </a:solidFill>
                <a:effectLst/>
                <a:uLnTx/>
                <a:uFillTx/>
                <a:latin typeface="Arial" pitchFamily="34" charset="0"/>
                <a:cs typeface="Arial" pitchFamily="34" charset="0"/>
              </a:rPr>
              <a:t>Josh Bemis, </a:t>
            </a:r>
            <a:r>
              <a:rPr lang="en-US" dirty="0">
                <a:latin typeface="Arial" pitchFamily="34" charset="0"/>
                <a:cs typeface="Arial" pitchFamily="34" charset="0"/>
              </a:rPr>
              <a:t>Office of Funding and Financial Reporting</a:t>
            </a:r>
            <a:endParaRPr kumimoji="0" lang="en-US" b="0" i="0" u="none" strike="noStrike" kern="1200" cap="none" spc="0" normalizeH="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baseline="0" dirty="0">
                <a:latin typeface="Arial" pitchFamily="34" charset="0"/>
                <a:cs typeface="Arial" pitchFamily="34" charset="0"/>
              </a:rPr>
              <a:t>	</a:t>
            </a:r>
            <a:r>
              <a:rPr lang="en-US" baseline="0" dirty="0">
                <a:latin typeface="Arial" pitchFamily="34" charset="0"/>
                <a:cs typeface="Arial" pitchFamily="34" charset="0"/>
                <a:hlinkClick r:id="rId4"/>
              </a:rPr>
              <a:t>josh.bemis@fldoe.org</a:t>
            </a:r>
            <a:endParaRPr lang="en-US" baseline="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baseline="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baseline="0" dirty="0">
                <a:latin typeface="Arial" pitchFamily="34" charset="0"/>
                <a:cs typeface="Arial" pitchFamily="34" charset="0"/>
              </a:rPr>
              <a:t>Mark</a:t>
            </a:r>
            <a:r>
              <a:rPr lang="en-US" dirty="0">
                <a:latin typeface="Arial" pitchFamily="34" charset="0"/>
                <a:cs typeface="Arial" pitchFamily="34" charset="0"/>
              </a:rPr>
              <a:t> Eggers, Assistant Deputy Commissioner</a:t>
            </a:r>
          </a:p>
          <a:p>
            <a:pPr marL="347472" marR="0" lvl="0" indent="-347472" algn="l" defTabSz="914400" rtl="0" eaLnBrk="1" fontAlgn="auto" latinLnBrk="0" hangingPunct="1">
              <a:lnSpc>
                <a:spcPct val="100000"/>
              </a:lnSpc>
              <a:spcBef>
                <a:spcPct val="20000"/>
              </a:spcBef>
              <a:spcAft>
                <a:spcPts val="0"/>
              </a:spcAft>
              <a:buClrTx/>
              <a:buSzTx/>
              <a:tabLst/>
              <a:defRPr/>
            </a:pPr>
            <a:r>
              <a:rPr lang="en-US" dirty="0">
                <a:latin typeface="Arial" pitchFamily="34" charset="0"/>
                <a:cs typeface="Arial" pitchFamily="34" charset="0"/>
              </a:rPr>
              <a:t>	</a:t>
            </a:r>
            <a:r>
              <a:rPr lang="en-US" dirty="0">
                <a:latin typeface="Arial" pitchFamily="34" charset="0"/>
                <a:cs typeface="Arial" pitchFamily="34" charset="0"/>
                <a:hlinkClick r:id="rId5"/>
              </a:rPr>
              <a:t>mark.eggers@fldoe.org</a:t>
            </a:r>
            <a:r>
              <a:rPr lang="en-US" dirty="0">
                <a:latin typeface="Arial" pitchFamily="34" charset="0"/>
                <a:cs typeface="Arial" pitchFamily="34" charset="0"/>
              </a:rPr>
              <a:t> </a:t>
            </a:r>
            <a:endParaRPr lang="en-US" baseline="0" dirty="0">
              <a:latin typeface="Arial" pitchFamily="34" charset="0"/>
              <a:cs typeface="Arial" pitchFamily="34" charset="0"/>
            </a:endParaRP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0" y="868680"/>
            <a:ext cx="9144000" cy="530352"/>
          </a:xfrm>
          <a:prstGeom prst="rect">
            <a:avLst/>
          </a:prstGeom>
          <a:noFill/>
        </p:spPr>
        <p:txBody>
          <a:bodyPr wrap="square" tIns="0" bIns="0" rtlCol="0">
            <a:spAutoFit/>
          </a:bodyPr>
          <a:lstStyle/>
          <a:p>
            <a:pPr algn="ctr">
              <a:lnSpc>
                <a:spcPct val="95000"/>
              </a:lnSpc>
            </a:pPr>
            <a:r>
              <a:rPr lang="en-US" sz="3600" b="1" i="1" dirty="0">
                <a:solidFill>
                  <a:srgbClr val="002060"/>
                </a:solidFill>
                <a:latin typeface="Arial" charset="0"/>
                <a:cs typeface="Arial" charset="0"/>
              </a:rPr>
              <a:t>Contact Information</a:t>
            </a:r>
          </a:p>
        </p:txBody>
      </p:sp>
      <p:sp>
        <p:nvSpPr>
          <p:cNvPr id="4" name="Snip Diagonal Corner Rectangle 3"/>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Rectangle 2"/>
          <p:cNvSpPr txBox="1">
            <a:spLocks noChangeArrowheads="1"/>
          </p:cNvSpPr>
          <p:nvPr/>
        </p:nvSpPr>
        <p:spPr bwMode="auto">
          <a:xfrm>
            <a:off x="0" y="990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Contact Information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5257800"/>
            <a:ext cx="6858000" cy="387984"/>
          </a:xfrm>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239000" y="2985153"/>
            <a:ext cx="2002654" cy="692497"/>
          </a:xfrm>
        </p:spPr>
        <p:txBody>
          <a:bodyPr wrap="square" lIns="92058" tIns="0" rIns="92058" bIns="0" anchor="t" anchorCtr="0">
            <a:spAutoFit/>
          </a:bodyPr>
          <a:lstStyle/>
          <a:p>
            <a:pPr algn="ctr">
              <a:lnSpc>
                <a:spcPct val="50000"/>
              </a:lnSpc>
              <a:defRPr/>
            </a:pPr>
            <a:br>
              <a:rPr lang="en-US" sz="1000" i="1" dirty="0">
                <a:solidFill>
                  <a:srgbClr val="002060"/>
                </a:solidFill>
                <a:latin typeface="Arial" pitchFamily="34" charset="0"/>
                <a:cs typeface="Arial" pitchFamily="34" charset="0"/>
              </a:rPr>
            </a:br>
            <a:br>
              <a:rPr lang="en-US" sz="4000" dirty="0">
                <a:solidFill>
                  <a:srgbClr val="002060"/>
                </a:solidFill>
                <a:effectLst>
                  <a:outerShdw blurRad="38100" dist="38100" dir="2700000" algn="tl">
                    <a:srgbClr val="FFFFFF"/>
                  </a:outerShdw>
                </a:effectLst>
                <a:latin typeface="Arial" panose="020B0604020202020204" pitchFamily="34" charset="0"/>
                <a:cs typeface="Arial" panose="020B0604020202020204" pitchFamily="34" charset="0"/>
              </a:rPr>
            </a:br>
            <a:endParaRPr lang="en-US" sz="4000" dirty="0">
              <a:solidFill>
                <a:srgbClr val="7030A0"/>
              </a:solidFill>
              <a:latin typeface="Arial" pitchFamily="34" charset="0"/>
              <a:cs typeface="Arial" pitchFamily="34" charset="0"/>
            </a:endParaRPr>
          </a:p>
        </p:txBody>
      </p:sp>
      <p:sp>
        <p:nvSpPr>
          <p:cNvPr id="4099" name="Text Box 3"/>
          <p:cNvSpPr txBox="1">
            <a:spLocks noChangeArrowheads="1"/>
          </p:cNvSpPr>
          <p:nvPr/>
        </p:nvSpPr>
        <p:spPr bwMode="auto">
          <a:xfrm>
            <a:off x="914400" y="3257710"/>
            <a:ext cx="7848600" cy="3370135"/>
          </a:xfrm>
          <a:prstGeom prst="rect">
            <a:avLst/>
          </a:prstGeom>
          <a:noFill/>
          <a:ln w="12700" cap="sq">
            <a:noFill/>
            <a:miter lim="800000"/>
            <a:headEnd type="none" w="sm" len="sm"/>
            <a:tailEnd type="none" w="sm" len="sm"/>
          </a:ln>
        </p:spPr>
        <p:txBody>
          <a:bodyPr wrap="square" lIns="91422" tIns="45711" rIns="91422" bIns="45711">
            <a:spAutoFit/>
          </a:bodyPr>
          <a:lstStyle/>
          <a:p>
            <a:pPr marL="342900" indent="-342900">
              <a:spcBef>
                <a:spcPct val="50000"/>
              </a:spcBef>
              <a:buFont typeface="Wingdings" pitchFamily="2" charset="2"/>
              <a:buChar char="§"/>
            </a:pPr>
            <a:r>
              <a:rPr lang="en-US" sz="2400" dirty="0">
                <a:latin typeface="Arial" charset="0"/>
                <a:cs typeface="Arial" charset="0"/>
              </a:rPr>
              <a:t>720 Hours of Instructional Time for Prekindergarten through Grade 3 Students (180 days x 4 hours per day)</a:t>
            </a:r>
          </a:p>
          <a:p>
            <a:pPr marL="342900" indent="-342900">
              <a:spcBef>
                <a:spcPts val="1800"/>
              </a:spcBef>
              <a:buFont typeface="Wingdings" pitchFamily="2" charset="2"/>
              <a:buChar char="§"/>
            </a:pPr>
            <a:r>
              <a:rPr lang="en-US" sz="2400" dirty="0">
                <a:latin typeface="Arial" charset="0"/>
                <a:cs typeface="Arial" charset="0"/>
              </a:rPr>
              <a:t>900 Hours of Instructional Time for Grades 4-12 Students (180 days x 5 hours per day)</a:t>
            </a:r>
          </a:p>
          <a:p>
            <a:pPr marL="342900" indent="-342900">
              <a:spcBef>
                <a:spcPts val="1800"/>
              </a:spcBef>
              <a:buFont typeface="Wingdings" pitchFamily="2" charset="2"/>
              <a:buChar char="§"/>
            </a:pPr>
            <a:endParaRPr lang="en-US" sz="2400" dirty="0">
              <a:latin typeface="Arial" charset="0"/>
              <a:cs typeface="Arial" charset="0"/>
            </a:endParaRPr>
          </a:p>
          <a:p>
            <a:pPr marL="342900" indent="-342900">
              <a:spcBef>
                <a:spcPts val="1800"/>
              </a:spcBef>
              <a:buFont typeface="Wingdings" pitchFamily="2" charset="2"/>
              <a:buChar char="§"/>
            </a:pPr>
            <a:endParaRPr lang="en-US" sz="2400" dirty="0">
              <a:latin typeface="Arial" charset="0"/>
              <a:cs typeface="Arial" charset="0"/>
            </a:endParaRPr>
          </a:p>
        </p:txBody>
      </p:sp>
      <p:sp>
        <p:nvSpPr>
          <p:cNvPr id="4" name="Text Box 3"/>
          <p:cNvSpPr txBox="1">
            <a:spLocks noChangeArrowheads="1"/>
          </p:cNvSpPr>
          <p:nvPr/>
        </p:nvSpPr>
        <p:spPr bwMode="auto">
          <a:xfrm>
            <a:off x="948813" y="1905000"/>
            <a:ext cx="7848600" cy="1200310"/>
          </a:xfrm>
          <a:prstGeom prst="rect">
            <a:avLst/>
          </a:prstGeom>
          <a:noFill/>
          <a:ln w="12700" cap="sq">
            <a:noFill/>
            <a:miter lim="800000"/>
            <a:headEnd type="none" w="sm" len="sm"/>
            <a:tailEnd type="none" w="sm" len="sm"/>
          </a:ln>
        </p:spPr>
        <p:txBody>
          <a:bodyPr wrap="square" lIns="91422" tIns="45711" rIns="91422" bIns="45711">
            <a:spAutoFit/>
          </a:bodyPr>
          <a:lstStyle/>
          <a:p>
            <a:pPr indent="-342900">
              <a:spcBef>
                <a:spcPct val="50000"/>
              </a:spcBef>
            </a:pPr>
            <a:r>
              <a:rPr lang="en-US" sz="2400" dirty="0">
                <a:latin typeface="Arial" charset="0"/>
                <a:cs typeface="Arial" charset="0"/>
              </a:rPr>
              <a:t>Section 1011.60(2), F.S., requires 180-day term or hourly equivalent. The hourly requirements are specified in rule 6A-1.045111, FAC.</a:t>
            </a:r>
          </a:p>
        </p:txBody>
      </p:sp>
      <p:sp>
        <p:nvSpPr>
          <p:cNvPr id="6" name="Snip Diagonal Corner Rectangle 5"/>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Text Box 9"/>
          <p:cNvSpPr txBox="1">
            <a:spLocks noChangeArrowheads="1"/>
          </p:cNvSpPr>
          <p:nvPr/>
        </p:nvSpPr>
        <p:spPr bwMode="auto">
          <a:xfrm>
            <a:off x="158496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Minimum Hourly Requirement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3700" y="6251575"/>
            <a:ext cx="2057400" cy="452438"/>
          </a:xfrm>
          <a:prstGeom prst="rect">
            <a:avLst/>
          </a:prstGeom>
          <a:noFill/>
          <a:ln w="12700">
            <a:noFill/>
            <a:miter lim="800000"/>
            <a:headEnd/>
            <a:tailEnd/>
          </a:ln>
        </p:spPr>
        <p:txBody>
          <a:bodyPr wrap="none" anchor="ctr"/>
          <a:lstStyle/>
          <a:p>
            <a:endParaRPr lang="en-US" sz="3200" dirty="0">
              <a:latin typeface="Arial" charset="0"/>
            </a:endParaRPr>
          </a:p>
        </p:txBody>
      </p:sp>
      <p:sp>
        <p:nvSpPr>
          <p:cNvPr id="9219" name="Rectangle 3"/>
          <p:cNvSpPr>
            <a:spLocks noChangeArrowheads="1"/>
          </p:cNvSpPr>
          <p:nvPr/>
        </p:nvSpPr>
        <p:spPr bwMode="auto">
          <a:xfrm>
            <a:off x="3060700" y="6251575"/>
            <a:ext cx="3200400" cy="452438"/>
          </a:xfrm>
          <a:prstGeom prst="rect">
            <a:avLst/>
          </a:prstGeom>
          <a:noFill/>
          <a:ln w="12700">
            <a:noFill/>
            <a:miter lim="800000"/>
            <a:headEnd/>
            <a:tailEnd/>
          </a:ln>
        </p:spPr>
        <p:txBody>
          <a:bodyPr wrap="none" anchor="ctr"/>
          <a:lstStyle/>
          <a:p>
            <a:endParaRPr lang="en-US" sz="3200" dirty="0">
              <a:latin typeface="Arial" charset="0"/>
            </a:endParaRPr>
          </a:p>
        </p:txBody>
      </p:sp>
      <p:sp>
        <p:nvSpPr>
          <p:cNvPr id="9220" name="Rectangle 4"/>
          <p:cNvSpPr>
            <a:spLocks noChangeArrowheads="1"/>
          </p:cNvSpPr>
          <p:nvPr/>
        </p:nvSpPr>
        <p:spPr bwMode="auto">
          <a:xfrm>
            <a:off x="514165" y="1776732"/>
            <a:ext cx="8153400" cy="4624068"/>
          </a:xfrm>
          <a:prstGeom prst="rect">
            <a:avLst/>
          </a:prstGeom>
          <a:noFill/>
          <a:ln w="12700">
            <a:noFill/>
            <a:miter lim="800000"/>
            <a:headEnd/>
            <a:tailEnd/>
          </a:ln>
        </p:spPr>
        <p:txBody>
          <a:bodyPr lIns="90471" tIns="44441" rIns="90471" bIns="44441">
            <a:spAutoFit/>
          </a:bodyPr>
          <a:lstStyle/>
          <a:p>
            <a:pPr>
              <a:lnSpc>
                <a:spcPct val="95000"/>
              </a:lnSpc>
            </a:pPr>
            <a:r>
              <a:rPr lang="en-US" sz="2000" dirty="0">
                <a:latin typeface="Arial" charset="0"/>
                <a:cs typeface="Arial" charset="0"/>
              </a:rPr>
              <a:t>Each PK-12 student must meet the membership requirement to </a:t>
            </a:r>
            <a:r>
              <a:rPr lang="en-US" sz="2000" b="1" dirty="0">
                <a:latin typeface="Arial" charset="0"/>
                <a:cs typeface="Arial" charset="0"/>
              </a:rPr>
              <a:t>be eligible to be reported </a:t>
            </a:r>
            <a:r>
              <a:rPr lang="en-US" sz="2000" dirty="0">
                <a:latin typeface="Arial" charset="0"/>
                <a:cs typeface="Arial" charset="0"/>
              </a:rPr>
              <a:t>and the attendance requirement to</a:t>
            </a:r>
            <a:r>
              <a:rPr lang="en-US" sz="2000" b="1" dirty="0">
                <a:latin typeface="Arial" charset="0"/>
                <a:cs typeface="Arial" charset="0"/>
              </a:rPr>
              <a:t> be eligible for funding. </a:t>
            </a:r>
            <a:endParaRPr lang="en-US" sz="2000" dirty="0">
              <a:solidFill>
                <a:srgbClr val="000000"/>
              </a:solidFill>
              <a:latin typeface="Arial" charset="0"/>
              <a:cs typeface="Arial" charset="0"/>
            </a:endParaRPr>
          </a:p>
          <a:p>
            <a:pPr>
              <a:lnSpc>
                <a:spcPct val="75000"/>
              </a:lnSpc>
              <a:buFontTx/>
              <a:buChar char=" "/>
            </a:pPr>
            <a:endParaRPr lang="en-US" sz="2400" dirty="0">
              <a:solidFill>
                <a:srgbClr val="000000"/>
              </a:solidFill>
              <a:latin typeface="Arial" charset="0"/>
              <a:cs typeface="Arial" charset="0"/>
            </a:endParaRPr>
          </a:p>
          <a:p>
            <a:pPr>
              <a:lnSpc>
                <a:spcPct val="75000"/>
              </a:lnSpc>
            </a:pPr>
            <a:r>
              <a:rPr lang="en-US" sz="2400" i="1" dirty="0">
                <a:solidFill>
                  <a:srgbClr val="002060"/>
                </a:solidFill>
                <a:latin typeface="Arial" charset="0"/>
                <a:cs typeface="Arial" charset="0"/>
              </a:rPr>
              <a:t>Meeting the </a:t>
            </a:r>
            <a:r>
              <a:rPr lang="en-US" sz="2400" b="1" i="1" dirty="0">
                <a:solidFill>
                  <a:srgbClr val="002060"/>
                </a:solidFill>
                <a:latin typeface="Arial" charset="0"/>
                <a:cs typeface="Arial" charset="0"/>
              </a:rPr>
              <a:t>membership</a:t>
            </a:r>
            <a:r>
              <a:rPr lang="en-US" sz="2400" i="1" dirty="0">
                <a:solidFill>
                  <a:srgbClr val="002060"/>
                </a:solidFill>
                <a:latin typeface="Arial" charset="0"/>
                <a:cs typeface="Arial" charset="0"/>
              </a:rPr>
              <a:t> requirement means that:</a:t>
            </a:r>
          </a:p>
          <a:p>
            <a:pPr>
              <a:lnSpc>
                <a:spcPct val="75000"/>
              </a:lnSpc>
            </a:pPr>
            <a:endParaRPr lang="en-US" sz="1100" i="1" dirty="0">
              <a:solidFill>
                <a:srgbClr val="9E0000"/>
              </a:solidFill>
              <a:latin typeface="Arial" charset="0"/>
              <a:cs typeface="Arial" charset="0"/>
            </a:endParaRPr>
          </a:p>
          <a:p>
            <a:pPr marL="749300" lvl="1" indent="-292100">
              <a:lnSpc>
                <a:spcPct val="95000"/>
              </a:lnSpc>
              <a:buFont typeface="Arial" charset="0"/>
              <a:buChar char="•"/>
            </a:pPr>
            <a:r>
              <a:rPr lang="en-US" sz="2000" dirty="0">
                <a:solidFill>
                  <a:srgbClr val="000000"/>
                </a:solidFill>
                <a:latin typeface="Arial" charset="0"/>
                <a:cs typeface="Arial" charset="0"/>
              </a:rPr>
              <a:t>The student is </a:t>
            </a:r>
            <a:r>
              <a:rPr lang="en-US" sz="2000" b="1" dirty="0">
                <a:solidFill>
                  <a:srgbClr val="000000"/>
                </a:solidFill>
                <a:latin typeface="Arial" charset="0"/>
                <a:cs typeface="Arial" charset="0"/>
              </a:rPr>
              <a:t>officially assigned</a:t>
            </a:r>
            <a:r>
              <a:rPr lang="en-US" sz="2000" dirty="0">
                <a:solidFill>
                  <a:srgbClr val="000000"/>
                </a:solidFill>
                <a:latin typeface="Arial" charset="0"/>
                <a:cs typeface="Arial" charset="0"/>
              </a:rPr>
              <a:t> to a course or program by a school or district.</a:t>
            </a:r>
          </a:p>
          <a:p>
            <a:pPr marL="749300" lvl="1" indent="-292100">
              <a:lnSpc>
                <a:spcPct val="95000"/>
              </a:lnSpc>
              <a:buFont typeface="Arial" charset="0"/>
              <a:buChar char="•"/>
            </a:pPr>
            <a:r>
              <a:rPr lang="en-US" sz="2000" dirty="0">
                <a:solidFill>
                  <a:srgbClr val="000000"/>
                </a:solidFill>
                <a:latin typeface="Arial" charset="0"/>
                <a:cs typeface="Arial" charset="0"/>
              </a:rPr>
              <a:t>The school captures the student course schedule for </a:t>
            </a:r>
            <a:r>
              <a:rPr lang="en-US" sz="2000" b="1" dirty="0">
                <a:solidFill>
                  <a:srgbClr val="000000"/>
                </a:solidFill>
                <a:latin typeface="Arial" charset="0"/>
                <a:cs typeface="Arial" charset="0"/>
              </a:rPr>
              <a:t>each student</a:t>
            </a:r>
            <a:r>
              <a:rPr lang="en-US" sz="2000" dirty="0">
                <a:solidFill>
                  <a:srgbClr val="000000"/>
                </a:solidFill>
                <a:latin typeface="Arial" charset="0"/>
                <a:cs typeface="Arial" charset="0"/>
              </a:rPr>
              <a:t> on the membership roll during survey week on date certain.</a:t>
            </a:r>
          </a:p>
          <a:p>
            <a:pPr marL="749300" lvl="1" indent="-292100">
              <a:lnSpc>
                <a:spcPct val="95000"/>
              </a:lnSpc>
              <a:buFont typeface="Arial" charset="0"/>
              <a:buChar char="•"/>
            </a:pPr>
            <a:r>
              <a:rPr lang="en-US" sz="2000" dirty="0">
                <a:solidFill>
                  <a:srgbClr val="000000"/>
                </a:solidFill>
                <a:latin typeface="Arial" charset="0"/>
                <a:cs typeface="Arial" charset="0"/>
              </a:rPr>
              <a:t>Each student must be in attendance one of the five days of survey week or one of the six days prior to survey week in which school was in session.</a:t>
            </a:r>
          </a:p>
          <a:p>
            <a:pPr>
              <a:lnSpc>
                <a:spcPct val="95000"/>
              </a:lnSpc>
            </a:pPr>
            <a:endParaRPr lang="en-US" sz="1200" dirty="0">
              <a:solidFill>
                <a:srgbClr val="000000"/>
              </a:solidFill>
              <a:latin typeface="Arial" charset="0"/>
              <a:cs typeface="Arial" charset="0"/>
            </a:endParaRPr>
          </a:p>
          <a:p>
            <a:pPr>
              <a:lnSpc>
                <a:spcPct val="95000"/>
              </a:lnSpc>
            </a:pPr>
            <a:r>
              <a:rPr lang="en-US" sz="2400" b="1" i="1" dirty="0">
                <a:solidFill>
                  <a:srgbClr val="002060"/>
                </a:solidFill>
                <a:latin typeface="Arial" charset="0"/>
                <a:cs typeface="Arial" charset="0"/>
              </a:rPr>
              <a:t>Date Certain</a:t>
            </a:r>
            <a:r>
              <a:rPr lang="en-US" sz="2400" b="1" dirty="0">
                <a:solidFill>
                  <a:srgbClr val="002060"/>
                </a:solidFill>
                <a:latin typeface="Arial" charset="0"/>
                <a:cs typeface="Arial" charset="0"/>
              </a:rPr>
              <a:t> </a:t>
            </a:r>
            <a:r>
              <a:rPr lang="en-US" sz="2400" dirty="0">
                <a:solidFill>
                  <a:srgbClr val="002060"/>
                </a:solidFill>
                <a:latin typeface="Arial" charset="0"/>
                <a:cs typeface="Arial" charset="0"/>
              </a:rPr>
              <a:t>is always the Friday of survey week.</a:t>
            </a:r>
          </a:p>
        </p:txBody>
      </p:sp>
      <p:sp>
        <p:nvSpPr>
          <p:cNvPr id="6" name="Snip Diagonal Corner Rectangle 5"/>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FTE Eligibility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57200" y="1600200"/>
            <a:ext cx="8458200" cy="3062359"/>
          </a:xfrm>
          <a:prstGeom prst="rect">
            <a:avLst/>
          </a:prstGeom>
          <a:noFill/>
          <a:ln w="12700" cap="sq">
            <a:noFill/>
            <a:miter lim="800000"/>
            <a:headEnd type="none" w="sm" len="sm"/>
            <a:tailEnd type="none" w="sm" len="sm"/>
          </a:ln>
        </p:spPr>
        <p:txBody>
          <a:bodyPr lIns="91422" tIns="45711" rIns="91422" bIns="45711">
            <a:spAutoFit/>
          </a:bodyPr>
          <a:lstStyle/>
          <a:p>
            <a:pPr>
              <a:spcBef>
                <a:spcPct val="50000"/>
              </a:spcBef>
              <a:defRPr/>
            </a:pPr>
            <a:r>
              <a:rPr lang="en-US" sz="2000" b="1" dirty="0">
                <a:latin typeface="Arial" charset="0"/>
                <a:cs typeface="Arial" charset="0"/>
              </a:rPr>
              <a:t>Charter schools may offer virtual instruction to K-12 students under s. 1002.33, F.S.</a:t>
            </a:r>
          </a:p>
          <a:p>
            <a:pPr marL="342900" indent="-342900">
              <a:spcBef>
                <a:spcPct val="50000"/>
              </a:spcBef>
              <a:buFont typeface="Wingdings" pitchFamily="2" charset="2"/>
              <a:buChar char="§"/>
              <a:defRPr/>
            </a:pPr>
            <a:r>
              <a:rPr lang="en-US" dirty="0">
                <a:solidFill>
                  <a:srgbClr val="000000"/>
                </a:solidFill>
                <a:latin typeface="Arial" charset="0"/>
                <a:cs typeface="Arial" charset="0"/>
              </a:rPr>
              <a:t>All FTE must be reported on a successfully completed credit basis and is limited to 1.0 unweighted FTE per student.</a:t>
            </a:r>
          </a:p>
          <a:p>
            <a:pPr marL="342900" indent="-342900">
              <a:spcBef>
                <a:spcPct val="50000"/>
              </a:spcBef>
              <a:buFont typeface="Wingdings" pitchFamily="2" charset="2"/>
              <a:buChar char="§"/>
              <a:defRPr/>
            </a:pPr>
            <a:r>
              <a:rPr lang="en-US" dirty="0">
                <a:solidFill>
                  <a:srgbClr val="000000"/>
                </a:solidFill>
                <a:latin typeface="Arial" charset="0"/>
                <a:cs typeface="Arial" charset="0"/>
              </a:rPr>
              <a:t>1.0 unweighted FTE shall consist of six full credit completions or the prescribed level of content that counts toward promotion to the next grade level.</a:t>
            </a:r>
          </a:p>
          <a:p>
            <a:pPr marL="342900" indent="-342900">
              <a:spcBef>
                <a:spcPct val="50000"/>
              </a:spcBef>
              <a:buFont typeface="Wingdings" pitchFamily="2" charset="2"/>
              <a:buChar char="§"/>
              <a:defRPr/>
            </a:pPr>
            <a:r>
              <a:rPr lang="en-US" dirty="0">
                <a:solidFill>
                  <a:srgbClr val="000000"/>
                </a:solidFill>
                <a:latin typeface="Arial" charset="0"/>
                <a:cs typeface="Arial" charset="0"/>
              </a:rPr>
              <a:t>Credit completions may be a combination of full-credit courses and half-credit courses.</a:t>
            </a:r>
          </a:p>
        </p:txBody>
      </p:sp>
      <p:sp>
        <p:nvSpPr>
          <p:cNvPr id="5" name="Snip Diagonal Corner Rectangle 4"/>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Virtual Charter Schools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1524000"/>
            <a:ext cx="8610600" cy="3736902"/>
          </a:xfrm>
          <a:prstGeom prst="rect">
            <a:avLst/>
          </a:prstGeom>
          <a:noFill/>
          <a:ln w="12700">
            <a:noFill/>
            <a:miter lim="800000"/>
            <a:headEnd/>
            <a:tailEnd/>
          </a:ln>
        </p:spPr>
        <p:txBody>
          <a:bodyPr lIns="90471" tIns="44441" rIns="90471" bIns="44441">
            <a:spAutoFit/>
          </a:bodyPr>
          <a:lstStyle/>
          <a:p>
            <a:pPr marL="457200" indent="-457200">
              <a:spcAft>
                <a:spcPts val="1200"/>
              </a:spcAft>
              <a:buFont typeface="Arial" charset="0"/>
              <a:buChar char="•"/>
            </a:pPr>
            <a:r>
              <a:rPr lang="en-US" sz="2300" b="1" dirty="0">
                <a:solidFill>
                  <a:srgbClr val="000000"/>
                </a:solidFill>
                <a:latin typeface="Arial" charset="0"/>
                <a:cs typeface="Arial" charset="0"/>
              </a:rPr>
              <a:t>Survey Period 1 (July) </a:t>
            </a:r>
            <a:r>
              <a:rPr lang="en-US" sz="2300" dirty="0">
                <a:solidFill>
                  <a:srgbClr val="000000"/>
                </a:solidFill>
                <a:latin typeface="Arial" charset="0"/>
                <a:cs typeface="Arial" charset="0"/>
              </a:rPr>
              <a:t>is from the beginning of the fiscal year (July 1) to the beginning of the defined 180-day school year.</a:t>
            </a:r>
          </a:p>
          <a:p>
            <a:pPr marL="457200" indent="-457200">
              <a:spcAft>
                <a:spcPts val="1200"/>
              </a:spcAft>
              <a:buFont typeface="Arial" charset="0"/>
              <a:buChar char="•"/>
            </a:pPr>
            <a:r>
              <a:rPr lang="en-US" sz="2300" b="1" dirty="0">
                <a:solidFill>
                  <a:srgbClr val="000000"/>
                </a:solidFill>
                <a:latin typeface="Arial" charset="0"/>
                <a:cs typeface="Arial" charset="0"/>
              </a:rPr>
              <a:t>Survey Period 2 (October) </a:t>
            </a:r>
            <a:r>
              <a:rPr lang="en-US" sz="2300" dirty="0">
                <a:solidFill>
                  <a:srgbClr val="000000"/>
                </a:solidFill>
                <a:latin typeface="Arial" charset="0"/>
                <a:cs typeface="Arial" charset="0"/>
              </a:rPr>
              <a:t>is the first 90 days of the 180-day school year. </a:t>
            </a:r>
          </a:p>
          <a:p>
            <a:pPr marL="457200" indent="-457200">
              <a:spcAft>
                <a:spcPts val="1200"/>
              </a:spcAft>
              <a:buFont typeface="Arial" charset="0"/>
              <a:buChar char="•"/>
            </a:pPr>
            <a:r>
              <a:rPr lang="en-US" sz="2300" b="1" dirty="0">
                <a:solidFill>
                  <a:srgbClr val="000000"/>
                </a:solidFill>
                <a:latin typeface="Arial" charset="0"/>
                <a:cs typeface="Arial" charset="0"/>
              </a:rPr>
              <a:t>Survey Period 3 (February) </a:t>
            </a:r>
            <a:r>
              <a:rPr lang="en-US" sz="2300" dirty="0">
                <a:solidFill>
                  <a:srgbClr val="000000"/>
                </a:solidFill>
                <a:latin typeface="Arial" charset="0"/>
                <a:cs typeface="Arial" charset="0"/>
              </a:rPr>
              <a:t>is the second 90 days of the 180-day school year.</a:t>
            </a:r>
          </a:p>
          <a:p>
            <a:pPr marL="457200" indent="-457200">
              <a:spcAft>
                <a:spcPts val="1200"/>
              </a:spcAft>
              <a:buFont typeface="Arial" charset="0"/>
              <a:buChar char="•"/>
            </a:pPr>
            <a:r>
              <a:rPr lang="en-US" sz="2300" b="1" dirty="0">
                <a:solidFill>
                  <a:srgbClr val="000000"/>
                </a:solidFill>
                <a:latin typeface="Arial" charset="0"/>
                <a:cs typeface="Arial" charset="0"/>
              </a:rPr>
              <a:t>Survey Period 4 (June) i</a:t>
            </a:r>
            <a:r>
              <a:rPr lang="en-US" sz="2300" dirty="0">
                <a:solidFill>
                  <a:srgbClr val="000000"/>
                </a:solidFill>
                <a:latin typeface="Arial" charset="0"/>
                <a:cs typeface="Arial" charset="0"/>
              </a:rPr>
              <a:t>s the period from the end of the 180 day school year to the end of the fiscal year (June 30).</a:t>
            </a:r>
            <a:endParaRPr lang="en-US" sz="2300" dirty="0">
              <a:solidFill>
                <a:srgbClr val="993300"/>
              </a:solidFill>
            </a:endParaRPr>
          </a:p>
        </p:txBody>
      </p:sp>
      <p:sp>
        <p:nvSpPr>
          <p:cNvPr id="7172" name="Rectangle 3"/>
          <p:cNvSpPr>
            <a:spLocks noChangeArrowheads="1"/>
          </p:cNvSpPr>
          <p:nvPr/>
        </p:nvSpPr>
        <p:spPr bwMode="auto">
          <a:xfrm>
            <a:off x="457200" y="5486400"/>
            <a:ext cx="8382000" cy="954107"/>
          </a:xfrm>
          <a:prstGeom prst="rect">
            <a:avLst/>
          </a:prstGeom>
          <a:noFill/>
          <a:ln w="9525">
            <a:noFill/>
            <a:miter lim="800000"/>
            <a:headEnd/>
            <a:tailEnd/>
          </a:ln>
        </p:spPr>
        <p:txBody>
          <a:bodyPr wrap="square">
            <a:spAutoFit/>
          </a:bodyPr>
          <a:lstStyle/>
          <a:p>
            <a:pPr lvl="0"/>
            <a:r>
              <a:rPr lang="en-US" sz="1400" b="1" i="1" dirty="0">
                <a:solidFill>
                  <a:schemeClr val="tx2">
                    <a:lumMod val="75000"/>
                  </a:schemeClr>
                </a:solidFill>
                <a:latin typeface="Arial" charset="0"/>
                <a:cs typeface="Arial" charset="0"/>
              </a:rPr>
              <a:t>All FTE reporting deadlines can be viewed at: </a:t>
            </a:r>
          </a:p>
          <a:p>
            <a:pPr lvl="0"/>
            <a:r>
              <a:rPr lang="en-US" sz="1400" b="1" dirty="0">
                <a:solidFill>
                  <a:srgbClr val="002060"/>
                </a:solidFill>
                <a:latin typeface="Arial" charset="0"/>
                <a:cs typeface="Arial" charset="0"/>
                <a:hlinkClick r:id="rId3"/>
              </a:rPr>
              <a:t>https://www.fldoe.org/core/fileparse.php/7574/urlt/2425-surveydates.pdf</a:t>
            </a:r>
            <a:endParaRPr lang="en-US" sz="1400" b="1" dirty="0">
              <a:solidFill>
                <a:srgbClr val="002060"/>
              </a:solidFill>
              <a:latin typeface="Arial" charset="0"/>
              <a:cs typeface="Arial" charset="0"/>
            </a:endParaRPr>
          </a:p>
          <a:p>
            <a:pPr lvl="0"/>
            <a:r>
              <a:rPr lang="en-US" sz="1400" b="1" dirty="0">
                <a:solidFill>
                  <a:srgbClr val="002060"/>
                </a:solidFill>
                <a:latin typeface="Arial" charset="0"/>
                <a:cs typeface="Arial" charset="0"/>
              </a:rPr>
              <a:t>The FEFP is calculated by the legislature and recalculated four times each year using projected and reported FTE as reported during the FTE surveys.    </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FTE Surveys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311FDC2C-1BC6-4FAD-A14D-B4281BDC4081}"/>
              </a:ext>
            </a:extLst>
          </p:cNvPr>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3" name="Text Box 9">
            <a:extLst>
              <a:ext uri="{FF2B5EF4-FFF2-40B4-BE49-F238E27FC236}">
                <a16:creationId xmlns:a16="http://schemas.microsoft.com/office/drawing/2014/main" id="{36B5F920-F044-397D-BF10-CE003C7DB18F}"/>
              </a:ext>
            </a:extLst>
          </p:cNvPr>
          <p:cNvSpPr txBox="1">
            <a:spLocks noChangeArrowheads="1"/>
          </p:cNvSpPr>
          <p:nvPr/>
        </p:nvSpPr>
        <p:spPr bwMode="auto">
          <a:xfrm>
            <a:off x="158496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Hurricane Reporting Guidance Update</a:t>
            </a:r>
          </a:p>
        </p:txBody>
      </p:sp>
      <p:sp>
        <p:nvSpPr>
          <p:cNvPr id="4" name="Text Box 3">
            <a:extLst>
              <a:ext uri="{FF2B5EF4-FFF2-40B4-BE49-F238E27FC236}">
                <a16:creationId xmlns:a16="http://schemas.microsoft.com/office/drawing/2014/main" id="{220E66B4-496D-13DC-70D9-D9A4E44A888D}"/>
              </a:ext>
            </a:extLst>
          </p:cNvPr>
          <p:cNvSpPr txBox="1">
            <a:spLocks noChangeArrowheads="1"/>
          </p:cNvSpPr>
          <p:nvPr/>
        </p:nvSpPr>
        <p:spPr bwMode="auto">
          <a:xfrm>
            <a:off x="632460" y="2286000"/>
            <a:ext cx="7848600" cy="2939248"/>
          </a:xfrm>
          <a:prstGeom prst="rect">
            <a:avLst/>
          </a:prstGeom>
          <a:noFill/>
          <a:ln w="12700" cap="sq">
            <a:noFill/>
            <a:miter lim="800000"/>
            <a:headEnd type="none" w="sm" len="sm"/>
            <a:tailEnd type="none" w="sm" len="sm"/>
          </a:ln>
        </p:spPr>
        <p:txBody>
          <a:bodyPr wrap="square" lIns="91422" tIns="45711" rIns="91422" bIns="45711">
            <a:spAutoFit/>
          </a:bodyPr>
          <a:lstStyle/>
          <a:p>
            <a:pPr marL="342900" indent="-342900">
              <a:spcBef>
                <a:spcPts val="1800"/>
              </a:spcBef>
              <a:buFont typeface="Arial" panose="020B0604020202020204" pitchFamily="34" charset="0"/>
              <a:buChar char="•"/>
            </a:pPr>
            <a:r>
              <a:rPr lang="en-US" sz="2000" dirty="0">
                <a:effectLst/>
                <a:latin typeface="Arial" panose="020B0604020202020204" pitchFamily="34" charset="0"/>
                <a:ea typeface="Aptos" panose="020B0004020202020204" pitchFamily="34" charset="0"/>
                <a:cs typeface="Arial" panose="020B0604020202020204" pitchFamily="34" charset="0"/>
              </a:rPr>
              <a:t>The survey attendance window is defined as the five days of survey week and the preceding six scheduled school days</a:t>
            </a:r>
          </a:p>
          <a:p>
            <a:pPr marL="342900" indent="-342900">
              <a:spcBef>
                <a:spcPts val="1800"/>
              </a:spcBef>
              <a:buFont typeface="Arial" panose="020B0604020202020204" pitchFamily="34" charset="0"/>
              <a:buChar char="•"/>
            </a:pPr>
            <a:r>
              <a:rPr lang="en-US" sz="2000" dirty="0">
                <a:latin typeface="Arial" charset="0"/>
                <a:cs typeface="Arial" charset="0"/>
              </a:rPr>
              <a:t>However, two alternative windows are available to districts impacted by Hurricane Helene and/or Hurricane Milton.</a:t>
            </a:r>
          </a:p>
          <a:p>
            <a:pPr marL="342900" indent="-342900">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Charter schools must use the attendance window selected by the district in which they are located. </a:t>
            </a:r>
          </a:p>
          <a:p>
            <a:pPr>
              <a:spcBef>
                <a:spcPts val="180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32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853F-2D0E-3D2B-4286-B6A9B23A710E}"/>
            </a:ext>
          </a:extLst>
        </p:cNvPr>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A33C8505-00C6-9DB1-0C1A-204F1AE7FB72}"/>
              </a:ext>
            </a:extLst>
          </p:cNvPr>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3" name="Text Box 9">
            <a:extLst>
              <a:ext uri="{FF2B5EF4-FFF2-40B4-BE49-F238E27FC236}">
                <a16:creationId xmlns:a16="http://schemas.microsoft.com/office/drawing/2014/main" id="{6E7ED7CE-E2F2-A3F0-9900-F7D766B85BCC}"/>
              </a:ext>
            </a:extLst>
          </p:cNvPr>
          <p:cNvSpPr txBox="1">
            <a:spLocks noChangeArrowheads="1"/>
          </p:cNvSpPr>
          <p:nvPr/>
        </p:nvSpPr>
        <p:spPr bwMode="auto">
          <a:xfrm>
            <a:off x="158496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Survey 2 Alternative Windows</a:t>
            </a:r>
          </a:p>
        </p:txBody>
      </p:sp>
      <p:sp>
        <p:nvSpPr>
          <p:cNvPr id="4" name="Text Box 3">
            <a:extLst>
              <a:ext uri="{FF2B5EF4-FFF2-40B4-BE49-F238E27FC236}">
                <a16:creationId xmlns:a16="http://schemas.microsoft.com/office/drawing/2014/main" id="{C00D508F-6C8C-B658-6D28-9D3424F81F8D}"/>
              </a:ext>
            </a:extLst>
          </p:cNvPr>
          <p:cNvSpPr txBox="1">
            <a:spLocks noChangeArrowheads="1"/>
          </p:cNvSpPr>
          <p:nvPr/>
        </p:nvSpPr>
        <p:spPr bwMode="auto">
          <a:xfrm>
            <a:off x="160021" y="5029200"/>
            <a:ext cx="8854441" cy="907923"/>
          </a:xfrm>
          <a:prstGeom prst="rect">
            <a:avLst/>
          </a:prstGeom>
          <a:noFill/>
          <a:ln w="12700" cap="sq">
            <a:noFill/>
            <a:miter lim="800000"/>
            <a:headEnd type="none" w="sm" len="sm"/>
            <a:tailEnd type="none" w="sm" len="sm"/>
          </a:ln>
        </p:spPr>
        <p:txBody>
          <a:bodyPr wrap="square" lIns="91422" tIns="45711" rIns="91422" bIns="45711">
            <a:spAutoFit/>
          </a:bodyPr>
          <a:lstStyle/>
          <a:p>
            <a:pPr>
              <a:spcBef>
                <a:spcPts val="1800"/>
              </a:spcBef>
            </a:pPr>
            <a:endParaRPr lang="en-US" sz="2000" dirty="0">
              <a:latin typeface="Arial" charset="0"/>
              <a:cs typeface="Arial" charset="0"/>
            </a:endParaRPr>
          </a:p>
          <a:p>
            <a:pPr marL="285750"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A school district that was closed for both may use either </a:t>
            </a:r>
            <a:r>
              <a:rPr lang="en-US">
                <a:latin typeface="Arial" panose="020B0604020202020204" pitchFamily="34" charset="0"/>
                <a:cs typeface="Arial" panose="020B0604020202020204" pitchFamily="34" charset="0"/>
              </a:rPr>
              <a:t>attendance window.</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76CF760-D5F4-7A40-F4E3-A87EF3287E6B}"/>
              </a:ext>
            </a:extLst>
          </p:cNvPr>
          <p:cNvSpPr txBox="1"/>
          <p:nvPr/>
        </p:nvSpPr>
        <p:spPr>
          <a:xfrm>
            <a:off x="213360" y="2094270"/>
            <a:ext cx="434340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Arial" panose="020B0604020202020204" pitchFamily="34" charset="0"/>
                <a:cs typeface="Arial" panose="020B0604020202020204" pitchFamily="34" charset="0"/>
              </a:rPr>
              <a:t>Hurricane Helene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school district that was closed for at least one day due to Hurricane Helene between September 27 and October 11 may use an alternative attendance window that is the 11 days that schools were in session immediately preceding Thursday, September 26, 2024</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590E18-C3FB-EAD7-C930-A901AF146B97}"/>
              </a:ext>
            </a:extLst>
          </p:cNvPr>
          <p:cNvSpPr txBox="1"/>
          <p:nvPr/>
        </p:nvSpPr>
        <p:spPr>
          <a:xfrm>
            <a:off x="4724400" y="2094270"/>
            <a:ext cx="4343400" cy="31363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Arial" panose="020B0604020202020204" pitchFamily="34" charset="0"/>
                <a:cs typeface="Arial" panose="020B0604020202020204" pitchFamily="34" charset="0"/>
              </a:rPr>
              <a:t>Hurricane Milton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school district that was closed for at least one day due to Hurricane Milton between October 7 and October 11 may use an alternative attendance window that is the 11 days that schools were in session immediately preceding Monday, October 7, 2024.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5035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Logo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CBE0BC5C628946B3681CDF15E0D6F8" ma:contentTypeVersion="15" ma:contentTypeDescription="Create a new document." ma:contentTypeScope="" ma:versionID="e698faaebb8a6be3a9581abe384a3405">
  <xsd:schema xmlns:xsd="http://www.w3.org/2001/XMLSchema" xmlns:xs="http://www.w3.org/2001/XMLSchema" xmlns:p="http://schemas.microsoft.com/office/2006/metadata/properties" xmlns:ns1="http://schemas.microsoft.com/sharepoint/v3" xmlns:ns3="65b05694-f526-4f61-a8f5-93b92e5cf25f" xmlns:ns4="6a82c88e-0a0d-496b-ad3e-d8cc4714cc00" targetNamespace="http://schemas.microsoft.com/office/2006/metadata/properties" ma:root="true" ma:fieldsID="9689e19f5dd3a027420a99a3ffe654d2" ns1:_="" ns3:_="" ns4:_="">
    <xsd:import namespace="http://schemas.microsoft.com/sharepoint/v3"/>
    <xsd:import namespace="65b05694-f526-4f61-a8f5-93b92e5cf25f"/>
    <xsd:import namespace="6a82c88e-0a0d-496b-ad3e-d8cc4714cc0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05694-f526-4f61-a8f5-93b92e5cf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82c88e-0a0d-496b-ad3e-d8cc4714cc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F7866C0-EF6F-4AF5-94DD-35276E8C53F4}">
  <ds:schemaRefs>
    <ds:schemaRef ds:uri="http://schemas.microsoft.com/sharepoint/v3/contenttype/forms"/>
  </ds:schemaRefs>
</ds:datastoreItem>
</file>

<file path=customXml/itemProps2.xml><?xml version="1.0" encoding="utf-8"?>
<ds:datastoreItem xmlns:ds="http://schemas.openxmlformats.org/officeDocument/2006/customXml" ds:itemID="{9409087A-4877-4DFC-A506-C0ACEB19C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b05694-f526-4f61-a8f5-93b92e5cf25f"/>
    <ds:schemaRef ds:uri="6a82c88e-0a0d-496b-ad3e-d8cc4714c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B66BF1-A9C5-409C-9014-5BA35C95C423}">
  <ds:schemaRefs>
    <ds:schemaRef ds:uri="http://schemas.openxmlformats.org/package/2006/metadata/core-properties"/>
    <ds:schemaRef ds:uri="6a82c88e-0a0d-496b-ad3e-d8cc4714cc00"/>
    <ds:schemaRef ds:uri="http://schemas.microsoft.com/office/2006/documentManagement/types"/>
    <ds:schemaRef ds:uri="http://schemas.microsoft.com/office/infopath/2007/PartnerControls"/>
    <ds:schemaRef ds:uri="http://purl.org/dc/elements/1.1/"/>
    <ds:schemaRef ds:uri="http://schemas.microsoft.com/office/2006/metadata/properties"/>
    <ds:schemaRef ds:uri="65b05694-f526-4f61-a8f5-93b92e5cf25f"/>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28553</TotalTime>
  <Words>2264</Words>
  <Application>Microsoft Office PowerPoint</Application>
  <PresentationFormat>On-screen Show (4:3)</PresentationFormat>
  <Paragraphs>424</Paragraphs>
  <Slides>32</Slides>
  <Notes>30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5" baseType="lpstr">
      <vt:lpstr>Arial</vt:lpstr>
      <vt:lpstr>Arial </vt:lpstr>
      <vt:lpstr>Arial Narrow</vt:lpstr>
      <vt:lpstr>Book Antiqua</vt:lpstr>
      <vt:lpstr>Calibri</vt:lpstr>
      <vt:lpstr>Cambria Math</vt:lpstr>
      <vt:lpstr>Courier New</vt:lpstr>
      <vt:lpstr>Monotype Sorts</vt:lpstr>
      <vt:lpstr>Times New Roman</vt:lpstr>
      <vt:lpstr>Wingdings</vt:lpstr>
      <vt:lpstr>Custom Design</vt:lpstr>
      <vt:lpstr>NewLogo1</vt:lpstr>
      <vt:lpstr>Chart</vt:lpstr>
      <vt:lpstr>FLORIDA EDUCATION FINANCE PROGRAM (FEFP) FUNDING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Recalibration to 1.0</vt:lpstr>
      <vt:lpstr>Recalibration to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Size Reduction</vt:lpstr>
      <vt:lpstr>Class Size Compliance</vt:lpstr>
      <vt:lpstr>State-Funded Discretionary Supplement</vt:lpstr>
      <vt:lpstr>PowerPoint Presentation</vt:lpstr>
      <vt:lpstr>PowerPoint Presentation</vt:lpstr>
      <vt:lpstr>PowerPoint Presentation</vt:lpstr>
      <vt:lpstr>PowerPoint Presentation</vt:lpstr>
      <vt:lpstr>Administrative Fee</vt:lpstr>
      <vt:lpstr>Administrative Fee</vt:lpstr>
      <vt:lpstr>Administrative Fee</vt:lpstr>
      <vt:lpstr>PowerPoint Presentation</vt:lpstr>
      <vt:lpstr>PowerPoint Presentation</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Florida Department of Education</dc:creator>
  <cp:lastModifiedBy>Aquino, Miguel</cp:lastModifiedBy>
  <cp:revision>334</cp:revision>
  <cp:lastPrinted>2019-10-18T17:00:35Z</cp:lastPrinted>
  <dcterms:created xsi:type="dcterms:W3CDTF">2013-02-28T15:55:32Z</dcterms:created>
  <dcterms:modified xsi:type="dcterms:W3CDTF">2024-11-08T14:53:40Z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0x0101002ACBE0BC5C628946B3681CDF15E0D6F8</vt:lpwstr>
  </property>
</Properties>
</file>