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959" r:id="rId2"/>
    <p:sldId id="864" r:id="rId3"/>
    <p:sldId id="966" r:id="rId4"/>
    <p:sldId id="926" r:id="rId5"/>
    <p:sldId id="1725" r:id="rId6"/>
    <p:sldId id="1839" r:id="rId7"/>
    <p:sldId id="1063" r:id="rId8"/>
    <p:sldId id="920" r:id="rId9"/>
    <p:sldId id="1763" r:id="rId10"/>
    <p:sldId id="894" r:id="rId11"/>
    <p:sldId id="93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9"/>
    <a:srgbClr val="A8A8AD"/>
    <a:srgbClr val="D81822"/>
    <a:srgbClr val="0021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85"/>
    <p:restoredTop sz="96327"/>
  </p:normalViewPr>
  <p:slideViewPr>
    <p:cSldViewPr snapToGrid="0">
      <p:cViewPr varScale="1">
        <p:scale>
          <a:sx n="142" d="100"/>
          <a:sy n="142" d="100"/>
        </p:scale>
        <p:origin x="488" y="168"/>
      </p:cViewPr>
      <p:guideLst/>
    </p:cSldViewPr>
  </p:slideViewPr>
  <p:outlineViewPr>
    <p:cViewPr>
      <p:scale>
        <a:sx n="33" d="100"/>
        <a:sy n="33" d="100"/>
      </p:scale>
      <p:origin x="0" y="-14408"/>
    </p:cViewPr>
  </p:outlineViewPr>
  <p:notesTextViewPr>
    <p:cViewPr>
      <p:scale>
        <a:sx n="65" d="100"/>
        <a:sy n="65" d="100"/>
      </p:scale>
      <p:origin x="0" y="0"/>
    </p:cViewPr>
  </p:notesTextViewPr>
  <p:sorterViewPr>
    <p:cViewPr>
      <p:scale>
        <a:sx n="32" d="100"/>
        <a:sy n="3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A37A8-3F60-0542-83AD-E9EBA83BF5DA}" type="datetimeFigureOut">
              <a:rPr lang="en-US" smtClean="0"/>
              <a:t>11/4/24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593C1-5FA6-9245-8B2D-7D00A3C1B58C}" type="slidenum">
              <a:rPr lang="en-US" smtClean="0"/>
              <a:t>‹#›</a:t>
            </a:fld>
            <a:endParaRPr lang="en-US"/>
          </a:p>
        </p:txBody>
      </p:sp>
    </p:spTree>
    <p:extLst>
      <p:ext uri="{BB962C8B-B14F-4D97-AF65-F5344CB8AC3E}">
        <p14:creationId xmlns:p14="http://schemas.microsoft.com/office/powerpoint/2010/main" val="98757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593C1-5FA6-9245-8B2D-7D00A3C1B58C}" type="slidenum">
              <a:rPr lang="en-US" smtClean="0"/>
              <a:t>1</a:t>
            </a:fld>
            <a:endParaRPr lang="en-US"/>
          </a:p>
        </p:txBody>
      </p:sp>
    </p:spTree>
    <p:extLst>
      <p:ext uri="{BB962C8B-B14F-4D97-AF65-F5344CB8AC3E}">
        <p14:creationId xmlns:p14="http://schemas.microsoft.com/office/powerpoint/2010/main" val="339449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593C1-5FA6-9245-8B2D-7D00A3C1B58C}" type="slidenum">
              <a:rPr lang="en-US" smtClean="0"/>
              <a:t>3</a:t>
            </a:fld>
            <a:endParaRPr lang="en-US"/>
          </a:p>
        </p:txBody>
      </p:sp>
    </p:spTree>
    <p:extLst>
      <p:ext uri="{BB962C8B-B14F-4D97-AF65-F5344CB8AC3E}">
        <p14:creationId xmlns:p14="http://schemas.microsoft.com/office/powerpoint/2010/main" val="3444186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593C1-5FA6-9245-8B2D-7D00A3C1B58C}" type="slidenum">
              <a:rPr lang="en-US" smtClean="0"/>
              <a:t>8</a:t>
            </a:fld>
            <a:endParaRPr lang="en-US"/>
          </a:p>
        </p:txBody>
      </p:sp>
    </p:spTree>
    <p:extLst>
      <p:ext uri="{BB962C8B-B14F-4D97-AF65-F5344CB8AC3E}">
        <p14:creationId xmlns:p14="http://schemas.microsoft.com/office/powerpoint/2010/main" val="1373335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49380-6D7D-9862-E8E2-F1619A60B59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0B5C9D1-F38B-C0A9-2CFD-7E8223D3A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472A4A5-4426-EC86-A266-4F8B1712372B}"/>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CDA52EDB-85A1-D89F-6377-7D2F46D82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2B31A-D978-C087-60FC-9B5AD8FED178}"/>
              </a:ext>
            </a:extLst>
          </p:cNvPr>
          <p:cNvSpPr>
            <a:spLocks noGrp="1"/>
          </p:cNvSpPr>
          <p:nvPr>
            <p:ph type="sldNum" sz="quarter" idx="12"/>
          </p:nvPr>
        </p:nvSpPr>
        <p:spPr/>
        <p:txBody>
          <a:bodyPr/>
          <a:lstStyle/>
          <a:p>
            <a:fld id="{8AD1F8FE-90E8-DE4D-8A0C-1B91C422C6EF}" type="slidenum">
              <a:rPr lang="en-US" smtClean="0"/>
              <a:t>‹#›</a:t>
            </a:fld>
            <a:endParaRPr lang="en-US"/>
          </a:p>
        </p:txBody>
      </p:sp>
    </p:spTree>
    <p:extLst>
      <p:ext uri="{BB962C8B-B14F-4D97-AF65-F5344CB8AC3E}">
        <p14:creationId xmlns:p14="http://schemas.microsoft.com/office/powerpoint/2010/main" val="2833842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11" name="Picture Placeholder 7">
            <a:extLst>
              <a:ext uri="{FF2B5EF4-FFF2-40B4-BE49-F238E27FC236}">
                <a16:creationId xmlns:a16="http://schemas.microsoft.com/office/drawing/2014/main" id="{587DF89A-1052-266B-80A1-80079AF80C96}"/>
              </a:ext>
            </a:extLst>
          </p:cNvPr>
          <p:cNvSpPr>
            <a:spLocks noGrp="1"/>
          </p:cNvSpPr>
          <p:nvPr>
            <p:ph type="pic" sz="quarter" idx="15"/>
          </p:nvPr>
        </p:nvSpPr>
        <p:spPr>
          <a:xfrm>
            <a:off x="606285" y="3429000"/>
            <a:ext cx="2619519" cy="2740952"/>
          </a:xfrm>
          <a:solidFill>
            <a:schemeClr val="bg1">
              <a:lumMod val="95000"/>
            </a:schemeClr>
          </a:solidFill>
        </p:spPr>
        <p:txBody>
          <a:bodyPr/>
          <a:lstStyle/>
          <a:p>
            <a:endParaRPr lang="en-US" dirty="0"/>
          </a:p>
        </p:txBody>
      </p:sp>
      <p:sp>
        <p:nvSpPr>
          <p:cNvPr id="13" name="Picture Placeholder 7">
            <a:extLst>
              <a:ext uri="{FF2B5EF4-FFF2-40B4-BE49-F238E27FC236}">
                <a16:creationId xmlns:a16="http://schemas.microsoft.com/office/drawing/2014/main" id="{154CC14B-E82E-1647-44D8-010FCF79E042}"/>
              </a:ext>
            </a:extLst>
          </p:cNvPr>
          <p:cNvSpPr>
            <a:spLocks noGrp="1"/>
          </p:cNvSpPr>
          <p:nvPr>
            <p:ph type="pic" sz="quarter" idx="16"/>
          </p:nvPr>
        </p:nvSpPr>
        <p:spPr>
          <a:xfrm>
            <a:off x="3392922" y="3429000"/>
            <a:ext cx="2619519" cy="2740952"/>
          </a:xfrm>
          <a:solidFill>
            <a:schemeClr val="bg1">
              <a:lumMod val="95000"/>
            </a:schemeClr>
          </a:solidFill>
        </p:spPr>
        <p:txBody>
          <a:bodyPr/>
          <a:lstStyle/>
          <a:p>
            <a:endParaRPr lang="en-US" dirty="0"/>
          </a:p>
        </p:txBody>
      </p:sp>
      <p:sp>
        <p:nvSpPr>
          <p:cNvPr id="16" name="Picture Placeholder 7">
            <a:extLst>
              <a:ext uri="{FF2B5EF4-FFF2-40B4-BE49-F238E27FC236}">
                <a16:creationId xmlns:a16="http://schemas.microsoft.com/office/drawing/2014/main" id="{2C4AB1BF-4495-3E93-C16F-A1D745D147EA}"/>
              </a:ext>
            </a:extLst>
          </p:cNvPr>
          <p:cNvSpPr>
            <a:spLocks noGrp="1"/>
          </p:cNvSpPr>
          <p:nvPr>
            <p:ph type="pic" sz="quarter" idx="17"/>
          </p:nvPr>
        </p:nvSpPr>
        <p:spPr>
          <a:xfrm>
            <a:off x="6172931" y="3429000"/>
            <a:ext cx="2619519" cy="2740952"/>
          </a:xfrm>
          <a:solidFill>
            <a:schemeClr val="bg1">
              <a:lumMod val="95000"/>
            </a:schemeClr>
          </a:solidFill>
        </p:spPr>
        <p:txBody>
          <a:bodyPr/>
          <a:lstStyle/>
          <a:p>
            <a:endParaRPr lang="en-US" dirty="0"/>
          </a:p>
        </p:txBody>
      </p:sp>
      <p:sp>
        <p:nvSpPr>
          <p:cNvPr id="17" name="Picture Placeholder 7">
            <a:extLst>
              <a:ext uri="{FF2B5EF4-FFF2-40B4-BE49-F238E27FC236}">
                <a16:creationId xmlns:a16="http://schemas.microsoft.com/office/drawing/2014/main" id="{C0A0B795-86C8-CED0-54FA-5EA5583007F9}"/>
              </a:ext>
            </a:extLst>
          </p:cNvPr>
          <p:cNvSpPr>
            <a:spLocks noGrp="1"/>
          </p:cNvSpPr>
          <p:nvPr>
            <p:ph type="pic" sz="quarter" idx="18"/>
          </p:nvPr>
        </p:nvSpPr>
        <p:spPr>
          <a:xfrm>
            <a:off x="8959568" y="3429000"/>
            <a:ext cx="2619519" cy="2740952"/>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83792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10" name="Picture Placeholder 7">
            <a:extLst>
              <a:ext uri="{FF2B5EF4-FFF2-40B4-BE49-F238E27FC236}">
                <a16:creationId xmlns:a16="http://schemas.microsoft.com/office/drawing/2014/main" id="{A2C0E919-3F22-C4B0-5E87-61CED7BA1272}"/>
              </a:ext>
            </a:extLst>
          </p:cNvPr>
          <p:cNvSpPr>
            <a:spLocks noGrp="1"/>
          </p:cNvSpPr>
          <p:nvPr>
            <p:ph type="pic" sz="quarter" idx="15"/>
          </p:nvPr>
        </p:nvSpPr>
        <p:spPr>
          <a:xfrm>
            <a:off x="4277041" y="2011680"/>
            <a:ext cx="2443073" cy="2335033"/>
          </a:xfrm>
          <a:solidFill>
            <a:schemeClr val="bg1">
              <a:lumMod val="95000"/>
            </a:schemeClr>
          </a:solidFill>
        </p:spPr>
        <p:txBody>
          <a:bodyPr/>
          <a:lstStyle/>
          <a:p>
            <a:endParaRPr lang="en-US" dirty="0"/>
          </a:p>
        </p:txBody>
      </p:sp>
      <p:sp>
        <p:nvSpPr>
          <p:cNvPr id="11" name="Picture Placeholder 7">
            <a:extLst>
              <a:ext uri="{FF2B5EF4-FFF2-40B4-BE49-F238E27FC236}">
                <a16:creationId xmlns:a16="http://schemas.microsoft.com/office/drawing/2014/main" id="{9F67A747-2F9A-CBD1-8A6A-E85056E79FA7}"/>
              </a:ext>
            </a:extLst>
          </p:cNvPr>
          <p:cNvSpPr>
            <a:spLocks noGrp="1"/>
          </p:cNvSpPr>
          <p:nvPr>
            <p:ph type="pic" sz="quarter" idx="16"/>
          </p:nvPr>
        </p:nvSpPr>
        <p:spPr>
          <a:xfrm>
            <a:off x="6724468" y="2011680"/>
            <a:ext cx="2443073" cy="2335033"/>
          </a:xfrm>
          <a:solidFill>
            <a:schemeClr val="bg1">
              <a:lumMod val="95000"/>
            </a:schemeClr>
          </a:solidFill>
        </p:spPr>
        <p:txBody>
          <a:bodyPr/>
          <a:lstStyle/>
          <a:p>
            <a:endParaRPr lang="en-US" dirty="0"/>
          </a:p>
        </p:txBody>
      </p:sp>
      <p:sp>
        <p:nvSpPr>
          <p:cNvPr id="12" name="Picture Placeholder 7">
            <a:extLst>
              <a:ext uri="{FF2B5EF4-FFF2-40B4-BE49-F238E27FC236}">
                <a16:creationId xmlns:a16="http://schemas.microsoft.com/office/drawing/2014/main" id="{1B054201-885A-6EBA-2DE4-2FC0C09D9714}"/>
              </a:ext>
            </a:extLst>
          </p:cNvPr>
          <p:cNvSpPr>
            <a:spLocks noGrp="1"/>
          </p:cNvSpPr>
          <p:nvPr>
            <p:ph type="pic" sz="quarter" idx="17"/>
          </p:nvPr>
        </p:nvSpPr>
        <p:spPr>
          <a:xfrm>
            <a:off x="9167541" y="2011680"/>
            <a:ext cx="2443073" cy="2335033"/>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04935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8" name="Picture Placeholder 7">
            <a:extLst>
              <a:ext uri="{FF2B5EF4-FFF2-40B4-BE49-F238E27FC236}">
                <a16:creationId xmlns:a16="http://schemas.microsoft.com/office/drawing/2014/main" id="{CDB1D6A4-C92D-44B5-B547-A4E2ACA42C68}"/>
              </a:ext>
            </a:extLst>
          </p:cNvPr>
          <p:cNvSpPr>
            <a:spLocks noGrp="1"/>
          </p:cNvSpPr>
          <p:nvPr>
            <p:ph type="pic" sz="quarter" idx="15"/>
          </p:nvPr>
        </p:nvSpPr>
        <p:spPr>
          <a:xfrm>
            <a:off x="4925567" y="1982961"/>
            <a:ext cx="3040263" cy="4875039"/>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82115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8" name="Picture Placeholder 7">
            <a:extLst>
              <a:ext uri="{FF2B5EF4-FFF2-40B4-BE49-F238E27FC236}">
                <a16:creationId xmlns:a16="http://schemas.microsoft.com/office/drawing/2014/main" id="{85C514BA-480C-0948-B65A-0343ADC7C7CB}"/>
              </a:ext>
            </a:extLst>
          </p:cNvPr>
          <p:cNvSpPr>
            <a:spLocks noGrp="1"/>
          </p:cNvSpPr>
          <p:nvPr>
            <p:ph type="pic" sz="quarter" idx="15"/>
          </p:nvPr>
        </p:nvSpPr>
        <p:spPr>
          <a:xfrm>
            <a:off x="6506292" y="0"/>
            <a:ext cx="4943082" cy="2211859"/>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731144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3" name="Picture Placeholder 7">
            <a:extLst>
              <a:ext uri="{FF2B5EF4-FFF2-40B4-BE49-F238E27FC236}">
                <a16:creationId xmlns:a16="http://schemas.microsoft.com/office/drawing/2014/main" id="{77C8704E-41AD-D470-98D0-3F61F7FE6CDF}"/>
              </a:ext>
            </a:extLst>
          </p:cNvPr>
          <p:cNvSpPr>
            <a:spLocks noGrp="1"/>
          </p:cNvSpPr>
          <p:nvPr>
            <p:ph type="pic" sz="quarter" idx="15"/>
          </p:nvPr>
        </p:nvSpPr>
        <p:spPr>
          <a:xfrm>
            <a:off x="8777197" y="1640111"/>
            <a:ext cx="2808515" cy="4417789"/>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4140319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3" name="Picture Placeholder 7">
            <a:extLst>
              <a:ext uri="{FF2B5EF4-FFF2-40B4-BE49-F238E27FC236}">
                <a16:creationId xmlns:a16="http://schemas.microsoft.com/office/drawing/2014/main" id="{6AF52A40-C436-08A0-E624-BAD9FE35E3A6}"/>
              </a:ext>
            </a:extLst>
          </p:cNvPr>
          <p:cNvSpPr>
            <a:spLocks noGrp="1"/>
          </p:cNvSpPr>
          <p:nvPr>
            <p:ph type="pic" sz="quarter" idx="15"/>
          </p:nvPr>
        </p:nvSpPr>
        <p:spPr>
          <a:xfrm>
            <a:off x="8842513" y="2123268"/>
            <a:ext cx="2736574" cy="4054508"/>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833196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8" name="Picture Placeholder 7">
            <a:extLst>
              <a:ext uri="{FF2B5EF4-FFF2-40B4-BE49-F238E27FC236}">
                <a16:creationId xmlns:a16="http://schemas.microsoft.com/office/drawing/2014/main" id="{C6A837FA-E7FB-AAB3-20E8-10FA95135CCF}"/>
              </a:ext>
            </a:extLst>
          </p:cNvPr>
          <p:cNvSpPr>
            <a:spLocks noGrp="1"/>
          </p:cNvSpPr>
          <p:nvPr>
            <p:ph type="pic" sz="quarter" idx="15"/>
          </p:nvPr>
        </p:nvSpPr>
        <p:spPr>
          <a:xfrm>
            <a:off x="602974" y="3200400"/>
            <a:ext cx="5489713" cy="2977376"/>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186521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8" name="Picture Placeholder 7">
            <a:extLst>
              <a:ext uri="{FF2B5EF4-FFF2-40B4-BE49-F238E27FC236}">
                <a16:creationId xmlns:a16="http://schemas.microsoft.com/office/drawing/2014/main" id="{AA310EB6-4DE6-55A8-A599-A6AA7B745D20}"/>
              </a:ext>
            </a:extLst>
          </p:cNvPr>
          <p:cNvSpPr>
            <a:spLocks noGrp="1"/>
          </p:cNvSpPr>
          <p:nvPr>
            <p:ph type="pic" sz="quarter" idx="16"/>
          </p:nvPr>
        </p:nvSpPr>
        <p:spPr>
          <a:xfrm>
            <a:off x="3234349" y="2696887"/>
            <a:ext cx="1035412" cy="1084512"/>
          </a:xfrm>
          <a:prstGeom prst="ellipse">
            <a:avLst/>
          </a:prstGeom>
          <a:solidFill>
            <a:schemeClr val="bg1">
              <a:lumMod val="95000"/>
            </a:schemeClr>
          </a:solidFill>
        </p:spPr>
        <p:txBody>
          <a:bodyPr/>
          <a:lstStyle/>
          <a:p>
            <a:endParaRPr lang="en-US" dirty="0"/>
          </a:p>
        </p:txBody>
      </p:sp>
      <p:sp>
        <p:nvSpPr>
          <p:cNvPr id="9" name="Picture Placeholder 7">
            <a:extLst>
              <a:ext uri="{FF2B5EF4-FFF2-40B4-BE49-F238E27FC236}">
                <a16:creationId xmlns:a16="http://schemas.microsoft.com/office/drawing/2014/main" id="{796E8C62-3815-519A-DD7D-53E8E8ABC28B}"/>
              </a:ext>
            </a:extLst>
          </p:cNvPr>
          <p:cNvSpPr>
            <a:spLocks noGrp="1"/>
          </p:cNvSpPr>
          <p:nvPr>
            <p:ph type="pic" sz="quarter" idx="15"/>
          </p:nvPr>
        </p:nvSpPr>
        <p:spPr>
          <a:xfrm>
            <a:off x="5460735" y="2696889"/>
            <a:ext cx="1035412" cy="1084512"/>
          </a:xfrm>
          <a:prstGeom prst="ellipse">
            <a:avLst/>
          </a:prstGeom>
          <a:solidFill>
            <a:schemeClr val="bg1">
              <a:lumMod val="95000"/>
            </a:schemeClr>
          </a:solidFill>
        </p:spPr>
        <p:txBody>
          <a:bodyPr/>
          <a:lstStyle/>
          <a:p>
            <a:endParaRPr lang="en-US" dirty="0"/>
          </a:p>
        </p:txBody>
      </p:sp>
      <p:sp>
        <p:nvSpPr>
          <p:cNvPr id="10" name="Picture Placeholder 7">
            <a:extLst>
              <a:ext uri="{FF2B5EF4-FFF2-40B4-BE49-F238E27FC236}">
                <a16:creationId xmlns:a16="http://schemas.microsoft.com/office/drawing/2014/main" id="{6D154C88-D26C-CBB2-B064-E45665EF97DD}"/>
              </a:ext>
            </a:extLst>
          </p:cNvPr>
          <p:cNvSpPr>
            <a:spLocks noGrp="1"/>
          </p:cNvSpPr>
          <p:nvPr>
            <p:ph type="pic" sz="quarter" idx="17"/>
          </p:nvPr>
        </p:nvSpPr>
        <p:spPr>
          <a:xfrm>
            <a:off x="1007963" y="2696887"/>
            <a:ext cx="1035412" cy="1084512"/>
          </a:xfrm>
          <a:prstGeom prst="ellipse">
            <a:avLst/>
          </a:prstGeom>
          <a:solidFill>
            <a:schemeClr val="bg1">
              <a:lumMod val="95000"/>
            </a:schemeClr>
          </a:solidFill>
        </p:spPr>
        <p:txBody>
          <a:bodyPr/>
          <a:lstStyle/>
          <a:p>
            <a:endParaRPr lang="en-US" dirty="0"/>
          </a:p>
        </p:txBody>
      </p:sp>
      <p:sp>
        <p:nvSpPr>
          <p:cNvPr id="3" name="Date Placeholder 2">
            <a:extLst>
              <a:ext uri="{FF2B5EF4-FFF2-40B4-BE49-F238E27FC236}">
                <a16:creationId xmlns:a16="http://schemas.microsoft.com/office/drawing/2014/main" id="{DCBC7395-7754-9E01-EB52-D42AC5CBACB4}"/>
              </a:ext>
            </a:extLst>
          </p:cNvPr>
          <p:cNvSpPr>
            <a:spLocks noGrp="1"/>
          </p:cNvSpPr>
          <p:nvPr>
            <p:ph type="dt" sz="half" idx="18"/>
          </p:nvPr>
        </p:nvSpPr>
        <p:spPr/>
        <p:txBody>
          <a:bodyPr/>
          <a:lstStyle/>
          <a:p>
            <a:fld id="{2B33466B-EC4B-7A47-BD26-79CD732BADB2}" type="datetimeFigureOut">
              <a:rPr lang="en-US" smtClean="0"/>
              <a:pPr/>
              <a:t>11/4/24</a:t>
            </a:fld>
            <a:endParaRPr lang="en-US" dirty="0"/>
          </a:p>
        </p:txBody>
      </p:sp>
      <p:sp>
        <p:nvSpPr>
          <p:cNvPr id="7" name="Footer Placeholder 6">
            <a:extLst>
              <a:ext uri="{FF2B5EF4-FFF2-40B4-BE49-F238E27FC236}">
                <a16:creationId xmlns:a16="http://schemas.microsoft.com/office/drawing/2014/main" id="{7793950C-05FE-3B35-098E-246458DB8C34}"/>
              </a:ext>
            </a:extLst>
          </p:cNvPr>
          <p:cNvSpPr>
            <a:spLocks noGrp="1"/>
          </p:cNvSpPr>
          <p:nvPr>
            <p:ph type="ftr" sz="quarter" idx="19"/>
          </p:nvPr>
        </p:nvSpPr>
        <p:spPr/>
        <p:txBody>
          <a:bodyPr/>
          <a:lstStyle/>
          <a:p>
            <a:endParaRPr lang="en-US" dirty="0"/>
          </a:p>
        </p:txBody>
      </p:sp>
      <p:sp>
        <p:nvSpPr>
          <p:cNvPr id="11" name="Slide Number Placeholder 10">
            <a:extLst>
              <a:ext uri="{FF2B5EF4-FFF2-40B4-BE49-F238E27FC236}">
                <a16:creationId xmlns:a16="http://schemas.microsoft.com/office/drawing/2014/main" id="{3710DF82-4D7F-B6AF-8AD9-0DC331E7D218}"/>
              </a:ext>
            </a:extLst>
          </p:cNvPr>
          <p:cNvSpPr>
            <a:spLocks noGrp="1"/>
          </p:cNvSpPr>
          <p:nvPr>
            <p:ph type="sldNum" sz="quarter" idx="20"/>
          </p:nvPr>
        </p:nvSpPr>
        <p:spPr/>
        <p:txBody>
          <a:bodyPr/>
          <a:lstStyle/>
          <a:p>
            <a:fld id="{8AD1F8FE-90E8-DE4D-8A0C-1B91C422C6EF}" type="slidenum">
              <a:rPr lang="en-US" smtClean="0"/>
              <a:pPr/>
              <a:t>‹#›</a:t>
            </a:fld>
            <a:endParaRPr lang="en-US" dirty="0"/>
          </a:p>
        </p:txBody>
      </p:sp>
    </p:spTree>
    <p:extLst>
      <p:ext uri="{BB962C8B-B14F-4D97-AF65-F5344CB8AC3E}">
        <p14:creationId xmlns:p14="http://schemas.microsoft.com/office/powerpoint/2010/main" val="1345883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10" name="Picture Placeholder 7">
            <a:extLst>
              <a:ext uri="{FF2B5EF4-FFF2-40B4-BE49-F238E27FC236}">
                <a16:creationId xmlns:a16="http://schemas.microsoft.com/office/drawing/2014/main" id="{799B9596-44C4-A9AA-9544-2547D42F0BF4}"/>
              </a:ext>
            </a:extLst>
          </p:cNvPr>
          <p:cNvSpPr>
            <a:spLocks noGrp="1"/>
          </p:cNvSpPr>
          <p:nvPr>
            <p:ph type="pic" sz="quarter" idx="13"/>
          </p:nvPr>
        </p:nvSpPr>
        <p:spPr>
          <a:xfrm>
            <a:off x="7591769" y="2014781"/>
            <a:ext cx="1917628" cy="2087917"/>
          </a:xfrm>
          <a:solidFill>
            <a:schemeClr val="bg1">
              <a:lumMod val="95000"/>
            </a:schemeClr>
          </a:solidFill>
        </p:spPr>
        <p:txBody>
          <a:bodyPr/>
          <a:lstStyle/>
          <a:p>
            <a:endParaRPr lang="en-US" dirty="0"/>
          </a:p>
        </p:txBody>
      </p:sp>
      <p:sp>
        <p:nvSpPr>
          <p:cNvPr id="11" name="Picture Placeholder 7">
            <a:extLst>
              <a:ext uri="{FF2B5EF4-FFF2-40B4-BE49-F238E27FC236}">
                <a16:creationId xmlns:a16="http://schemas.microsoft.com/office/drawing/2014/main" id="{D3E9B692-5585-C682-7204-E11897948A22}"/>
              </a:ext>
            </a:extLst>
          </p:cNvPr>
          <p:cNvSpPr>
            <a:spLocks noGrp="1"/>
          </p:cNvSpPr>
          <p:nvPr>
            <p:ph type="pic" sz="quarter" idx="14"/>
          </p:nvPr>
        </p:nvSpPr>
        <p:spPr>
          <a:xfrm>
            <a:off x="9668085" y="2014780"/>
            <a:ext cx="1917628" cy="2087917"/>
          </a:xfrm>
          <a:solidFill>
            <a:schemeClr val="bg1">
              <a:lumMod val="95000"/>
            </a:schemeClr>
          </a:solidFill>
        </p:spPr>
        <p:txBody>
          <a:bodyPr/>
          <a:lstStyle/>
          <a:p>
            <a:endParaRPr lang="en-US" dirty="0"/>
          </a:p>
        </p:txBody>
      </p:sp>
      <p:sp>
        <p:nvSpPr>
          <p:cNvPr id="12" name="Picture Placeholder 7">
            <a:extLst>
              <a:ext uri="{FF2B5EF4-FFF2-40B4-BE49-F238E27FC236}">
                <a16:creationId xmlns:a16="http://schemas.microsoft.com/office/drawing/2014/main" id="{6D49DB1F-F08B-AE60-7AE4-E009CB1D0569}"/>
              </a:ext>
            </a:extLst>
          </p:cNvPr>
          <p:cNvSpPr>
            <a:spLocks noGrp="1"/>
          </p:cNvSpPr>
          <p:nvPr>
            <p:ph type="pic" sz="quarter" idx="15"/>
          </p:nvPr>
        </p:nvSpPr>
        <p:spPr>
          <a:xfrm>
            <a:off x="3439137" y="2014781"/>
            <a:ext cx="1917628" cy="2087917"/>
          </a:xfrm>
          <a:solidFill>
            <a:schemeClr val="bg1">
              <a:lumMod val="95000"/>
            </a:schemeClr>
          </a:solidFill>
        </p:spPr>
        <p:txBody>
          <a:bodyPr/>
          <a:lstStyle/>
          <a:p>
            <a:endParaRPr lang="en-US" dirty="0"/>
          </a:p>
        </p:txBody>
      </p:sp>
      <p:sp>
        <p:nvSpPr>
          <p:cNvPr id="13" name="Picture Placeholder 7">
            <a:extLst>
              <a:ext uri="{FF2B5EF4-FFF2-40B4-BE49-F238E27FC236}">
                <a16:creationId xmlns:a16="http://schemas.microsoft.com/office/drawing/2014/main" id="{EB654FCB-B47A-0FFB-6973-AE39F89C6B69}"/>
              </a:ext>
            </a:extLst>
          </p:cNvPr>
          <p:cNvSpPr>
            <a:spLocks noGrp="1"/>
          </p:cNvSpPr>
          <p:nvPr>
            <p:ph type="pic" sz="quarter" idx="16"/>
          </p:nvPr>
        </p:nvSpPr>
        <p:spPr>
          <a:xfrm>
            <a:off x="5515453" y="2014780"/>
            <a:ext cx="1917628" cy="2087917"/>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730809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7">
            <a:extLst>
              <a:ext uri="{FF2B5EF4-FFF2-40B4-BE49-F238E27FC236}">
                <a16:creationId xmlns:a16="http://schemas.microsoft.com/office/drawing/2014/main" id="{9F79AE6B-E645-91FF-7FC7-C2251465AF68}"/>
              </a:ext>
            </a:extLst>
          </p:cNvPr>
          <p:cNvSpPr>
            <a:spLocks noGrp="1"/>
          </p:cNvSpPr>
          <p:nvPr>
            <p:ph type="pic" sz="quarter" idx="13"/>
          </p:nvPr>
        </p:nvSpPr>
        <p:spPr>
          <a:xfrm>
            <a:off x="4314529" y="2014781"/>
            <a:ext cx="2739887" cy="4153546"/>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08692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Tree>
    <p:extLst>
      <p:ext uri="{BB962C8B-B14F-4D97-AF65-F5344CB8AC3E}">
        <p14:creationId xmlns:p14="http://schemas.microsoft.com/office/powerpoint/2010/main" val="1841429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8" name="Picture Placeholder 7">
            <a:extLst>
              <a:ext uri="{FF2B5EF4-FFF2-40B4-BE49-F238E27FC236}">
                <a16:creationId xmlns:a16="http://schemas.microsoft.com/office/drawing/2014/main" id="{7D946055-8043-15C9-6963-55B9EE938056}"/>
              </a:ext>
            </a:extLst>
          </p:cNvPr>
          <p:cNvSpPr>
            <a:spLocks noGrp="1"/>
          </p:cNvSpPr>
          <p:nvPr>
            <p:ph type="pic" sz="quarter" idx="13"/>
          </p:nvPr>
        </p:nvSpPr>
        <p:spPr>
          <a:xfrm>
            <a:off x="6210461" y="697424"/>
            <a:ext cx="2289252" cy="1703264"/>
          </a:xfrm>
          <a:solidFill>
            <a:schemeClr val="bg1">
              <a:lumMod val="95000"/>
            </a:schemeClr>
          </a:solidFill>
        </p:spPr>
        <p:txBody>
          <a:bodyPr/>
          <a:lstStyle/>
          <a:p>
            <a:endParaRPr lang="en-US" dirty="0"/>
          </a:p>
        </p:txBody>
      </p:sp>
      <p:sp>
        <p:nvSpPr>
          <p:cNvPr id="9" name="Picture Placeholder 7">
            <a:extLst>
              <a:ext uri="{FF2B5EF4-FFF2-40B4-BE49-F238E27FC236}">
                <a16:creationId xmlns:a16="http://schemas.microsoft.com/office/drawing/2014/main" id="{D7FAF712-7EAF-DC63-EC85-CC35CBD36B94}"/>
              </a:ext>
            </a:extLst>
          </p:cNvPr>
          <p:cNvSpPr>
            <a:spLocks noGrp="1"/>
          </p:cNvSpPr>
          <p:nvPr>
            <p:ph type="pic" sz="quarter" idx="14"/>
          </p:nvPr>
        </p:nvSpPr>
        <p:spPr>
          <a:xfrm>
            <a:off x="6210461" y="2512156"/>
            <a:ext cx="2289252" cy="1703264"/>
          </a:xfrm>
          <a:solidFill>
            <a:schemeClr val="bg1">
              <a:lumMod val="95000"/>
            </a:schemeClr>
          </a:solidFill>
        </p:spPr>
        <p:txBody>
          <a:bodyPr/>
          <a:lstStyle/>
          <a:p>
            <a:endParaRPr lang="en-US" dirty="0"/>
          </a:p>
        </p:txBody>
      </p:sp>
      <p:sp>
        <p:nvSpPr>
          <p:cNvPr id="10" name="Picture Placeholder 7">
            <a:extLst>
              <a:ext uri="{FF2B5EF4-FFF2-40B4-BE49-F238E27FC236}">
                <a16:creationId xmlns:a16="http://schemas.microsoft.com/office/drawing/2014/main" id="{ED3C04B4-C1B3-9504-8969-51AF2F073F42}"/>
              </a:ext>
            </a:extLst>
          </p:cNvPr>
          <p:cNvSpPr>
            <a:spLocks noGrp="1"/>
          </p:cNvSpPr>
          <p:nvPr>
            <p:ph type="pic" sz="quarter" idx="15"/>
          </p:nvPr>
        </p:nvSpPr>
        <p:spPr>
          <a:xfrm>
            <a:off x="6203837" y="4331776"/>
            <a:ext cx="2289252" cy="1703264"/>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278462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9" name="Picture Placeholder 7">
            <a:extLst>
              <a:ext uri="{FF2B5EF4-FFF2-40B4-BE49-F238E27FC236}">
                <a16:creationId xmlns:a16="http://schemas.microsoft.com/office/drawing/2014/main" id="{65E2CC41-B9D4-C5D6-1050-81F18DDBFB9C}"/>
              </a:ext>
            </a:extLst>
          </p:cNvPr>
          <p:cNvSpPr>
            <a:spLocks noGrp="1"/>
          </p:cNvSpPr>
          <p:nvPr>
            <p:ph type="pic" sz="quarter" idx="13"/>
          </p:nvPr>
        </p:nvSpPr>
        <p:spPr>
          <a:xfrm>
            <a:off x="606425" y="4796852"/>
            <a:ext cx="3562350" cy="2061148"/>
          </a:xfrm>
          <a:solidFill>
            <a:schemeClr val="bg1">
              <a:lumMod val="95000"/>
            </a:schemeClr>
          </a:solidFill>
        </p:spPr>
        <p:txBody>
          <a:bodyPr/>
          <a:lstStyle/>
          <a:p>
            <a:endParaRPr lang="en-US" dirty="0"/>
          </a:p>
        </p:txBody>
      </p:sp>
      <p:sp>
        <p:nvSpPr>
          <p:cNvPr id="10" name="Picture Placeholder 7">
            <a:extLst>
              <a:ext uri="{FF2B5EF4-FFF2-40B4-BE49-F238E27FC236}">
                <a16:creationId xmlns:a16="http://schemas.microsoft.com/office/drawing/2014/main" id="{350B4CB2-5531-F573-2533-6A7D301A48CA}"/>
              </a:ext>
            </a:extLst>
          </p:cNvPr>
          <p:cNvSpPr>
            <a:spLocks noGrp="1"/>
          </p:cNvSpPr>
          <p:nvPr>
            <p:ph type="pic" sz="quarter" idx="14"/>
          </p:nvPr>
        </p:nvSpPr>
        <p:spPr>
          <a:xfrm>
            <a:off x="8016737" y="4796852"/>
            <a:ext cx="3562350" cy="2061148"/>
          </a:xfrm>
          <a:solidFill>
            <a:schemeClr val="bg1">
              <a:lumMod val="95000"/>
            </a:schemeClr>
          </a:solidFill>
        </p:spPr>
        <p:txBody>
          <a:bodyPr/>
          <a:lstStyle/>
          <a:p>
            <a:endParaRPr lang="en-US" dirty="0"/>
          </a:p>
        </p:txBody>
      </p:sp>
      <p:sp>
        <p:nvSpPr>
          <p:cNvPr id="11" name="Picture Placeholder 7">
            <a:extLst>
              <a:ext uri="{FF2B5EF4-FFF2-40B4-BE49-F238E27FC236}">
                <a16:creationId xmlns:a16="http://schemas.microsoft.com/office/drawing/2014/main" id="{9F70C791-BBE0-9CE0-ED4C-63F2B6ECAC45}"/>
              </a:ext>
            </a:extLst>
          </p:cNvPr>
          <p:cNvSpPr>
            <a:spLocks noGrp="1"/>
          </p:cNvSpPr>
          <p:nvPr>
            <p:ph type="pic" sz="quarter" idx="15"/>
          </p:nvPr>
        </p:nvSpPr>
        <p:spPr>
          <a:xfrm>
            <a:off x="4311581" y="4796852"/>
            <a:ext cx="3562350" cy="2061148"/>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903309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4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9" name="Picture Placeholder 7">
            <a:extLst>
              <a:ext uri="{FF2B5EF4-FFF2-40B4-BE49-F238E27FC236}">
                <a16:creationId xmlns:a16="http://schemas.microsoft.com/office/drawing/2014/main" id="{65E2CC41-B9D4-C5D6-1050-81F18DDBFB9C}"/>
              </a:ext>
            </a:extLst>
          </p:cNvPr>
          <p:cNvSpPr>
            <a:spLocks noGrp="1"/>
          </p:cNvSpPr>
          <p:nvPr>
            <p:ph type="pic" sz="quarter" idx="13"/>
          </p:nvPr>
        </p:nvSpPr>
        <p:spPr>
          <a:xfrm>
            <a:off x="606425" y="2274369"/>
            <a:ext cx="3562350" cy="2061148"/>
          </a:xfrm>
          <a:solidFill>
            <a:schemeClr val="bg1">
              <a:lumMod val="95000"/>
            </a:schemeClr>
          </a:solidFill>
        </p:spPr>
        <p:txBody>
          <a:bodyPr/>
          <a:lstStyle/>
          <a:p>
            <a:endParaRPr lang="en-US" dirty="0"/>
          </a:p>
        </p:txBody>
      </p:sp>
      <p:sp>
        <p:nvSpPr>
          <p:cNvPr id="10" name="Picture Placeholder 7">
            <a:extLst>
              <a:ext uri="{FF2B5EF4-FFF2-40B4-BE49-F238E27FC236}">
                <a16:creationId xmlns:a16="http://schemas.microsoft.com/office/drawing/2014/main" id="{350B4CB2-5531-F573-2533-6A7D301A48CA}"/>
              </a:ext>
            </a:extLst>
          </p:cNvPr>
          <p:cNvSpPr>
            <a:spLocks noGrp="1"/>
          </p:cNvSpPr>
          <p:nvPr>
            <p:ph type="pic" sz="quarter" idx="14"/>
          </p:nvPr>
        </p:nvSpPr>
        <p:spPr>
          <a:xfrm>
            <a:off x="8016737" y="2274369"/>
            <a:ext cx="3562350" cy="2061148"/>
          </a:xfrm>
          <a:solidFill>
            <a:schemeClr val="bg1">
              <a:lumMod val="95000"/>
            </a:schemeClr>
          </a:solidFill>
        </p:spPr>
        <p:txBody>
          <a:bodyPr/>
          <a:lstStyle/>
          <a:p>
            <a:endParaRPr lang="en-US" dirty="0"/>
          </a:p>
        </p:txBody>
      </p:sp>
      <p:sp>
        <p:nvSpPr>
          <p:cNvPr id="11" name="Picture Placeholder 7">
            <a:extLst>
              <a:ext uri="{FF2B5EF4-FFF2-40B4-BE49-F238E27FC236}">
                <a16:creationId xmlns:a16="http://schemas.microsoft.com/office/drawing/2014/main" id="{9F70C791-BBE0-9CE0-ED4C-63F2B6ECAC45}"/>
              </a:ext>
            </a:extLst>
          </p:cNvPr>
          <p:cNvSpPr>
            <a:spLocks noGrp="1"/>
          </p:cNvSpPr>
          <p:nvPr>
            <p:ph type="pic" sz="quarter" idx="15"/>
          </p:nvPr>
        </p:nvSpPr>
        <p:spPr>
          <a:xfrm>
            <a:off x="4311581" y="2274369"/>
            <a:ext cx="3562350" cy="2061148"/>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515725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6">
            <a:extLst>
              <a:ext uri="{FF2B5EF4-FFF2-40B4-BE49-F238E27FC236}">
                <a16:creationId xmlns:a16="http://schemas.microsoft.com/office/drawing/2014/main" id="{2432602B-4171-4240-3EDD-164A043AC197}"/>
              </a:ext>
            </a:extLst>
          </p:cNvPr>
          <p:cNvSpPr>
            <a:spLocks noGrp="1"/>
          </p:cNvSpPr>
          <p:nvPr>
            <p:ph type="pic" sz="quarter" idx="13"/>
          </p:nvPr>
        </p:nvSpPr>
        <p:spPr>
          <a:xfrm>
            <a:off x="7948750" y="681924"/>
            <a:ext cx="3636963" cy="6176075"/>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488278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3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6">
            <a:extLst>
              <a:ext uri="{FF2B5EF4-FFF2-40B4-BE49-F238E27FC236}">
                <a16:creationId xmlns:a16="http://schemas.microsoft.com/office/drawing/2014/main" id="{2432602B-4171-4240-3EDD-164A043AC197}"/>
              </a:ext>
            </a:extLst>
          </p:cNvPr>
          <p:cNvSpPr>
            <a:spLocks noGrp="1"/>
          </p:cNvSpPr>
          <p:nvPr>
            <p:ph type="pic" sz="quarter" idx="13"/>
          </p:nvPr>
        </p:nvSpPr>
        <p:spPr>
          <a:xfrm>
            <a:off x="7948750" y="681924"/>
            <a:ext cx="3636963" cy="4047731"/>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533480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6">
            <a:extLst>
              <a:ext uri="{FF2B5EF4-FFF2-40B4-BE49-F238E27FC236}">
                <a16:creationId xmlns:a16="http://schemas.microsoft.com/office/drawing/2014/main" id="{2432602B-4171-4240-3EDD-164A043AC197}"/>
              </a:ext>
            </a:extLst>
          </p:cNvPr>
          <p:cNvSpPr>
            <a:spLocks noGrp="1"/>
          </p:cNvSpPr>
          <p:nvPr>
            <p:ph type="pic" sz="quarter" idx="13"/>
          </p:nvPr>
        </p:nvSpPr>
        <p:spPr>
          <a:xfrm>
            <a:off x="8842513" y="728420"/>
            <a:ext cx="2743200" cy="2638588"/>
          </a:xfrm>
          <a:solidFill>
            <a:schemeClr val="bg1">
              <a:lumMod val="95000"/>
            </a:schemeClr>
          </a:solidFill>
        </p:spPr>
        <p:txBody>
          <a:bodyPr/>
          <a:lstStyle/>
          <a:p>
            <a:endParaRPr lang="en-US" dirty="0"/>
          </a:p>
        </p:txBody>
      </p:sp>
      <p:sp>
        <p:nvSpPr>
          <p:cNvPr id="3" name="Picture Placeholder 6">
            <a:extLst>
              <a:ext uri="{FF2B5EF4-FFF2-40B4-BE49-F238E27FC236}">
                <a16:creationId xmlns:a16="http://schemas.microsoft.com/office/drawing/2014/main" id="{C0B77BDB-ED77-F181-1241-43F391F407F7}"/>
              </a:ext>
            </a:extLst>
          </p:cNvPr>
          <p:cNvSpPr>
            <a:spLocks noGrp="1"/>
          </p:cNvSpPr>
          <p:nvPr>
            <p:ph type="pic" sz="quarter" idx="14"/>
          </p:nvPr>
        </p:nvSpPr>
        <p:spPr>
          <a:xfrm>
            <a:off x="8842512" y="3580108"/>
            <a:ext cx="2743200" cy="3277891"/>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441776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6">
            <a:extLst>
              <a:ext uri="{FF2B5EF4-FFF2-40B4-BE49-F238E27FC236}">
                <a16:creationId xmlns:a16="http://schemas.microsoft.com/office/drawing/2014/main" id="{2432602B-4171-4240-3EDD-164A043AC197}"/>
              </a:ext>
            </a:extLst>
          </p:cNvPr>
          <p:cNvSpPr>
            <a:spLocks noGrp="1"/>
          </p:cNvSpPr>
          <p:nvPr>
            <p:ph type="pic" sz="quarter" idx="13"/>
          </p:nvPr>
        </p:nvSpPr>
        <p:spPr>
          <a:xfrm>
            <a:off x="5205550" y="0"/>
            <a:ext cx="3636963" cy="685800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643765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9" name="Picture Placeholder 7">
            <a:extLst>
              <a:ext uri="{FF2B5EF4-FFF2-40B4-BE49-F238E27FC236}">
                <a16:creationId xmlns:a16="http://schemas.microsoft.com/office/drawing/2014/main" id="{DEA2387C-410B-FF53-AACC-022F2BD6378C}"/>
              </a:ext>
            </a:extLst>
          </p:cNvPr>
          <p:cNvSpPr>
            <a:spLocks noGrp="1"/>
          </p:cNvSpPr>
          <p:nvPr>
            <p:ph type="pic" sz="quarter" idx="13"/>
          </p:nvPr>
        </p:nvSpPr>
        <p:spPr>
          <a:xfrm>
            <a:off x="8153400" y="1099930"/>
            <a:ext cx="3425686" cy="505322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709237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2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9" name="Picture Placeholder 7">
            <a:extLst>
              <a:ext uri="{FF2B5EF4-FFF2-40B4-BE49-F238E27FC236}">
                <a16:creationId xmlns:a16="http://schemas.microsoft.com/office/drawing/2014/main" id="{DEA2387C-410B-FF53-AACC-022F2BD6378C}"/>
              </a:ext>
            </a:extLst>
          </p:cNvPr>
          <p:cNvSpPr>
            <a:spLocks noGrp="1"/>
          </p:cNvSpPr>
          <p:nvPr>
            <p:ph type="pic" sz="quarter" idx="13"/>
          </p:nvPr>
        </p:nvSpPr>
        <p:spPr>
          <a:xfrm>
            <a:off x="8835884" y="1623782"/>
            <a:ext cx="2743201" cy="4529368"/>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876069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6">
            <a:extLst>
              <a:ext uri="{FF2B5EF4-FFF2-40B4-BE49-F238E27FC236}">
                <a16:creationId xmlns:a16="http://schemas.microsoft.com/office/drawing/2014/main" id="{769B30C0-6092-A760-37B4-5A01B63008FA}"/>
              </a:ext>
            </a:extLst>
          </p:cNvPr>
          <p:cNvSpPr>
            <a:spLocks noGrp="1"/>
          </p:cNvSpPr>
          <p:nvPr>
            <p:ph type="pic" sz="quarter" idx="13"/>
          </p:nvPr>
        </p:nvSpPr>
        <p:spPr>
          <a:xfrm>
            <a:off x="5610225" y="2076450"/>
            <a:ext cx="3232150" cy="4091875"/>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13255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9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a:xfrm>
            <a:off x="606287" y="4177045"/>
            <a:ext cx="10972800" cy="1325563"/>
          </a:xfrm>
        </p:spPr>
        <p:txBody>
          <a:bodyPr>
            <a:noAutofit/>
          </a:bodyPr>
          <a:lstStyle>
            <a:lvl1pP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Tree>
    <p:extLst>
      <p:ext uri="{BB962C8B-B14F-4D97-AF65-F5344CB8AC3E}">
        <p14:creationId xmlns:p14="http://schemas.microsoft.com/office/powerpoint/2010/main" val="4158943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6">
            <a:extLst>
              <a:ext uri="{FF2B5EF4-FFF2-40B4-BE49-F238E27FC236}">
                <a16:creationId xmlns:a16="http://schemas.microsoft.com/office/drawing/2014/main" id="{769B30C0-6092-A760-37B4-5A01B63008FA}"/>
              </a:ext>
            </a:extLst>
          </p:cNvPr>
          <p:cNvSpPr>
            <a:spLocks noGrp="1"/>
          </p:cNvSpPr>
          <p:nvPr>
            <p:ph type="pic" sz="quarter" idx="13"/>
          </p:nvPr>
        </p:nvSpPr>
        <p:spPr>
          <a:xfrm>
            <a:off x="6981032" y="1623782"/>
            <a:ext cx="3722961" cy="2984281"/>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430451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6">
            <a:extLst>
              <a:ext uri="{FF2B5EF4-FFF2-40B4-BE49-F238E27FC236}">
                <a16:creationId xmlns:a16="http://schemas.microsoft.com/office/drawing/2014/main" id="{38774311-0319-7D6B-739B-A25F3FB6A592}"/>
              </a:ext>
            </a:extLst>
          </p:cNvPr>
          <p:cNvSpPr>
            <a:spLocks noGrp="1"/>
          </p:cNvSpPr>
          <p:nvPr>
            <p:ph type="pic" sz="quarter" idx="13"/>
          </p:nvPr>
        </p:nvSpPr>
        <p:spPr>
          <a:xfrm>
            <a:off x="7021513" y="682624"/>
            <a:ext cx="4557712" cy="4586799"/>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982921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7" name="Picture Placeholder 6">
            <a:extLst>
              <a:ext uri="{FF2B5EF4-FFF2-40B4-BE49-F238E27FC236}">
                <a16:creationId xmlns:a16="http://schemas.microsoft.com/office/drawing/2014/main" id="{38774311-0319-7D6B-739B-A25F3FB6A592}"/>
              </a:ext>
            </a:extLst>
          </p:cNvPr>
          <p:cNvSpPr>
            <a:spLocks noGrp="1"/>
          </p:cNvSpPr>
          <p:nvPr>
            <p:ph type="pic" sz="quarter" idx="13"/>
          </p:nvPr>
        </p:nvSpPr>
        <p:spPr>
          <a:xfrm>
            <a:off x="7924799" y="682625"/>
            <a:ext cx="3654425" cy="4562476"/>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171676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0_Full Image without Header &amp; Foo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C6A7DB-B899-43CD-82C3-7F0D8A22AB64}"/>
              </a:ext>
            </a:extLst>
          </p:cNvPr>
          <p:cNvSpPr>
            <a:spLocks noGrp="1"/>
          </p:cNvSpPr>
          <p:nvPr>
            <p:ph type="pic" sz="quarter" idx="22" hasCustomPrompt="1"/>
          </p:nvPr>
        </p:nvSpPr>
        <p:spPr>
          <a:xfrm>
            <a:off x="6776356" y="1623782"/>
            <a:ext cx="4864347" cy="4515761"/>
          </a:xfrm>
          <a:custGeom>
            <a:avLst/>
            <a:gdLst>
              <a:gd name="connsiteX0" fmla="*/ 0 w 5269056"/>
              <a:gd name="connsiteY0" fmla="*/ 0 h 3408948"/>
              <a:gd name="connsiteX1" fmla="*/ 5269056 w 5269056"/>
              <a:gd name="connsiteY1" fmla="*/ 0 h 3408948"/>
              <a:gd name="connsiteX2" fmla="*/ 5269056 w 5269056"/>
              <a:gd name="connsiteY2" fmla="*/ 3408948 h 3408948"/>
              <a:gd name="connsiteX3" fmla="*/ 0 w 5269056"/>
              <a:gd name="connsiteY3" fmla="*/ 3408948 h 3408948"/>
            </a:gdLst>
            <a:ahLst/>
            <a:cxnLst>
              <a:cxn ang="0">
                <a:pos x="connsiteX0" y="connsiteY0"/>
              </a:cxn>
              <a:cxn ang="0">
                <a:pos x="connsiteX1" y="connsiteY1"/>
              </a:cxn>
              <a:cxn ang="0">
                <a:pos x="connsiteX2" y="connsiteY2"/>
              </a:cxn>
              <a:cxn ang="0">
                <a:pos x="connsiteX3" y="connsiteY3"/>
              </a:cxn>
            </a:cxnLst>
            <a:rect l="l" t="t" r="r" b="b"/>
            <a:pathLst>
              <a:path w="5269056" h="3408948">
                <a:moveTo>
                  <a:pt x="0" y="0"/>
                </a:moveTo>
                <a:lnTo>
                  <a:pt x="5269056" y="0"/>
                </a:lnTo>
                <a:lnTo>
                  <a:pt x="5269056" y="3408948"/>
                </a:lnTo>
                <a:lnTo>
                  <a:pt x="0" y="3408948"/>
                </a:lnTo>
                <a:close/>
              </a:path>
            </a:pathLst>
          </a:custGeom>
        </p:spPr>
        <p:txBody>
          <a:bodyPr wrap="square">
            <a:noAutofit/>
          </a:bodyPr>
          <a:lstStyle>
            <a:lvl1pPr marL="0" indent="0">
              <a:buFontTx/>
              <a:buNone/>
              <a:defRPr sz="1200" b="0" i="0">
                <a:latin typeface="DM Sans" pitchFamily="2" charset="77"/>
                <a:ea typeface="Open Sans" panose="020B0606030504020204" pitchFamily="34" charset="0"/>
                <a:cs typeface="Open Sans" panose="020B0606030504020204" pitchFamily="34" charset="0"/>
              </a:defRPr>
            </a:lvl1pPr>
          </a:lstStyle>
          <a:p>
            <a:r>
              <a:rPr lang="en-US" dirty="0"/>
              <a:t>Picture</a:t>
            </a:r>
          </a:p>
        </p:txBody>
      </p:sp>
      <p:sp>
        <p:nvSpPr>
          <p:cNvPr id="4" name="Title 3">
            <a:extLst>
              <a:ext uri="{FF2B5EF4-FFF2-40B4-BE49-F238E27FC236}">
                <a16:creationId xmlns:a16="http://schemas.microsoft.com/office/drawing/2014/main" id="{ACFDE12C-DA6B-B1B3-DF9D-46E76B9A47BB}"/>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56684616"/>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lide_Layout_3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0E525D-375C-99F3-21DA-366385BB01FC}"/>
              </a:ext>
            </a:extLst>
          </p:cNvPr>
          <p:cNvSpPr>
            <a:spLocks noGrp="1"/>
          </p:cNvSpPr>
          <p:nvPr>
            <p:ph type="pic" sz="quarter" idx="24" hasCustomPrompt="1"/>
          </p:nvPr>
        </p:nvSpPr>
        <p:spPr>
          <a:xfrm>
            <a:off x="608830" y="2052535"/>
            <a:ext cx="3098593" cy="2317797"/>
          </a:xfrm>
          <a:custGeom>
            <a:avLst/>
            <a:gdLst>
              <a:gd name="connsiteX0" fmla="*/ 0 w 2970009"/>
              <a:gd name="connsiteY0" fmla="*/ 0 h 2423828"/>
              <a:gd name="connsiteX1" fmla="*/ 2970009 w 2970009"/>
              <a:gd name="connsiteY1" fmla="*/ 0 h 2423828"/>
              <a:gd name="connsiteX2" fmla="*/ 2970009 w 2970009"/>
              <a:gd name="connsiteY2" fmla="*/ 2423828 h 2423828"/>
              <a:gd name="connsiteX3" fmla="*/ 0 w 2970009"/>
              <a:gd name="connsiteY3" fmla="*/ 2423828 h 2423828"/>
            </a:gdLst>
            <a:ahLst/>
            <a:cxnLst>
              <a:cxn ang="0">
                <a:pos x="connsiteX0" y="connsiteY0"/>
              </a:cxn>
              <a:cxn ang="0">
                <a:pos x="connsiteX1" y="connsiteY1"/>
              </a:cxn>
              <a:cxn ang="0">
                <a:pos x="connsiteX2" y="connsiteY2"/>
              </a:cxn>
              <a:cxn ang="0">
                <a:pos x="connsiteX3" y="connsiteY3"/>
              </a:cxn>
            </a:cxnLst>
            <a:rect l="l" t="t" r="r" b="b"/>
            <a:pathLst>
              <a:path w="2970009" h="2423828">
                <a:moveTo>
                  <a:pt x="0" y="0"/>
                </a:moveTo>
                <a:lnTo>
                  <a:pt x="2970009" y="0"/>
                </a:lnTo>
                <a:lnTo>
                  <a:pt x="2970009" y="2423828"/>
                </a:lnTo>
                <a:lnTo>
                  <a:pt x="0" y="2423828"/>
                </a:lnTo>
                <a:close/>
              </a:path>
            </a:pathLst>
          </a:custGeom>
          <a:solidFill>
            <a:schemeClr val="bg1">
              <a:lumMod val="95000"/>
            </a:schemeClr>
          </a:solidFill>
        </p:spPr>
        <p:txBody>
          <a:bodyPr wrap="square">
            <a:noAutofit/>
          </a:bodyPr>
          <a:lstStyle>
            <a:lvl1pPr marL="0" indent="0" algn="ctr">
              <a:buFontTx/>
              <a:buNone/>
              <a:defRPr sz="1200" b="0" i="0">
                <a:latin typeface="DM Sans" pitchFamily="2" charset="77"/>
              </a:defRPr>
            </a:lvl1pPr>
          </a:lstStyle>
          <a:p>
            <a:r>
              <a:rPr lang="en-US" dirty="0"/>
              <a:t>Picture</a:t>
            </a:r>
          </a:p>
        </p:txBody>
      </p:sp>
      <p:sp>
        <p:nvSpPr>
          <p:cNvPr id="8" name="Picture Placeholder 7">
            <a:extLst>
              <a:ext uri="{FF2B5EF4-FFF2-40B4-BE49-F238E27FC236}">
                <a16:creationId xmlns:a16="http://schemas.microsoft.com/office/drawing/2014/main" id="{2B9D89FF-3754-5743-7EBD-92CF82ACF97E}"/>
              </a:ext>
            </a:extLst>
          </p:cNvPr>
          <p:cNvSpPr>
            <a:spLocks noGrp="1"/>
          </p:cNvSpPr>
          <p:nvPr>
            <p:ph type="pic" sz="quarter" idx="25" hasCustomPrompt="1"/>
          </p:nvPr>
        </p:nvSpPr>
        <p:spPr>
          <a:xfrm>
            <a:off x="608830" y="4540201"/>
            <a:ext cx="3098593" cy="2317797"/>
          </a:xfrm>
          <a:custGeom>
            <a:avLst/>
            <a:gdLst>
              <a:gd name="connsiteX0" fmla="*/ 0 w 2970009"/>
              <a:gd name="connsiteY0" fmla="*/ 0 h 2423828"/>
              <a:gd name="connsiteX1" fmla="*/ 2970009 w 2970009"/>
              <a:gd name="connsiteY1" fmla="*/ 0 h 2423828"/>
              <a:gd name="connsiteX2" fmla="*/ 2970009 w 2970009"/>
              <a:gd name="connsiteY2" fmla="*/ 2423828 h 2423828"/>
              <a:gd name="connsiteX3" fmla="*/ 0 w 2970009"/>
              <a:gd name="connsiteY3" fmla="*/ 2423828 h 2423828"/>
            </a:gdLst>
            <a:ahLst/>
            <a:cxnLst>
              <a:cxn ang="0">
                <a:pos x="connsiteX0" y="connsiteY0"/>
              </a:cxn>
              <a:cxn ang="0">
                <a:pos x="connsiteX1" y="connsiteY1"/>
              </a:cxn>
              <a:cxn ang="0">
                <a:pos x="connsiteX2" y="connsiteY2"/>
              </a:cxn>
              <a:cxn ang="0">
                <a:pos x="connsiteX3" y="connsiteY3"/>
              </a:cxn>
            </a:cxnLst>
            <a:rect l="l" t="t" r="r" b="b"/>
            <a:pathLst>
              <a:path w="2970009" h="2423828">
                <a:moveTo>
                  <a:pt x="0" y="0"/>
                </a:moveTo>
                <a:lnTo>
                  <a:pt x="2970009" y="0"/>
                </a:lnTo>
                <a:lnTo>
                  <a:pt x="2970009" y="2423828"/>
                </a:lnTo>
                <a:lnTo>
                  <a:pt x="0" y="2423828"/>
                </a:lnTo>
                <a:close/>
              </a:path>
            </a:pathLst>
          </a:custGeom>
          <a:solidFill>
            <a:schemeClr val="bg1">
              <a:lumMod val="95000"/>
            </a:schemeClr>
          </a:solidFill>
        </p:spPr>
        <p:txBody>
          <a:bodyPr wrap="square">
            <a:noAutofit/>
          </a:bodyPr>
          <a:lstStyle>
            <a:lvl1pPr marL="0" indent="0" algn="ctr">
              <a:buFontTx/>
              <a:buNone/>
              <a:defRPr sz="1200" b="0" i="0">
                <a:latin typeface="DM Sans" pitchFamily="2" charset="77"/>
              </a:defRPr>
            </a:lvl1pPr>
          </a:lstStyle>
          <a:p>
            <a:r>
              <a:rPr lang="en-US" dirty="0"/>
              <a:t>Picture</a:t>
            </a:r>
          </a:p>
        </p:txBody>
      </p:sp>
      <p:sp>
        <p:nvSpPr>
          <p:cNvPr id="10" name="Picture Placeholder 9">
            <a:extLst>
              <a:ext uri="{FF2B5EF4-FFF2-40B4-BE49-F238E27FC236}">
                <a16:creationId xmlns:a16="http://schemas.microsoft.com/office/drawing/2014/main" id="{C8EF6AB8-868B-2823-133E-102DF2DAD5C0}"/>
              </a:ext>
            </a:extLst>
          </p:cNvPr>
          <p:cNvSpPr>
            <a:spLocks noGrp="1"/>
          </p:cNvSpPr>
          <p:nvPr>
            <p:ph type="pic" sz="quarter" idx="26" hasCustomPrompt="1"/>
          </p:nvPr>
        </p:nvSpPr>
        <p:spPr>
          <a:xfrm>
            <a:off x="3885866" y="2052535"/>
            <a:ext cx="3098593" cy="4805465"/>
          </a:xfrm>
          <a:custGeom>
            <a:avLst/>
            <a:gdLst>
              <a:gd name="connsiteX0" fmla="*/ 0 w 2970009"/>
              <a:gd name="connsiteY0" fmla="*/ 0 h 5047683"/>
              <a:gd name="connsiteX1" fmla="*/ 2970009 w 2970009"/>
              <a:gd name="connsiteY1" fmla="*/ 0 h 5047683"/>
              <a:gd name="connsiteX2" fmla="*/ 2970009 w 2970009"/>
              <a:gd name="connsiteY2" fmla="*/ 5047683 h 5047683"/>
              <a:gd name="connsiteX3" fmla="*/ 0 w 2970009"/>
              <a:gd name="connsiteY3" fmla="*/ 5047683 h 5047683"/>
            </a:gdLst>
            <a:ahLst/>
            <a:cxnLst>
              <a:cxn ang="0">
                <a:pos x="connsiteX0" y="connsiteY0"/>
              </a:cxn>
              <a:cxn ang="0">
                <a:pos x="connsiteX1" y="connsiteY1"/>
              </a:cxn>
              <a:cxn ang="0">
                <a:pos x="connsiteX2" y="connsiteY2"/>
              </a:cxn>
              <a:cxn ang="0">
                <a:pos x="connsiteX3" y="connsiteY3"/>
              </a:cxn>
            </a:cxnLst>
            <a:rect l="l" t="t" r="r" b="b"/>
            <a:pathLst>
              <a:path w="2970009" h="5047683">
                <a:moveTo>
                  <a:pt x="0" y="0"/>
                </a:moveTo>
                <a:lnTo>
                  <a:pt x="2970009" y="0"/>
                </a:lnTo>
                <a:lnTo>
                  <a:pt x="2970009" y="5047683"/>
                </a:lnTo>
                <a:lnTo>
                  <a:pt x="0" y="5047683"/>
                </a:lnTo>
                <a:close/>
              </a:path>
            </a:pathLst>
          </a:custGeom>
          <a:solidFill>
            <a:schemeClr val="bg1">
              <a:lumMod val="95000"/>
            </a:schemeClr>
          </a:solidFill>
        </p:spPr>
        <p:txBody>
          <a:bodyPr wrap="square">
            <a:noAutofit/>
          </a:bodyPr>
          <a:lstStyle>
            <a:lvl1pPr marL="0" indent="0" algn="ctr">
              <a:buFontTx/>
              <a:buNone/>
              <a:defRPr sz="1200" b="0" i="0">
                <a:latin typeface="DM Sans" pitchFamily="2" charset="77"/>
              </a:defRPr>
            </a:lvl1pPr>
          </a:lstStyle>
          <a:p>
            <a:r>
              <a:rPr lang="en-US" dirty="0"/>
              <a:t>Picture</a:t>
            </a:r>
          </a:p>
        </p:txBody>
      </p:sp>
      <p:sp>
        <p:nvSpPr>
          <p:cNvPr id="2" name="Title 1">
            <a:extLst>
              <a:ext uri="{FF2B5EF4-FFF2-40B4-BE49-F238E27FC236}">
                <a16:creationId xmlns:a16="http://schemas.microsoft.com/office/drawing/2014/main" id="{D90A25B3-28D7-D34E-9542-FE7622B34D92}"/>
              </a:ext>
            </a:extLst>
          </p:cNvPr>
          <p:cNvSpPr>
            <a:spLocks noGrp="1"/>
          </p:cNvSpPr>
          <p:nvPr>
            <p:ph type="title"/>
          </p:nvPr>
        </p:nvSpPr>
        <p:spPr>
          <a:xfrm>
            <a:off x="606287" y="298219"/>
            <a:ext cx="10972800" cy="1325563"/>
          </a:xfrm>
        </p:spPr>
        <p:txBody>
          <a:bodyPr/>
          <a:lstStyle/>
          <a:p>
            <a:r>
              <a:rPr lang="en-US" dirty="0"/>
              <a:t>Click to edit Master title style</a:t>
            </a:r>
          </a:p>
        </p:txBody>
      </p:sp>
    </p:spTree>
    <p:extLst>
      <p:ext uri="{BB962C8B-B14F-4D97-AF65-F5344CB8AC3E}">
        <p14:creationId xmlns:p14="http://schemas.microsoft.com/office/powerpoint/2010/main" val="85427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9" name="Picture Placeholder 7">
            <a:extLst>
              <a:ext uri="{FF2B5EF4-FFF2-40B4-BE49-F238E27FC236}">
                <a16:creationId xmlns:a16="http://schemas.microsoft.com/office/drawing/2014/main" id="{BDA44FC1-D016-1497-D22C-5E33E42519DA}"/>
              </a:ext>
            </a:extLst>
          </p:cNvPr>
          <p:cNvSpPr>
            <a:spLocks noGrp="1"/>
          </p:cNvSpPr>
          <p:nvPr>
            <p:ph type="pic" sz="quarter" idx="16"/>
          </p:nvPr>
        </p:nvSpPr>
        <p:spPr>
          <a:xfrm>
            <a:off x="5653183" y="1928715"/>
            <a:ext cx="879007" cy="879833"/>
          </a:xfrm>
          <a:prstGeom prst="ellipse">
            <a:avLst/>
          </a:prstGeom>
          <a:solidFill>
            <a:schemeClr val="bg1">
              <a:lumMod val="95000"/>
            </a:schemeClr>
          </a:solidFill>
          <a:effectLst>
            <a:softEdge rad="0"/>
          </a:effectLst>
        </p:spPr>
        <p:txBody>
          <a:bodyPr/>
          <a:lstStyle/>
          <a:p>
            <a:endParaRPr lang="en-US" dirty="0"/>
          </a:p>
        </p:txBody>
      </p:sp>
      <p:sp>
        <p:nvSpPr>
          <p:cNvPr id="10" name="Picture Placeholder 7">
            <a:extLst>
              <a:ext uri="{FF2B5EF4-FFF2-40B4-BE49-F238E27FC236}">
                <a16:creationId xmlns:a16="http://schemas.microsoft.com/office/drawing/2014/main" id="{0683232A-2A7F-84E0-28E1-703A40B8C340}"/>
              </a:ext>
            </a:extLst>
          </p:cNvPr>
          <p:cNvSpPr>
            <a:spLocks noGrp="1"/>
          </p:cNvSpPr>
          <p:nvPr>
            <p:ph type="pic" sz="quarter" idx="17"/>
          </p:nvPr>
        </p:nvSpPr>
        <p:spPr>
          <a:xfrm>
            <a:off x="8542891" y="2690488"/>
            <a:ext cx="879007" cy="879833"/>
          </a:xfrm>
          <a:prstGeom prst="ellipse">
            <a:avLst/>
          </a:prstGeom>
          <a:solidFill>
            <a:schemeClr val="bg1">
              <a:lumMod val="95000"/>
            </a:schemeClr>
          </a:solidFill>
          <a:effectLst>
            <a:softEdge rad="0"/>
          </a:effectLst>
        </p:spPr>
        <p:txBody>
          <a:bodyPr/>
          <a:lstStyle/>
          <a:p>
            <a:endParaRPr lang="en-US" dirty="0"/>
          </a:p>
        </p:txBody>
      </p:sp>
      <p:sp>
        <p:nvSpPr>
          <p:cNvPr id="11" name="Picture Placeholder 7">
            <a:extLst>
              <a:ext uri="{FF2B5EF4-FFF2-40B4-BE49-F238E27FC236}">
                <a16:creationId xmlns:a16="http://schemas.microsoft.com/office/drawing/2014/main" id="{ACDDAF0A-C47F-6E74-5BE1-9A74E5460C52}"/>
              </a:ext>
            </a:extLst>
          </p:cNvPr>
          <p:cNvSpPr>
            <a:spLocks noGrp="1"/>
          </p:cNvSpPr>
          <p:nvPr>
            <p:ph type="pic" sz="quarter" idx="18"/>
          </p:nvPr>
        </p:nvSpPr>
        <p:spPr>
          <a:xfrm>
            <a:off x="2770102" y="2690488"/>
            <a:ext cx="879007" cy="879833"/>
          </a:xfrm>
          <a:prstGeom prst="ellipse">
            <a:avLst/>
          </a:prstGeom>
          <a:solidFill>
            <a:schemeClr val="bg1">
              <a:lumMod val="95000"/>
            </a:schemeClr>
          </a:solidFill>
          <a:effectLst>
            <a:softEdge rad="0"/>
          </a:effectLst>
        </p:spPr>
        <p:txBody>
          <a:bodyPr/>
          <a:lstStyle/>
          <a:p>
            <a:endParaRPr lang="en-US" dirty="0"/>
          </a:p>
        </p:txBody>
      </p:sp>
    </p:spTree>
    <p:extLst>
      <p:ext uri="{BB962C8B-B14F-4D97-AF65-F5344CB8AC3E}">
        <p14:creationId xmlns:p14="http://schemas.microsoft.com/office/powerpoint/2010/main" val="93531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7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8" name="Picture Placeholder 7">
            <a:extLst>
              <a:ext uri="{FF2B5EF4-FFF2-40B4-BE49-F238E27FC236}">
                <a16:creationId xmlns:a16="http://schemas.microsoft.com/office/drawing/2014/main" id="{1DBDE1EE-7B03-E87A-1AC2-29ED2BB6730D}"/>
              </a:ext>
            </a:extLst>
          </p:cNvPr>
          <p:cNvSpPr>
            <a:spLocks noGrp="1"/>
          </p:cNvSpPr>
          <p:nvPr>
            <p:ph type="pic" sz="quarter" idx="16"/>
          </p:nvPr>
        </p:nvSpPr>
        <p:spPr>
          <a:xfrm>
            <a:off x="5720576" y="880945"/>
            <a:ext cx="2375209" cy="5096107"/>
          </a:xfrm>
          <a:prstGeom prst="roundRect">
            <a:avLst>
              <a:gd name="adj" fmla="val 6808"/>
            </a:avLst>
          </a:prstGeom>
          <a:solidFill>
            <a:schemeClr val="bg1">
              <a:lumMod val="95000"/>
            </a:schemeClr>
          </a:solidFill>
          <a:effectLst>
            <a:softEdge rad="0"/>
          </a:effectLst>
        </p:spPr>
        <p:txBody>
          <a:bodyPr/>
          <a:lstStyle/>
          <a:p>
            <a:endParaRPr lang="en-US" dirty="0"/>
          </a:p>
        </p:txBody>
      </p:sp>
    </p:spTree>
    <p:extLst>
      <p:ext uri="{BB962C8B-B14F-4D97-AF65-F5344CB8AC3E}">
        <p14:creationId xmlns:p14="http://schemas.microsoft.com/office/powerpoint/2010/main" val="267598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6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8" name="Picture Placeholder 7">
            <a:extLst>
              <a:ext uri="{FF2B5EF4-FFF2-40B4-BE49-F238E27FC236}">
                <a16:creationId xmlns:a16="http://schemas.microsoft.com/office/drawing/2014/main" id="{833B88FC-3511-F62E-FBBE-D54C222985D5}"/>
              </a:ext>
            </a:extLst>
          </p:cNvPr>
          <p:cNvSpPr>
            <a:spLocks noGrp="1"/>
          </p:cNvSpPr>
          <p:nvPr>
            <p:ph type="pic" sz="quarter" idx="16"/>
          </p:nvPr>
        </p:nvSpPr>
        <p:spPr>
          <a:xfrm>
            <a:off x="5720576" y="3233855"/>
            <a:ext cx="3969834" cy="2509024"/>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4076429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3" name="Picture Placeholder 7">
            <a:extLst>
              <a:ext uri="{FF2B5EF4-FFF2-40B4-BE49-F238E27FC236}">
                <a16:creationId xmlns:a16="http://schemas.microsoft.com/office/drawing/2014/main" id="{DDD582FE-BD79-9B84-79E8-0E59558B30F1}"/>
              </a:ext>
            </a:extLst>
          </p:cNvPr>
          <p:cNvSpPr>
            <a:spLocks noGrp="1"/>
          </p:cNvSpPr>
          <p:nvPr>
            <p:ph type="pic" sz="quarter" idx="16"/>
          </p:nvPr>
        </p:nvSpPr>
        <p:spPr>
          <a:xfrm>
            <a:off x="8842513" y="1"/>
            <a:ext cx="3349487" cy="2107579"/>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52352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5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3" name="Picture Placeholder 7">
            <a:extLst>
              <a:ext uri="{FF2B5EF4-FFF2-40B4-BE49-F238E27FC236}">
                <a16:creationId xmlns:a16="http://schemas.microsoft.com/office/drawing/2014/main" id="{DDD582FE-BD79-9B84-79E8-0E59558B30F1}"/>
              </a:ext>
            </a:extLst>
          </p:cNvPr>
          <p:cNvSpPr>
            <a:spLocks noGrp="1"/>
          </p:cNvSpPr>
          <p:nvPr>
            <p:ph type="pic" sz="quarter" idx="16"/>
          </p:nvPr>
        </p:nvSpPr>
        <p:spPr>
          <a:xfrm>
            <a:off x="4038599" y="2264848"/>
            <a:ext cx="2257099" cy="2107579"/>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28722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A9B-B273-C8F0-E713-C80EFFD21570}"/>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DCEE9E66-083B-1F72-ADEF-F05AB8E664D4}"/>
              </a:ext>
            </a:extLst>
          </p:cNvPr>
          <p:cNvSpPr>
            <a:spLocks noGrp="1"/>
          </p:cNvSpPr>
          <p:nvPr>
            <p:ph type="dt" sz="half" idx="10"/>
          </p:nvPr>
        </p:nvSpPr>
        <p:spPr/>
        <p:txBody>
          <a:bodyPr/>
          <a:lstStyle/>
          <a:p>
            <a:fld id="{2B33466B-EC4B-7A47-BD26-79CD732BADB2}" type="datetimeFigureOut">
              <a:rPr lang="en-US" smtClean="0"/>
              <a:t>11/4/24</a:t>
            </a:fld>
            <a:endParaRPr lang="en-US"/>
          </a:p>
        </p:txBody>
      </p:sp>
      <p:sp>
        <p:nvSpPr>
          <p:cNvPr id="5" name="Footer Placeholder 4">
            <a:extLst>
              <a:ext uri="{FF2B5EF4-FFF2-40B4-BE49-F238E27FC236}">
                <a16:creationId xmlns:a16="http://schemas.microsoft.com/office/drawing/2014/main" id="{483CD57A-6E39-F7E8-183F-D3FED9C9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20BAE-0976-B9BF-FED1-A86DE7ED9679}"/>
              </a:ext>
            </a:extLst>
          </p:cNvPr>
          <p:cNvSpPr>
            <a:spLocks noGrp="1"/>
          </p:cNvSpPr>
          <p:nvPr>
            <p:ph type="sldNum" sz="quarter" idx="12"/>
          </p:nvPr>
        </p:nvSpPr>
        <p:spPr/>
        <p:txBody>
          <a:bodyPr/>
          <a:lstStyle/>
          <a:p>
            <a:fld id="{8AD1F8FE-90E8-DE4D-8A0C-1B91C422C6EF}" type="slidenum">
              <a:rPr lang="en-US" smtClean="0"/>
              <a:t>‹#›</a:t>
            </a:fld>
            <a:endParaRPr lang="en-US"/>
          </a:p>
        </p:txBody>
      </p:sp>
      <p:sp>
        <p:nvSpPr>
          <p:cNvPr id="10" name="Picture Placeholder 7">
            <a:extLst>
              <a:ext uri="{FF2B5EF4-FFF2-40B4-BE49-F238E27FC236}">
                <a16:creationId xmlns:a16="http://schemas.microsoft.com/office/drawing/2014/main" id="{3931EBA9-80E0-2591-013B-024F97381813}"/>
              </a:ext>
            </a:extLst>
          </p:cNvPr>
          <p:cNvSpPr>
            <a:spLocks noGrp="1"/>
          </p:cNvSpPr>
          <p:nvPr>
            <p:ph type="pic" sz="quarter" idx="16"/>
          </p:nvPr>
        </p:nvSpPr>
        <p:spPr>
          <a:xfrm>
            <a:off x="5197033" y="2060295"/>
            <a:ext cx="3125263" cy="1990845"/>
          </a:xfrm>
          <a:solidFill>
            <a:schemeClr val="bg1">
              <a:lumMod val="95000"/>
            </a:schemeClr>
          </a:solidFill>
        </p:spPr>
        <p:txBody>
          <a:bodyPr/>
          <a:lstStyle/>
          <a:p>
            <a:endParaRPr lang="en-US" dirty="0"/>
          </a:p>
        </p:txBody>
      </p:sp>
      <p:sp>
        <p:nvSpPr>
          <p:cNvPr id="11" name="Picture Placeholder 7">
            <a:extLst>
              <a:ext uri="{FF2B5EF4-FFF2-40B4-BE49-F238E27FC236}">
                <a16:creationId xmlns:a16="http://schemas.microsoft.com/office/drawing/2014/main" id="{40B778A1-FF9F-1F37-1C0D-0F7B6B9D08B0}"/>
              </a:ext>
            </a:extLst>
          </p:cNvPr>
          <p:cNvSpPr>
            <a:spLocks noGrp="1"/>
          </p:cNvSpPr>
          <p:nvPr>
            <p:ph type="pic" sz="quarter" idx="17"/>
          </p:nvPr>
        </p:nvSpPr>
        <p:spPr>
          <a:xfrm>
            <a:off x="8460449" y="4185172"/>
            <a:ext cx="3125263" cy="1990845"/>
          </a:xfrm>
          <a:solidFill>
            <a:schemeClr val="bg1">
              <a:lumMod val="95000"/>
            </a:schemeClr>
          </a:solidFill>
        </p:spPr>
        <p:txBody>
          <a:bodyPr/>
          <a:lstStyle/>
          <a:p>
            <a:endParaRPr lang="en-US" dirty="0"/>
          </a:p>
        </p:txBody>
      </p:sp>
      <p:sp>
        <p:nvSpPr>
          <p:cNvPr id="12" name="Picture Placeholder 7">
            <a:extLst>
              <a:ext uri="{FF2B5EF4-FFF2-40B4-BE49-F238E27FC236}">
                <a16:creationId xmlns:a16="http://schemas.microsoft.com/office/drawing/2014/main" id="{B262BDAA-DACE-0383-D28E-8C056207093B}"/>
              </a:ext>
            </a:extLst>
          </p:cNvPr>
          <p:cNvSpPr>
            <a:spLocks noGrp="1"/>
          </p:cNvSpPr>
          <p:nvPr>
            <p:ph type="pic" sz="quarter" idx="18"/>
          </p:nvPr>
        </p:nvSpPr>
        <p:spPr>
          <a:xfrm>
            <a:off x="8453824" y="2060294"/>
            <a:ext cx="3125263" cy="1990845"/>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5077528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88F5C0-C269-B17D-FD14-177B0E6F2B72}"/>
              </a:ext>
            </a:extLst>
          </p:cNvPr>
          <p:cNvSpPr>
            <a:spLocks noGrp="1"/>
          </p:cNvSpPr>
          <p:nvPr>
            <p:ph type="title"/>
          </p:nvPr>
        </p:nvSpPr>
        <p:spPr>
          <a:xfrm>
            <a:off x="606287" y="298219"/>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E91E7A-B7E3-F82E-BDE6-D138A8544FD9}"/>
              </a:ext>
            </a:extLst>
          </p:cNvPr>
          <p:cNvSpPr>
            <a:spLocks noGrp="1"/>
          </p:cNvSpPr>
          <p:nvPr>
            <p:ph type="body" idx="1"/>
          </p:nvPr>
        </p:nvSpPr>
        <p:spPr>
          <a:xfrm>
            <a:off x="606287"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B8CD66-8B63-B61F-3468-FD2A32F77402}"/>
              </a:ext>
            </a:extLst>
          </p:cNvPr>
          <p:cNvSpPr>
            <a:spLocks noGrp="1"/>
          </p:cNvSpPr>
          <p:nvPr>
            <p:ph type="dt" sz="half" idx="2"/>
          </p:nvPr>
        </p:nvSpPr>
        <p:spPr>
          <a:xfrm>
            <a:off x="606287"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DM Sans" pitchFamily="2" charset="77"/>
              </a:defRPr>
            </a:lvl1pPr>
          </a:lstStyle>
          <a:p>
            <a:fld id="{2B33466B-EC4B-7A47-BD26-79CD732BADB2}" type="datetimeFigureOut">
              <a:rPr lang="en-US" smtClean="0"/>
              <a:pPr/>
              <a:t>11/4/24</a:t>
            </a:fld>
            <a:endParaRPr lang="en-US" dirty="0"/>
          </a:p>
        </p:txBody>
      </p:sp>
      <p:sp>
        <p:nvSpPr>
          <p:cNvPr id="5" name="Footer Placeholder 4">
            <a:extLst>
              <a:ext uri="{FF2B5EF4-FFF2-40B4-BE49-F238E27FC236}">
                <a16:creationId xmlns:a16="http://schemas.microsoft.com/office/drawing/2014/main" id="{05B3ED96-1767-669F-887D-EF18BF1AE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DM Sans" pitchFamily="2" charset="77"/>
              </a:defRPr>
            </a:lvl1pPr>
          </a:lstStyle>
          <a:p>
            <a:endParaRPr lang="en-US" dirty="0"/>
          </a:p>
        </p:txBody>
      </p:sp>
      <p:sp>
        <p:nvSpPr>
          <p:cNvPr id="6" name="Slide Number Placeholder 5">
            <a:extLst>
              <a:ext uri="{FF2B5EF4-FFF2-40B4-BE49-F238E27FC236}">
                <a16:creationId xmlns:a16="http://schemas.microsoft.com/office/drawing/2014/main" id="{52486435-9A89-7E29-2AFB-F125E354C3B3}"/>
              </a:ext>
            </a:extLst>
          </p:cNvPr>
          <p:cNvSpPr>
            <a:spLocks noGrp="1"/>
          </p:cNvSpPr>
          <p:nvPr>
            <p:ph type="sldNum" sz="quarter" idx="4"/>
          </p:nvPr>
        </p:nvSpPr>
        <p:spPr>
          <a:xfrm>
            <a:off x="8842513"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DM Sans" pitchFamily="2" charset="77"/>
              </a:defRPr>
            </a:lvl1pPr>
          </a:lstStyle>
          <a:p>
            <a:fld id="{8AD1F8FE-90E8-DE4D-8A0C-1B91C422C6EF}" type="slidenum">
              <a:rPr lang="en-US" smtClean="0"/>
              <a:pPr/>
              <a:t>‹#›</a:t>
            </a:fld>
            <a:endParaRPr lang="en-US" dirty="0"/>
          </a:p>
        </p:txBody>
      </p:sp>
    </p:spTree>
    <p:extLst>
      <p:ext uri="{BB962C8B-B14F-4D97-AF65-F5344CB8AC3E}">
        <p14:creationId xmlns:p14="http://schemas.microsoft.com/office/powerpoint/2010/main" val="1603473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7" r:id="rId3"/>
    <p:sldLayoutId id="2147483693" r:id="rId4"/>
    <p:sldLayoutId id="2147483692" r:id="rId5"/>
    <p:sldLayoutId id="2147483691" r:id="rId6"/>
    <p:sldLayoutId id="2147483690" r:id="rId7"/>
    <p:sldLayoutId id="2147483718" r:id="rId8"/>
    <p:sldLayoutId id="2147483689" r:id="rId9"/>
    <p:sldLayoutId id="2147483688" r:id="rId10"/>
    <p:sldLayoutId id="2147483684" r:id="rId11"/>
    <p:sldLayoutId id="2147483680" r:id="rId12"/>
    <p:sldLayoutId id="2147483679" r:id="rId13"/>
    <p:sldLayoutId id="2147483682" r:id="rId14"/>
    <p:sldLayoutId id="2147483676" r:id="rId15"/>
    <p:sldLayoutId id="2147483675" r:id="rId16"/>
    <p:sldLayoutId id="2147483674" r:id="rId17"/>
    <p:sldLayoutId id="2147483672" r:id="rId18"/>
    <p:sldLayoutId id="2147483673" r:id="rId19"/>
    <p:sldLayoutId id="2147483671" r:id="rId20"/>
    <p:sldLayoutId id="2147483670" r:id="rId21"/>
    <p:sldLayoutId id="2147483717" r:id="rId22"/>
    <p:sldLayoutId id="2147483667" r:id="rId23"/>
    <p:sldLayoutId id="2147483716" r:id="rId24"/>
    <p:sldLayoutId id="2147483668" r:id="rId25"/>
    <p:sldLayoutId id="2147483669" r:id="rId26"/>
    <p:sldLayoutId id="2147483666" r:id="rId27"/>
    <p:sldLayoutId id="2147483715" r:id="rId28"/>
    <p:sldLayoutId id="2147483665" r:id="rId29"/>
    <p:sldLayoutId id="2147483714" r:id="rId30"/>
    <p:sldLayoutId id="2147483664" r:id="rId31"/>
    <p:sldLayoutId id="2147483701" r:id="rId32"/>
    <p:sldLayoutId id="2147483707" r:id="rId33"/>
    <p:sldLayoutId id="2147483719" r:id="rId34"/>
  </p:sldLayoutIdLst>
  <p:txStyles>
    <p:titleStyle>
      <a:lvl1pPr algn="l" defTabSz="914400" rtl="0" eaLnBrk="1" latinLnBrk="0" hangingPunct="1">
        <a:lnSpc>
          <a:spcPct val="90000"/>
        </a:lnSpc>
        <a:spcBef>
          <a:spcPct val="0"/>
        </a:spcBef>
        <a:buNone/>
        <a:defRPr sz="3600" b="1" i="0" kern="1200" spc="0" baseline="0">
          <a:solidFill>
            <a:schemeClr val="tx1"/>
          </a:solidFill>
          <a:latin typeface="DM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DM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DM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DM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mailto:cpello@floridatradeacademy.org" TargetMode="Externa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3.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BC1182-72D6-B7A7-6202-32AFA2E550ED}"/>
              </a:ext>
            </a:extLst>
          </p:cNvPr>
          <p:cNvSpPr/>
          <p:nvPr/>
        </p:nvSpPr>
        <p:spPr>
          <a:xfrm>
            <a:off x="0" y="0"/>
            <a:ext cx="12192000" cy="6872068"/>
          </a:xfrm>
          <a:prstGeom prst="rect">
            <a:avLst/>
          </a:prstGeom>
          <a:gradFill>
            <a:gsLst>
              <a:gs pos="0">
                <a:schemeClr val="accent1">
                  <a:lumMod val="50000"/>
                </a:schemeClr>
              </a:gs>
              <a:gs pos="100000">
                <a:schemeClr val="tx2">
                  <a:lumMod val="75000"/>
                </a:schemeClr>
              </a:gs>
            </a:gsLst>
            <a:lin ang="9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0">
                    <a:schemeClr val="accent1">
                      <a:shade val="30000"/>
                      <a:satMod val="115000"/>
                      <a:lumMod val="74888"/>
                    </a:schemeClr>
                  </a:gs>
                  <a:gs pos="17000">
                    <a:schemeClr val="accent1">
                      <a:lumMod val="50000"/>
                    </a:schemeClr>
                  </a:gs>
                  <a:gs pos="100000">
                    <a:schemeClr val="accent1">
                      <a:lumMod val="75000"/>
                      <a:shade val="100000"/>
                      <a:satMod val="115000"/>
                    </a:schemeClr>
                  </a:gs>
                </a:gsLst>
                <a:lin ang="5400000" scaled="1"/>
              </a:gradFill>
            </a:endParaRPr>
          </a:p>
        </p:txBody>
      </p:sp>
      <p:sp>
        <p:nvSpPr>
          <p:cNvPr id="37" name="TextBox 36">
            <a:extLst>
              <a:ext uri="{FF2B5EF4-FFF2-40B4-BE49-F238E27FC236}">
                <a16:creationId xmlns:a16="http://schemas.microsoft.com/office/drawing/2014/main" id="{A69E07DB-19FE-0DC4-4548-24C5DED7710D}"/>
              </a:ext>
            </a:extLst>
          </p:cNvPr>
          <p:cNvSpPr txBox="1"/>
          <p:nvPr/>
        </p:nvSpPr>
        <p:spPr>
          <a:xfrm rot="16200000">
            <a:off x="9840726" y="1908797"/>
            <a:ext cx="5438498" cy="1169551"/>
          </a:xfrm>
          <a:prstGeom prst="rect">
            <a:avLst/>
          </a:prstGeom>
          <a:noFill/>
        </p:spPr>
        <p:txBody>
          <a:bodyPr wrap="square" rtlCol="0" anchor="ctr">
            <a:spAutoFit/>
          </a:bodyPr>
          <a:lstStyle/>
          <a:p>
            <a:pPr algn="r">
              <a:lnSpc>
                <a:spcPts val="1600"/>
              </a:lnSpc>
            </a:pPr>
            <a:r>
              <a:rPr lang="en-US" sz="24000" b="1" spc="100" dirty="0">
                <a:gradFill>
                  <a:gsLst>
                    <a:gs pos="0">
                      <a:schemeClr val="accent4">
                        <a:alpha val="81000"/>
                      </a:schemeClr>
                    </a:gs>
                    <a:gs pos="77000">
                      <a:schemeClr val="accent3">
                        <a:alpha val="0"/>
                      </a:schemeClr>
                    </a:gs>
                  </a:gsLst>
                  <a:lin ang="9000000" scaled="0"/>
                </a:gradFill>
                <a:latin typeface="DM Sans" pitchFamily="2" charset="77"/>
                <a:ea typeface="Inter SemiBold" panose="02000503000000020004" pitchFamily="2" charset="0"/>
                <a:cs typeface="Poppins" pitchFamily="2" charset="77"/>
              </a:rPr>
              <a:t>‘24</a:t>
            </a:r>
          </a:p>
        </p:txBody>
      </p:sp>
      <p:sp>
        <p:nvSpPr>
          <p:cNvPr id="4" name="Title 3">
            <a:extLst>
              <a:ext uri="{FF2B5EF4-FFF2-40B4-BE49-F238E27FC236}">
                <a16:creationId xmlns:a16="http://schemas.microsoft.com/office/drawing/2014/main" id="{38B8F9B5-8ECD-A398-7F80-4BB2F561AD08}"/>
              </a:ext>
            </a:extLst>
          </p:cNvPr>
          <p:cNvSpPr>
            <a:spLocks noGrp="1"/>
          </p:cNvSpPr>
          <p:nvPr>
            <p:ph type="ctrTitle"/>
          </p:nvPr>
        </p:nvSpPr>
        <p:spPr>
          <a:xfrm>
            <a:off x="685925" y="2584499"/>
            <a:ext cx="8727939" cy="2791847"/>
          </a:xfrm>
        </p:spPr>
        <p:txBody>
          <a:bodyPr>
            <a:normAutofit fontScale="90000"/>
          </a:bodyPr>
          <a:lstStyle/>
          <a:p>
            <a:pPr algn="l"/>
            <a:br>
              <a:rPr lang="en-US" sz="3000" b="0" dirty="0">
                <a:solidFill>
                  <a:schemeClr val="bg1"/>
                </a:solidFill>
              </a:rPr>
            </a:br>
            <a:br>
              <a:rPr lang="en-US" sz="3000" b="0" dirty="0">
                <a:solidFill>
                  <a:schemeClr val="bg1"/>
                </a:solidFill>
              </a:rPr>
            </a:br>
            <a:r>
              <a:rPr lang="en-US" sz="3000" b="0" dirty="0">
                <a:solidFill>
                  <a:schemeClr val="bg1"/>
                </a:solidFill>
              </a:rPr>
              <a:t>Florida Trade Academy Presents</a:t>
            </a:r>
            <a:br>
              <a:rPr lang="en-US" sz="3000" b="0" dirty="0">
                <a:solidFill>
                  <a:schemeClr val="bg1"/>
                </a:solidFill>
              </a:rPr>
            </a:br>
            <a:br>
              <a:rPr lang="en-US" sz="5400" dirty="0">
                <a:solidFill>
                  <a:schemeClr val="bg1"/>
                </a:solidFill>
              </a:rPr>
            </a:br>
            <a:r>
              <a:rPr lang="en-US" sz="4000" dirty="0">
                <a:solidFill>
                  <a:schemeClr val="bg1"/>
                </a:solidFill>
              </a:rPr>
              <a:t>Classrooms to Careers: Customized Pre-Apprenticeships and Certified Training for Student Success</a:t>
            </a:r>
            <a:endParaRPr lang="en-US" sz="5400" dirty="0">
              <a:solidFill>
                <a:schemeClr val="accent3">
                  <a:lumMod val="60000"/>
                  <a:lumOff val="40000"/>
                </a:schemeClr>
              </a:solidFill>
            </a:endParaRPr>
          </a:p>
        </p:txBody>
      </p:sp>
      <p:sp>
        <p:nvSpPr>
          <p:cNvPr id="6" name="TextBox 5">
            <a:extLst>
              <a:ext uri="{FF2B5EF4-FFF2-40B4-BE49-F238E27FC236}">
                <a16:creationId xmlns:a16="http://schemas.microsoft.com/office/drawing/2014/main" id="{3359307C-E3E2-C8F8-8BBB-49DC5A28B4D2}"/>
              </a:ext>
            </a:extLst>
          </p:cNvPr>
          <p:cNvSpPr txBox="1"/>
          <p:nvPr/>
        </p:nvSpPr>
        <p:spPr>
          <a:xfrm>
            <a:off x="685925" y="566866"/>
            <a:ext cx="2292801" cy="230832"/>
          </a:xfrm>
          <a:prstGeom prst="rect">
            <a:avLst/>
          </a:prstGeom>
          <a:noFill/>
        </p:spPr>
        <p:txBody>
          <a:bodyPr wrap="square" rtlCol="0">
            <a:spAutoFit/>
          </a:bodyPr>
          <a:lstStyle/>
          <a:p>
            <a:r>
              <a:rPr lang="en-US" sz="900" spc="400" dirty="0">
                <a:solidFill>
                  <a:schemeClr val="bg1"/>
                </a:solidFill>
                <a:latin typeface="DM Sans" pitchFamily="2" charset="77"/>
                <a:cs typeface="Poppins Medium" panose="00000600000000000000" pitchFamily="50" charset="0"/>
              </a:rPr>
              <a:t>NOVEMBER 20, 2024</a:t>
            </a:r>
          </a:p>
        </p:txBody>
      </p:sp>
      <p:cxnSp>
        <p:nvCxnSpPr>
          <p:cNvPr id="28" name="Straight Connector 27">
            <a:extLst>
              <a:ext uri="{FF2B5EF4-FFF2-40B4-BE49-F238E27FC236}">
                <a16:creationId xmlns:a16="http://schemas.microsoft.com/office/drawing/2014/main" id="{56D82733-4744-1C3C-61ED-5D4748E8554E}"/>
              </a:ext>
            </a:extLst>
          </p:cNvPr>
          <p:cNvCxnSpPr>
            <a:cxnSpLocks/>
          </p:cNvCxnSpPr>
          <p:nvPr/>
        </p:nvCxnSpPr>
        <p:spPr>
          <a:xfrm>
            <a:off x="685925" y="5883454"/>
            <a:ext cx="89928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logo with white text&#10;&#10;Description automatically generated">
            <a:extLst>
              <a:ext uri="{FF2B5EF4-FFF2-40B4-BE49-F238E27FC236}">
                <a16:creationId xmlns:a16="http://schemas.microsoft.com/office/drawing/2014/main" id="{E9EF0C8A-65A4-3497-6927-7A6077CBC7A4}"/>
              </a:ext>
            </a:extLst>
          </p:cNvPr>
          <p:cNvPicPr>
            <a:picLocks noChangeAspect="1"/>
          </p:cNvPicPr>
          <p:nvPr/>
        </p:nvPicPr>
        <p:blipFill>
          <a:blip r:embed="rId3"/>
          <a:srcRect l="5771"/>
          <a:stretch/>
        </p:blipFill>
        <p:spPr>
          <a:xfrm>
            <a:off x="685925" y="1113202"/>
            <a:ext cx="2452253" cy="1155793"/>
          </a:xfrm>
          <a:prstGeom prst="rect">
            <a:avLst/>
          </a:prstGeom>
        </p:spPr>
      </p:pic>
    </p:spTree>
    <p:extLst>
      <p:ext uri="{BB962C8B-B14F-4D97-AF65-F5344CB8AC3E}">
        <p14:creationId xmlns:p14="http://schemas.microsoft.com/office/powerpoint/2010/main" val="4061676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AE434-C6CC-62C9-C47F-5E8999086CAD}"/>
              </a:ext>
            </a:extLst>
          </p:cNvPr>
          <p:cNvSpPr/>
          <p:nvPr/>
        </p:nvSpPr>
        <p:spPr>
          <a:xfrm>
            <a:off x="0" y="0"/>
            <a:ext cx="3804418" cy="6858000"/>
          </a:xfrm>
          <a:prstGeom prst="rect">
            <a:avLst/>
          </a:prstGeom>
          <a:solidFill>
            <a:schemeClr val="tx2">
              <a:lumMod val="20000"/>
              <a:lumOff val="80000"/>
              <a:alpha val="30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35BD0FC3-5DFC-1D97-42C5-BE93AA63D6EE}"/>
              </a:ext>
            </a:extLst>
          </p:cNvPr>
          <p:cNvSpPr>
            <a:spLocks noGrp="1"/>
          </p:cNvSpPr>
          <p:nvPr>
            <p:ph type="title"/>
          </p:nvPr>
        </p:nvSpPr>
        <p:spPr/>
        <p:txBody>
          <a:bodyPr/>
          <a:lstStyle/>
          <a:p>
            <a:r>
              <a:rPr lang="en-US" dirty="0"/>
              <a:t>Timeline</a:t>
            </a:r>
          </a:p>
        </p:txBody>
      </p:sp>
      <p:grpSp>
        <p:nvGrpSpPr>
          <p:cNvPr id="3" name="Group 2">
            <a:extLst>
              <a:ext uri="{FF2B5EF4-FFF2-40B4-BE49-F238E27FC236}">
                <a16:creationId xmlns:a16="http://schemas.microsoft.com/office/drawing/2014/main" id="{9FEF46A8-F773-20C5-9BC7-89C4DC6F617D}"/>
              </a:ext>
            </a:extLst>
          </p:cNvPr>
          <p:cNvGrpSpPr/>
          <p:nvPr/>
        </p:nvGrpSpPr>
        <p:grpSpPr>
          <a:xfrm>
            <a:off x="4261485" y="961000"/>
            <a:ext cx="7464287" cy="3229925"/>
            <a:chOff x="888999" y="1769917"/>
            <a:chExt cx="8128000" cy="2355116"/>
          </a:xfrm>
          <a:effectLst/>
        </p:grpSpPr>
        <p:sp>
          <p:nvSpPr>
            <p:cNvPr id="4" name="Freeform 3">
              <a:extLst>
                <a:ext uri="{FF2B5EF4-FFF2-40B4-BE49-F238E27FC236}">
                  <a16:creationId xmlns:a16="http://schemas.microsoft.com/office/drawing/2014/main" id="{D550B35C-1631-56B6-B9DF-B9E8994514BB}"/>
                </a:ext>
              </a:extLst>
            </p:cNvPr>
            <p:cNvSpPr/>
            <p:nvPr/>
          </p:nvSpPr>
          <p:spPr>
            <a:xfrm>
              <a:off x="888999" y="1769917"/>
              <a:ext cx="8128000" cy="1182039"/>
            </a:xfrm>
            <a:custGeom>
              <a:avLst/>
              <a:gdLst>
                <a:gd name="connsiteX0" fmla="*/ 0 w 8128000"/>
                <a:gd name="connsiteY0" fmla="*/ 295510 h 1182039"/>
                <a:gd name="connsiteX1" fmla="*/ 7536981 w 8128000"/>
                <a:gd name="connsiteY1" fmla="*/ 295510 h 1182039"/>
                <a:gd name="connsiteX2" fmla="*/ 7536981 w 8128000"/>
                <a:gd name="connsiteY2" fmla="*/ 0 h 1182039"/>
                <a:gd name="connsiteX3" fmla="*/ 8128000 w 8128000"/>
                <a:gd name="connsiteY3" fmla="*/ 591020 h 1182039"/>
                <a:gd name="connsiteX4" fmla="*/ 7536981 w 8128000"/>
                <a:gd name="connsiteY4" fmla="*/ 1182039 h 1182039"/>
                <a:gd name="connsiteX5" fmla="*/ 7536981 w 8128000"/>
                <a:gd name="connsiteY5" fmla="*/ 886529 h 1182039"/>
                <a:gd name="connsiteX6" fmla="*/ 0 w 8128000"/>
                <a:gd name="connsiteY6" fmla="*/ 886529 h 1182039"/>
                <a:gd name="connsiteX7" fmla="*/ 0 w 8128000"/>
                <a:gd name="connsiteY7" fmla="*/ 295510 h 118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000" h="1182039">
                  <a:moveTo>
                    <a:pt x="0" y="295510"/>
                  </a:moveTo>
                  <a:lnTo>
                    <a:pt x="7536981" y="295510"/>
                  </a:lnTo>
                  <a:lnTo>
                    <a:pt x="7536981" y="0"/>
                  </a:lnTo>
                  <a:lnTo>
                    <a:pt x="8128000" y="591020"/>
                  </a:lnTo>
                  <a:lnTo>
                    <a:pt x="7536981" y="1182039"/>
                  </a:lnTo>
                  <a:lnTo>
                    <a:pt x="7536981" y="886529"/>
                  </a:lnTo>
                  <a:lnTo>
                    <a:pt x="0" y="886529"/>
                  </a:lnTo>
                  <a:lnTo>
                    <a:pt x="0" y="295510"/>
                  </a:lnTo>
                  <a:close/>
                </a:path>
              </a:pathLst>
            </a:custGeom>
            <a:solidFill>
              <a:srgbClr val="002059"/>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379330" rIns="549510" bIns="483159"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srgbClr val="FAFAFA"/>
                </a:solidFill>
                <a:effectLst/>
                <a:uLnTx/>
                <a:uFillTx/>
                <a:latin typeface="DM Sans" pitchFamily="2" charset="77"/>
                <a:ea typeface="+mn-ea"/>
                <a:cs typeface="+mn-cs"/>
              </a:endParaRPr>
            </a:p>
          </p:txBody>
        </p:sp>
        <p:sp>
          <p:nvSpPr>
            <p:cNvPr id="5" name="Freeform 4">
              <a:extLst>
                <a:ext uri="{FF2B5EF4-FFF2-40B4-BE49-F238E27FC236}">
                  <a16:creationId xmlns:a16="http://schemas.microsoft.com/office/drawing/2014/main" id="{1B5A1656-487B-DF1B-E2D3-A4C4917E8C0C}"/>
                </a:ext>
              </a:extLst>
            </p:cNvPr>
            <p:cNvSpPr/>
            <p:nvPr/>
          </p:nvSpPr>
          <p:spPr>
            <a:xfrm>
              <a:off x="2391052" y="2351975"/>
              <a:ext cx="6625946" cy="1182039"/>
            </a:xfrm>
            <a:custGeom>
              <a:avLst/>
              <a:gdLst>
                <a:gd name="connsiteX0" fmla="*/ 0 w 6625945"/>
                <a:gd name="connsiteY0" fmla="*/ 295510 h 1182039"/>
                <a:gd name="connsiteX1" fmla="*/ 6034926 w 6625945"/>
                <a:gd name="connsiteY1" fmla="*/ 295510 h 1182039"/>
                <a:gd name="connsiteX2" fmla="*/ 6034926 w 6625945"/>
                <a:gd name="connsiteY2" fmla="*/ 0 h 1182039"/>
                <a:gd name="connsiteX3" fmla="*/ 6625945 w 6625945"/>
                <a:gd name="connsiteY3" fmla="*/ 591020 h 1182039"/>
                <a:gd name="connsiteX4" fmla="*/ 6034926 w 6625945"/>
                <a:gd name="connsiteY4" fmla="*/ 1182039 h 1182039"/>
                <a:gd name="connsiteX5" fmla="*/ 6034926 w 6625945"/>
                <a:gd name="connsiteY5" fmla="*/ 886529 h 1182039"/>
                <a:gd name="connsiteX6" fmla="*/ 0 w 6625945"/>
                <a:gd name="connsiteY6" fmla="*/ 886529 h 1182039"/>
                <a:gd name="connsiteX7" fmla="*/ 0 w 6625945"/>
                <a:gd name="connsiteY7" fmla="*/ 295510 h 118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5945" h="1182039">
                  <a:moveTo>
                    <a:pt x="0" y="295510"/>
                  </a:moveTo>
                  <a:lnTo>
                    <a:pt x="6034926" y="295510"/>
                  </a:lnTo>
                  <a:lnTo>
                    <a:pt x="6034926" y="0"/>
                  </a:lnTo>
                  <a:lnTo>
                    <a:pt x="6625945" y="591020"/>
                  </a:lnTo>
                  <a:lnTo>
                    <a:pt x="6034926" y="1182039"/>
                  </a:lnTo>
                  <a:lnTo>
                    <a:pt x="6034926" y="886529"/>
                  </a:lnTo>
                  <a:lnTo>
                    <a:pt x="0" y="886529"/>
                  </a:lnTo>
                  <a:lnTo>
                    <a:pt x="0" y="295510"/>
                  </a:lnTo>
                  <a:close/>
                </a:path>
              </a:pathLst>
            </a:custGeom>
            <a:solidFill>
              <a:srgbClr val="A8A8AD"/>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379330" rIns="549510" bIns="483159"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DM Sans" pitchFamily="2" charset="77"/>
                <a:ea typeface="+mn-ea"/>
                <a:cs typeface="+mn-cs"/>
              </a:endParaRPr>
            </a:p>
          </p:txBody>
        </p:sp>
        <p:sp>
          <p:nvSpPr>
            <p:cNvPr id="6" name="Freeform 5">
              <a:extLst>
                <a:ext uri="{FF2B5EF4-FFF2-40B4-BE49-F238E27FC236}">
                  <a16:creationId xmlns:a16="http://schemas.microsoft.com/office/drawing/2014/main" id="{2A5171AD-18CF-7D62-D7F2-88550861F055}"/>
                </a:ext>
              </a:extLst>
            </p:cNvPr>
            <p:cNvSpPr/>
            <p:nvPr/>
          </p:nvSpPr>
          <p:spPr>
            <a:xfrm>
              <a:off x="3892290" y="2942994"/>
              <a:ext cx="5123891" cy="1182039"/>
            </a:xfrm>
            <a:custGeom>
              <a:avLst/>
              <a:gdLst>
                <a:gd name="connsiteX0" fmla="*/ 0 w 5123891"/>
                <a:gd name="connsiteY0" fmla="*/ 295510 h 1182039"/>
                <a:gd name="connsiteX1" fmla="*/ 4532872 w 5123891"/>
                <a:gd name="connsiteY1" fmla="*/ 295510 h 1182039"/>
                <a:gd name="connsiteX2" fmla="*/ 4532872 w 5123891"/>
                <a:gd name="connsiteY2" fmla="*/ 0 h 1182039"/>
                <a:gd name="connsiteX3" fmla="*/ 5123891 w 5123891"/>
                <a:gd name="connsiteY3" fmla="*/ 591020 h 1182039"/>
                <a:gd name="connsiteX4" fmla="*/ 4532872 w 5123891"/>
                <a:gd name="connsiteY4" fmla="*/ 1182039 h 1182039"/>
                <a:gd name="connsiteX5" fmla="*/ 4532872 w 5123891"/>
                <a:gd name="connsiteY5" fmla="*/ 886529 h 1182039"/>
                <a:gd name="connsiteX6" fmla="*/ 0 w 5123891"/>
                <a:gd name="connsiteY6" fmla="*/ 886529 h 1182039"/>
                <a:gd name="connsiteX7" fmla="*/ 0 w 5123891"/>
                <a:gd name="connsiteY7" fmla="*/ 295510 h 118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3891" h="1182039">
                  <a:moveTo>
                    <a:pt x="0" y="295510"/>
                  </a:moveTo>
                  <a:lnTo>
                    <a:pt x="4532872" y="295510"/>
                  </a:lnTo>
                  <a:lnTo>
                    <a:pt x="4532872" y="0"/>
                  </a:lnTo>
                  <a:lnTo>
                    <a:pt x="5123891" y="591020"/>
                  </a:lnTo>
                  <a:lnTo>
                    <a:pt x="4532872" y="1182039"/>
                  </a:lnTo>
                  <a:lnTo>
                    <a:pt x="4532872" y="886529"/>
                  </a:lnTo>
                  <a:lnTo>
                    <a:pt x="0" y="886529"/>
                  </a:lnTo>
                  <a:lnTo>
                    <a:pt x="0" y="295510"/>
                  </a:lnTo>
                  <a:close/>
                </a:path>
              </a:pathLst>
            </a:custGeom>
            <a:solidFill>
              <a:srgbClr val="D81822"/>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379330" rIns="549510" bIns="483159"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AFAFA"/>
                </a:solidFill>
                <a:effectLst/>
                <a:uLnTx/>
                <a:uFillTx/>
                <a:latin typeface="DM Sans" pitchFamily="2" charset="77"/>
                <a:ea typeface="+mn-ea"/>
                <a:cs typeface="+mn-cs"/>
              </a:endParaRPr>
            </a:p>
          </p:txBody>
        </p:sp>
      </p:grpSp>
      <p:sp>
        <p:nvSpPr>
          <p:cNvPr id="9" name="Rectangle 8">
            <a:extLst>
              <a:ext uri="{FF2B5EF4-FFF2-40B4-BE49-F238E27FC236}">
                <a16:creationId xmlns:a16="http://schemas.microsoft.com/office/drawing/2014/main" id="{8DA888BE-84B6-C7DF-64E0-9934E6E31BE2}"/>
              </a:ext>
            </a:extLst>
          </p:cNvPr>
          <p:cNvSpPr/>
          <p:nvPr/>
        </p:nvSpPr>
        <p:spPr>
          <a:xfrm>
            <a:off x="4518664" y="1473524"/>
            <a:ext cx="6639547" cy="57083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DM Sans" pitchFamily="2" charset="77"/>
                <a:ea typeface="Times New Roman" panose="02020603050405020304" pitchFamily="18" charset="0"/>
              </a:rPr>
              <a:t>Phase 1: Initial Onboarding </a:t>
            </a:r>
            <a:r>
              <a:rPr lang="en-US" sz="1400" dirty="0">
                <a:effectLst/>
                <a:latin typeface="DM Sans" pitchFamily="2" charset="77"/>
                <a:ea typeface="Times New Roman" panose="02020603050405020304" pitchFamily="18" charset="0"/>
              </a:rPr>
              <a:t>Introduction to program structure, goals, and foundational skills.</a:t>
            </a:r>
            <a:r>
              <a:rPr lang="en-US" sz="1400" dirty="0">
                <a:effectLst/>
                <a:latin typeface="DM Sans" pitchFamily="2" charset="77"/>
              </a:rPr>
              <a:t> </a:t>
            </a:r>
            <a:endParaRPr kumimoji="0" lang="en-US" sz="1400" b="0" i="0" u="none" strike="noStrike" kern="1200" cap="none" spc="0" normalizeH="0" baseline="0" noProof="0" dirty="0">
              <a:ln>
                <a:noFill/>
              </a:ln>
              <a:solidFill>
                <a:srgbClr val="FAFAFA"/>
              </a:solidFill>
              <a:effectLst/>
              <a:uLnTx/>
              <a:uFillTx/>
              <a:latin typeface="DM Sans" pitchFamily="2" charset="77"/>
            </a:endParaRPr>
          </a:p>
        </p:txBody>
      </p:sp>
      <p:sp>
        <p:nvSpPr>
          <p:cNvPr id="10" name="Rectangle 9">
            <a:extLst>
              <a:ext uri="{FF2B5EF4-FFF2-40B4-BE49-F238E27FC236}">
                <a16:creationId xmlns:a16="http://schemas.microsoft.com/office/drawing/2014/main" id="{621A0169-83F4-41F3-1C6A-660D76EB385E}"/>
              </a:ext>
            </a:extLst>
          </p:cNvPr>
          <p:cNvSpPr/>
          <p:nvPr/>
        </p:nvSpPr>
        <p:spPr>
          <a:xfrm>
            <a:off x="5685234" y="2280155"/>
            <a:ext cx="5519976" cy="57083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buSzPts val="1000"/>
              <a:tabLst>
                <a:tab pos="457200" algn="l"/>
              </a:tabLst>
            </a:pPr>
            <a:r>
              <a:rPr lang="en-US" sz="1400" b="1" dirty="0">
                <a:effectLst/>
                <a:latin typeface="DM Sans" pitchFamily="2" charset="77"/>
                <a:ea typeface="Times New Roman" panose="02020603050405020304" pitchFamily="18" charset="0"/>
                <a:cs typeface="Times New Roman" panose="02020603050405020304" pitchFamily="18" charset="0"/>
              </a:rPr>
              <a:t>Phase 2: Core Training</a:t>
            </a:r>
            <a:r>
              <a:rPr lang="en-US" sz="1400" dirty="0">
                <a:effectLst/>
                <a:latin typeface="DM Sans" pitchFamily="2" charset="77"/>
                <a:ea typeface="Times New Roman" panose="02020603050405020304" pitchFamily="18" charset="0"/>
                <a:cs typeface="Times New Roman" panose="02020603050405020304" pitchFamily="18" charset="0"/>
              </a:rPr>
              <a:t> In-depth technical instruction, hands-on training, and assessments.</a:t>
            </a:r>
            <a:endParaRPr lang="en-US" sz="1400" dirty="0">
              <a:effectLst/>
              <a:latin typeface="DM Sans" pitchFamily="2" charset="77"/>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940094CE-94E3-83C1-B136-A52D086C7180}"/>
              </a:ext>
            </a:extLst>
          </p:cNvPr>
          <p:cNvSpPr/>
          <p:nvPr/>
        </p:nvSpPr>
        <p:spPr>
          <a:xfrm>
            <a:off x="7063508" y="3103725"/>
            <a:ext cx="4141702" cy="57083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buSzPts val="1000"/>
              <a:tabLst>
                <a:tab pos="457200" algn="l"/>
              </a:tabLst>
            </a:pPr>
            <a:r>
              <a:rPr lang="en-US" sz="1400" b="1" dirty="0">
                <a:solidFill>
                  <a:schemeClr val="bg1"/>
                </a:solidFill>
                <a:effectLst/>
                <a:latin typeface="DM Sans" pitchFamily="2" charset="77"/>
                <a:ea typeface="Times New Roman" panose="02020603050405020304" pitchFamily="18" charset="0"/>
                <a:cs typeface="Times New Roman" panose="02020603050405020304" pitchFamily="18" charset="0"/>
              </a:rPr>
              <a:t>Phase 3: Certification Prep and Review</a:t>
            </a:r>
            <a:r>
              <a:rPr lang="en-US" sz="1400" dirty="0">
                <a:solidFill>
                  <a:schemeClr val="bg1"/>
                </a:solidFill>
                <a:effectLst/>
                <a:latin typeface="DM Sans" pitchFamily="2" charset="77"/>
                <a:ea typeface="Times New Roman" panose="02020603050405020304" pitchFamily="18" charset="0"/>
                <a:cs typeface="Times New Roman" panose="02020603050405020304" pitchFamily="18" charset="0"/>
              </a:rPr>
              <a:t> Final training modules, and certification</a:t>
            </a:r>
            <a:endParaRPr lang="en-US" sz="1400" dirty="0">
              <a:solidFill>
                <a:schemeClr val="bg1"/>
              </a:solidFill>
              <a:effectLst/>
              <a:latin typeface="DM Sans" pitchFamily="2" charset="77"/>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8CFCE93-0E1C-1E8F-676B-1F4121DDD6E8}"/>
              </a:ext>
            </a:extLst>
          </p:cNvPr>
          <p:cNvSpPr txBox="1"/>
          <p:nvPr/>
        </p:nvSpPr>
        <p:spPr>
          <a:xfrm>
            <a:off x="561510" y="2507216"/>
            <a:ext cx="3242908" cy="233467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600" dirty="0">
                <a:solidFill>
                  <a:schemeClr val="tx1">
                    <a:lumMod val="50000"/>
                    <a:lumOff val="50000"/>
                  </a:schemeClr>
                </a:solidFill>
                <a:latin typeface="DM Sans" pitchFamily="2" charset="77"/>
              </a:rPr>
              <a:t>A standard FTA program span starts at one semester but can be as long as a full school year depending on the desired outcomes and certifications, with clear milestones and structured phases to keep students on track. Here’s an example timeline for a certified training program:</a:t>
            </a:r>
          </a:p>
          <a:p>
            <a:pPr marL="0" marR="0" lvl="0" indent="0" algn="l" defTabSz="914400" rtl="0" eaLnBrk="1" fontAlgn="auto" latinLnBrk="0" hangingPunct="1">
              <a:lnSpc>
                <a:spcPts val="16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lumMod val="50000"/>
                  <a:lumOff val="50000"/>
                </a:srgbClr>
              </a:solidFill>
              <a:effectLst/>
              <a:uLnTx/>
              <a:uFillTx/>
              <a:latin typeface="DM Sans" pitchFamily="2" charset="77"/>
              <a:ea typeface="PT Sans" panose="020B0503020203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D882687-4363-ED09-C0B8-8778A174D3A5}"/>
              </a:ext>
            </a:extLst>
          </p:cNvPr>
          <p:cNvSpPr txBox="1"/>
          <p:nvPr/>
        </p:nvSpPr>
        <p:spPr>
          <a:xfrm>
            <a:off x="606286" y="2055691"/>
            <a:ext cx="2631011" cy="362535"/>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DM Sans" pitchFamily="2" charset="77"/>
                <a:ea typeface="Inter SemiBold" panose="02000503000000020004" pitchFamily="2" charset="0"/>
                <a:cs typeface="Poppins Medium" panose="00000600000000000000" pitchFamily="50" charset="0"/>
              </a:rPr>
              <a:t>Program Timeline</a:t>
            </a:r>
          </a:p>
        </p:txBody>
      </p:sp>
      <p:sp>
        <p:nvSpPr>
          <p:cNvPr id="24" name="TextBox 23">
            <a:extLst>
              <a:ext uri="{FF2B5EF4-FFF2-40B4-BE49-F238E27FC236}">
                <a16:creationId xmlns:a16="http://schemas.microsoft.com/office/drawing/2014/main" id="{244F543C-F5F5-325B-6DEB-D049F2A9589C}"/>
              </a:ext>
            </a:extLst>
          </p:cNvPr>
          <p:cNvSpPr txBox="1"/>
          <p:nvPr/>
        </p:nvSpPr>
        <p:spPr>
          <a:xfrm>
            <a:off x="4400442" y="4443665"/>
            <a:ext cx="7230048" cy="2067938"/>
          </a:xfrm>
          <a:prstGeom prst="rect">
            <a:avLst/>
          </a:prstGeom>
          <a:noFill/>
        </p:spPr>
        <p:txBody>
          <a:bodyPr wrap="square" rtlCol="0">
            <a:spAutoFit/>
          </a:bodyPr>
          <a:lstStyle/>
          <a:p>
            <a:pPr marL="0" marR="0"/>
            <a:r>
              <a:rPr lang="en-US" sz="1600" b="1" dirty="0">
                <a:solidFill>
                  <a:srgbClr val="002059"/>
                </a:solidFill>
                <a:effectLst/>
                <a:latin typeface="DM Sans" pitchFamily="2" charset="77"/>
                <a:ea typeface="Times New Roman" panose="02020603050405020304" pitchFamily="18" charset="0"/>
                <a:cs typeface="Times New Roman" panose="02020603050405020304" pitchFamily="18" charset="0"/>
              </a:rPr>
              <a:t>Resources Provided</a:t>
            </a:r>
            <a:endParaRPr lang="en-US" sz="1600" dirty="0">
              <a:solidFill>
                <a:srgbClr val="002059"/>
              </a:solidFill>
              <a:effectLst/>
              <a:latin typeface="DM Sans" pitchFamily="2" charset="77"/>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dirty="0">
                <a:solidFill>
                  <a:srgbClr val="002059"/>
                </a:solidFill>
                <a:effectLst/>
                <a:latin typeface="DM Sans" pitchFamily="2" charset="77"/>
                <a:ea typeface="Times New Roman" panose="02020603050405020304" pitchFamily="18" charset="0"/>
                <a:cs typeface="Times New Roman" panose="02020603050405020304" pitchFamily="18" charset="0"/>
              </a:rPr>
              <a:t>Access to tools, digital learning materials, and compliance reporting resources</a:t>
            </a:r>
            <a:endParaRPr lang="en-US" sz="1400" dirty="0">
              <a:solidFill>
                <a:srgbClr val="002059"/>
              </a:solidFill>
              <a:effectLst/>
              <a:latin typeface="DM Sans" pitchFamily="2" charset="77"/>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dirty="0">
                <a:solidFill>
                  <a:srgbClr val="002059"/>
                </a:solidFill>
                <a:effectLst/>
                <a:latin typeface="DM Sans" pitchFamily="2" charset="77"/>
                <a:ea typeface="Times New Roman" panose="02020603050405020304" pitchFamily="18" charset="0"/>
                <a:cs typeface="Times New Roman" panose="02020603050405020304" pitchFamily="18" charset="0"/>
              </a:rPr>
              <a:t>Ensures students and staff have everything they need for success</a:t>
            </a:r>
          </a:p>
          <a:p>
            <a:pPr marL="342900" marR="0" lvl="0" indent="-342900">
              <a:buSzPts val="1000"/>
              <a:buFont typeface="Symbol" pitchFamily="2" charset="2"/>
              <a:buChar char=""/>
              <a:tabLst>
                <a:tab pos="457200" algn="l"/>
              </a:tabLst>
            </a:pPr>
            <a:r>
              <a:rPr lang="en-US" sz="1400" dirty="0">
                <a:solidFill>
                  <a:srgbClr val="002059"/>
                </a:solidFill>
                <a:latin typeface="DM Sans" pitchFamily="2" charset="77"/>
              </a:rPr>
              <a:t>Prepares students for industry certifications in construction</a:t>
            </a:r>
            <a:endParaRPr lang="en-US" sz="1400" dirty="0">
              <a:solidFill>
                <a:srgbClr val="002059"/>
              </a:solidFill>
              <a:effectLst/>
              <a:latin typeface="DM Sans" pitchFamily="2" charset="77"/>
              <a:ea typeface="Times New Roman" panose="02020603050405020304" pitchFamily="18" charset="0"/>
              <a:cs typeface="Times New Roman" panose="02020603050405020304" pitchFamily="18" charset="0"/>
            </a:endParaRPr>
          </a:p>
          <a:p>
            <a:pPr marR="0" lvl="0">
              <a:buSzPts val="1000"/>
              <a:tabLst>
                <a:tab pos="457200" algn="l"/>
              </a:tabLst>
            </a:pPr>
            <a:endParaRPr lang="en-US" sz="1400" dirty="0">
              <a:solidFill>
                <a:srgbClr val="002059"/>
              </a:solidFill>
              <a:effectLst/>
              <a:latin typeface="DM Sans" pitchFamily="2" charset="77"/>
              <a:ea typeface="Calibri" panose="020F0502020204030204" pitchFamily="34" charset="0"/>
              <a:cs typeface="Times New Roman" panose="02020603050405020304" pitchFamily="18" charset="0"/>
            </a:endParaRPr>
          </a:p>
          <a:p>
            <a:pPr marL="0" marR="0"/>
            <a:r>
              <a:rPr lang="en-US" sz="1600" b="1" dirty="0">
                <a:solidFill>
                  <a:srgbClr val="002059"/>
                </a:solidFill>
                <a:effectLst/>
                <a:latin typeface="DM Sans" pitchFamily="2" charset="77"/>
                <a:ea typeface="Times New Roman" panose="02020603050405020304" pitchFamily="18" charset="0"/>
                <a:cs typeface="Times New Roman" panose="02020603050405020304" pitchFamily="18" charset="0"/>
              </a:rPr>
              <a:t>Sponsorship Opportunities</a:t>
            </a:r>
            <a:endParaRPr lang="en-US" sz="1600" dirty="0">
              <a:solidFill>
                <a:srgbClr val="002059"/>
              </a:solidFill>
              <a:effectLst/>
              <a:latin typeface="DM Sans" pitchFamily="2" charset="77"/>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dirty="0">
                <a:solidFill>
                  <a:srgbClr val="002059"/>
                </a:solidFill>
                <a:effectLst/>
                <a:latin typeface="DM Sans" pitchFamily="2" charset="77"/>
                <a:ea typeface="Times New Roman" panose="02020603050405020304" pitchFamily="18" charset="0"/>
                <a:cs typeface="Times New Roman" panose="02020603050405020304" pitchFamily="18" charset="0"/>
              </a:rPr>
              <a:t>Partnerships with local businesses for sponsorship can offset program costs</a:t>
            </a:r>
            <a:endParaRPr lang="en-US" sz="1400" dirty="0">
              <a:solidFill>
                <a:srgbClr val="002059"/>
              </a:solidFill>
              <a:effectLst/>
              <a:latin typeface="DM Sans" pitchFamily="2" charset="77"/>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dirty="0">
                <a:solidFill>
                  <a:srgbClr val="002059"/>
                </a:solidFill>
                <a:effectLst/>
                <a:latin typeface="DM Sans" pitchFamily="2" charset="77"/>
                <a:ea typeface="Times New Roman" panose="02020603050405020304" pitchFamily="18" charset="0"/>
                <a:cs typeface="Times New Roman" panose="02020603050405020304" pitchFamily="18" charset="0"/>
              </a:rPr>
              <a:t>Provides students with additional real-world connections and support</a:t>
            </a:r>
            <a:endParaRPr lang="en-US" sz="1400" dirty="0">
              <a:solidFill>
                <a:srgbClr val="002059"/>
              </a:solidFill>
              <a:effectLst/>
              <a:latin typeface="DM Sans" pitchFamily="2" charset="77"/>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ts val="1600"/>
              </a:lnSpc>
              <a:spcBef>
                <a:spcPts val="0"/>
              </a:spcBef>
              <a:spcAft>
                <a:spcPts val="0"/>
              </a:spcAft>
              <a:buClrTx/>
              <a:buSzTx/>
              <a:buFont typeface="Wingdings" pitchFamily="2" charset="2"/>
              <a:buChar char="ü"/>
              <a:tabLst/>
              <a:defRPr/>
            </a:pPr>
            <a:endParaRPr kumimoji="0" lang="en-US" sz="1000" b="0" i="0" u="none" strike="noStrike" kern="1200" cap="none" spc="0" normalizeH="0" baseline="0" noProof="0" dirty="0">
              <a:ln>
                <a:noFill/>
              </a:ln>
              <a:solidFill>
                <a:srgbClr val="000000">
                  <a:lumMod val="50000"/>
                  <a:lumOff val="50000"/>
                </a:srgbClr>
              </a:solidFill>
              <a:effectLst/>
              <a:uLnTx/>
              <a:uFillTx/>
              <a:latin typeface="DM Sans" pitchFamily="2" charset="77"/>
              <a:ea typeface="Inter" panose="02000503000000020004" pitchFamily="2" charset="0"/>
              <a:cs typeface="Open Sans" panose="020B0606030504020204" pitchFamily="34" charset="0"/>
            </a:endParaRPr>
          </a:p>
        </p:txBody>
      </p:sp>
    </p:spTree>
    <p:extLst>
      <p:ext uri="{BB962C8B-B14F-4D97-AF65-F5344CB8AC3E}">
        <p14:creationId xmlns:p14="http://schemas.microsoft.com/office/powerpoint/2010/main" val="314858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B3DFE1-707C-06BA-A6AB-655D8754CE57}"/>
              </a:ext>
            </a:extLst>
          </p:cNvPr>
          <p:cNvSpPr/>
          <p:nvPr/>
        </p:nvSpPr>
        <p:spPr>
          <a:xfrm>
            <a:off x="6568067" y="-10550"/>
            <a:ext cx="5623933" cy="6858000"/>
          </a:xfrm>
          <a:prstGeom prst="rect">
            <a:avLst/>
          </a:prstGeom>
          <a:solidFill>
            <a:srgbClr val="002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E057B-5EAE-3638-0AFE-B60012451B9A}"/>
              </a:ext>
            </a:extLst>
          </p:cNvPr>
          <p:cNvSpPr>
            <a:spLocks noGrp="1"/>
          </p:cNvSpPr>
          <p:nvPr>
            <p:ph type="title"/>
          </p:nvPr>
        </p:nvSpPr>
        <p:spPr/>
        <p:txBody>
          <a:bodyPr/>
          <a:lstStyle/>
          <a:p>
            <a:r>
              <a:rPr lang="en-US" dirty="0"/>
              <a:t>Q&amp;A and </a:t>
            </a:r>
            <a:br>
              <a:rPr lang="en-US" dirty="0"/>
            </a:br>
            <a:r>
              <a:rPr lang="en-US" dirty="0"/>
              <a:t>Next Steps</a:t>
            </a:r>
          </a:p>
        </p:txBody>
      </p:sp>
      <p:sp>
        <p:nvSpPr>
          <p:cNvPr id="5" name="TextBox 4">
            <a:extLst>
              <a:ext uri="{FF2B5EF4-FFF2-40B4-BE49-F238E27FC236}">
                <a16:creationId xmlns:a16="http://schemas.microsoft.com/office/drawing/2014/main" id="{9DABFD1A-359F-ACF6-A5F4-48C808FC6DA3}"/>
              </a:ext>
            </a:extLst>
          </p:cNvPr>
          <p:cNvSpPr txBox="1"/>
          <p:nvPr/>
        </p:nvSpPr>
        <p:spPr>
          <a:xfrm>
            <a:off x="601999" y="1750162"/>
            <a:ext cx="2302140" cy="362535"/>
          </a:xfrm>
          <a:prstGeom prst="rect">
            <a:avLst/>
          </a:prstGeom>
          <a:noFill/>
        </p:spPr>
        <p:txBody>
          <a:bodyPr wrap="square" rtlCol="0">
            <a:spAutoFit/>
          </a:bodyPr>
          <a:lstStyle/>
          <a:p>
            <a:pPr>
              <a:lnSpc>
                <a:spcPts val="2200"/>
              </a:lnSpc>
            </a:pPr>
            <a:r>
              <a:rPr lang="en-US" sz="1600" b="1" dirty="0">
                <a:latin typeface="DM Sans" pitchFamily="2" charset="77"/>
                <a:ea typeface="Inter SemiBold" panose="02000503000000020004" pitchFamily="2" charset="0"/>
                <a:cs typeface="Poppins Medium" panose="00000600000000000000" pitchFamily="50" charset="0"/>
              </a:rPr>
              <a:t>Questions</a:t>
            </a:r>
          </a:p>
        </p:txBody>
      </p:sp>
      <p:sp>
        <p:nvSpPr>
          <p:cNvPr id="4" name="TextBox 3">
            <a:extLst>
              <a:ext uri="{FF2B5EF4-FFF2-40B4-BE49-F238E27FC236}">
                <a16:creationId xmlns:a16="http://schemas.microsoft.com/office/drawing/2014/main" id="{B681BAB3-1305-97F8-DFE7-3715CA3BCFDE}"/>
              </a:ext>
            </a:extLst>
          </p:cNvPr>
          <p:cNvSpPr txBox="1"/>
          <p:nvPr/>
        </p:nvSpPr>
        <p:spPr>
          <a:xfrm>
            <a:off x="602000" y="2211321"/>
            <a:ext cx="3310770" cy="2539862"/>
          </a:xfrm>
          <a:prstGeom prst="rect">
            <a:avLst/>
          </a:prstGeom>
          <a:noFill/>
        </p:spPr>
        <p:txBody>
          <a:bodyPr wrap="square" rtlCol="0">
            <a:spAutoFit/>
          </a:bodyPr>
          <a:lstStyle/>
          <a:p>
            <a:pPr>
              <a:lnSpc>
                <a:spcPts val="1600"/>
              </a:lnSpc>
            </a:pPr>
            <a:endParaRPr lang="en-US" sz="1600" dirty="0">
              <a:solidFill>
                <a:schemeClr val="tx1">
                  <a:lumMod val="50000"/>
                  <a:lumOff val="50000"/>
                </a:schemeClr>
              </a:solidFill>
              <a:latin typeface="DM Sans" pitchFamily="2" charset="77"/>
            </a:endParaRPr>
          </a:p>
          <a:p>
            <a:pPr marL="171450" indent="-171450">
              <a:lnSpc>
                <a:spcPts val="1600"/>
              </a:lnSpc>
              <a:buFont typeface="Wingdings" pitchFamily="2" charset="2"/>
              <a:buChar char="ü"/>
            </a:pPr>
            <a:r>
              <a:rPr lang="en-US" sz="1600" dirty="0">
                <a:solidFill>
                  <a:schemeClr val="tx1">
                    <a:lumMod val="50000"/>
                    <a:lumOff val="50000"/>
                  </a:schemeClr>
                </a:solidFill>
                <a:latin typeface="DM Sans" pitchFamily="2" charset="77"/>
              </a:rPr>
              <a:t>Open for questions about FTA’s programs, customization options, or partnership opportunities</a:t>
            </a:r>
          </a:p>
          <a:p>
            <a:pPr>
              <a:lnSpc>
                <a:spcPts val="1600"/>
              </a:lnSpc>
            </a:pPr>
            <a:br>
              <a:rPr lang="en-US" sz="1600" dirty="0">
                <a:solidFill>
                  <a:schemeClr val="tx1">
                    <a:lumMod val="50000"/>
                    <a:lumOff val="50000"/>
                  </a:schemeClr>
                </a:solidFill>
                <a:latin typeface="DM Sans" pitchFamily="2" charset="77"/>
              </a:rPr>
            </a:br>
            <a:r>
              <a:rPr lang="en-US" sz="1600" b="1" dirty="0">
                <a:latin typeface="DM Sans" pitchFamily="2" charset="77"/>
              </a:rPr>
              <a:t>Next Steps</a:t>
            </a:r>
          </a:p>
          <a:p>
            <a:pPr marL="171450" indent="-171450">
              <a:lnSpc>
                <a:spcPts val="1600"/>
              </a:lnSpc>
              <a:buFont typeface="Wingdings" pitchFamily="2" charset="2"/>
              <a:buChar char="ü"/>
            </a:pPr>
            <a:endParaRPr lang="en-US" sz="1600" dirty="0">
              <a:solidFill>
                <a:schemeClr val="tx1">
                  <a:lumMod val="50000"/>
                  <a:lumOff val="50000"/>
                </a:schemeClr>
              </a:solidFill>
              <a:latin typeface="DM Sans" pitchFamily="2" charset="77"/>
            </a:endParaRPr>
          </a:p>
          <a:p>
            <a:pPr marL="171450" indent="-171450">
              <a:lnSpc>
                <a:spcPts val="1600"/>
              </a:lnSpc>
              <a:buFont typeface="Wingdings" pitchFamily="2" charset="2"/>
              <a:buChar char="ü"/>
            </a:pPr>
            <a:r>
              <a:rPr lang="en-US" sz="1600" dirty="0">
                <a:solidFill>
                  <a:schemeClr val="tx1">
                    <a:lumMod val="50000"/>
                    <a:lumOff val="50000"/>
                  </a:schemeClr>
                </a:solidFill>
                <a:latin typeface="DM Sans" pitchFamily="2" charset="77"/>
              </a:rPr>
              <a:t>Schedule a follow-up meeting, select program options, and plan for launch</a:t>
            </a:r>
          </a:p>
          <a:p>
            <a:pPr marL="171450" indent="-171450">
              <a:lnSpc>
                <a:spcPts val="1600"/>
              </a:lnSpc>
              <a:buFont typeface="Wingdings" pitchFamily="2" charset="2"/>
              <a:buChar char="ü"/>
            </a:pPr>
            <a:endParaRPr lang="en-US" sz="1000" b="0" i="0" dirty="0">
              <a:solidFill>
                <a:schemeClr val="tx1">
                  <a:lumMod val="50000"/>
                  <a:lumOff val="50000"/>
                </a:schemeClr>
              </a:solidFill>
              <a:effectLst/>
              <a:latin typeface="DM Sans" pitchFamily="2" charset="77"/>
            </a:endParaRPr>
          </a:p>
        </p:txBody>
      </p:sp>
      <p:sp>
        <p:nvSpPr>
          <p:cNvPr id="16" name="TextBox 15">
            <a:extLst>
              <a:ext uri="{FF2B5EF4-FFF2-40B4-BE49-F238E27FC236}">
                <a16:creationId xmlns:a16="http://schemas.microsoft.com/office/drawing/2014/main" id="{86D17595-0F52-57F1-08A7-4D4A0A88E391}"/>
              </a:ext>
            </a:extLst>
          </p:cNvPr>
          <p:cNvSpPr txBox="1"/>
          <p:nvPr/>
        </p:nvSpPr>
        <p:spPr>
          <a:xfrm>
            <a:off x="8262446" y="2059687"/>
            <a:ext cx="3971925" cy="2585323"/>
          </a:xfrm>
          <a:prstGeom prst="rect">
            <a:avLst/>
          </a:prstGeom>
          <a:noFill/>
        </p:spPr>
        <p:txBody>
          <a:bodyPr wrap="square" rtlCol="0">
            <a:spAutoFit/>
          </a:bodyPr>
          <a:lstStyle/>
          <a:p>
            <a:pPr marL="0" marR="0" algn="l"/>
            <a:r>
              <a:rPr lang="en-US" sz="1800" b="1" i="0" u="none" strike="noStrike" dirty="0">
                <a:solidFill>
                  <a:schemeClr val="bg1"/>
                </a:solidFill>
                <a:effectLst/>
                <a:latin typeface="Aptos" panose="020B0004020202020204" pitchFamily="34" charset="0"/>
              </a:rPr>
              <a:t>Chris Pello</a:t>
            </a:r>
            <a:endParaRPr lang="en-US" sz="1800" b="0" i="0" u="none" strike="noStrike" dirty="0">
              <a:solidFill>
                <a:schemeClr val="bg1"/>
              </a:solidFill>
              <a:effectLst/>
              <a:latin typeface="Aptos" panose="020B0004020202020204" pitchFamily="34" charset="0"/>
            </a:endParaRPr>
          </a:p>
          <a:p>
            <a:pPr marL="0" marR="0" algn="l"/>
            <a:r>
              <a:rPr lang="en-US" sz="1800" b="0" i="0" u="none" strike="noStrike" dirty="0">
                <a:solidFill>
                  <a:schemeClr val="bg1"/>
                </a:solidFill>
                <a:effectLst/>
                <a:latin typeface="Aptos" panose="020B0004020202020204" pitchFamily="34" charset="0"/>
              </a:rPr>
              <a:t>Chief Executive Officer</a:t>
            </a:r>
          </a:p>
          <a:p>
            <a:pPr marL="0" marR="0" algn="l"/>
            <a:r>
              <a:rPr lang="en-US" sz="1800" b="1" i="0" u="none" strike="noStrike" dirty="0">
                <a:solidFill>
                  <a:schemeClr val="bg1"/>
                </a:solidFill>
                <a:effectLst/>
                <a:latin typeface="Aptos" panose="020B0004020202020204" pitchFamily="34" charset="0"/>
              </a:rPr>
              <a:t>Florida Trade Academy </a:t>
            </a:r>
            <a:endParaRPr lang="en-US" sz="1800" b="0" i="0" u="none" strike="noStrike" dirty="0">
              <a:solidFill>
                <a:schemeClr val="bg1"/>
              </a:solidFill>
              <a:effectLst/>
              <a:latin typeface="Aptos" panose="020B0004020202020204" pitchFamily="34" charset="0"/>
            </a:endParaRPr>
          </a:p>
          <a:p>
            <a:pPr marL="0" marR="0" algn="l"/>
            <a:r>
              <a:rPr lang="en-US" sz="1800" b="0" i="0" u="none" strike="noStrike" dirty="0">
                <a:solidFill>
                  <a:schemeClr val="bg1"/>
                </a:solidFill>
                <a:effectLst/>
                <a:latin typeface="Aptos" panose="020B0004020202020204" pitchFamily="34" charset="0"/>
              </a:rPr>
              <a:t>p. (813) 404-1598</a:t>
            </a:r>
          </a:p>
          <a:p>
            <a:pPr marL="0" marR="0" algn="l"/>
            <a:r>
              <a:rPr lang="en-US" sz="1800" b="0" i="0" u="none" strike="noStrike" dirty="0">
                <a:solidFill>
                  <a:schemeClr val="bg1"/>
                </a:solidFill>
                <a:effectLst/>
                <a:latin typeface="Aptos" panose="020B0004020202020204" pitchFamily="34" charset="0"/>
              </a:rPr>
              <a:t>w. </a:t>
            </a:r>
            <a:r>
              <a:rPr lang="en-US" sz="1800" b="0" i="0" u="none" strike="noStrike" dirty="0" err="1">
                <a:solidFill>
                  <a:schemeClr val="bg1"/>
                </a:solidFill>
                <a:effectLst/>
                <a:latin typeface="Aptos" panose="020B0004020202020204" pitchFamily="34" charset="0"/>
              </a:rPr>
              <a:t>Floridatradeacademy.org</a:t>
            </a:r>
            <a:r>
              <a:rPr lang="en-US" sz="1800" b="0" i="0" u="none" strike="noStrike" dirty="0">
                <a:solidFill>
                  <a:schemeClr val="bg1"/>
                </a:solidFill>
                <a:effectLst/>
                <a:latin typeface="Aptos" panose="020B0004020202020204" pitchFamily="34" charset="0"/>
              </a:rPr>
              <a:t> </a:t>
            </a:r>
          </a:p>
          <a:p>
            <a:pPr marL="0" marR="0" algn="l"/>
            <a:r>
              <a:rPr lang="en-US" sz="1800" b="0" i="0" u="none" strike="noStrike" dirty="0">
                <a:solidFill>
                  <a:schemeClr val="bg1"/>
                </a:solidFill>
                <a:effectLst/>
                <a:latin typeface="Aptos" panose="020B0004020202020204" pitchFamily="34" charset="0"/>
              </a:rPr>
              <a:t>e. </a:t>
            </a:r>
            <a:r>
              <a:rPr lang="en-US" sz="1800" b="0" i="0" u="none" strike="noStrike" dirty="0">
                <a:solidFill>
                  <a:srgbClr val="D81822"/>
                </a:solidFill>
                <a:effectLst/>
                <a:latin typeface="Aptos" panose="020B0004020202020204" pitchFamily="34" charset="0"/>
                <a:hlinkClick r:id="rId2" tooltip="mailto:bgonzalez@floridatradeacademy.org">
                  <a:extLst>
                    <a:ext uri="{A12FA001-AC4F-418D-AE19-62706E023703}">
                      <ahyp:hlinkClr xmlns:ahyp="http://schemas.microsoft.com/office/drawing/2018/hyperlinkcolor" val="tx"/>
                    </a:ext>
                  </a:extLst>
                </a:hlinkClick>
              </a:rPr>
              <a:t>cpello@floridatradeacademy.org</a:t>
            </a:r>
            <a:r>
              <a:rPr lang="en-US" sz="1800" b="0" i="0" u="none" strike="noStrike" dirty="0">
                <a:solidFill>
                  <a:srgbClr val="D81822"/>
                </a:solidFill>
                <a:effectLst/>
                <a:latin typeface="Aptos" panose="020B0004020202020204" pitchFamily="34" charset="0"/>
              </a:rPr>
              <a:t> </a:t>
            </a:r>
          </a:p>
          <a:p>
            <a:pPr marL="0" marR="0" algn="l"/>
            <a:r>
              <a:rPr lang="en-US" sz="1800" b="0" i="0" u="none" strike="noStrike" dirty="0">
                <a:solidFill>
                  <a:schemeClr val="bg1"/>
                </a:solidFill>
                <a:effectLst/>
                <a:latin typeface="Aptos" panose="020B0004020202020204" pitchFamily="34" charset="0"/>
              </a:rPr>
              <a:t>410 S Ware Blvd STE 1038</a:t>
            </a:r>
          </a:p>
          <a:p>
            <a:pPr marL="0" marR="0" algn="l"/>
            <a:r>
              <a:rPr lang="en-US" sz="1800" b="0" i="0" u="none" strike="noStrike" dirty="0">
                <a:solidFill>
                  <a:schemeClr val="bg1"/>
                </a:solidFill>
                <a:effectLst/>
                <a:latin typeface="Aptos" panose="020B0004020202020204" pitchFamily="34" charset="0"/>
              </a:rPr>
              <a:t>Tampa, FL 33619 </a:t>
            </a:r>
          </a:p>
          <a:p>
            <a:endParaRPr lang="en-US" dirty="0">
              <a:solidFill>
                <a:schemeClr val="bg1"/>
              </a:solidFill>
            </a:endParaRPr>
          </a:p>
        </p:txBody>
      </p:sp>
      <p:pic>
        <p:nvPicPr>
          <p:cNvPr id="27" name="Picture Placeholder 26" descr="A qr code on a white background&#10;&#10;Description automatically generated">
            <a:extLst>
              <a:ext uri="{FF2B5EF4-FFF2-40B4-BE49-F238E27FC236}">
                <a16:creationId xmlns:a16="http://schemas.microsoft.com/office/drawing/2014/main" id="{05A67A09-E46B-B83E-43D1-6501BDE8AB07}"/>
              </a:ext>
            </a:extLst>
          </p:cNvPr>
          <p:cNvPicPr>
            <a:picLocks noGrp="1" noChangeAspect="1"/>
          </p:cNvPicPr>
          <p:nvPr>
            <p:ph type="pic" sz="quarter" idx="16"/>
          </p:nvPr>
        </p:nvPicPr>
        <p:blipFill>
          <a:blip r:embed="rId3"/>
          <a:srcRect t="680" b="1480"/>
          <a:stretch/>
        </p:blipFill>
        <p:spPr>
          <a:xfrm>
            <a:off x="4106724" y="2901808"/>
            <a:ext cx="3971925" cy="2539863"/>
          </a:xfrm>
        </p:spPr>
      </p:pic>
      <p:pic>
        <p:nvPicPr>
          <p:cNvPr id="24" name="Picture 23" descr="Shape&#10;&#10;Description automatically generated with medium confidence">
            <a:extLst>
              <a:ext uri="{FF2B5EF4-FFF2-40B4-BE49-F238E27FC236}">
                <a16:creationId xmlns:a16="http://schemas.microsoft.com/office/drawing/2014/main" id="{5A390068-D5C1-D03F-B5B5-BCDB6753F1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8573" y="2612226"/>
            <a:ext cx="5210353" cy="3256468"/>
          </a:xfrm>
          <a:prstGeom prst="rect">
            <a:avLst/>
          </a:prstGeom>
        </p:spPr>
      </p:pic>
    </p:spTree>
    <p:extLst>
      <p:ext uri="{BB962C8B-B14F-4D97-AF65-F5344CB8AC3E}">
        <p14:creationId xmlns:p14="http://schemas.microsoft.com/office/powerpoint/2010/main" val="4014019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1D4D684-EF65-BB4F-E080-9D01D1D967FE}"/>
              </a:ext>
            </a:extLst>
          </p:cNvPr>
          <p:cNvSpPr/>
          <p:nvPr/>
        </p:nvSpPr>
        <p:spPr>
          <a:xfrm>
            <a:off x="6095999" y="4122518"/>
            <a:ext cx="4587419" cy="2735481"/>
          </a:xfrm>
          <a:prstGeom prst="rect">
            <a:avLst/>
          </a:prstGeom>
          <a:solidFill>
            <a:srgbClr val="0021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440D197F-371F-B56D-E1DC-F3649D958173}"/>
              </a:ext>
            </a:extLst>
          </p:cNvPr>
          <p:cNvSpPr>
            <a:spLocks noGrp="1"/>
          </p:cNvSpPr>
          <p:nvPr>
            <p:ph type="title"/>
          </p:nvPr>
        </p:nvSpPr>
        <p:spPr/>
        <p:txBody>
          <a:bodyPr/>
          <a:lstStyle/>
          <a:p>
            <a:r>
              <a:rPr lang="en-US" dirty="0"/>
              <a:t>Intro to FTA &amp; Our CEO</a:t>
            </a:r>
          </a:p>
        </p:txBody>
      </p:sp>
      <p:pic>
        <p:nvPicPr>
          <p:cNvPr id="8" name="Picture Placeholder 7" descr="A person in a suit jacket&#10;&#10;Description automatically generated">
            <a:extLst>
              <a:ext uri="{FF2B5EF4-FFF2-40B4-BE49-F238E27FC236}">
                <a16:creationId xmlns:a16="http://schemas.microsoft.com/office/drawing/2014/main" id="{D01EADE0-487F-4C1F-49F1-ED49D52F59B5}"/>
              </a:ext>
            </a:extLst>
          </p:cNvPr>
          <p:cNvPicPr>
            <a:picLocks noGrp="1" noChangeAspect="1"/>
          </p:cNvPicPr>
          <p:nvPr>
            <p:ph type="pic" sz="quarter" idx="13"/>
          </p:nvPr>
        </p:nvPicPr>
        <p:blipFill>
          <a:blip r:embed="rId2"/>
          <a:srcRect t="16450" b="16450"/>
          <a:stretch>
            <a:fillRect/>
          </a:stretch>
        </p:blipFill>
        <p:spPr/>
      </p:pic>
      <p:sp>
        <p:nvSpPr>
          <p:cNvPr id="3" name="TextBox 2">
            <a:extLst>
              <a:ext uri="{FF2B5EF4-FFF2-40B4-BE49-F238E27FC236}">
                <a16:creationId xmlns:a16="http://schemas.microsoft.com/office/drawing/2014/main" id="{7F72457A-EEFC-AA95-804D-A9E42B9D475F}"/>
              </a:ext>
            </a:extLst>
          </p:cNvPr>
          <p:cNvSpPr txBox="1"/>
          <p:nvPr/>
        </p:nvSpPr>
        <p:spPr>
          <a:xfrm>
            <a:off x="606149" y="2648769"/>
            <a:ext cx="4020304" cy="2800767"/>
          </a:xfrm>
          <a:prstGeom prst="rect">
            <a:avLst/>
          </a:prstGeom>
          <a:noFill/>
        </p:spPr>
        <p:txBody>
          <a:bodyPr wrap="square" rtlCol="0">
            <a:spAutoFit/>
          </a:bodyPr>
          <a:lstStyle/>
          <a:p>
            <a:pPr marL="342900" marR="0" lvl="0" indent="-342900">
              <a:buSzPts val="1000"/>
              <a:buFont typeface="Symbol" pitchFamily="2" charset="2"/>
              <a:buChar char=""/>
              <a:tabLst>
                <a:tab pos="457200" algn="l"/>
              </a:tabLst>
            </a:pPr>
            <a:r>
              <a:rPr lang="en-US" sz="1600" dirty="0">
                <a:effectLst/>
                <a:latin typeface="DM Sans" pitchFamily="2" charset="77"/>
                <a:ea typeface="Times New Roman" panose="02020603050405020304" pitchFamily="18" charset="0"/>
                <a:cs typeface="Times New Roman" panose="02020603050405020304" pitchFamily="18" charset="0"/>
              </a:rPr>
              <a:t>30+ years in education and community leadership</a:t>
            </a:r>
          </a:p>
          <a:p>
            <a:pPr marR="0" lvl="0">
              <a:buSzPts val="1000"/>
              <a:tabLst>
                <a:tab pos="457200" algn="l"/>
              </a:tabLst>
            </a:pPr>
            <a:endParaRPr lang="en-US" sz="1600" dirty="0">
              <a:effectLst/>
              <a:latin typeface="DM Sans" pitchFamily="2" charset="77"/>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600" dirty="0">
                <a:effectLst/>
                <a:latin typeface="DM Sans" pitchFamily="2" charset="77"/>
                <a:ea typeface="Times New Roman" panose="02020603050405020304" pitchFamily="18" charset="0"/>
                <a:cs typeface="Times New Roman" panose="02020603050405020304" pitchFamily="18" charset="0"/>
              </a:rPr>
              <a:t>Founder of Livingstone Academy, </a:t>
            </a:r>
            <a:r>
              <a:rPr lang="en-US" sz="1600" dirty="0">
                <a:latin typeface="DM Sans" pitchFamily="2" charset="77"/>
                <a:ea typeface="Times New Roman" panose="02020603050405020304" pitchFamily="18" charset="0"/>
                <a:cs typeface="Times New Roman" panose="02020603050405020304" pitchFamily="18" charset="0"/>
              </a:rPr>
              <a:t>one of </a:t>
            </a:r>
            <a:r>
              <a:rPr lang="en-US" sz="1600" dirty="0">
                <a:effectLst/>
                <a:latin typeface="DM Sans" pitchFamily="2" charset="77"/>
                <a:ea typeface="Times New Roman" panose="02020603050405020304" pitchFamily="18" charset="0"/>
                <a:cs typeface="Times New Roman" panose="02020603050405020304" pitchFamily="18" charset="0"/>
              </a:rPr>
              <a:t>Hillsborough County’s largest private school for special needs students</a:t>
            </a:r>
          </a:p>
          <a:p>
            <a:pPr marR="0" lvl="0">
              <a:buSzPts val="1000"/>
              <a:tabLst>
                <a:tab pos="457200" algn="l"/>
              </a:tabLst>
            </a:pPr>
            <a:endParaRPr lang="en-US" sz="1600" dirty="0">
              <a:effectLst/>
              <a:latin typeface="DM Sans" pitchFamily="2" charset="77"/>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600" dirty="0">
                <a:effectLst/>
                <a:latin typeface="DM Sans" pitchFamily="2" charset="77"/>
                <a:ea typeface="Times New Roman" panose="02020603050405020304" pitchFamily="18" charset="0"/>
                <a:cs typeface="Times New Roman" panose="02020603050405020304" pitchFamily="18" charset="0"/>
              </a:rPr>
              <a:t>Committed to creating accessible career paths for students outside of the traditional college route</a:t>
            </a:r>
            <a:endParaRPr lang="en-US" sz="1600" dirty="0">
              <a:effectLst/>
              <a:latin typeface="DM Sans" pitchFamily="2" charset="77"/>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EFB13F4-E670-E1AD-E186-0FC35C5E44A7}"/>
              </a:ext>
            </a:extLst>
          </p:cNvPr>
          <p:cNvSpPr txBox="1"/>
          <p:nvPr/>
        </p:nvSpPr>
        <p:spPr>
          <a:xfrm>
            <a:off x="606148" y="1628248"/>
            <a:ext cx="4564339" cy="652038"/>
          </a:xfrm>
          <a:prstGeom prst="rect">
            <a:avLst/>
          </a:prstGeom>
          <a:noFill/>
        </p:spPr>
        <p:txBody>
          <a:bodyPr wrap="square" rtlCol="0">
            <a:spAutoFit/>
          </a:bodyPr>
          <a:lstStyle/>
          <a:p>
            <a:pPr>
              <a:lnSpc>
                <a:spcPts val="2200"/>
              </a:lnSpc>
            </a:pPr>
            <a:r>
              <a:rPr lang="en-US" b="1" dirty="0">
                <a:latin typeface="DM Sans" pitchFamily="2" charset="77"/>
                <a:ea typeface="Inter SemiBold" panose="02000503000000020004" pitchFamily="2" charset="0"/>
                <a:cs typeface="Poppins Medium" panose="00000600000000000000" pitchFamily="50" charset="0"/>
              </a:rPr>
              <a:t>Meet Chris Pello,</a:t>
            </a:r>
          </a:p>
          <a:p>
            <a:pPr>
              <a:lnSpc>
                <a:spcPts val="2200"/>
              </a:lnSpc>
            </a:pPr>
            <a:r>
              <a:rPr lang="en-US" dirty="0">
                <a:solidFill>
                  <a:schemeClr val="tx1">
                    <a:lumMod val="50000"/>
                    <a:lumOff val="50000"/>
                  </a:schemeClr>
                </a:solidFill>
                <a:latin typeface="DM Sans" pitchFamily="2" charset="77"/>
                <a:ea typeface="Inter SemiBold" panose="02000503000000020004" pitchFamily="2" charset="0"/>
                <a:cs typeface="Poppins Medium" panose="00000600000000000000" pitchFamily="50" charset="0"/>
              </a:rPr>
              <a:t>CEO of Livingstone Academy &amp; FTA </a:t>
            </a:r>
          </a:p>
        </p:txBody>
      </p:sp>
      <p:sp>
        <p:nvSpPr>
          <p:cNvPr id="5" name="Rectangle 4">
            <a:extLst>
              <a:ext uri="{FF2B5EF4-FFF2-40B4-BE49-F238E27FC236}">
                <a16:creationId xmlns:a16="http://schemas.microsoft.com/office/drawing/2014/main" id="{B864CC3B-E9CE-2CE6-BBCB-BCC18FA33FCA}"/>
              </a:ext>
            </a:extLst>
          </p:cNvPr>
          <p:cNvSpPr/>
          <p:nvPr/>
        </p:nvSpPr>
        <p:spPr>
          <a:xfrm>
            <a:off x="9619658" y="4945276"/>
            <a:ext cx="1959429" cy="606107"/>
          </a:xfrm>
          <a:prstGeom prst="rect">
            <a:avLst/>
          </a:prstGeom>
          <a:solidFill>
            <a:srgbClr val="D81822">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3513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2861"/>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DB37E-38C2-8E1E-487D-69D8444AFCDE}"/>
              </a:ext>
            </a:extLst>
          </p:cNvPr>
          <p:cNvSpPr/>
          <p:nvPr/>
        </p:nvSpPr>
        <p:spPr>
          <a:xfrm>
            <a:off x="5331727" y="4910405"/>
            <a:ext cx="4680727" cy="1462396"/>
          </a:xfrm>
          <a:prstGeom prst="rect">
            <a:avLst/>
          </a:prstGeom>
          <a:solidFill>
            <a:srgbClr val="00215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DFF51F-09B7-7413-3C87-1F9C8C04D902}"/>
              </a:ext>
            </a:extLst>
          </p:cNvPr>
          <p:cNvSpPr>
            <a:spLocks noGrp="1"/>
          </p:cNvSpPr>
          <p:nvPr>
            <p:ph type="title"/>
          </p:nvPr>
        </p:nvSpPr>
        <p:spPr/>
        <p:txBody>
          <a:bodyPr/>
          <a:lstStyle/>
          <a:p>
            <a:r>
              <a:rPr lang="en-US" dirty="0"/>
              <a:t>Who Are We?</a:t>
            </a:r>
          </a:p>
        </p:txBody>
      </p:sp>
      <p:pic>
        <p:nvPicPr>
          <p:cNvPr id="32" name="Picture Placeholder 31" descr="A collage of people in a factory&#10;&#10;Description automatically generated">
            <a:extLst>
              <a:ext uri="{FF2B5EF4-FFF2-40B4-BE49-F238E27FC236}">
                <a16:creationId xmlns:a16="http://schemas.microsoft.com/office/drawing/2014/main" id="{3E8911FA-9EDE-69FC-E884-6EBD3962EB24}"/>
              </a:ext>
            </a:extLst>
          </p:cNvPr>
          <p:cNvPicPr>
            <a:picLocks noGrp="1" noChangeAspect="1"/>
          </p:cNvPicPr>
          <p:nvPr>
            <p:ph type="pic" sz="quarter" idx="13"/>
          </p:nvPr>
        </p:nvPicPr>
        <p:blipFill>
          <a:blip r:embed="rId3"/>
          <a:srcRect l="3027" r="3027"/>
          <a:stretch>
            <a:fillRect/>
          </a:stretch>
        </p:blipFill>
        <p:spPr>
          <a:xfrm>
            <a:off x="7516813" y="836613"/>
            <a:ext cx="4286250" cy="4562475"/>
          </a:xfrm>
        </p:spPr>
      </p:pic>
      <p:sp>
        <p:nvSpPr>
          <p:cNvPr id="34" name="Rectangle 33">
            <a:extLst>
              <a:ext uri="{FF2B5EF4-FFF2-40B4-BE49-F238E27FC236}">
                <a16:creationId xmlns:a16="http://schemas.microsoft.com/office/drawing/2014/main" id="{E0B61055-C015-D5CD-4F78-5C8130C5ACC9}"/>
              </a:ext>
            </a:extLst>
          </p:cNvPr>
          <p:cNvSpPr/>
          <p:nvPr/>
        </p:nvSpPr>
        <p:spPr>
          <a:xfrm>
            <a:off x="5314374" y="1744241"/>
            <a:ext cx="4680727" cy="1462396"/>
          </a:xfrm>
          <a:prstGeom prst="rect">
            <a:avLst/>
          </a:prstGeom>
          <a:solidFill>
            <a:srgbClr val="D81822">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4DF11BA-6625-5C9F-BBE4-014F2F15ACA0}"/>
              </a:ext>
            </a:extLst>
          </p:cNvPr>
          <p:cNvSpPr txBox="1"/>
          <p:nvPr/>
        </p:nvSpPr>
        <p:spPr>
          <a:xfrm>
            <a:off x="5331727" y="3220263"/>
            <a:ext cx="1750141" cy="292388"/>
          </a:xfrm>
          <a:prstGeom prst="rect">
            <a:avLst/>
          </a:prstGeom>
          <a:noFill/>
        </p:spPr>
        <p:txBody>
          <a:bodyPr wrap="square" rtlCol="0">
            <a:spAutoFit/>
          </a:bodyPr>
          <a:lstStyle/>
          <a:p>
            <a:r>
              <a:rPr lang="en-US" sz="1300" u="sng" dirty="0">
                <a:latin typeface="DM Sans Medium" pitchFamily="2" charset="77"/>
                <a:ea typeface="Inter SemiBold" panose="02000503000000020004" pitchFamily="2" charset="0"/>
                <a:cs typeface="Poppins Medium" panose="00000600000000000000" pitchFamily="50" charset="0"/>
              </a:rPr>
              <a:t>Mission</a:t>
            </a:r>
          </a:p>
        </p:txBody>
      </p:sp>
      <p:sp>
        <p:nvSpPr>
          <p:cNvPr id="20" name="TextBox 19">
            <a:extLst>
              <a:ext uri="{FF2B5EF4-FFF2-40B4-BE49-F238E27FC236}">
                <a16:creationId xmlns:a16="http://schemas.microsoft.com/office/drawing/2014/main" id="{CD3C8D9A-ED1D-3FFC-F8C6-577776FE5534}"/>
              </a:ext>
            </a:extLst>
          </p:cNvPr>
          <p:cNvSpPr txBox="1"/>
          <p:nvPr/>
        </p:nvSpPr>
        <p:spPr>
          <a:xfrm>
            <a:off x="5331729" y="3481190"/>
            <a:ext cx="2099533" cy="1308756"/>
          </a:xfrm>
          <a:prstGeom prst="rect">
            <a:avLst/>
          </a:prstGeom>
          <a:noFill/>
        </p:spPr>
        <p:txBody>
          <a:bodyPr wrap="square">
            <a:spAutoFit/>
          </a:bodyPr>
          <a:lstStyle/>
          <a:p>
            <a:pPr>
              <a:lnSpc>
                <a:spcPts val="1600"/>
              </a:lnSpc>
            </a:pPr>
            <a:r>
              <a:rPr lang="en-US" sz="1000" dirty="0">
                <a:solidFill>
                  <a:schemeClr val="tx1">
                    <a:lumMod val="50000"/>
                    <a:lumOff val="50000"/>
                  </a:schemeClr>
                </a:solidFill>
                <a:effectLst/>
                <a:latin typeface="DM Sans Medium" pitchFamily="2" charset="77"/>
              </a:rPr>
              <a:t>FTA Facilitates opportunities for career seekers, employers, and community partners through customizable educational and career pathways.</a:t>
            </a:r>
            <a:endParaRPr lang="en-US" sz="1000" dirty="0">
              <a:solidFill>
                <a:schemeClr val="tx1">
                  <a:lumMod val="50000"/>
                  <a:lumOff val="50000"/>
                </a:schemeClr>
              </a:solidFill>
              <a:latin typeface="DM Sans Medium" pitchFamily="2" charset="77"/>
              <a:ea typeface="Inter" panose="02000503000000020004" pitchFamily="2" charset="0"/>
              <a:cs typeface="Open Sans" panose="020B0606030504020204" pitchFamily="34" charset="0"/>
            </a:endParaRPr>
          </a:p>
        </p:txBody>
      </p:sp>
      <p:sp>
        <p:nvSpPr>
          <p:cNvPr id="21" name="TextBox 20">
            <a:extLst>
              <a:ext uri="{FF2B5EF4-FFF2-40B4-BE49-F238E27FC236}">
                <a16:creationId xmlns:a16="http://schemas.microsoft.com/office/drawing/2014/main" id="{CBA62F83-C190-15B1-1D8D-5B589468AD88}"/>
              </a:ext>
            </a:extLst>
          </p:cNvPr>
          <p:cNvSpPr txBox="1"/>
          <p:nvPr/>
        </p:nvSpPr>
        <p:spPr>
          <a:xfrm>
            <a:off x="5331728" y="5089932"/>
            <a:ext cx="1750141" cy="292388"/>
          </a:xfrm>
          <a:prstGeom prst="rect">
            <a:avLst/>
          </a:prstGeom>
          <a:noFill/>
        </p:spPr>
        <p:txBody>
          <a:bodyPr wrap="square" rtlCol="0">
            <a:spAutoFit/>
          </a:bodyPr>
          <a:lstStyle/>
          <a:p>
            <a:r>
              <a:rPr lang="en-US" sz="1300" u="sng" dirty="0">
                <a:solidFill>
                  <a:schemeClr val="bg1"/>
                </a:solidFill>
                <a:latin typeface="DM Sans Medium" pitchFamily="2" charset="77"/>
                <a:ea typeface="Inter SemiBold" panose="02000503000000020004" pitchFamily="2" charset="0"/>
                <a:cs typeface="Poppins Medium" panose="00000600000000000000" pitchFamily="50" charset="0"/>
              </a:rPr>
              <a:t>Core Values</a:t>
            </a:r>
          </a:p>
        </p:txBody>
      </p:sp>
      <p:sp>
        <p:nvSpPr>
          <p:cNvPr id="22" name="TextBox 21">
            <a:extLst>
              <a:ext uri="{FF2B5EF4-FFF2-40B4-BE49-F238E27FC236}">
                <a16:creationId xmlns:a16="http://schemas.microsoft.com/office/drawing/2014/main" id="{0ADB5454-9A44-47A9-525B-00DA727271C7}"/>
              </a:ext>
            </a:extLst>
          </p:cNvPr>
          <p:cNvSpPr txBox="1"/>
          <p:nvPr/>
        </p:nvSpPr>
        <p:spPr>
          <a:xfrm>
            <a:off x="5314374" y="5338726"/>
            <a:ext cx="2099533" cy="693203"/>
          </a:xfrm>
          <a:prstGeom prst="rect">
            <a:avLst/>
          </a:prstGeom>
          <a:noFill/>
        </p:spPr>
        <p:txBody>
          <a:bodyPr wrap="square">
            <a:spAutoFit/>
          </a:bodyPr>
          <a:lstStyle/>
          <a:p>
            <a:pPr>
              <a:lnSpc>
                <a:spcPts val="1600"/>
              </a:lnSpc>
            </a:pPr>
            <a:r>
              <a:rPr lang="en-US" sz="1000" dirty="0">
                <a:solidFill>
                  <a:schemeClr val="bg1"/>
                </a:solidFill>
                <a:effectLst/>
                <a:latin typeface="DM Sans Medium" pitchFamily="2" charset="77"/>
              </a:rPr>
              <a:t>Excellence, Integrity, Diversity, Adaptability, Compliance, Teamwork</a:t>
            </a:r>
            <a:endParaRPr lang="en-US" sz="1000" dirty="0">
              <a:solidFill>
                <a:schemeClr val="bg1"/>
              </a:solidFill>
              <a:latin typeface="DM Sans Medium" pitchFamily="2" charset="77"/>
              <a:ea typeface="Inter" panose="02000503000000020004" pitchFamily="2" charset="0"/>
              <a:cs typeface="Open Sans" panose="020B0606030504020204" pitchFamily="34" charset="0"/>
            </a:endParaRPr>
          </a:p>
        </p:txBody>
      </p:sp>
      <p:sp>
        <p:nvSpPr>
          <p:cNvPr id="25" name="TextBox 24">
            <a:extLst>
              <a:ext uri="{FF2B5EF4-FFF2-40B4-BE49-F238E27FC236}">
                <a16:creationId xmlns:a16="http://schemas.microsoft.com/office/drawing/2014/main" id="{8AD28710-4209-6897-1482-A5A53DEA9AC0}"/>
              </a:ext>
            </a:extLst>
          </p:cNvPr>
          <p:cNvSpPr txBox="1"/>
          <p:nvPr/>
        </p:nvSpPr>
        <p:spPr>
          <a:xfrm>
            <a:off x="5314374" y="1953574"/>
            <a:ext cx="1750141" cy="292388"/>
          </a:xfrm>
          <a:prstGeom prst="rect">
            <a:avLst/>
          </a:prstGeom>
          <a:noFill/>
        </p:spPr>
        <p:txBody>
          <a:bodyPr wrap="square" rtlCol="0">
            <a:spAutoFit/>
          </a:bodyPr>
          <a:lstStyle/>
          <a:p>
            <a:r>
              <a:rPr lang="en-US" sz="1300" u="sng" dirty="0">
                <a:latin typeface="DM Sans Medium" pitchFamily="2" charset="77"/>
                <a:ea typeface="Inter SemiBold" panose="02000503000000020004" pitchFamily="2" charset="0"/>
                <a:cs typeface="Poppins Medium" panose="00000600000000000000" pitchFamily="50" charset="0"/>
              </a:rPr>
              <a:t>Vision</a:t>
            </a:r>
          </a:p>
        </p:txBody>
      </p:sp>
      <p:sp>
        <p:nvSpPr>
          <p:cNvPr id="26" name="TextBox 25">
            <a:extLst>
              <a:ext uri="{FF2B5EF4-FFF2-40B4-BE49-F238E27FC236}">
                <a16:creationId xmlns:a16="http://schemas.microsoft.com/office/drawing/2014/main" id="{2AFB7CB3-9F13-B9A9-1E61-49A7FB912508}"/>
              </a:ext>
            </a:extLst>
          </p:cNvPr>
          <p:cNvSpPr txBox="1"/>
          <p:nvPr/>
        </p:nvSpPr>
        <p:spPr>
          <a:xfrm>
            <a:off x="5314374" y="2242471"/>
            <a:ext cx="2099533" cy="693203"/>
          </a:xfrm>
          <a:prstGeom prst="rect">
            <a:avLst/>
          </a:prstGeom>
          <a:noFill/>
        </p:spPr>
        <p:txBody>
          <a:bodyPr wrap="square">
            <a:spAutoFit/>
          </a:bodyPr>
          <a:lstStyle/>
          <a:p>
            <a:pPr>
              <a:lnSpc>
                <a:spcPts val="1600"/>
              </a:lnSpc>
            </a:pPr>
            <a:r>
              <a:rPr lang="en-US" sz="1000" dirty="0">
                <a:solidFill>
                  <a:schemeClr val="bg1"/>
                </a:solidFill>
                <a:effectLst/>
                <a:latin typeface="DM Sans Medium" pitchFamily="2" charset="77"/>
              </a:rPr>
              <a:t>Lead the nation in creating, providing, and driving innovative workforce solutions.</a:t>
            </a:r>
            <a:endParaRPr lang="en-US" sz="1000" dirty="0">
              <a:solidFill>
                <a:schemeClr val="bg1"/>
              </a:solidFill>
              <a:latin typeface="DM Sans Medium" pitchFamily="2" charset="77"/>
              <a:ea typeface="Inter" panose="02000503000000020004" pitchFamily="2" charset="0"/>
              <a:cs typeface="Open Sans" panose="020B0606030504020204" pitchFamily="34" charset="0"/>
            </a:endParaRPr>
          </a:p>
        </p:txBody>
      </p:sp>
      <p:sp>
        <p:nvSpPr>
          <p:cNvPr id="11" name="TextBox 10">
            <a:extLst>
              <a:ext uri="{FF2B5EF4-FFF2-40B4-BE49-F238E27FC236}">
                <a16:creationId xmlns:a16="http://schemas.microsoft.com/office/drawing/2014/main" id="{EA7420DA-B500-9039-76A7-A9278D05E271}"/>
              </a:ext>
            </a:extLst>
          </p:cNvPr>
          <p:cNvSpPr txBox="1"/>
          <p:nvPr/>
        </p:nvSpPr>
        <p:spPr>
          <a:xfrm>
            <a:off x="174113" y="2094707"/>
            <a:ext cx="4118112" cy="4278094"/>
          </a:xfrm>
          <a:prstGeom prst="rect">
            <a:avLst/>
          </a:prstGeom>
          <a:noFill/>
        </p:spPr>
        <p:txBody>
          <a:bodyPr wrap="square" rtlCol="0">
            <a:spAutoFit/>
          </a:bodyPr>
          <a:lstStyle/>
          <a:p>
            <a:pPr marL="0" marR="0"/>
            <a:r>
              <a:rPr lang="en-US" sz="1600" dirty="0">
                <a:solidFill>
                  <a:schemeClr val="tx1">
                    <a:lumMod val="50000"/>
                    <a:lumOff val="50000"/>
                  </a:schemeClr>
                </a:solidFill>
                <a:effectLst/>
                <a:latin typeface="DM Sans" pitchFamily="2" charset="77"/>
                <a:ea typeface="Times New Roman" panose="02020603050405020304" pitchFamily="18" charset="0"/>
                <a:cs typeface="Times New Roman" panose="02020603050405020304" pitchFamily="18" charset="0"/>
              </a:rPr>
              <a:t>Florida Trade Academy (FTA) is a trusted leader in workforce development, offering a comprehensive suite of programs that help students seamlessly transition from classroom learning to skilled careers. Our offerings include certified training programs, registered pre-apprenticeships, and registered apprenticeships, all designed to address the diverse needs of students and the demands of high-growth industries. By partnering with schools and businesses, we create pathways that empower students to gain industry-recognized credentials, hands-on experience, and job readiness skills that position them for success in today’s workforce.</a:t>
            </a:r>
            <a:endParaRPr lang="en-US" sz="1600" dirty="0">
              <a:solidFill>
                <a:schemeClr val="tx1">
                  <a:lumMod val="50000"/>
                  <a:lumOff val="50000"/>
                </a:schemeClr>
              </a:solidFill>
              <a:effectLst/>
              <a:latin typeface="DM Sans" pitchFamily="2" charset="77"/>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375BD44-9805-EB1D-1EB7-7EB64D1C4797}"/>
              </a:ext>
            </a:extLst>
          </p:cNvPr>
          <p:cNvSpPr txBox="1"/>
          <p:nvPr/>
        </p:nvSpPr>
        <p:spPr>
          <a:xfrm>
            <a:off x="174113" y="1568883"/>
            <a:ext cx="1605515" cy="369909"/>
          </a:xfrm>
          <a:prstGeom prst="rect">
            <a:avLst/>
          </a:prstGeom>
          <a:noFill/>
        </p:spPr>
        <p:txBody>
          <a:bodyPr wrap="square" rtlCol="0">
            <a:spAutoFit/>
          </a:bodyPr>
          <a:lstStyle/>
          <a:p>
            <a:pPr>
              <a:lnSpc>
                <a:spcPts val="2200"/>
              </a:lnSpc>
            </a:pPr>
            <a:r>
              <a:rPr lang="en-US" b="1" dirty="0">
                <a:latin typeface="DM Sans" pitchFamily="2" charset="77"/>
                <a:ea typeface="Inter SemiBold" panose="02000503000000020004" pitchFamily="2" charset="0"/>
                <a:cs typeface="Poppins Medium" panose="00000600000000000000" pitchFamily="50" charset="0"/>
              </a:rPr>
              <a:t>About Us:</a:t>
            </a:r>
          </a:p>
        </p:txBody>
      </p:sp>
    </p:spTree>
    <p:extLst>
      <p:ext uri="{BB962C8B-B14F-4D97-AF65-F5344CB8AC3E}">
        <p14:creationId xmlns:p14="http://schemas.microsoft.com/office/powerpoint/2010/main" val="1901814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40A8143-D087-6DB0-C1C8-1E98873A5AB0}"/>
              </a:ext>
            </a:extLst>
          </p:cNvPr>
          <p:cNvSpPr/>
          <p:nvPr/>
        </p:nvSpPr>
        <p:spPr>
          <a:xfrm>
            <a:off x="0" y="4817385"/>
            <a:ext cx="12192000" cy="2040615"/>
          </a:xfrm>
          <a:prstGeom prst="rect">
            <a:avLst/>
          </a:prstGeom>
          <a:solidFill>
            <a:srgbClr val="00215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511229-B736-BF54-7050-81A01746B3E4}"/>
              </a:ext>
            </a:extLst>
          </p:cNvPr>
          <p:cNvSpPr>
            <a:spLocks noGrp="1"/>
          </p:cNvSpPr>
          <p:nvPr>
            <p:ph type="title"/>
          </p:nvPr>
        </p:nvSpPr>
        <p:spPr/>
        <p:txBody>
          <a:bodyPr/>
          <a:lstStyle/>
          <a:p>
            <a:r>
              <a:rPr lang="en-US" dirty="0"/>
              <a:t>Proud Partnerships</a:t>
            </a:r>
          </a:p>
        </p:txBody>
      </p:sp>
      <p:pic>
        <p:nvPicPr>
          <p:cNvPr id="4" name="Picture 3" descr="A gold star with a blue and green star on a black background&#10;&#10;Description automatically generated">
            <a:extLst>
              <a:ext uri="{FF2B5EF4-FFF2-40B4-BE49-F238E27FC236}">
                <a16:creationId xmlns:a16="http://schemas.microsoft.com/office/drawing/2014/main" id="{1451FC86-7734-95CC-2295-409528AEA793}"/>
              </a:ext>
            </a:extLst>
          </p:cNvPr>
          <p:cNvPicPr>
            <a:picLocks noChangeAspect="1"/>
          </p:cNvPicPr>
          <p:nvPr/>
        </p:nvPicPr>
        <p:blipFill>
          <a:blip r:embed="rId2"/>
          <a:stretch>
            <a:fillRect/>
          </a:stretch>
        </p:blipFill>
        <p:spPr>
          <a:xfrm>
            <a:off x="7996605" y="4993127"/>
            <a:ext cx="3799114" cy="1513709"/>
          </a:xfrm>
          <a:prstGeom prst="rect">
            <a:avLst/>
          </a:prstGeom>
        </p:spPr>
      </p:pic>
      <p:pic>
        <p:nvPicPr>
          <p:cNvPr id="8" name="Picture 7" descr="A logo of a department of labor&#10;&#10;Description automatically generated">
            <a:extLst>
              <a:ext uri="{FF2B5EF4-FFF2-40B4-BE49-F238E27FC236}">
                <a16:creationId xmlns:a16="http://schemas.microsoft.com/office/drawing/2014/main" id="{ADE4182A-F9E0-B9C6-17F0-78FA7DDF7297}"/>
              </a:ext>
            </a:extLst>
          </p:cNvPr>
          <p:cNvPicPr>
            <a:picLocks noChangeAspect="1"/>
          </p:cNvPicPr>
          <p:nvPr/>
        </p:nvPicPr>
        <p:blipFill>
          <a:blip r:embed="rId3"/>
          <a:stretch>
            <a:fillRect/>
          </a:stretch>
        </p:blipFill>
        <p:spPr>
          <a:xfrm>
            <a:off x="663881" y="2623683"/>
            <a:ext cx="1879826" cy="1879826"/>
          </a:xfrm>
          <a:prstGeom prst="rect">
            <a:avLst/>
          </a:prstGeom>
        </p:spPr>
      </p:pic>
      <p:pic>
        <p:nvPicPr>
          <p:cNvPr id="19" name="Picture 18" descr="A yellow and black sign&#10;&#10;Description automatically generated">
            <a:extLst>
              <a:ext uri="{FF2B5EF4-FFF2-40B4-BE49-F238E27FC236}">
                <a16:creationId xmlns:a16="http://schemas.microsoft.com/office/drawing/2014/main" id="{CC132700-E8AA-3E7B-EBEE-8182C0A1D57B}"/>
              </a:ext>
            </a:extLst>
          </p:cNvPr>
          <p:cNvPicPr>
            <a:picLocks noChangeAspect="1"/>
          </p:cNvPicPr>
          <p:nvPr/>
        </p:nvPicPr>
        <p:blipFill>
          <a:blip r:embed="rId4"/>
          <a:stretch>
            <a:fillRect/>
          </a:stretch>
        </p:blipFill>
        <p:spPr>
          <a:xfrm>
            <a:off x="8772219" y="3563596"/>
            <a:ext cx="2755900" cy="673100"/>
          </a:xfrm>
          <a:prstGeom prst="rect">
            <a:avLst/>
          </a:prstGeom>
        </p:spPr>
      </p:pic>
      <p:pic>
        <p:nvPicPr>
          <p:cNvPr id="21" name="Graphic 20">
            <a:extLst>
              <a:ext uri="{FF2B5EF4-FFF2-40B4-BE49-F238E27FC236}">
                <a16:creationId xmlns:a16="http://schemas.microsoft.com/office/drawing/2014/main" id="{B7C750FD-2828-15FA-F078-225A86DCD8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055" y="5289153"/>
            <a:ext cx="3690242" cy="1365026"/>
          </a:xfrm>
          <a:prstGeom prst="rect">
            <a:avLst/>
          </a:prstGeom>
        </p:spPr>
      </p:pic>
      <p:pic>
        <p:nvPicPr>
          <p:cNvPr id="23" name="Picture 22" descr="A white and red logo&#10;&#10;Description automatically generated">
            <a:extLst>
              <a:ext uri="{FF2B5EF4-FFF2-40B4-BE49-F238E27FC236}">
                <a16:creationId xmlns:a16="http://schemas.microsoft.com/office/drawing/2014/main" id="{99682471-1F03-9545-53BE-924EE1A89CAA}"/>
              </a:ext>
            </a:extLst>
          </p:cNvPr>
          <p:cNvPicPr>
            <a:picLocks noChangeAspect="1"/>
          </p:cNvPicPr>
          <p:nvPr/>
        </p:nvPicPr>
        <p:blipFill>
          <a:blip r:embed="rId7"/>
          <a:stretch>
            <a:fillRect/>
          </a:stretch>
        </p:blipFill>
        <p:spPr>
          <a:xfrm>
            <a:off x="5640157" y="1154254"/>
            <a:ext cx="2758980" cy="994227"/>
          </a:xfrm>
          <a:prstGeom prst="rect">
            <a:avLst/>
          </a:prstGeom>
        </p:spPr>
      </p:pic>
      <p:pic>
        <p:nvPicPr>
          <p:cNvPr id="26" name="Picture 25" descr="A logo with colorful triangles&#10;&#10;Description automatically generated with medium confidence">
            <a:extLst>
              <a:ext uri="{FF2B5EF4-FFF2-40B4-BE49-F238E27FC236}">
                <a16:creationId xmlns:a16="http://schemas.microsoft.com/office/drawing/2014/main" id="{B8BC8803-F0C5-E4AB-9992-3D64EB27E23F}"/>
              </a:ext>
            </a:extLst>
          </p:cNvPr>
          <p:cNvPicPr>
            <a:picLocks noChangeAspect="1"/>
          </p:cNvPicPr>
          <p:nvPr/>
        </p:nvPicPr>
        <p:blipFill>
          <a:blip r:embed="rId8"/>
          <a:stretch>
            <a:fillRect/>
          </a:stretch>
        </p:blipFill>
        <p:spPr>
          <a:xfrm>
            <a:off x="3191399" y="2148481"/>
            <a:ext cx="2724918" cy="994227"/>
          </a:xfrm>
          <a:prstGeom prst="rect">
            <a:avLst/>
          </a:prstGeom>
        </p:spPr>
      </p:pic>
      <p:pic>
        <p:nvPicPr>
          <p:cNvPr id="28" name="Picture 27" descr="A blue and white logo&#10;&#10;Description automatically generated">
            <a:extLst>
              <a:ext uri="{FF2B5EF4-FFF2-40B4-BE49-F238E27FC236}">
                <a16:creationId xmlns:a16="http://schemas.microsoft.com/office/drawing/2014/main" id="{F3E36A07-E721-6B0E-35E6-CA36116E3D54}"/>
              </a:ext>
            </a:extLst>
          </p:cNvPr>
          <p:cNvPicPr>
            <a:picLocks noChangeAspect="1"/>
          </p:cNvPicPr>
          <p:nvPr/>
        </p:nvPicPr>
        <p:blipFill>
          <a:blip r:embed="rId9"/>
          <a:stretch>
            <a:fillRect/>
          </a:stretch>
        </p:blipFill>
        <p:spPr>
          <a:xfrm>
            <a:off x="6393229" y="2639061"/>
            <a:ext cx="1966023" cy="1966023"/>
          </a:xfrm>
          <a:prstGeom prst="rect">
            <a:avLst/>
          </a:prstGeom>
        </p:spPr>
      </p:pic>
      <p:pic>
        <p:nvPicPr>
          <p:cNvPr id="30" name="Picture 29" descr="A logo with red and blue letters&#10;&#10;Description automatically generated">
            <a:extLst>
              <a:ext uri="{FF2B5EF4-FFF2-40B4-BE49-F238E27FC236}">
                <a16:creationId xmlns:a16="http://schemas.microsoft.com/office/drawing/2014/main" id="{489D3C8D-2CE7-E9A8-7697-A1AD81679131}"/>
              </a:ext>
            </a:extLst>
          </p:cNvPr>
          <p:cNvPicPr>
            <a:picLocks noChangeAspect="1"/>
          </p:cNvPicPr>
          <p:nvPr/>
        </p:nvPicPr>
        <p:blipFill>
          <a:blip r:embed="rId10"/>
          <a:stretch>
            <a:fillRect/>
          </a:stretch>
        </p:blipFill>
        <p:spPr>
          <a:xfrm>
            <a:off x="4128024" y="5103594"/>
            <a:ext cx="3539671" cy="1284395"/>
          </a:xfrm>
          <a:prstGeom prst="rect">
            <a:avLst/>
          </a:prstGeom>
        </p:spPr>
      </p:pic>
      <p:pic>
        <p:nvPicPr>
          <p:cNvPr id="32" name="Picture 31" descr="An orange and blue logo&#10;&#10;Description automatically generated">
            <a:extLst>
              <a:ext uri="{FF2B5EF4-FFF2-40B4-BE49-F238E27FC236}">
                <a16:creationId xmlns:a16="http://schemas.microsoft.com/office/drawing/2014/main" id="{D62CFE26-5617-FDF2-7A04-8697C5333487}"/>
              </a:ext>
            </a:extLst>
          </p:cNvPr>
          <p:cNvPicPr>
            <a:picLocks noChangeAspect="1"/>
          </p:cNvPicPr>
          <p:nvPr/>
        </p:nvPicPr>
        <p:blipFill>
          <a:blip r:embed="rId11"/>
          <a:stretch>
            <a:fillRect/>
          </a:stretch>
        </p:blipFill>
        <p:spPr>
          <a:xfrm>
            <a:off x="8203433" y="961000"/>
            <a:ext cx="4125480" cy="1943101"/>
          </a:xfrm>
          <a:prstGeom prst="rect">
            <a:avLst/>
          </a:prstGeom>
        </p:spPr>
      </p:pic>
      <p:pic>
        <p:nvPicPr>
          <p:cNvPr id="35" name="Picture 34" descr="A blue and yellow text on a black background&#10;&#10;Description automatically generated">
            <a:extLst>
              <a:ext uri="{FF2B5EF4-FFF2-40B4-BE49-F238E27FC236}">
                <a16:creationId xmlns:a16="http://schemas.microsoft.com/office/drawing/2014/main" id="{4ECD7CD0-6713-14C9-8CEA-7D5FF7EE8703}"/>
              </a:ext>
            </a:extLst>
          </p:cNvPr>
          <p:cNvPicPr>
            <a:picLocks noChangeAspect="1"/>
          </p:cNvPicPr>
          <p:nvPr/>
        </p:nvPicPr>
        <p:blipFill>
          <a:blip r:embed="rId12"/>
          <a:stretch>
            <a:fillRect/>
          </a:stretch>
        </p:blipFill>
        <p:spPr>
          <a:xfrm>
            <a:off x="3235187" y="3708374"/>
            <a:ext cx="2857500" cy="812800"/>
          </a:xfrm>
          <a:prstGeom prst="rect">
            <a:avLst/>
          </a:prstGeom>
        </p:spPr>
      </p:pic>
    </p:spTree>
    <p:extLst>
      <p:ext uri="{BB962C8B-B14F-4D97-AF65-F5344CB8AC3E}">
        <p14:creationId xmlns:p14="http://schemas.microsoft.com/office/powerpoint/2010/main" val="3228138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EF5ABC-4B58-E487-544C-2A92FC35AE2E}"/>
              </a:ext>
            </a:extLst>
          </p:cNvPr>
          <p:cNvSpPr txBox="1"/>
          <p:nvPr/>
        </p:nvSpPr>
        <p:spPr>
          <a:xfrm>
            <a:off x="3508065" y="4358380"/>
            <a:ext cx="2295783" cy="898387"/>
          </a:xfrm>
          <a:prstGeom prst="rect">
            <a:avLst/>
          </a:prstGeom>
          <a:noFill/>
        </p:spPr>
        <p:txBody>
          <a:bodyPr wrap="square" rtlCol="0">
            <a:spAutoFit/>
          </a:bodyPr>
          <a:lstStyle/>
          <a:p>
            <a:pPr marL="171450" indent="-171450">
              <a:lnSpc>
                <a:spcPts val="1600"/>
              </a:lnSpc>
              <a:buFont typeface="Wingdings" pitchFamily="2" charset="2"/>
              <a:buChar char="ü"/>
            </a:pPr>
            <a:r>
              <a:rPr lang="en-US" sz="1400" dirty="0">
                <a:solidFill>
                  <a:schemeClr val="tx1">
                    <a:lumMod val="50000"/>
                    <a:lumOff val="50000"/>
                  </a:schemeClr>
                </a:solidFill>
                <a:latin typeface="DM Sans" pitchFamily="2" charset="77"/>
              </a:rPr>
              <a:t>Six-month programs offering foundational skills and certifications</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63" name="Rectangle 62">
            <a:extLst>
              <a:ext uri="{FF2B5EF4-FFF2-40B4-BE49-F238E27FC236}">
                <a16:creationId xmlns:a16="http://schemas.microsoft.com/office/drawing/2014/main" id="{ED54FF96-3AF0-A934-EBCD-FA280391D99A}"/>
              </a:ext>
            </a:extLst>
          </p:cNvPr>
          <p:cNvSpPr/>
          <p:nvPr/>
        </p:nvSpPr>
        <p:spPr>
          <a:xfrm>
            <a:off x="3379887" y="3511731"/>
            <a:ext cx="2666064" cy="655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EA9A21A-E5A8-269F-2298-99C7ACD9980D}"/>
              </a:ext>
            </a:extLst>
          </p:cNvPr>
          <p:cNvSpPr/>
          <p:nvPr/>
        </p:nvSpPr>
        <p:spPr>
          <a:xfrm>
            <a:off x="4275960" y="2364206"/>
            <a:ext cx="831414" cy="831414"/>
          </a:xfrm>
          <a:prstGeom prst="ellipse">
            <a:avLst/>
          </a:prstGeom>
          <a:solidFill>
            <a:srgbClr val="002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4">
                  <a:lumMod val="60000"/>
                  <a:lumOff val="40000"/>
                </a:schemeClr>
              </a:solidFill>
              <a:latin typeface="DM Sans" pitchFamily="2" charset="77"/>
            </a:endParaRPr>
          </a:p>
        </p:txBody>
      </p:sp>
      <p:sp>
        <p:nvSpPr>
          <p:cNvPr id="6" name="TextBox 5">
            <a:extLst>
              <a:ext uri="{FF2B5EF4-FFF2-40B4-BE49-F238E27FC236}">
                <a16:creationId xmlns:a16="http://schemas.microsoft.com/office/drawing/2014/main" id="{85860DC7-AF40-0489-759B-8D70F9230BAC}"/>
              </a:ext>
            </a:extLst>
          </p:cNvPr>
          <p:cNvSpPr txBox="1"/>
          <p:nvPr/>
        </p:nvSpPr>
        <p:spPr>
          <a:xfrm>
            <a:off x="741495" y="4275256"/>
            <a:ext cx="2295783" cy="2129494"/>
          </a:xfrm>
          <a:prstGeom prst="rect">
            <a:avLst/>
          </a:prstGeom>
          <a:noFill/>
        </p:spPr>
        <p:txBody>
          <a:bodyPr wrap="square" rtlCol="0">
            <a:spAutoFit/>
          </a:bodyPr>
          <a:lstStyle/>
          <a:p>
            <a:pPr marL="171450" indent="-171450">
              <a:lnSpc>
                <a:spcPts val="1600"/>
              </a:lnSpc>
              <a:buFont typeface="Wingdings" pitchFamily="2" charset="2"/>
              <a:buChar char="ü"/>
            </a:pPr>
            <a:r>
              <a:rPr lang="en-US" sz="1400" dirty="0">
                <a:solidFill>
                  <a:schemeClr val="tx1">
                    <a:lumMod val="50000"/>
                    <a:lumOff val="50000"/>
                  </a:schemeClr>
                </a:solidFill>
                <a:latin typeface="DM Sans" pitchFamily="2" charset="77"/>
              </a:rPr>
              <a:t>Prepares students for industry certifications in construction trades, manufacturing, and IT</a:t>
            </a:r>
          </a:p>
          <a:p>
            <a:pPr>
              <a:lnSpc>
                <a:spcPts val="1600"/>
              </a:lnSpc>
            </a:pPr>
            <a:endParaRPr lang="en-US" sz="1400" dirty="0">
              <a:solidFill>
                <a:schemeClr val="tx1">
                  <a:lumMod val="50000"/>
                  <a:lumOff val="50000"/>
                </a:schemeClr>
              </a:solidFill>
              <a:latin typeface="DM Sans" pitchFamily="2" charset="77"/>
            </a:endParaRPr>
          </a:p>
          <a:p>
            <a:pPr marL="171450" indent="-171450">
              <a:lnSpc>
                <a:spcPts val="1600"/>
              </a:lnSpc>
              <a:buFont typeface="Wingdings" pitchFamily="2" charset="2"/>
              <a:buChar char="ü"/>
            </a:pPr>
            <a:r>
              <a:rPr lang="en-US" sz="1400" b="0" i="0" dirty="0">
                <a:solidFill>
                  <a:schemeClr val="tx1">
                    <a:lumMod val="50000"/>
                    <a:lumOff val="50000"/>
                  </a:schemeClr>
                </a:solidFill>
                <a:effectLst/>
                <a:latin typeface="DM Sans" pitchFamily="2" charset="77"/>
              </a:rPr>
              <a:t> </a:t>
            </a:r>
            <a:r>
              <a:rPr lang="en-US" sz="1400" dirty="0">
                <a:solidFill>
                  <a:schemeClr val="tx1">
                    <a:lumMod val="50000"/>
                    <a:lumOff val="50000"/>
                  </a:schemeClr>
                </a:solidFill>
                <a:latin typeface="DM Sans" pitchFamily="2" charset="77"/>
              </a:rPr>
              <a:t>Certification-focused training tailored to employer needs and industry standards</a:t>
            </a:r>
          </a:p>
          <a:p>
            <a:pPr>
              <a:lnSpc>
                <a:spcPts val="1600"/>
              </a:lnSpc>
            </a:pPr>
            <a:endParaRPr lang="en-US" sz="1000" b="0" i="0" dirty="0">
              <a:solidFill>
                <a:schemeClr val="tx1">
                  <a:lumMod val="50000"/>
                  <a:lumOff val="50000"/>
                </a:schemeClr>
              </a:solidFill>
              <a:effectLst/>
              <a:latin typeface="DM Sans" pitchFamily="2" charset="77"/>
            </a:endParaRPr>
          </a:p>
        </p:txBody>
      </p:sp>
      <p:sp>
        <p:nvSpPr>
          <p:cNvPr id="9" name="Rectangle 8">
            <a:extLst>
              <a:ext uri="{FF2B5EF4-FFF2-40B4-BE49-F238E27FC236}">
                <a16:creationId xmlns:a16="http://schemas.microsoft.com/office/drawing/2014/main" id="{BDDBADFD-6A85-82E0-0534-033D8CF2BC90}"/>
              </a:ext>
            </a:extLst>
          </p:cNvPr>
          <p:cNvSpPr/>
          <p:nvPr/>
        </p:nvSpPr>
        <p:spPr>
          <a:xfrm>
            <a:off x="613319" y="3511731"/>
            <a:ext cx="2666064" cy="655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51E348B-A672-25F1-83F1-E7272E5BA67C}"/>
              </a:ext>
            </a:extLst>
          </p:cNvPr>
          <p:cNvSpPr/>
          <p:nvPr/>
        </p:nvSpPr>
        <p:spPr>
          <a:xfrm>
            <a:off x="1509392" y="2364206"/>
            <a:ext cx="831414" cy="831414"/>
          </a:xfrm>
          <a:prstGeom prst="ellipse">
            <a:avLst/>
          </a:prstGeom>
          <a:solidFill>
            <a:srgbClr val="D81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4">
                  <a:lumMod val="60000"/>
                  <a:lumOff val="40000"/>
                </a:schemeClr>
              </a:solidFill>
              <a:latin typeface="DM Sans" pitchFamily="2" charset="77"/>
            </a:endParaRPr>
          </a:p>
        </p:txBody>
      </p:sp>
      <p:sp>
        <p:nvSpPr>
          <p:cNvPr id="13" name="TextBox 12">
            <a:extLst>
              <a:ext uri="{FF2B5EF4-FFF2-40B4-BE49-F238E27FC236}">
                <a16:creationId xmlns:a16="http://schemas.microsoft.com/office/drawing/2014/main" id="{B6CB801C-593A-07D6-2B68-475F7E15FFE4}"/>
              </a:ext>
            </a:extLst>
          </p:cNvPr>
          <p:cNvSpPr txBox="1"/>
          <p:nvPr/>
        </p:nvSpPr>
        <p:spPr>
          <a:xfrm>
            <a:off x="9041201" y="4358380"/>
            <a:ext cx="2295783" cy="913070"/>
          </a:xfrm>
          <a:prstGeom prst="rect">
            <a:avLst/>
          </a:prstGeom>
          <a:noFill/>
        </p:spPr>
        <p:txBody>
          <a:bodyPr wrap="square" rtlCol="0">
            <a:spAutoFit/>
          </a:bodyPr>
          <a:lstStyle/>
          <a:p>
            <a:pPr marL="171450" indent="-171450">
              <a:lnSpc>
                <a:spcPts val="1600"/>
              </a:lnSpc>
              <a:buFont typeface="Wingdings" pitchFamily="2" charset="2"/>
              <a:buChar char="ü"/>
            </a:pPr>
            <a:r>
              <a:rPr lang="en-US" sz="1400" dirty="0">
                <a:solidFill>
                  <a:schemeClr val="tx1">
                    <a:lumMod val="50000"/>
                    <a:lumOff val="50000"/>
                  </a:schemeClr>
                </a:solidFill>
                <a:latin typeface="DM Sans" pitchFamily="2" charset="77"/>
              </a:rPr>
              <a:t>Comprehensive training for school staff to manage and deliver programs </a:t>
            </a:r>
          </a:p>
        </p:txBody>
      </p:sp>
      <p:sp>
        <p:nvSpPr>
          <p:cNvPr id="15" name="Rectangle 14">
            <a:extLst>
              <a:ext uri="{FF2B5EF4-FFF2-40B4-BE49-F238E27FC236}">
                <a16:creationId xmlns:a16="http://schemas.microsoft.com/office/drawing/2014/main" id="{6CF72C0F-25A0-84AE-B1C6-6F4976FF8558}"/>
              </a:ext>
            </a:extLst>
          </p:cNvPr>
          <p:cNvSpPr/>
          <p:nvPr/>
        </p:nvSpPr>
        <p:spPr>
          <a:xfrm>
            <a:off x="8913023" y="3511731"/>
            <a:ext cx="2666064" cy="655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41B51E5-6F9D-BC4E-6C91-CF5255BAE39D}"/>
              </a:ext>
            </a:extLst>
          </p:cNvPr>
          <p:cNvSpPr/>
          <p:nvPr/>
        </p:nvSpPr>
        <p:spPr>
          <a:xfrm>
            <a:off x="9851194" y="2302886"/>
            <a:ext cx="831414" cy="831414"/>
          </a:xfrm>
          <a:prstGeom prst="ellipse">
            <a:avLst/>
          </a:prstGeom>
          <a:solidFill>
            <a:schemeClr val="bg1"/>
          </a:solidFill>
          <a:ln>
            <a:solidFill>
              <a:srgbClr val="0020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4">
                  <a:lumMod val="60000"/>
                  <a:lumOff val="40000"/>
                </a:schemeClr>
              </a:solidFill>
              <a:latin typeface="DM Sans" pitchFamily="2" charset="77"/>
            </a:endParaRPr>
          </a:p>
        </p:txBody>
      </p:sp>
      <p:sp>
        <p:nvSpPr>
          <p:cNvPr id="20" name="TextBox 19">
            <a:extLst>
              <a:ext uri="{FF2B5EF4-FFF2-40B4-BE49-F238E27FC236}">
                <a16:creationId xmlns:a16="http://schemas.microsoft.com/office/drawing/2014/main" id="{DF76795D-BDA5-90D2-DD79-16502585410D}"/>
              </a:ext>
            </a:extLst>
          </p:cNvPr>
          <p:cNvSpPr txBox="1"/>
          <p:nvPr/>
        </p:nvSpPr>
        <p:spPr>
          <a:xfrm>
            <a:off x="6274633" y="4358380"/>
            <a:ext cx="2295783" cy="1103572"/>
          </a:xfrm>
          <a:prstGeom prst="rect">
            <a:avLst/>
          </a:prstGeom>
          <a:noFill/>
        </p:spPr>
        <p:txBody>
          <a:bodyPr wrap="square" rtlCol="0">
            <a:spAutoFit/>
          </a:bodyPr>
          <a:lstStyle/>
          <a:p>
            <a:pPr marL="171450" indent="-171450">
              <a:lnSpc>
                <a:spcPts val="1600"/>
              </a:lnSpc>
              <a:buFont typeface="Wingdings" pitchFamily="2" charset="2"/>
              <a:buChar char="ü"/>
            </a:pPr>
            <a:r>
              <a:rPr lang="en-US" sz="1400" dirty="0">
                <a:solidFill>
                  <a:schemeClr val="tx1">
                    <a:lumMod val="50000"/>
                    <a:lumOff val="50000"/>
                  </a:schemeClr>
                </a:solidFill>
                <a:latin typeface="DM Sans" pitchFamily="2" charset="77"/>
              </a:rPr>
              <a:t>Employer-facilitated, paid on-the-job training combined with academic instruction</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FC167790-C7B1-66D1-4ED3-4705689AD9B3}"/>
              </a:ext>
            </a:extLst>
          </p:cNvPr>
          <p:cNvSpPr/>
          <p:nvPr/>
        </p:nvSpPr>
        <p:spPr>
          <a:xfrm>
            <a:off x="6146455" y="3511731"/>
            <a:ext cx="2666064" cy="655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3C5E7F0-B38D-A3A6-1847-697031630BCA}"/>
              </a:ext>
            </a:extLst>
          </p:cNvPr>
          <p:cNvSpPr/>
          <p:nvPr/>
        </p:nvSpPr>
        <p:spPr>
          <a:xfrm>
            <a:off x="7042528" y="2364206"/>
            <a:ext cx="831414" cy="831414"/>
          </a:xfrm>
          <a:prstGeom prst="ellipse">
            <a:avLst/>
          </a:prstGeom>
          <a:solidFill>
            <a:srgbClr val="A8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4">
                  <a:lumMod val="60000"/>
                  <a:lumOff val="40000"/>
                </a:schemeClr>
              </a:solidFill>
              <a:latin typeface="DM Sans" pitchFamily="2" charset="77"/>
            </a:endParaRPr>
          </a:p>
        </p:txBody>
      </p:sp>
      <p:sp>
        <p:nvSpPr>
          <p:cNvPr id="4" name="TextBox 3">
            <a:extLst>
              <a:ext uri="{FF2B5EF4-FFF2-40B4-BE49-F238E27FC236}">
                <a16:creationId xmlns:a16="http://schemas.microsoft.com/office/drawing/2014/main" id="{6B5E7988-3335-933E-6F33-E8E985873CD3}"/>
              </a:ext>
            </a:extLst>
          </p:cNvPr>
          <p:cNvSpPr txBox="1"/>
          <p:nvPr/>
        </p:nvSpPr>
        <p:spPr>
          <a:xfrm>
            <a:off x="3539103" y="3559517"/>
            <a:ext cx="2506848" cy="584775"/>
          </a:xfrm>
          <a:prstGeom prst="rect">
            <a:avLst/>
          </a:prstGeom>
          <a:noFill/>
        </p:spPr>
        <p:txBody>
          <a:bodyPr wrap="square" rtlCol="0">
            <a:spAutoFit/>
          </a:bodyPr>
          <a:lstStyle/>
          <a:p>
            <a:pPr algn="ctr"/>
            <a:r>
              <a:rPr lang="en-US" sz="1600" b="1" dirty="0">
                <a:latin typeface="DM Sans" pitchFamily="2" charset="77"/>
                <a:ea typeface="Inter SemiBold" panose="02000503000000020004" pitchFamily="2" charset="0"/>
                <a:cs typeface="Poppins" pitchFamily="2" charset="77"/>
              </a:rPr>
              <a:t>Registered </a:t>
            </a:r>
          </a:p>
          <a:p>
            <a:pPr algn="ctr"/>
            <a:r>
              <a:rPr lang="en-US" sz="1600" b="1" dirty="0">
                <a:latin typeface="DM Sans" pitchFamily="2" charset="77"/>
                <a:ea typeface="Inter SemiBold" panose="02000503000000020004" pitchFamily="2" charset="0"/>
                <a:cs typeface="Poppins" pitchFamily="2" charset="77"/>
              </a:rPr>
              <a:t>Pre-Apprenticeship</a:t>
            </a:r>
          </a:p>
        </p:txBody>
      </p:sp>
      <p:sp>
        <p:nvSpPr>
          <p:cNvPr id="5" name="TextBox 4">
            <a:extLst>
              <a:ext uri="{FF2B5EF4-FFF2-40B4-BE49-F238E27FC236}">
                <a16:creationId xmlns:a16="http://schemas.microsoft.com/office/drawing/2014/main" id="{D467567D-D7F0-D504-AD7C-2B154DF3AD87}"/>
              </a:ext>
            </a:extLst>
          </p:cNvPr>
          <p:cNvSpPr txBox="1"/>
          <p:nvPr/>
        </p:nvSpPr>
        <p:spPr>
          <a:xfrm>
            <a:off x="909727" y="3666570"/>
            <a:ext cx="1919278" cy="338554"/>
          </a:xfrm>
          <a:prstGeom prst="rect">
            <a:avLst/>
          </a:prstGeom>
          <a:noFill/>
        </p:spPr>
        <p:txBody>
          <a:bodyPr wrap="square" rtlCol="0">
            <a:spAutoFit/>
          </a:bodyPr>
          <a:lstStyle/>
          <a:p>
            <a:pPr algn="ctr"/>
            <a:r>
              <a:rPr lang="en-US" sz="1600" b="1" dirty="0">
                <a:latin typeface="DM Sans" pitchFamily="2" charset="77"/>
                <a:ea typeface="Inter SemiBold" panose="02000503000000020004" pitchFamily="2" charset="0"/>
                <a:cs typeface="Poppins" pitchFamily="2" charset="77"/>
              </a:rPr>
              <a:t>Certified Training</a:t>
            </a:r>
          </a:p>
        </p:txBody>
      </p:sp>
      <p:sp>
        <p:nvSpPr>
          <p:cNvPr id="12" name="TextBox 11">
            <a:extLst>
              <a:ext uri="{FF2B5EF4-FFF2-40B4-BE49-F238E27FC236}">
                <a16:creationId xmlns:a16="http://schemas.microsoft.com/office/drawing/2014/main" id="{112E6557-0DCC-B33E-5172-F74E3A973787}"/>
              </a:ext>
            </a:extLst>
          </p:cNvPr>
          <p:cNvSpPr txBox="1"/>
          <p:nvPr/>
        </p:nvSpPr>
        <p:spPr>
          <a:xfrm>
            <a:off x="9265164" y="3574420"/>
            <a:ext cx="1919278" cy="584775"/>
          </a:xfrm>
          <a:prstGeom prst="rect">
            <a:avLst/>
          </a:prstGeom>
          <a:noFill/>
        </p:spPr>
        <p:txBody>
          <a:bodyPr wrap="square" rtlCol="0">
            <a:spAutoFit/>
          </a:bodyPr>
          <a:lstStyle/>
          <a:p>
            <a:pPr algn="ctr"/>
            <a:r>
              <a:rPr lang="en-US" sz="1600" b="1" dirty="0">
                <a:latin typeface="DM Sans" pitchFamily="2" charset="77"/>
                <a:ea typeface="Inter SemiBold" panose="02000503000000020004" pitchFamily="2" charset="0"/>
                <a:cs typeface="Poppins" pitchFamily="2" charset="77"/>
              </a:rPr>
              <a:t>Training &amp; Management</a:t>
            </a:r>
          </a:p>
        </p:txBody>
      </p:sp>
      <p:sp>
        <p:nvSpPr>
          <p:cNvPr id="19" name="TextBox 18">
            <a:extLst>
              <a:ext uri="{FF2B5EF4-FFF2-40B4-BE49-F238E27FC236}">
                <a16:creationId xmlns:a16="http://schemas.microsoft.com/office/drawing/2014/main" id="{CAD35229-7833-426A-C7FA-6822FC759E49}"/>
              </a:ext>
            </a:extLst>
          </p:cNvPr>
          <p:cNvSpPr txBox="1"/>
          <p:nvPr/>
        </p:nvSpPr>
        <p:spPr>
          <a:xfrm>
            <a:off x="6462885" y="3562177"/>
            <a:ext cx="1919278" cy="584775"/>
          </a:xfrm>
          <a:prstGeom prst="rect">
            <a:avLst/>
          </a:prstGeom>
          <a:noFill/>
        </p:spPr>
        <p:txBody>
          <a:bodyPr wrap="square" rtlCol="0">
            <a:spAutoFit/>
          </a:bodyPr>
          <a:lstStyle/>
          <a:p>
            <a:pPr algn="ctr"/>
            <a:r>
              <a:rPr lang="en-US" sz="1600" b="1" dirty="0">
                <a:latin typeface="DM Sans" pitchFamily="2" charset="77"/>
                <a:ea typeface="Inter SemiBold" panose="02000503000000020004" pitchFamily="2" charset="0"/>
                <a:cs typeface="Poppins" pitchFamily="2" charset="77"/>
              </a:rPr>
              <a:t>Registered Apprenticeship</a:t>
            </a:r>
          </a:p>
        </p:txBody>
      </p:sp>
      <p:sp>
        <p:nvSpPr>
          <p:cNvPr id="35" name="TextBox 34">
            <a:extLst>
              <a:ext uri="{FF2B5EF4-FFF2-40B4-BE49-F238E27FC236}">
                <a16:creationId xmlns:a16="http://schemas.microsoft.com/office/drawing/2014/main" id="{0CD7DC0D-67EB-407B-8F50-897BCC7BDBD7}"/>
              </a:ext>
            </a:extLst>
          </p:cNvPr>
          <p:cNvSpPr txBox="1"/>
          <p:nvPr/>
        </p:nvSpPr>
        <p:spPr>
          <a:xfrm>
            <a:off x="3519241" y="5340003"/>
            <a:ext cx="2295783" cy="1103572"/>
          </a:xfrm>
          <a:prstGeom prst="rect">
            <a:avLst/>
          </a:prstGeom>
          <a:noFill/>
        </p:spPr>
        <p:txBody>
          <a:bodyPr wrap="square" rtlCol="0">
            <a:spAutoFit/>
          </a:bodyPr>
          <a:lstStyle/>
          <a:p>
            <a:pPr marL="171450" indent="-171450">
              <a:lnSpc>
                <a:spcPts val="1600"/>
              </a:lnSpc>
              <a:buFont typeface="Wingdings" pitchFamily="2" charset="2"/>
              <a:buChar char="ü"/>
            </a:pPr>
            <a:r>
              <a:rPr lang="en-US" sz="1400" dirty="0">
                <a:solidFill>
                  <a:schemeClr val="tx1">
                    <a:lumMod val="50000"/>
                    <a:lumOff val="50000"/>
                  </a:schemeClr>
                </a:solidFill>
                <a:latin typeface="DM Sans" pitchFamily="2" charset="77"/>
              </a:rPr>
              <a:t>Seamlessly transitions students into full apprenticeships or entry-level roles</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3D2780C2-6DE9-9A7E-DA05-83A9DEBA8A7D}"/>
              </a:ext>
            </a:extLst>
          </p:cNvPr>
          <p:cNvSpPr txBox="1"/>
          <p:nvPr/>
        </p:nvSpPr>
        <p:spPr>
          <a:xfrm>
            <a:off x="9026730" y="5340003"/>
            <a:ext cx="2295783" cy="913070"/>
          </a:xfrm>
          <a:prstGeom prst="rect">
            <a:avLst/>
          </a:prstGeom>
          <a:noFill/>
        </p:spPr>
        <p:txBody>
          <a:bodyPr wrap="square" rtlCol="0">
            <a:spAutoFit/>
          </a:bodyPr>
          <a:lstStyle/>
          <a:p>
            <a:pPr marL="171450" indent="-171450">
              <a:lnSpc>
                <a:spcPts val="1600"/>
              </a:lnSpc>
              <a:buFont typeface="Wingdings" pitchFamily="2" charset="2"/>
              <a:buChar char="ü"/>
            </a:pPr>
            <a:r>
              <a:rPr lang="en-US" sz="1400" dirty="0">
                <a:solidFill>
                  <a:schemeClr val="tx1">
                    <a:lumMod val="50000"/>
                    <a:lumOff val="50000"/>
                  </a:schemeClr>
                </a:solidFill>
                <a:latin typeface="DM Sans" pitchFamily="2" charset="77"/>
              </a:rPr>
              <a:t>Includes compliance oversight, reporting, and operational support</a:t>
            </a:r>
            <a:endParaRPr lang="en-US" sz="14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24D13BC0-C65C-2A2A-288F-8A322BC5800A}"/>
              </a:ext>
            </a:extLst>
          </p:cNvPr>
          <p:cNvSpPr txBox="1"/>
          <p:nvPr/>
        </p:nvSpPr>
        <p:spPr>
          <a:xfrm>
            <a:off x="6260162" y="5340003"/>
            <a:ext cx="2295783" cy="1308756"/>
          </a:xfrm>
          <a:prstGeom prst="rect">
            <a:avLst/>
          </a:prstGeom>
          <a:noFill/>
        </p:spPr>
        <p:txBody>
          <a:bodyPr wrap="square" rtlCol="0">
            <a:spAutoFit/>
          </a:bodyPr>
          <a:lstStyle/>
          <a:p>
            <a:pPr marL="171450" indent="-171450">
              <a:lnSpc>
                <a:spcPts val="1600"/>
              </a:lnSpc>
              <a:buFont typeface="Wingdings" pitchFamily="2" charset="2"/>
              <a:buChar char="ü"/>
            </a:pPr>
            <a:r>
              <a:rPr lang="en-US" sz="1400" dirty="0">
                <a:solidFill>
                  <a:schemeClr val="tx1">
                    <a:lumMod val="50000"/>
                    <a:lumOff val="50000"/>
                  </a:schemeClr>
                </a:solidFill>
                <a:latin typeface="DM Sans" pitchFamily="2" charset="77"/>
              </a:rPr>
              <a:t>Students work toward industry-recognized credentials, providing a clear path to employment</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8EF3F47C-23E9-7A74-E96F-78AE6C1785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1750" y="2583823"/>
            <a:ext cx="416365" cy="416365"/>
          </a:xfrm>
          <a:prstGeom prst="rect">
            <a:avLst/>
          </a:prstGeom>
        </p:spPr>
      </p:pic>
      <p:pic>
        <p:nvPicPr>
          <p:cNvPr id="28" name="Graphic 27">
            <a:extLst>
              <a:ext uri="{FF2B5EF4-FFF2-40B4-BE49-F238E27FC236}">
                <a16:creationId xmlns:a16="http://schemas.microsoft.com/office/drawing/2014/main" id="{08735FA9-9C40-463A-C106-B15AAB99A08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4736" y="2583823"/>
            <a:ext cx="416365" cy="416365"/>
          </a:xfrm>
          <a:prstGeom prst="rect">
            <a:avLst/>
          </a:prstGeom>
        </p:spPr>
      </p:pic>
      <p:pic>
        <p:nvPicPr>
          <p:cNvPr id="29" name="Graphic 28">
            <a:extLst>
              <a:ext uri="{FF2B5EF4-FFF2-40B4-BE49-F238E27FC236}">
                <a16:creationId xmlns:a16="http://schemas.microsoft.com/office/drawing/2014/main" id="{FF9A900F-0F09-C6C1-A621-0CF53A9A00A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30180" y="2571123"/>
            <a:ext cx="416365" cy="416365"/>
          </a:xfrm>
          <a:prstGeom prst="rect">
            <a:avLst/>
          </a:prstGeom>
        </p:spPr>
      </p:pic>
      <p:pic>
        <p:nvPicPr>
          <p:cNvPr id="30" name="Graphic 29">
            <a:extLst>
              <a:ext uri="{FF2B5EF4-FFF2-40B4-BE49-F238E27FC236}">
                <a16:creationId xmlns:a16="http://schemas.microsoft.com/office/drawing/2014/main" id="{70FC0C35-EC61-9F6A-B197-F178A3810EB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71966" y="2571123"/>
            <a:ext cx="416365" cy="416365"/>
          </a:xfrm>
          <a:prstGeom prst="rect">
            <a:avLst/>
          </a:prstGeom>
        </p:spPr>
      </p:pic>
      <p:sp>
        <p:nvSpPr>
          <p:cNvPr id="3" name="Rectangle 2">
            <a:extLst>
              <a:ext uri="{FF2B5EF4-FFF2-40B4-BE49-F238E27FC236}">
                <a16:creationId xmlns:a16="http://schemas.microsoft.com/office/drawing/2014/main" id="{38913F47-7964-8AE5-A206-B6FB0A1CB053}"/>
              </a:ext>
            </a:extLst>
          </p:cNvPr>
          <p:cNvSpPr/>
          <p:nvPr/>
        </p:nvSpPr>
        <p:spPr>
          <a:xfrm>
            <a:off x="3379887" y="6411773"/>
            <a:ext cx="2666064" cy="13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74278A-779A-E354-97F0-9FB39DDC319A}"/>
              </a:ext>
            </a:extLst>
          </p:cNvPr>
          <p:cNvSpPr/>
          <p:nvPr/>
        </p:nvSpPr>
        <p:spPr>
          <a:xfrm>
            <a:off x="613319" y="6411773"/>
            <a:ext cx="2666064" cy="13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57361C-6D38-91D8-8B2E-296E26A2FFC3}"/>
              </a:ext>
            </a:extLst>
          </p:cNvPr>
          <p:cNvSpPr/>
          <p:nvPr/>
        </p:nvSpPr>
        <p:spPr>
          <a:xfrm>
            <a:off x="8913023" y="6411773"/>
            <a:ext cx="2666064" cy="13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4448861-C2FF-84E4-A9CB-C00397E086D0}"/>
              </a:ext>
            </a:extLst>
          </p:cNvPr>
          <p:cNvSpPr/>
          <p:nvPr/>
        </p:nvSpPr>
        <p:spPr>
          <a:xfrm>
            <a:off x="6146455" y="6411773"/>
            <a:ext cx="2666064" cy="13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26">
            <a:extLst>
              <a:ext uri="{FF2B5EF4-FFF2-40B4-BE49-F238E27FC236}">
                <a16:creationId xmlns:a16="http://schemas.microsoft.com/office/drawing/2014/main" id="{A268CC29-17DC-321D-6E49-6A7D59CE7DA2}"/>
              </a:ext>
            </a:extLst>
          </p:cNvPr>
          <p:cNvSpPr>
            <a:spLocks noGrp="1"/>
          </p:cNvSpPr>
          <p:nvPr>
            <p:ph type="title"/>
          </p:nvPr>
        </p:nvSpPr>
        <p:spPr/>
        <p:txBody>
          <a:bodyPr/>
          <a:lstStyle/>
          <a:p>
            <a:r>
              <a:rPr lang="en-US" dirty="0"/>
              <a:t>What We Offer</a:t>
            </a:r>
          </a:p>
        </p:txBody>
      </p:sp>
      <p:cxnSp>
        <p:nvCxnSpPr>
          <p:cNvPr id="7" name="Straight Connector 6">
            <a:extLst>
              <a:ext uri="{FF2B5EF4-FFF2-40B4-BE49-F238E27FC236}">
                <a16:creationId xmlns:a16="http://schemas.microsoft.com/office/drawing/2014/main" id="{2D6B6E1F-D034-B1B2-4EFF-246519595736}"/>
              </a:ext>
            </a:extLst>
          </p:cNvPr>
          <p:cNvCxnSpPr>
            <a:cxnSpLocks/>
          </p:cNvCxnSpPr>
          <p:nvPr/>
        </p:nvCxnSpPr>
        <p:spPr>
          <a:xfrm>
            <a:off x="5815024" y="2743803"/>
            <a:ext cx="613726"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D981CF2-4D2D-CD77-CDBD-8889B5A81313}"/>
              </a:ext>
            </a:extLst>
          </p:cNvPr>
          <p:cNvCxnSpPr>
            <a:cxnSpLocks/>
          </p:cNvCxnSpPr>
          <p:nvPr/>
        </p:nvCxnSpPr>
        <p:spPr>
          <a:xfrm>
            <a:off x="8609972" y="2740333"/>
            <a:ext cx="613726"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F5F79A-1065-DA8F-176E-4B6F382780C9}"/>
              </a:ext>
            </a:extLst>
          </p:cNvPr>
          <p:cNvCxnSpPr>
            <a:cxnSpLocks/>
          </p:cNvCxnSpPr>
          <p:nvPr/>
        </p:nvCxnSpPr>
        <p:spPr>
          <a:xfrm>
            <a:off x="3010664" y="2740333"/>
            <a:ext cx="613726"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AFC318-56BC-577A-78CD-6F3932B0A8DA}"/>
              </a:ext>
            </a:extLst>
          </p:cNvPr>
          <p:cNvCxnSpPr>
            <a:cxnSpLocks/>
          </p:cNvCxnSpPr>
          <p:nvPr/>
        </p:nvCxnSpPr>
        <p:spPr>
          <a:xfrm>
            <a:off x="11239208" y="2740333"/>
            <a:ext cx="19555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E735C1-F7A0-2E41-9EA3-FD3E664C2F76}"/>
              </a:ext>
            </a:extLst>
          </p:cNvPr>
          <p:cNvCxnSpPr>
            <a:cxnSpLocks/>
          </p:cNvCxnSpPr>
          <p:nvPr/>
        </p:nvCxnSpPr>
        <p:spPr>
          <a:xfrm>
            <a:off x="763414" y="2748141"/>
            <a:ext cx="19555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9C8BDD7-1203-B4EC-FB66-86BA44D9CDCF}"/>
              </a:ext>
            </a:extLst>
          </p:cNvPr>
          <p:cNvSpPr txBox="1"/>
          <p:nvPr/>
        </p:nvSpPr>
        <p:spPr>
          <a:xfrm>
            <a:off x="612913" y="1414770"/>
            <a:ext cx="7082603" cy="652038"/>
          </a:xfrm>
          <a:prstGeom prst="rect">
            <a:avLst/>
          </a:prstGeom>
          <a:noFill/>
        </p:spPr>
        <p:txBody>
          <a:bodyPr wrap="square" rtlCol="0">
            <a:spAutoFit/>
          </a:bodyPr>
          <a:lstStyle/>
          <a:p>
            <a:pPr>
              <a:lnSpc>
                <a:spcPts val="2200"/>
              </a:lnSpc>
            </a:pPr>
            <a:r>
              <a:rPr lang="en-US" b="1" dirty="0">
                <a:latin typeface="DM Sans" pitchFamily="2" charset="77"/>
              </a:rPr>
              <a:t>Our offerings include a diverse range of programs designed to prepare students for career success.</a:t>
            </a:r>
          </a:p>
        </p:txBody>
      </p:sp>
    </p:spTree>
    <p:extLst>
      <p:ext uri="{BB962C8B-B14F-4D97-AF65-F5344CB8AC3E}">
        <p14:creationId xmlns:p14="http://schemas.microsoft.com/office/powerpoint/2010/main" val="84753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looking at a paper&#10;&#10;Description automatically generated">
            <a:extLst>
              <a:ext uri="{FF2B5EF4-FFF2-40B4-BE49-F238E27FC236}">
                <a16:creationId xmlns:a16="http://schemas.microsoft.com/office/drawing/2014/main" id="{F8929A80-A502-9976-6F49-0DB378D7144C}"/>
              </a:ext>
            </a:extLst>
          </p:cNvPr>
          <p:cNvPicPr>
            <a:picLocks noGrp="1" noChangeAspect="1"/>
          </p:cNvPicPr>
          <p:nvPr>
            <p:ph type="pic" sz="quarter" idx="22"/>
          </p:nvPr>
        </p:nvPicPr>
        <p:blipFill>
          <a:blip r:embed="rId2"/>
          <a:srcRect t="3590" b="3590"/>
          <a:stretch>
            <a:fillRect/>
          </a:stretch>
        </p:blipFill>
        <p:spPr>
          <a:solidFill>
            <a:schemeClr val="bg1">
              <a:lumMod val="90000"/>
            </a:schemeClr>
          </a:solidFill>
        </p:spPr>
      </p:pic>
      <p:sp>
        <p:nvSpPr>
          <p:cNvPr id="7" name="Title 6">
            <a:extLst>
              <a:ext uri="{FF2B5EF4-FFF2-40B4-BE49-F238E27FC236}">
                <a16:creationId xmlns:a16="http://schemas.microsoft.com/office/drawing/2014/main" id="{DA39EFF4-AE71-47D1-896E-495B4E5FC974}"/>
              </a:ext>
            </a:extLst>
          </p:cNvPr>
          <p:cNvSpPr>
            <a:spLocks noGrp="1"/>
          </p:cNvSpPr>
          <p:nvPr>
            <p:ph type="title"/>
          </p:nvPr>
        </p:nvSpPr>
        <p:spPr>
          <a:xfrm>
            <a:off x="606286" y="455382"/>
            <a:ext cx="10972800" cy="1325563"/>
          </a:xfrm>
        </p:spPr>
        <p:txBody>
          <a:bodyPr/>
          <a:lstStyle/>
          <a:p>
            <a:r>
              <a:rPr lang="en-US" dirty="0"/>
              <a:t>What Works in Your Sector? </a:t>
            </a:r>
          </a:p>
        </p:txBody>
      </p:sp>
      <p:sp>
        <p:nvSpPr>
          <p:cNvPr id="50" name="Rectangle 49">
            <a:extLst>
              <a:ext uri="{FF2B5EF4-FFF2-40B4-BE49-F238E27FC236}">
                <a16:creationId xmlns:a16="http://schemas.microsoft.com/office/drawing/2014/main" id="{8DC68C19-9EF1-4746-9868-9896DD2DCBAD}"/>
              </a:ext>
            </a:extLst>
          </p:cNvPr>
          <p:cNvSpPr/>
          <p:nvPr/>
        </p:nvSpPr>
        <p:spPr>
          <a:xfrm>
            <a:off x="5524574" y="2177304"/>
            <a:ext cx="2503563" cy="3408948"/>
          </a:xfrm>
          <a:prstGeom prst="rect">
            <a:avLst/>
          </a:prstGeom>
          <a:gradFill>
            <a:gsLst>
              <a:gs pos="0">
                <a:srgbClr val="00215A"/>
              </a:gs>
              <a:gs pos="100000">
                <a:srgbClr val="002059">
                  <a:alpha val="29967"/>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9596297-D897-EC84-8181-C13EDD0EACED}"/>
              </a:ext>
            </a:extLst>
          </p:cNvPr>
          <p:cNvSpPr txBox="1"/>
          <p:nvPr/>
        </p:nvSpPr>
        <p:spPr>
          <a:xfrm>
            <a:off x="5780770" y="3880046"/>
            <a:ext cx="1973420" cy="307777"/>
          </a:xfrm>
          <a:prstGeom prst="rect">
            <a:avLst/>
          </a:prstGeom>
          <a:noFill/>
        </p:spPr>
        <p:txBody>
          <a:bodyPr wrap="square" rtlCol="0">
            <a:spAutoFit/>
          </a:bodyPr>
          <a:lstStyle/>
          <a:p>
            <a:pPr algn="ctr"/>
            <a:r>
              <a:rPr lang="en-US" sz="1400" b="1" dirty="0">
                <a:solidFill>
                  <a:schemeClr val="bg1"/>
                </a:solidFill>
                <a:latin typeface="DM Sans" pitchFamily="2" charset="77"/>
                <a:ea typeface="Inter SemiBold" panose="02000503000000020004" pitchFamily="2" charset="0"/>
                <a:cs typeface="Poppins" pitchFamily="2" charset="77"/>
              </a:rPr>
              <a:t>Value Proposition</a:t>
            </a:r>
          </a:p>
        </p:txBody>
      </p:sp>
      <p:sp>
        <p:nvSpPr>
          <p:cNvPr id="33" name="TextBox 32">
            <a:extLst>
              <a:ext uri="{FF2B5EF4-FFF2-40B4-BE49-F238E27FC236}">
                <a16:creationId xmlns:a16="http://schemas.microsoft.com/office/drawing/2014/main" id="{F53B8510-AF02-3307-10F5-7D3B63FAE97A}"/>
              </a:ext>
            </a:extLst>
          </p:cNvPr>
          <p:cNvSpPr txBox="1"/>
          <p:nvPr/>
        </p:nvSpPr>
        <p:spPr>
          <a:xfrm>
            <a:off x="5870471" y="4270861"/>
            <a:ext cx="1794018" cy="1103572"/>
          </a:xfrm>
          <a:prstGeom prst="rect">
            <a:avLst/>
          </a:prstGeom>
          <a:noFill/>
        </p:spPr>
        <p:txBody>
          <a:bodyPr wrap="square" rtlCol="0">
            <a:spAutoFit/>
          </a:bodyPr>
          <a:lstStyle/>
          <a:p>
            <a:pPr algn="ctr">
              <a:lnSpc>
                <a:spcPts val="1600"/>
              </a:lnSpc>
            </a:pPr>
            <a:r>
              <a:rPr lang="en-US" sz="1000" dirty="0">
                <a:solidFill>
                  <a:schemeClr val="bg1"/>
                </a:solidFill>
                <a:latin typeface="DM Sans" pitchFamily="2" charset="77"/>
              </a:rPr>
              <a:t>Certifications provide a competitive edge in the job market and supports long-term career success</a:t>
            </a:r>
          </a:p>
          <a:p>
            <a:pPr algn="ctr">
              <a:lnSpc>
                <a:spcPts val="1600"/>
              </a:lnSpc>
            </a:pPr>
            <a:endParaRPr lang="en-US" sz="1000" dirty="0">
              <a:solidFill>
                <a:schemeClr val="bg1"/>
              </a:solidFill>
              <a:latin typeface="DM Sans" pitchFamily="2" charset="77"/>
              <a:ea typeface="Inter" panose="02000503000000020004" pitchFamily="2" charset="0"/>
              <a:cs typeface="Open Sans" panose="020B0606030504020204" pitchFamily="34" charset="0"/>
            </a:endParaRPr>
          </a:p>
        </p:txBody>
      </p:sp>
      <p:sp>
        <p:nvSpPr>
          <p:cNvPr id="35" name="Oval 34">
            <a:extLst>
              <a:ext uri="{FF2B5EF4-FFF2-40B4-BE49-F238E27FC236}">
                <a16:creationId xmlns:a16="http://schemas.microsoft.com/office/drawing/2014/main" id="{EBD28A44-02D8-B3DA-2E80-7D537C27A7CA}"/>
              </a:ext>
            </a:extLst>
          </p:cNvPr>
          <p:cNvSpPr/>
          <p:nvPr/>
        </p:nvSpPr>
        <p:spPr>
          <a:xfrm>
            <a:off x="6402771" y="2793290"/>
            <a:ext cx="732445" cy="73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DM Sans" pitchFamily="2" charset="77"/>
            </a:endParaRPr>
          </a:p>
        </p:txBody>
      </p:sp>
      <p:pic>
        <p:nvPicPr>
          <p:cNvPr id="36" name="Graphic 35">
            <a:extLst>
              <a:ext uri="{FF2B5EF4-FFF2-40B4-BE49-F238E27FC236}">
                <a16:creationId xmlns:a16="http://schemas.microsoft.com/office/drawing/2014/main" id="{23BA448A-A6F7-2DB3-4717-AFFE10CDEB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762" y="2949050"/>
            <a:ext cx="434825" cy="434825"/>
          </a:xfrm>
          <a:prstGeom prst="rect">
            <a:avLst/>
          </a:prstGeom>
        </p:spPr>
      </p:pic>
      <p:sp>
        <p:nvSpPr>
          <p:cNvPr id="91" name="TextBox 90">
            <a:extLst>
              <a:ext uri="{FF2B5EF4-FFF2-40B4-BE49-F238E27FC236}">
                <a16:creationId xmlns:a16="http://schemas.microsoft.com/office/drawing/2014/main" id="{DB2D6F7E-CAD6-64E6-340C-63535E4167F9}"/>
              </a:ext>
            </a:extLst>
          </p:cNvPr>
          <p:cNvSpPr txBox="1"/>
          <p:nvPr/>
        </p:nvSpPr>
        <p:spPr>
          <a:xfrm>
            <a:off x="606286" y="2008703"/>
            <a:ext cx="4020304" cy="2561855"/>
          </a:xfrm>
          <a:prstGeom prst="rect">
            <a:avLst/>
          </a:prstGeom>
          <a:noFill/>
        </p:spPr>
        <p:txBody>
          <a:bodyPr wrap="square" rtlCol="0">
            <a:spAutoFit/>
          </a:bodyPr>
          <a:lstStyle/>
          <a:p>
            <a:pPr>
              <a:lnSpc>
                <a:spcPts val="1600"/>
              </a:lnSpc>
            </a:pPr>
            <a:r>
              <a:rPr lang="en-US" sz="1600" dirty="0">
                <a:solidFill>
                  <a:schemeClr val="tx1">
                    <a:lumMod val="50000"/>
                    <a:lumOff val="50000"/>
                  </a:schemeClr>
                </a:solidFill>
                <a:latin typeface="DM Sans" pitchFamily="2" charset="77"/>
              </a:rPr>
              <a:t>Florida Trade Academy’s Certified Training Programs are designed to prepare students with the skills and credentials they need to enter high-demand fields right after high school. These programs offer specialized training in areas such as construction trades, manufacturing, and full-stack development, leading to industry-recognized certifications that enhance a student’s employability and earning potential.</a:t>
            </a:r>
          </a:p>
        </p:txBody>
      </p:sp>
      <p:sp>
        <p:nvSpPr>
          <p:cNvPr id="92" name="TextBox 91">
            <a:extLst>
              <a:ext uri="{FF2B5EF4-FFF2-40B4-BE49-F238E27FC236}">
                <a16:creationId xmlns:a16="http://schemas.microsoft.com/office/drawing/2014/main" id="{DAB7509A-D26A-091D-CB6A-DBD218B2A62D}"/>
              </a:ext>
            </a:extLst>
          </p:cNvPr>
          <p:cNvSpPr txBox="1"/>
          <p:nvPr/>
        </p:nvSpPr>
        <p:spPr>
          <a:xfrm>
            <a:off x="612914" y="1595990"/>
            <a:ext cx="3465652" cy="369909"/>
          </a:xfrm>
          <a:prstGeom prst="rect">
            <a:avLst/>
          </a:prstGeom>
          <a:noFill/>
        </p:spPr>
        <p:txBody>
          <a:bodyPr wrap="square" rtlCol="0">
            <a:spAutoFit/>
          </a:bodyPr>
          <a:lstStyle/>
          <a:p>
            <a:pPr>
              <a:lnSpc>
                <a:spcPts val="2200"/>
              </a:lnSpc>
            </a:pPr>
            <a:r>
              <a:rPr lang="en-US" b="1" dirty="0">
                <a:latin typeface="DM Sans" pitchFamily="2" charset="77"/>
                <a:ea typeface="Inter SemiBold" panose="02000503000000020004" pitchFamily="2" charset="0"/>
                <a:cs typeface="Poppins Medium" panose="00000600000000000000" pitchFamily="50" charset="0"/>
              </a:rPr>
              <a:t>Certified Training Programs</a:t>
            </a:r>
          </a:p>
        </p:txBody>
      </p:sp>
      <p:sp>
        <p:nvSpPr>
          <p:cNvPr id="4" name="TextBox 3">
            <a:extLst>
              <a:ext uri="{FF2B5EF4-FFF2-40B4-BE49-F238E27FC236}">
                <a16:creationId xmlns:a16="http://schemas.microsoft.com/office/drawing/2014/main" id="{CF0E596A-01C4-4958-BE36-BB10D5FDC0A0}"/>
              </a:ext>
            </a:extLst>
          </p:cNvPr>
          <p:cNvSpPr txBox="1"/>
          <p:nvPr/>
        </p:nvSpPr>
        <p:spPr>
          <a:xfrm>
            <a:off x="548930" y="5012536"/>
            <a:ext cx="4337395" cy="1330749"/>
          </a:xfrm>
          <a:prstGeom prst="rect">
            <a:avLst/>
          </a:prstGeom>
          <a:noFill/>
        </p:spPr>
        <p:txBody>
          <a:bodyPr wrap="square" rtlCol="0">
            <a:spAutoFit/>
          </a:bodyPr>
          <a:lstStyle/>
          <a:p>
            <a:pPr marL="171450" indent="-171450">
              <a:lnSpc>
                <a:spcPts val="1600"/>
              </a:lnSpc>
              <a:buFont typeface="Wingdings" pitchFamily="2" charset="2"/>
              <a:buChar char="ü"/>
            </a:pPr>
            <a:r>
              <a:rPr lang="en-US" sz="1600" dirty="0">
                <a:solidFill>
                  <a:schemeClr val="tx1">
                    <a:lumMod val="50000"/>
                    <a:lumOff val="50000"/>
                  </a:schemeClr>
                </a:solidFill>
                <a:latin typeface="DM Sans" pitchFamily="2" charset="77"/>
              </a:rPr>
              <a:t>Prepares students with essential skills and credentials for high-demand careers</a:t>
            </a:r>
          </a:p>
          <a:p>
            <a:pPr>
              <a:lnSpc>
                <a:spcPts val="1600"/>
              </a:lnSpc>
            </a:pPr>
            <a:endParaRPr lang="en-US" sz="1600" dirty="0">
              <a:solidFill>
                <a:schemeClr val="tx1">
                  <a:lumMod val="50000"/>
                  <a:lumOff val="50000"/>
                </a:schemeClr>
              </a:solidFill>
              <a:latin typeface="DM Sans" pitchFamily="2" charset="77"/>
            </a:endParaRPr>
          </a:p>
          <a:p>
            <a:pPr marL="171450" indent="-171450">
              <a:lnSpc>
                <a:spcPts val="1600"/>
              </a:lnSpc>
              <a:buFont typeface="Wingdings" pitchFamily="2" charset="2"/>
              <a:buChar char="ü"/>
            </a:pPr>
            <a:r>
              <a:rPr lang="en-US" sz="1600" dirty="0">
                <a:solidFill>
                  <a:schemeClr val="tx1">
                    <a:lumMod val="50000"/>
                    <a:lumOff val="50000"/>
                  </a:schemeClr>
                </a:solidFill>
                <a:latin typeface="DM Sans" pitchFamily="2" charset="77"/>
              </a:rPr>
              <a:t>Focuses on construction, manufacturing, and full-stack development training tracks</a:t>
            </a:r>
          </a:p>
        </p:txBody>
      </p:sp>
    </p:spTree>
    <p:extLst>
      <p:ext uri="{BB962C8B-B14F-4D97-AF65-F5344CB8AC3E}">
        <p14:creationId xmlns:p14="http://schemas.microsoft.com/office/powerpoint/2010/main" val="210005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552F-09DC-B0FE-275C-D46F1BDFED2D}"/>
              </a:ext>
            </a:extLst>
          </p:cNvPr>
          <p:cNvSpPr>
            <a:spLocks noGrp="1"/>
          </p:cNvSpPr>
          <p:nvPr>
            <p:ph type="title"/>
          </p:nvPr>
        </p:nvSpPr>
        <p:spPr>
          <a:xfrm>
            <a:off x="609600" y="457690"/>
            <a:ext cx="10972800" cy="1325563"/>
          </a:xfrm>
        </p:spPr>
        <p:txBody>
          <a:bodyPr/>
          <a:lstStyle/>
          <a:p>
            <a:r>
              <a:rPr lang="en-US" dirty="0"/>
              <a:t>How Do Our Goals Align?</a:t>
            </a:r>
          </a:p>
        </p:txBody>
      </p:sp>
      <p:grpSp>
        <p:nvGrpSpPr>
          <p:cNvPr id="5" name="Group 4">
            <a:extLst>
              <a:ext uri="{FF2B5EF4-FFF2-40B4-BE49-F238E27FC236}">
                <a16:creationId xmlns:a16="http://schemas.microsoft.com/office/drawing/2014/main" id="{0B3B11A5-C5B7-925E-B075-79C68130C0B7}"/>
              </a:ext>
            </a:extLst>
          </p:cNvPr>
          <p:cNvGrpSpPr/>
          <p:nvPr/>
        </p:nvGrpSpPr>
        <p:grpSpPr>
          <a:xfrm>
            <a:off x="1385092" y="2134839"/>
            <a:ext cx="2925580" cy="2665251"/>
            <a:chOff x="3725332" y="877406"/>
            <a:chExt cx="4741333" cy="4319432"/>
          </a:xfrm>
        </p:grpSpPr>
        <p:sp>
          <p:nvSpPr>
            <p:cNvPr id="6" name="Oval 5">
              <a:extLst>
                <a:ext uri="{FF2B5EF4-FFF2-40B4-BE49-F238E27FC236}">
                  <a16:creationId xmlns:a16="http://schemas.microsoft.com/office/drawing/2014/main" id="{0C26C26C-032C-C5C6-2B88-7C6C381CA4A3}"/>
                </a:ext>
              </a:extLst>
            </p:cNvPr>
            <p:cNvSpPr/>
            <p:nvPr/>
          </p:nvSpPr>
          <p:spPr>
            <a:xfrm>
              <a:off x="3911598" y="1060902"/>
              <a:ext cx="4368800" cy="1517226"/>
            </a:xfrm>
            <a:prstGeom prst="ellipse">
              <a:avLst/>
            </a:prstGeom>
            <a:solidFill>
              <a:schemeClr val="bg1">
                <a:lumMod val="90000"/>
              </a:scheme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sz="900">
                <a:latin typeface="DM Sans" pitchFamily="2" charset="77"/>
              </a:endParaRPr>
            </a:p>
          </p:txBody>
        </p:sp>
        <p:sp>
          <p:nvSpPr>
            <p:cNvPr id="7" name="Down Arrow 6">
              <a:extLst>
                <a:ext uri="{FF2B5EF4-FFF2-40B4-BE49-F238E27FC236}">
                  <a16:creationId xmlns:a16="http://schemas.microsoft.com/office/drawing/2014/main" id="{ECCC4FF0-80D8-4FFB-A55D-1824CF102CB2}"/>
                </a:ext>
              </a:extLst>
            </p:cNvPr>
            <p:cNvSpPr/>
            <p:nvPr/>
          </p:nvSpPr>
          <p:spPr>
            <a:xfrm>
              <a:off x="5672666" y="4654972"/>
              <a:ext cx="846666" cy="541866"/>
            </a:xfrm>
            <a:prstGeom prst="downArrow">
              <a:avLst/>
            </a:prstGeom>
            <a:solidFill>
              <a:schemeClr val="bg1">
                <a:lumMod val="75000"/>
              </a:schemeClr>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sz="900">
                <a:latin typeface="DM Sans" pitchFamily="2" charset="77"/>
              </a:endParaRPr>
            </a:p>
          </p:txBody>
        </p:sp>
        <p:sp>
          <p:nvSpPr>
            <p:cNvPr id="9" name="Freeform 8">
              <a:extLst>
                <a:ext uri="{FF2B5EF4-FFF2-40B4-BE49-F238E27FC236}">
                  <a16:creationId xmlns:a16="http://schemas.microsoft.com/office/drawing/2014/main" id="{857E1030-71F2-A102-CE4C-4AD4C41605A1}"/>
                </a:ext>
              </a:extLst>
            </p:cNvPr>
            <p:cNvSpPr/>
            <p:nvPr/>
          </p:nvSpPr>
          <p:spPr>
            <a:xfrm>
              <a:off x="5493173" y="2574204"/>
              <a:ext cx="1524000" cy="1524000"/>
            </a:xfrm>
            <a:custGeom>
              <a:avLst/>
              <a:gdLst>
                <a:gd name="connsiteX0" fmla="*/ 0 w 1524000"/>
                <a:gd name="connsiteY0" fmla="*/ 762000 h 1524000"/>
                <a:gd name="connsiteX1" fmla="*/ 762000 w 1524000"/>
                <a:gd name="connsiteY1" fmla="*/ 0 h 1524000"/>
                <a:gd name="connsiteX2" fmla="*/ 1524000 w 1524000"/>
                <a:gd name="connsiteY2" fmla="*/ 762000 h 1524000"/>
                <a:gd name="connsiteX3" fmla="*/ 762000 w 1524000"/>
                <a:gd name="connsiteY3" fmla="*/ 1524000 h 1524000"/>
                <a:gd name="connsiteX4" fmla="*/ 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0" y="762000"/>
                  </a:moveTo>
                  <a:cubicBezTo>
                    <a:pt x="0" y="341159"/>
                    <a:pt x="341159" y="0"/>
                    <a:pt x="762000" y="0"/>
                  </a:cubicBezTo>
                  <a:cubicBezTo>
                    <a:pt x="1182841" y="0"/>
                    <a:pt x="1524000" y="341159"/>
                    <a:pt x="1524000" y="762000"/>
                  </a:cubicBezTo>
                  <a:cubicBezTo>
                    <a:pt x="1524000" y="1182841"/>
                    <a:pt x="1182841" y="1524000"/>
                    <a:pt x="762000" y="1524000"/>
                  </a:cubicBezTo>
                  <a:cubicBezTo>
                    <a:pt x="341159" y="1524000"/>
                    <a:pt x="0" y="1182841"/>
                    <a:pt x="0" y="762000"/>
                  </a:cubicBezTo>
                  <a:close/>
                </a:path>
              </a:pathLst>
            </a:custGeom>
            <a:solidFill>
              <a:srgbClr val="00215A">
                <a:alpha val="8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285" tIns="261285" rIns="261285" bIns="261285" numCol="1" spcCol="1270" anchor="ctr" anchorCtr="0">
              <a:noAutofit/>
            </a:bodyPr>
            <a:lstStyle/>
            <a:p>
              <a:pPr marL="0" lvl="0" indent="0" algn="ctr" defTabSz="1333500">
                <a:lnSpc>
                  <a:spcPct val="90000"/>
                </a:lnSpc>
                <a:spcBef>
                  <a:spcPct val="0"/>
                </a:spcBef>
                <a:spcAft>
                  <a:spcPct val="35000"/>
                </a:spcAft>
                <a:buNone/>
              </a:pPr>
              <a:r>
                <a:rPr lang="en-US" sz="1200" kern="1200" dirty="0">
                  <a:latin typeface="DM Sans" pitchFamily="2" charset="77"/>
                </a:rPr>
                <a:t>52%</a:t>
              </a:r>
            </a:p>
          </p:txBody>
        </p:sp>
        <p:sp>
          <p:nvSpPr>
            <p:cNvPr id="10" name="Freeform 9">
              <a:extLst>
                <a:ext uri="{FF2B5EF4-FFF2-40B4-BE49-F238E27FC236}">
                  <a16:creationId xmlns:a16="http://schemas.microsoft.com/office/drawing/2014/main" id="{B9FCFCAB-6CC5-9BA8-D996-E924946BEDC9}"/>
                </a:ext>
              </a:extLst>
            </p:cNvPr>
            <p:cNvSpPr/>
            <p:nvPr/>
          </p:nvSpPr>
          <p:spPr>
            <a:xfrm>
              <a:off x="4402666" y="1430866"/>
              <a:ext cx="1524000" cy="1524000"/>
            </a:xfrm>
            <a:custGeom>
              <a:avLst/>
              <a:gdLst>
                <a:gd name="connsiteX0" fmla="*/ 0 w 1524000"/>
                <a:gd name="connsiteY0" fmla="*/ 762000 h 1524000"/>
                <a:gd name="connsiteX1" fmla="*/ 762000 w 1524000"/>
                <a:gd name="connsiteY1" fmla="*/ 0 h 1524000"/>
                <a:gd name="connsiteX2" fmla="*/ 1524000 w 1524000"/>
                <a:gd name="connsiteY2" fmla="*/ 762000 h 1524000"/>
                <a:gd name="connsiteX3" fmla="*/ 762000 w 1524000"/>
                <a:gd name="connsiteY3" fmla="*/ 1524000 h 1524000"/>
                <a:gd name="connsiteX4" fmla="*/ 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0" y="762000"/>
                  </a:moveTo>
                  <a:cubicBezTo>
                    <a:pt x="0" y="341159"/>
                    <a:pt x="341159" y="0"/>
                    <a:pt x="762000" y="0"/>
                  </a:cubicBezTo>
                  <a:cubicBezTo>
                    <a:pt x="1182841" y="0"/>
                    <a:pt x="1524000" y="341159"/>
                    <a:pt x="1524000" y="762000"/>
                  </a:cubicBezTo>
                  <a:cubicBezTo>
                    <a:pt x="1524000" y="1182841"/>
                    <a:pt x="1182841" y="1524000"/>
                    <a:pt x="762000" y="1524000"/>
                  </a:cubicBezTo>
                  <a:cubicBezTo>
                    <a:pt x="341159" y="1524000"/>
                    <a:pt x="0" y="1182841"/>
                    <a:pt x="0" y="762000"/>
                  </a:cubicBezTo>
                  <a:close/>
                </a:path>
              </a:pathLst>
            </a:custGeom>
            <a:solidFill>
              <a:srgbClr val="00215A">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285" tIns="261285" rIns="261285" bIns="261285" numCol="1" spcCol="1270" anchor="ctr" anchorCtr="0">
              <a:noAutofit/>
            </a:bodyPr>
            <a:lstStyle/>
            <a:p>
              <a:pPr marL="0" lvl="0" indent="0" algn="ctr" defTabSz="1333500">
                <a:lnSpc>
                  <a:spcPct val="90000"/>
                </a:lnSpc>
                <a:spcBef>
                  <a:spcPct val="0"/>
                </a:spcBef>
                <a:spcAft>
                  <a:spcPct val="35000"/>
                </a:spcAft>
                <a:buNone/>
              </a:pPr>
              <a:r>
                <a:rPr lang="en-US" sz="1200" kern="1200" dirty="0">
                  <a:latin typeface="DM Sans" pitchFamily="2" charset="77"/>
                </a:rPr>
                <a:t>41%</a:t>
              </a:r>
            </a:p>
          </p:txBody>
        </p:sp>
        <p:sp>
          <p:nvSpPr>
            <p:cNvPr id="11" name="Freeform 10">
              <a:extLst>
                <a:ext uri="{FF2B5EF4-FFF2-40B4-BE49-F238E27FC236}">
                  <a16:creationId xmlns:a16="http://schemas.microsoft.com/office/drawing/2014/main" id="{4359CFE8-AEFB-3173-9821-BDFF720F428B}"/>
                </a:ext>
              </a:extLst>
            </p:cNvPr>
            <p:cNvSpPr/>
            <p:nvPr/>
          </p:nvSpPr>
          <p:spPr>
            <a:xfrm>
              <a:off x="5960534" y="1062396"/>
              <a:ext cx="1524000" cy="1524000"/>
            </a:xfrm>
            <a:custGeom>
              <a:avLst/>
              <a:gdLst>
                <a:gd name="connsiteX0" fmla="*/ 0 w 1524000"/>
                <a:gd name="connsiteY0" fmla="*/ 762000 h 1524000"/>
                <a:gd name="connsiteX1" fmla="*/ 762000 w 1524000"/>
                <a:gd name="connsiteY1" fmla="*/ 0 h 1524000"/>
                <a:gd name="connsiteX2" fmla="*/ 1524000 w 1524000"/>
                <a:gd name="connsiteY2" fmla="*/ 762000 h 1524000"/>
                <a:gd name="connsiteX3" fmla="*/ 762000 w 1524000"/>
                <a:gd name="connsiteY3" fmla="*/ 1524000 h 1524000"/>
                <a:gd name="connsiteX4" fmla="*/ 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0" y="762000"/>
                  </a:moveTo>
                  <a:cubicBezTo>
                    <a:pt x="0" y="341159"/>
                    <a:pt x="341159" y="0"/>
                    <a:pt x="762000" y="0"/>
                  </a:cubicBezTo>
                  <a:cubicBezTo>
                    <a:pt x="1182841" y="0"/>
                    <a:pt x="1524000" y="341159"/>
                    <a:pt x="1524000" y="762000"/>
                  </a:cubicBezTo>
                  <a:cubicBezTo>
                    <a:pt x="1524000" y="1182841"/>
                    <a:pt x="1182841" y="1524000"/>
                    <a:pt x="762000" y="1524000"/>
                  </a:cubicBezTo>
                  <a:cubicBezTo>
                    <a:pt x="341159" y="1524000"/>
                    <a:pt x="0" y="1182841"/>
                    <a:pt x="0" y="762000"/>
                  </a:cubicBezTo>
                  <a:close/>
                </a:path>
              </a:pathLst>
            </a:custGeom>
            <a:solidFill>
              <a:srgbClr val="D81822">
                <a:alpha val="6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285" tIns="261285" rIns="261285" bIns="261285" numCol="1" spcCol="1270" anchor="ctr" anchorCtr="0">
              <a:noAutofit/>
            </a:bodyPr>
            <a:lstStyle/>
            <a:p>
              <a:pPr marL="0" lvl="0" indent="0" algn="ctr" defTabSz="1333500">
                <a:lnSpc>
                  <a:spcPct val="90000"/>
                </a:lnSpc>
                <a:spcBef>
                  <a:spcPct val="0"/>
                </a:spcBef>
                <a:spcAft>
                  <a:spcPct val="35000"/>
                </a:spcAft>
                <a:buNone/>
              </a:pPr>
              <a:r>
                <a:rPr lang="en-US" sz="1200" kern="1200" dirty="0">
                  <a:latin typeface="DM Sans" pitchFamily="2" charset="77"/>
                </a:rPr>
                <a:t>60%</a:t>
              </a:r>
            </a:p>
          </p:txBody>
        </p:sp>
        <p:sp>
          <p:nvSpPr>
            <p:cNvPr id="12" name="Shape 11">
              <a:extLst>
                <a:ext uri="{FF2B5EF4-FFF2-40B4-BE49-F238E27FC236}">
                  <a16:creationId xmlns:a16="http://schemas.microsoft.com/office/drawing/2014/main" id="{47E2CB4C-6C03-EFCB-88D4-DEAD8A0BA3B6}"/>
                </a:ext>
              </a:extLst>
            </p:cNvPr>
            <p:cNvSpPr/>
            <p:nvPr/>
          </p:nvSpPr>
          <p:spPr>
            <a:xfrm>
              <a:off x="3725332" y="877406"/>
              <a:ext cx="4741333" cy="3793069"/>
            </a:xfrm>
            <a:prstGeom prst="funnel">
              <a:avLst/>
            </a:prstGeom>
            <a:solidFill>
              <a:schemeClr val="bg1">
                <a:lumMod val="90000"/>
                <a:alpha val="40000"/>
              </a:schemeClr>
            </a:solid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900" dirty="0">
                <a:latin typeface="DM Sans" pitchFamily="2" charset="77"/>
              </a:endParaRPr>
            </a:p>
          </p:txBody>
        </p:sp>
      </p:grpSp>
      <p:sp>
        <p:nvSpPr>
          <p:cNvPr id="13" name="TextBox 12">
            <a:extLst>
              <a:ext uri="{FF2B5EF4-FFF2-40B4-BE49-F238E27FC236}">
                <a16:creationId xmlns:a16="http://schemas.microsoft.com/office/drawing/2014/main" id="{E96D1277-65EF-298A-25C1-3590BE8345CA}"/>
              </a:ext>
            </a:extLst>
          </p:cNvPr>
          <p:cNvSpPr txBox="1"/>
          <p:nvPr/>
        </p:nvSpPr>
        <p:spPr>
          <a:xfrm>
            <a:off x="1957926" y="5193707"/>
            <a:ext cx="2368001" cy="1138773"/>
          </a:xfrm>
          <a:prstGeom prst="rect">
            <a:avLst/>
          </a:prstGeom>
          <a:noFill/>
        </p:spPr>
        <p:txBody>
          <a:bodyPr wrap="square" rtlCol="0">
            <a:spAutoFit/>
          </a:bodyPr>
          <a:lstStyle/>
          <a:p>
            <a:r>
              <a:rPr lang="en-US" sz="4000" dirty="0">
                <a:latin typeface="DM Sans" pitchFamily="2" charset="77"/>
                <a:ea typeface="Inter Medium" panose="02000503000000020004" pitchFamily="2" charset="0"/>
                <a:cs typeface="Poppins Medium" panose="00000600000000000000" pitchFamily="50" charset="0"/>
              </a:rPr>
              <a:t>$37-47K </a:t>
            </a:r>
            <a:r>
              <a:rPr lang="en-US" sz="1400" dirty="0">
                <a:latin typeface="DM Sans" pitchFamily="2" charset="77"/>
                <a:ea typeface="Inter Medium" panose="02000503000000020004" pitchFamily="2" charset="0"/>
                <a:cs typeface="Poppins Medium" panose="00000600000000000000" pitchFamily="50" charset="0"/>
              </a:rPr>
              <a:t>Student debt average without career outcomes</a:t>
            </a:r>
          </a:p>
        </p:txBody>
      </p:sp>
      <p:sp>
        <p:nvSpPr>
          <p:cNvPr id="15" name="Triangle 14">
            <a:extLst>
              <a:ext uri="{FF2B5EF4-FFF2-40B4-BE49-F238E27FC236}">
                <a16:creationId xmlns:a16="http://schemas.microsoft.com/office/drawing/2014/main" id="{EF37DDAE-CE2E-3F82-673A-3FFD4301D843}"/>
              </a:ext>
            </a:extLst>
          </p:cNvPr>
          <p:cNvSpPr/>
          <p:nvPr/>
        </p:nvSpPr>
        <p:spPr>
          <a:xfrm rot="5400000">
            <a:off x="1624907" y="5453678"/>
            <a:ext cx="294975" cy="147696"/>
          </a:xfrm>
          <a:prstGeom prst="triangle">
            <a:avLst/>
          </a:prstGeom>
          <a:solidFill>
            <a:srgbClr val="D81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9AF8575-12EA-72E9-3C95-EF5DB2753FE6}"/>
              </a:ext>
            </a:extLst>
          </p:cNvPr>
          <p:cNvSpPr/>
          <p:nvPr/>
        </p:nvSpPr>
        <p:spPr>
          <a:xfrm>
            <a:off x="6069273" y="1502338"/>
            <a:ext cx="4568416" cy="5338690"/>
          </a:xfrm>
          <a:prstGeom prst="rect">
            <a:avLst/>
          </a:prstGeom>
          <a:solidFill>
            <a:srgbClr val="D81822">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DM Sans" pitchFamily="2" charset="77"/>
            </a:endParaRPr>
          </a:p>
        </p:txBody>
      </p:sp>
      <p:sp>
        <p:nvSpPr>
          <p:cNvPr id="36" name="TextBox 35">
            <a:extLst>
              <a:ext uri="{FF2B5EF4-FFF2-40B4-BE49-F238E27FC236}">
                <a16:creationId xmlns:a16="http://schemas.microsoft.com/office/drawing/2014/main" id="{AB4D1C1A-7392-992D-8D8A-82E23BCF7510}"/>
              </a:ext>
            </a:extLst>
          </p:cNvPr>
          <p:cNvSpPr txBox="1"/>
          <p:nvPr/>
        </p:nvSpPr>
        <p:spPr>
          <a:xfrm>
            <a:off x="6576763" y="2943360"/>
            <a:ext cx="3553436" cy="2950231"/>
          </a:xfrm>
          <a:prstGeom prst="rect">
            <a:avLst/>
          </a:prstGeom>
          <a:noFill/>
        </p:spPr>
        <p:txBody>
          <a:bodyPr wrap="square" rtlCol="0">
            <a:spAutoFit/>
          </a:bodyPr>
          <a:lstStyle/>
          <a:p>
            <a:pPr>
              <a:lnSpc>
                <a:spcPts val="1600"/>
              </a:lnSpc>
            </a:pPr>
            <a:r>
              <a:rPr lang="en-US" sz="1600" dirty="0">
                <a:solidFill>
                  <a:schemeClr val="bg1"/>
                </a:solidFill>
                <a:latin typeface="DM Sans" pitchFamily="2" charset="77"/>
                <a:cs typeface="Open Sans" panose="020B0606030504020204" pitchFamily="34" charset="0"/>
              </a:rPr>
              <a:t>By partnering with FTA, your school can offer students more than just a diploma; you can provide a direct path to a successful career. FTA’s programs equip students with industry-recognized credentials, making them valuable candidates in high-demand fields. This not only supports student success after graduation but also strengthens your school’s reputation as a forward-thinking leader in career-focused education.</a:t>
            </a:r>
          </a:p>
          <a:p>
            <a:pPr>
              <a:lnSpc>
                <a:spcPts val="1600"/>
              </a:lnSpc>
            </a:pPr>
            <a:endParaRPr lang="en-US" sz="1000" dirty="0">
              <a:solidFill>
                <a:schemeClr val="tx1">
                  <a:lumMod val="50000"/>
                  <a:lumOff val="50000"/>
                </a:schemeClr>
              </a:solidFill>
              <a:latin typeface="DM Sans" pitchFamily="2" charset="77"/>
              <a:ea typeface="Inter" panose="02000503000000020004" pitchFamily="2" charset="0"/>
              <a:cs typeface="Open Sans" panose="020B0606030504020204" pitchFamily="34" charset="0"/>
            </a:endParaRPr>
          </a:p>
        </p:txBody>
      </p:sp>
      <p:sp>
        <p:nvSpPr>
          <p:cNvPr id="37" name="TextBox 36">
            <a:extLst>
              <a:ext uri="{FF2B5EF4-FFF2-40B4-BE49-F238E27FC236}">
                <a16:creationId xmlns:a16="http://schemas.microsoft.com/office/drawing/2014/main" id="{60286002-5B44-033E-C3C7-2F427B0BF09C}"/>
              </a:ext>
            </a:extLst>
          </p:cNvPr>
          <p:cNvSpPr txBox="1"/>
          <p:nvPr/>
        </p:nvSpPr>
        <p:spPr>
          <a:xfrm>
            <a:off x="6576763" y="2338936"/>
            <a:ext cx="2302140" cy="377219"/>
          </a:xfrm>
          <a:prstGeom prst="rect">
            <a:avLst/>
          </a:prstGeom>
          <a:noFill/>
        </p:spPr>
        <p:txBody>
          <a:bodyPr wrap="square" rtlCol="0">
            <a:spAutoFit/>
          </a:bodyPr>
          <a:lstStyle/>
          <a:p>
            <a:pPr>
              <a:lnSpc>
                <a:spcPts val="2200"/>
              </a:lnSpc>
            </a:pPr>
            <a:r>
              <a:rPr lang="en-US" b="1" u="sng" dirty="0">
                <a:solidFill>
                  <a:schemeClr val="bg1"/>
                </a:solidFill>
                <a:latin typeface="DM Sans" pitchFamily="2" charset="77"/>
                <a:ea typeface="Inter SemiBold" panose="02000503000000020004" pitchFamily="2" charset="0"/>
                <a:cs typeface="Poppins Medium" panose="00000600000000000000" pitchFamily="50" charset="0"/>
              </a:rPr>
              <a:t>Benefits</a:t>
            </a:r>
            <a:endParaRPr lang="en-US" sz="2000" b="1" u="sng" dirty="0">
              <a:solidFill>
                <a:schemeClr val="bg1"/>
              </a:solidFill>
              <a:latin typeface="DM Sans" pitchFamily="2" charset="77"/>
              <a:ea typeface="Inter SemiBold" panose="02000503000000020004" pitchFamily="2" charset="0"/>
              <a:cs typeface="Poppins Medium" panose="00000600000000000000" pitchFamily="50" charset="0"/>
            </a:endParaRPr>
          </a:p>
        </p:txBody>
      </p:sp>
    </p:spTree>
    <p:extLst>
      <p:ext uri="{BB962C8B-B14F-4D97-AF65-F5344CB8AC3E}">
        <p14:creationId xmlns:p14="http://schemas.microsoft.com/office/powerpoint/2010/main" val="181987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EFB32228-1E89-F863-4083-7B6941508A14}"/>
              </a:ext>
            </a:extLst>
          </p:cNvPr>
          <p:cNvSpPr/>
          <p:nvPr/>
        </p:nvSpPr>
        <p:spPr>
          <a:xfrm>
            <a:off x="-18904" y="1281572"/>
            <a:ext cx="3460324" cy="4885242"/>
          </a:xfrm>
          <a:prstGeom prst="rect">
            <a:avLst/>
          </a:prstGeom>
          <a:gradFill>
            <a:gsLst>
              <a:gs pos="28000">
                <a:srgbClr val="002059"/>
              </a:gs>
              <a:gs pos="100000">
                <a:srgbClr val="002059">
                  <a:alpha val="22696"/>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8CA278-5744-D8FE-5366-7FFBB26EA3AE}"/>
              </a:ext>
            </a:extLst>
          </p:cNvPr>
          <p:cNvSpPr/>
          <p:nvPr/>
        </p:nvSpPr>
        <p:spPr>
          <a:xfrm>
            <a:off x="5498831" y="4102698"/>
            <a:ext cx="1972060" cy="1187760"/>
          </a:xfrm>
          <a:prstGeom prst="rect">
            <a:avLst/>
          </a:prstGeom>
          <a:gradFill>
            <a:gsLst>
              <a:gs pos="28000">
                <a:srgbClr val="002059"/>
              </a:gs>
              <a:gs pos="100000">
                <a:srgbClr val="002059">
                  <a:alpha val="22696"/>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0BCEE14-C872-0F1D-C4DC-2151ED0A88E3}"/>
              </a:ext>
            </a:extLst>
          </p:cNvPr>
          <p:cNvSpPr/>
          <p:nvPr/>
        </p:nvSpPr>
        <p:spPr>
          <a:xfrm>
            <a:off x="7470892" y="0"/>
            <a:ext cx="4721108" cy="6858000"/>
          </a:xfrm>
          <a:prstGeom prst="rect">
            <a:avLst/>
          </a:prstGeom>
          <a:solidFill>
            <a:srgbClr val="A8A8A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F67EB06-58D0-6A08-2769-B026879C9C6F}"/>
              </a:ext>
            </a:extLst>
          </p:cNvPr>
          <p:cNvSpPr>
            <a:spLocks noGrp="1"/>
          </p:cNvSpPr>
          <p:nvPr>
            <p:ph type="title"/>
          </p:nvPr>
        </p:nvSpPr>
        <p:spPr/>
        <p:txBody>
          <a:bodyPr/>
          <a:lstStyle/>
          <a:p>
            <a:r>
              <a:rPr lang="en-US" dirty="0"/>
              <a:t>Real-World Impact</a:t>
            </a:r>
          </a:p>
        </p:txBody>
      </p:sp>
      <p:pic>
        <p:nvPicPr>
          <p:cNvPr id="48" name="Picture Placeholder 47" descr="A person giving a high five to another person&#10;&#10;Description automatically generated">
            <a:extLst>
              <a:ext uri="{FF2B5EF4-FFF2-40B4-BE49-F238E27FC236}">
                <a16:creationId xmlns:a16="http://schemas.microsoft.com/office/drawing/2014/main" id="{3309794E-56D9-A544-4890-3ABA4B32DF20}"/>
              </a:ext>
            </a:extLst>
          </p:cNvPr>
          <p:cNvPicPr>
            <a:picLocks noGrp="1" noChangeAspect="1"/>
          </p:cNvPicPr>
          <p:nvPr>
            <p:ph type="pic" sz="quarter" idx="13"/>
          </p:nvPr>
        </p:nvPicPr>
        <p:blipFill>
          <a:blip r:embed="rId3"/>
          <a:srcRect l="19379" r="19379"/>
          <a:stretch>
            <a:fillRect/>
          </a:stretch>
        </p:blipFill>
        <p:spPr/>
      </p:pic>
      <p:pic>
        <p:nvPicPr>
          <p:cNvPr id="50" name="Picture Placeholder 49" descr="A group of people looking at a computer&#10;&#10;Description automatically generated">
            <a:extLst>
              <a:ext uri="{FF2B5EF4-FFF2-40B4-BE49-F238E27FC236}">
                <a16:creationId xmlns:a16="http://schemas.microsoft.com/office/drawing/2014/main" id="{20F51E6F-7913-4AB1-D9AF-49F86055DC5E}"/>
              </a:ext>
            </a:extLst>
          </p:cNvPr>
          <p:cNvPicPr>
            <a:picLocks noGrp="1" noChangeAspect="1"/>
          </p:cNvPicPr>
          <p:nvPr>
            <p:ph type="pic" sz="quarter" idx="14"/>
          </p:nvPr>
        </p:nvPicPr>
        <p:blipFill>
          <a:blip r:embed="rId4"/>
          <a:srcRect l="19379" r="19379"/>
          <a:stretch>
            <a:fillRect/>
          </a:stretch>
        </p:blipFill>
        <p:spPr/>
      </p:pic>
      <p:pic>
        <p:nvPicPr>
          <p:cNvPr id="42" name="Picture Placeholder 41" descr="A group of people in a computer lab&#10;&#10;Description automatically generated">
            <a:extLst>
              <a:ext uri="{FF2B5EF4-FFF2-40B4-BE49-F238E27FC236}">
                <a16:creationId xmlns:a16="http://schemas.microsoft.com/office/drawing/2014/main" id="{BF1D974B-B35B-969B-91BF-9B6DAD530EEB}"/>
              </a:ext>
            </a:extLst>
          </p:cNvPr>
          <p:cNvPicPr>
            <a:picLocks noGrp="1" noChangeAspect="1"/>
          </p:cNvPicPr>
          <p:nvPr>
            <p:ph type="pic" sz="quarter" idx="15"/>
          </p:nvPr>
        </p:nvPicPr>
        <p:blipFill>
          <a:blip r:embed="rId5"/>
          <a:srcRect l="-327" t="983" r="39087" b="-983"/>
          <a:stretch/>
        </p:blipFill>
        <p:spPr>
          <a:xfrm>
            <a:off x="3441421" y="1997068"/>
            <a:ext cx="1917628" cy="2087562"/>
          </a:xfrm>
        </p:spPr>
      </p:pic>
      <p:pic>
        <p:nvPicPr>
          <p:cNvPr id="46" name="Picture Placeholder 45" descr="A group of people raising their hands in a classroom&#10;&#10;Description automatically generated">
            <a:extLst>
              <a:ext uri="{FF2B5EF4-FFF2-40B4-BE49-F238E27FC236}">
                <a16:creationId xmlns:a16="http://schemas.microsoft.com/office/drawing/2014/main" id="{D2C80CE5-2ABB-3DAB-3444-0E278C1DD05E}"/>
              </a:ext>
            </a:extLst>
          </p:cNvPr>
          <p:cNvPicPr>
            <a:picLocks noGrp="1" noChangeAspect="1"/>
          </p:cNvPicPr>
          <p:nvPr>
            <p:ph type="pic" sz="quarter" idx="16"/>
          </p:nvPr>
        </p:nvPicPr>
        <p:blipFill>
          <a:blip r:embed="rId6"/>
          <a:srcRect l="19379" r="19379"/>
          <a:stretch>
            <a:fillRect/>
          </a:stretch>
        </p:blipFill>
        <p:spPr/>
      </p:pic>
      <p:sp>
        <p:nvSpPr>
          <p:cNvPr id="8" name="Rectangle 7">
            <a:extLst>
              <a:ext uri="{FF2B5EF4-FFF2-40B4-BE49-F238E27FC236}">
                <a16:creationId xmlns:a16="http://schemas.microsoft.com/office/drawing/2014/main" id="{C2AE6C07-A7EE-F8FB-C693-1F21F6051C37}"/>
              </a:ext>
            </a:extLst>
          </p:cNvPr>
          <p:cNvSpPr/>
          <p:nvPr/>
        </p:nvSpPr>
        <p:spPr>
          <a:xfrm>
            <a:off x="3460325" y="4456083"/>
            <a:ext cx="1909692" cy="269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b="1" dirty="0">
                <a:solidFill>
                  <a:schemeClr val="tx1"/>
                </a:solidFill>
                <a:latin typeface="DM Sans" pitchFamily="2" charset="77"/>
              </a:rPr>
              <a:t>Meet John</a:t>
            </a:r>
            <a:endParaRPr lang="en-US" b="1" dirty="0">
              <a:solidFill>
                <a:schemeClr val="bg1">
                  <a:lumMod val="75000"/>
                </a:schemeClr>
              </a:solidFill>
              <a:latin typeface="DM Sans" pitchFamily="2" charset="77"/>
            </a:endParaRPr>
          </a:p>
        </p:txBody>
      </p:sp>
      <p:sp>
        <p:nvSpPr>
          <p:cNvPr id="9" name="Rectangle 8">
            <a:extLst>
              <a:ext uri="{FF2B5EF4-FFF2-40B4-BE49-F238E27FC236}">
                <a16:creationId xmlns:a16="http://schemas.microsoft.com/office/drawing/2014/main" id="{3BC3AB65-3B62-BA63-04F3-AD1447B6DCC6}"/>
              </a:ext>
            </a:extLst>
          </p:cNvPr>
          <p:cNvSpPr/>
          <p:nvPr/>
        </p:nvSpPr>
        <p:spPr>
          <a:xfrm>
            <a:off x="3460325" y="4767596"/>
            <a:ext cx="1909692" cy="234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a:solidFill>
                  <a:schemeClr val="tx1">
                    <a:lumMod val="50000"/>
                    <a:lumOff val="50000"/>
                  </a:schemeClr>
                </a:solidFill>
                <a:latin typeface="DM Sans" pitchFamily="2" charset="77"/>
              </a:rPr>
              <a:t>Senior in High School</a:t>
            </a:r>
          </a:p>
        </p:txBody>
      </p:sp>
      <p:sp>
        <p:nvSpPr>
          <p:cNvPr id="11" name="Rectangle 10">
            <a:extLst>
              <a:ext uri="{FF2B5EF4-FFF2-40B4-BE49-F238E27FC236}">
                <a16:creationId xmlns:a16="http://schemas.microsoft.com/office/drawing/2014/main" id="{D57BE9E6-30F9-1D4D-FAF6-ED9C557F4AC7}"/>
              </a:ext>
            </a:extLst>
          </p:cNvPr>
          <p:cNvSpPr/>
          <p:nvPr/>
        </p:nvSpPr>
        <p:spPr>
          <a:xfrm>
            <a:off x="5530015" y="4456083"/>
            <a:ext cx="1909692" cy="269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a:solidFill>
                  <a:schemeClr val="bg1"/>
                </a:solidFill>
                <a:latin typeface="DM Sans" pitchFamily="2" charset="77"/>
              </a:rPr>
              <a:t>Prepare John</a:t>
            </a:r>
          </a:p>
        </p:txBody>
      </p:sp>
      <p:sp>
        <p:nvSpPr>
          <p:cNvPr id="12" name="Rectangle 11">
            <a:extLst>
              <a:ext uri="{FF2B5EF4-FFF2-40B4-BE49-F238E27FC236}">
                <a16:creationId xmlns:a16="http://schemas.microsoft.com/office/drawing/2014/main" id="{2492D2D2-AA39-0987-5EC1-91D0F01A798E}"/>
              </a:ext>
            </a:extLst>
          </p:cNvPr>
          <p:cNvSpPr/>
          <p:nvPr/>
        </p:nvSpPr>
        <p:spPr>
          <a:xfrm>
            <a:off x="5530015" y="4767596"/>
            <a:ext cx="1909692" cy="234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a:solidFill>
                  <a:schemeClr val="bg1"/>
                </a:solidFill>
                <a:latin typeface="DM Sans" pitchFamily="2" charset="77"/>
              </a:rPr>
              <a:t>Career Readiness</a:t>
            </a:r>
          </a:p>
        </p:txBody>
      </p:sp>
      <p:sp>
        <p:nvSpPr>
          <p:cNvPr id="13" name="Rectangle 12">
            <a:extLst>
              <a:ext uri="{FF2B5EF4-FFF2-40B4-BE49-F238E27FC236}">
                <a16:creationId xmlns:a16="http://schemas.microsoft.com/office/drawing/2014/main" id="{9D22746A-0F80-C406-3E3B-0AEF2755A079}"/>
              </a:ext>
            </a:extLst>
          </p:cNvPr>
          <p:cNvSpPr/>
          <p:nvPr/>
        </p:nvSpPr>
        <p:spPr>
          <a:xfrm>
            <a:off x="7591767" y="4455007"/>
            <a:ext cx="1909692" cy="269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b="1" dirty="0">
                <a:solidFill>
                  <a:schemeClr val="tx1"/>
                </a:solidFill>
                <a:latin typeface="DM Sans" pitchFamily="2" charset="77"/>
              </a:rPr>
              <a:t>John’s Ready</a:t>
            </a:r>
            <a:endParaRPr lang="en-US" b="1" dirty="0">
              <a:solidFill>
                <a:schemeClr val="bg1">
                  <a:lumMod val="75000"/>
                </a:schemeClr>
              </a:solidFill>
              <a:latin typeface="DM Sans" pitchFamily="2" charset="77"/>
            </a:endParaRPr>
          </a:p>
        </p:txBody>
      </p:sp>
      <p:sp>
        <p:nvSpPr>
          <p:cNvPr id="14" name="Rectangle 13">
            <a:extLst>
              <a:ext uri="{FF2B5EF4-FFF2-40B4-BE49-F238E27FC236}">
                <a16:creationId xmlns:a16="http://schemas.microsoft.com/office/drawing/2014/main" id="{70EEDA4D-92E9-3CA1-68F1-8C5A8E05E81F}"/>
              </a:ext>
            </a:extLst>
          </p:cNvPr>
          <p:cNvSpPr/>
          <p:nvPr/>
        </p:nvSpPr>
        <p:spPr>
          <a:xfrm>
            <a:off x="7591767" y="4766520"/>
            <a:ext cx="1909692" cy="234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a:solidFill>
                  <a:schemeClr val="tx1">
                    <a:lumMod val="50000"/>
                    <a:lumOff val="50000"/>
                  </a:schemeClr>
                </a:solidFill>
                <a:latin typeface="DM Sans" pitchFamily="2" charset="77"/>
              </a:rPr>
              <a:t>Certified</a:t>
            </a:r>
          </a:p>
        </p:txBody>
      </p:sp>
      <p:sp>
        <p:nvSpPr>
          <p:cNvPr id="22" name="Rectangle 21">
            <a:extLst>
              <a:ext uri="{FF2B5EF4-FFF2-40B4-BE49-F238E27FC236}">
                <a16:creationId xmlns:a16="http://schemas.microsoft.com/office/drawing/2014/main" id="{A0DD72FE-17CC-0B8C-BCA1-479F8D256910}"/>
              </a:ext>
            </a:extLst>
          </p:cNvPr>
          <p:cNvSpPr/>
          <p:nvPr/>
        </p:nvSpPr>
        <p:spPr>
          <a:xfrm>
            <a:off x="9581458" y="4466601"/>
            <a:ext cx="2082868" cy="269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b="1" dirty="0">
                <a:solidFill>
                  <a:schemeClr val="tx1"/>
                </a:solidFill>
                <a:latin typeface="DM Sans" pitchFamily="2" charset="77"/>
              </a:rPr>
              <a:t>John is Qualified</a:t>
            </a:r>
            <a:endParaRPr lang="en-US" b="1" dirty="0">
              <a:solidFill>
                <a:schemeClr val="bg1">
                  <a:lumMod val="75000"/>
                </a:schemeClr>
              </a:solidFill>
              <a:latin typeface="DM Sans" pitchFamily="2" charset="77"/>
            </a:endParaRPr>
          </a:p>
        </p:txBody>
      </p:sp>
      <p:sp>
        <p:nvSpPr>
          <p:cNvPr id="26" name="Rectangle 25">
            <a:extLst>
              <a:ext uri="{FF2B5EF4-FFF2-40B4-BE49-F238E27FC236}">
                <a16:creationId xmlns:a16="http://schemas.microsoft.com/office/drawing/2014/main" id="{A0F03C32-31C9-15AF-7DE1-8AA351877794}"/>
              </a:ext>
            </a:extLst>
          </p:cNvPr>
          <p:cNvSpPr/>
          <p:nvPr/>
        </p:nvSpPr>
        <p:spPr>
          <a:xfrm>
            <a:off x="9668046" y="4766519"/>
            <a:ext cx="1909692" cy="234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00" dirty="0">
                <a:solidFill>
                  <a:schemeClr val="tx1">
                    <a:lumMod val="50000"/>
                    <a:lumOff val="50000"/>
                  </a:schemeClr>
                </a:solidFill>
                <a:latin typeface="DM Sans" pitchFamily="2" charset="77"/>
              </a:rPr>
              <a:t>John has an advantage with employers.</a:t>
            </a:r>
          </a:p>
        </p:txBody>
      </p:sp>
      <p:sp>
        <p:nvSpPr>
          <p:cNvPr id="27" name="TextBox 26">
            <a:extLst>
              <a:ext uri="{FF2B5EF4-FFF2-40B4-BE49-F238E27FC236}">
                <a16:creationId xmlns:a16="http://schemas.microsoft.com/office/drawing/2014/main" id="{0ED9B2A2-A842-8A89-E32B-50C5748827B3}"/>
              </a:ext>
            </a:extLst>
          </p:cNvPr>
          <p:cNvSpPr txBox="1"/>
          <p:nvPr/>
        </p:nvSpPr>
        <p:spPr>
          <a:xfrm>
            <a:off x="137698" y="1997068"/>
            <a:ext cx="3147119" cy="2561855"/>
          </a:xfrm>
          <a:prstGeom prst="rect">
            <a:avLst/>
          </a:prstGeom>
          <a:noFill/>
        </p:spPr>
        <p:txBody>
          <a:bodyPr wrap="square" rtlCol="0">
            <a:spAutoFit/>
          </a:bodyPr>
          <a:lstStyle/>
          <a:p>
            <a:pPr>
              <a:lnSpc>
                <a:spcPts val="1600"/>
              </a:lnSpc>
            </a:pPr>
            <a:r>
              <a:rPr lang="en-US" sz="1800" b="1" dirty="0">
                <a:solidFill>
                  <a:schemeClr val="bg1"/>
                </a:solidFill>
                <a:effectLst/>
                <a:latin typeface="DM Sans" pitchFamily="2" charset="77"/>
                <a:ea typeface="Times New Roman" panose="02020603050405020304" pitchFamily="18" charset="0"/>
              </a:rPr>
              <a:t>Creating Real Opportunities:</a:t>
            </a:r>
          </a:p>
          <a:p>
            <a:pPr>
              <a:lnSpc>
                <a:spcPts val="1600"/>
              </a:lnSpc>
            </a:pPr>
            <a:br>
              <a:rPr lang="en-US" sz="1800" dirty="0">
                <a:solidFill>
                  <a:schemeClr val="bg1"/>
                </a:solidFill>
                <a:effectLst/>
                <a:latin typeface="DM Sans" pitchFamily="2" charset="77"/>
                <a:ea typeface="Times New Roman" panose="02020603050405020304" pitchFamily="18" charset="0"/>
              </a:rPr>
            </a:br>
            <a:r>
              <a:rPr lang="en-US" sz="1600" dirty="0">
                <a:solidFill>
                  <a:schemeClr val="bg1"/>
                </a:solidFill>
                <a:effectLst/>
                <a:latin typeface="DM Sans" pitchFamily="2" charset="77"/>
                <a:ea typeface="Times New Roman" panose="02020603050405020304" pitchFamily="18" charset="0"/>
              </a:rPr>
              <a:t>For students like John, FTA’s programs open doors that might have otherwise been closed. By providing a pathway to a meaningful career, we help students like him achieve their aspirations and strengthen their communities, all without the burden of college debt</a:t>
            </a:r>
            <a:r>
              <a:rPr lang="en-US" sz="1600" dirty="0">
                <a:solidFill>
                  <a:schemeClr val="bg1"/>
                </a:solidFill>
                <a:effectLst/>
                <a:latin typeface="DM Sans" pitchFamily="2" charset="77"/>
              </a:rPr>
              <a:t> </a:t>
            </a:r>
            <a:endParaRPr lang="en-US" sz="1600" dirty="0">
              <a:solidFill>
                <a:schemeClr val="bg1"/>
              </a:solidFill>
              <a:latin typeface="DM Sans" pitchFamily="2" charset="77"/>
              <a:ea typeface="PT Sans" panose="020B0503020203020204" pitchFamily="34" charset="0"/>
              <a:cs typeface="Open Sans" panose="020B0606030504020204" pitchFamily="34" charset="0"/>
            </a:endParaRPr>
          </a:p>
        </p:txBody>
      </p:sp>
    </p:spTree>
    <p:extLst>
      <p:ext uri="{BB962C8B-B14F-4D97-AF65-F5344CB8AC3E}">
        <p14:creationId xmlns:p14="http://schemas.microsoft.com/office/powerpoint/2010/main" val="2503949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E2A0F3B-F23A-1F8B-D036-104E032E4D1B}"/>
              </a:ext>
            </a:extLst>
          </p:cNvPr>
          <p:cNvSpPr/>
          <p:nvPr/>
        </p:nvSpPr>
        <p:spPr>
          <a:xfrm>
            <a:off x="0" y="0"/>
            <a:ext cx="3804418" cy="6858000"/>
          </a:xfrm>
          <a:prstGeom prst="rect">
            <a:avLst/>
          </a:prstGeom>
          <a:solidFill>
            <a:schemeClr val="tx2">
              <a:lumMod val="20000"/>
              <a:lumOff val="80000"/>
              <a:alpha val="30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EF5ABC-4B58-E487-544C-2A92FC35AE2E}"/>
              </a:ext>
            </a:extLst>
          </p:cNvPr>
          <p:cNvSpPr txBox="1"/>
          <p:nvPr/>
        </p:nvSpPr>
        <p:spPr>
          <a:xfrm>
            <a:off x="6919110" y="3638806"/>
            <a:ext cx="2295783" cy="1308756"/>
          </a:xfrm>
          <a:prstGeom prst="rect">
            <a:avLst/>
          </a:prstGeom>
          <a:noFill/>
        </p:spPr>
        <p:txBody>
          <a:bodyPr wrap="square" rtlCol="0">
            <a:spAutoFit/>
          </a:bodyPr>
          <a:lstStyle/>
          <a:p>
            <a:pPr marL="171450" indent="-171450">
              <a:lnSpc>
                <a:spcPts val="1600"/>
              </a:lnSpc>
              <a:buFont typeface="Wingdings" pitchFamily="2" charset="2"/>
              <a:buChar char="ü"/>
            </a:pPr>
            <a:r>
              <a:rPr lang="en-US" sz="1000" dirty="0">
                <a:solidFill>
                  <a:schemeClr val="tx1">
                    <a:lumMod val="50000"/>
                    <a:lumOff val="50000"/>
                  </a:schemeClr>
                </a:solidFill>
                <a:latin typeface="DM Sans" pitchFamily="2" charset="77"/>
              </a:rPr>
              <a:t>Staff Training: Onboarding and training for school staff to deliver programs effectively while meeting all regulatory requirements.</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85860DC7-AF40-0489-759B-8D70F9230BAC}"/>
              </a:ext>
            </a:extLst>
          </p:cNvPr>
          <p:cNvSpPr txBox="1"/>
          <p:nvPr/>
        </p:nvSpPr>
        <p:spPr>
          <a:xfrm>
            <a:off x="4493504" y="3509648"/>
            <a:ext cx="2295783" cy="1103572"/>
          </a:xfrm>
          <a:prstGeom prst="rect">
            <a:avLst/>
          </a:prstGeom>
          <a:noFill/>
        </p:spPr>
        <p:txBody>
          <a:bodyPr wrap="square" rtlCol="0">
            <a:spAutoFit/>
          </a:bodyPr>
          <a:lstStyle/>
          <a:p>
            <a:pPr marL="171450" indent="-171450">
              <a:lnSpc>
                <a:spcPts val="1600"/>
              </a:lnSpc>
              <a:buFont typeface="Wingdings" pitchFamily="2" charset="2"/>
              <a:buChar char="ü"/>
            </a:pPr>
            <a:r>
              <a:rPr lang="en-US" sz="1000" dirty="0">
                <a:solidFill>
                  <a:schemeClr val="tx1">
                    <a:lumMod val="50000"/>
                    <a:lumOff val="50000"/>
                  </a:schemeClr>
                </a:solidFill>
                <a:latin typeface="DM Sans" pitchFamily="2" charset="77"/>
              </a:rPr>
              <a:t>Curriculum and Instructional Materials: Customized for the selected industry and certification track.</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DF76795D-BDA5-90D2-DD79-16502585410D}"/>
              </a:ext>
            </a:extLst>
          </p:cNvPr>
          <p:cNvSpPr txBox="1"/>
          <p:nvPr/>
        </p:nvSpPr>
        <p:spPr>
          <a:xfrm>
            <a:off x="9370401" y="3638806"/>
            <a:ext cx="2295783" cy="2129494"/>
          </a:xfrm>
          <a:prstGeom prst="rect">
            <a:avLst/>
          </a:prstGeom>
          <a:noFill/>
        </p:spPr>
        <p:txBody>
          <a:bodyPr wrap="square" rtlCol="0">
            <a:spAutoFit/>
          </a:bodyPr>
          <a:lstStyle/>
          <a:p>
            <a:pPr marL="171450" indent="-171450">
              <a:lnSpc>
                <a:spcPts val="1600"/>
              </a:lnSpc>
              <a:buFont typeface="Wingdings" pitchFamily="2" charset="2"/>
              <a:buChar char="ü"/>
            </a:pPr>
            <a:r>
              <a:rPr lang="en-US" sz="1000" dirty="0">
                <a:solidFill>
                  <a:schemeClr val="tx1">
                    <a:lumMod val="50000"/>
                    <a:lumOff val="50000"/>
                  </a:schemeClr>
                </a:solidFill>
                <a:latin typeface="DM Sans" pitchFamily="2" charset="77"/>
              </a:rPr>
              <a:t>Compliance and Reporting: Assistance with maintaining compliance and fulfilling reporting standards for various regulatory bodies, including the Department of Education (DOE), Department of Labor (DOL), and any accrediting bodies overseeing the programs.</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B5E7988-3335-933E-6F33-E8E985873CD3}"/>
              </a:ext>
            </a:extLst>
          </p:cNvPr>
          <p:cNvSpPr txBox="1"/>
          <p:nvPr/>
        </p:nvSpPr>
        <p:spPr>
          <a:xfrm>
            <a:off x="6919109" y="2696663"/>
            <a:ext cx="1919278" cy="307777"/>
          </a:xfrm>
          <a:prstGeom prst="rect">
            <a:avLst/>
          </a:prstGeom>
          <a:noFill/>
        </p:spPr>
        <p:txBody>
          <a:bodyPr wrap="square" rtlCol="0">
            <a:spAutoFit/>
          </a:bodyPr>
          <a:lstStyle/>
          <a:p>
            <a:r>
              <a:rPr lang="en-US" sz="1400" dirty="0">
                <a:latin typeface="DM Sans Medium" pitchFamily="2" charset="77"/>
                <a:ea typeface="Inter SemiBold" panose="02000503000000020004" pitchFamily="2" charset="0"/>
                <a:cs typeface="Poppins" pitchFamily="2" charset="77"/>
              </a:rPr>
              <a:t>Training</a:t>
            </a:r>
          </a:p>
        </p:txBody>
      </p:sp>
      <p:sp>
        <p:nvSpPr>
          <p:cNvPr id="5" name="TextBox 4">
            <a:extLst>
              <a:ext uri="{FF2B5EF4-FFF2-40B4-BE49-F238E27FC236}">
                <a16:creationId xmlns:a16="http://schemas.microsoft.com/office/drawing/2014/main" id="{D467567D-D7F0-D504-AD7C-2B154DF3AD87}"/>
              </a:ext>
            </a:extLst>
          </p:cNvPr>
          <p:cNvSpPr txBox="1"/>
          <p:nvPr/>
        </p:nvSpPr>
        <p:spPr>
          <a:xfrm>
            <a:off x="4493504" y="2696663"/>
            <a:ext cx="1919278" cy="307777"/>
          </a:xfrm>
          <a:prstGeom prst="rect">
            <a:avLst/>
          </a:prstGeom>
          <a:noFill/>
        </p:spPr>
        <p:txBody>
          <a:bodyPr wrap="square" rtlCol="0">
            <a:spAutoFit/>
          </a:bodyPr>
          <a:lstStyle/>
          <a:p>
            <a:r>
              <a:rPr lang="en-US" sz="1400" dirty="0">
                <a:latin typeface="DM Sans Medium" pitchFamily="2" charset="77"/>
                <a:ea typeface="Inter SemiBold" panose="02000503000000020004" pitchFamily="2" charset="0"/>
                <a:cs typeface="Poppins" pitchFamily="2" charset="77"/>
              </a:rPr>
              <a:t>Initial Set-Up</a:t>
            </a:r>
          </a:p>
        </p:txBody>
      </p:sp>
      <p:sp>
        <p:nvSpPr>
          <p:cNvPr id="19" name="TextBox 18">
            <a:extLst>
              <a:ext uri="{FF2B5EF4-FFF2-40B4-BE49-F238E27FC236}">
                <a16:creationId xmlns:a16="http://schemas.microsoft.com/office/drawing/2014/main" id="{CAD35229-7833-426A-C7FA-6822FC759E49}"/>
              </a:ext>
            </a:extLst>
          </p:cNvPr>
          <p:cNvSpPr txBox="1"/>
          <p:nvPr/>
        </p:nvSpPr>
        <p:spPr>
          <a:xfrm>
            <a:off x="9370400" y="2696663"/>
            <a:ext cx="1919278" cy="307777"/>
          </a:xfrm>
          <a:prstGeom prst="rect">
            <a:avLst/>
          </a:prstGeom>
          <a:noFill/>
        </p:spPr>
        <p:txBody>
          <a:bodyPr wrap="square" rtlCol="0">
            <a:spAutoFit/>
          </a:bodyPr>
          <a:lstStyle/>
          <a:p>
            <a:r>
              <a:rPr lang="en-US" sz="1400" dirty="0">
                <a:latin typeface="DM Sans Medium" pitchFamily="2" charset="77"/>
                <a:ea typeface="Inter SemiBold" panose="02000503000000020004" pitchFamily="2" charset="0"/>
                <a:cs typeface="Poppins" pitchFamily="2" charset="77"/>
              </a:rPr>
              <a:t>Support</a:t>
            </a:r>
          </a:p>
        </p:txBody>
      </p:sp>
      <p:sp>
        <p:nvSpPr>
          <p:cNvPr id="34" name="TextBox 33">
            <a:extLst>
              <a:ext uri="{FF2B5EF4-FFF2-40B4-BE49-F238E27FC236}">
                <a16:creationId xmlns:a16="http://schemas.microsoft.com/office/drawing/2014/main" id="{5BE2C869-1637-2EC2-3EBE-62D81B71DF6A}"/>
              </a:ext>
            </a:extLst>
          </p:cNvPr>
          <p:cNvSpPr txBox="1"/>
          <p:nvPr/>
        </p:nvSpPr>
        <p:spPr>
          <a:xfrm>
            <a:off x="4472977" y="4564263"/>
            <a:ext cx="2295783" cy="1103572"/>
          </a:xfrm>
          <a:prstGeom prst="rect">
            <a:avLst/>
          </a:prstGeom>
          <a:noFill/>
        </p:spPr>
        <p:txBody>
          <a:bodyPr wrap="square" rtlCol="0">
            <a:spAutoFit/>
          </a:bodyPr>
          <a:lstStyle/>
          <a:p>
            <a:pPr marL="171450" indent="-171450">
              <a:lnSpc>
                <a:spcPts val="1600"/>
              </a:lnSpc>
              <a:buFont typeface="Wingdings" pitchFamily="2" charset="2"/>
              <a:buChar char="ü"/>
            </a:pPr>
            <a:r>
              <a:rPr lang="en-US" sz="1000" dirty="0">
                <a:solidFill>
                  <a:schemeClr val="tx1">
                    <a:lumMod val="50000"/>
                    <a:lumOff val="50000"/>
                  </a:schemeClr>
                </a:solidFill>
                <a:latin typeface="DM Sans" pitchFamily="2" charset="77"/>
              </a:rPr>
              <a:t>Toolkits and Training Supplies: Hands-on resources that prepare students for practical, real-world applications.</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8EF3F47C-23E9-7A74-E96F-78AE6C1785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4851" y="2039355"/>
            <a:ext cx="416365" cy="416365"/>
          </a:xfrm>
          <a:prstGeom prst="rect">
            <a:avLst/>
          </a:prstGeom>
        </p:spPr>
      </p:pic>
      <p:pic>
        <p:nvPicPr>
          <p:cNvPr id="28" name="Graphic 27">
            <a:extLst>
              <a:ext uri="{FF2B5EF4-FFF2-40B4-BE49-F238E27FC236}">
                <a16:creationId xmlns:a16="http://schemas.microsoft.com/office/drawing/2014/main" id="{08735FA9-9C40-463A-C106-B15AAB99A08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36874" y="2039355"/>
            <a:ext cx="416365" cy="416365"/>
          </a:xfrm>
          <a:prstGeom prst="rect">
            <a:avLst/>
          </a:prstGeom>
        </p:spPr>
      </p:pic>
      <p:pic>
        <p:nvPicPr>
          <p:cNvPr id="30" name="Graphic 29">
            <a:extLst>
              <a:ext uri="{FF2B5EF4-FFF2-40B4-BE49-F238E27FC236}">
                <a16:creationId xmlns:a16="http://schemas.microsoft.com/office/drawing/2014/main" id="{70FC0C35-EC61-9F6A-B197-F178A3810EB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88827" y="2026655"/>
            <a:ext cx="416365" cy="416365"/>
          </a:xfrm>
          <a:prstGeom prst="rect">
            <a:avLst/>
          </a:prstGeom>
        </p:spPr>
      </p:pic>
      <p:sp>
        <p:nvSpPr>
          <p:cNvPr id="3" name="Rectangle 2">
            <a:extLst>
              <a:ext uri="{FF2B5EF4-FFF2-40B4-BE49-F238E27FC236}">
                <a16:creationId xmlns:a16="http://schemas.microsoft.com/office/drawing/2014/main" id="{38913F47-7964-8AE5-A206-B6FB0A1CB053}"/>
              </a:ext>
            </a:extLst>
          </p:cNvPr>
          <p:cNvSpPr/>
          <p:nvPr/>
        </p:nvSpPr>
        <p:spPr>
          <a:xfrm>
            <a:off x="6944795" y="3211369"/>
            <a:ext cx="2203359" cy="136984"/>
          </a:xfrm>
          <a:prstGeom prst="rect">
            <a:avLst/>
          </a:prstGeom>
          <a:solidFill>
            <a:srgbClr val="A8A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74278A-779A-E354-97F0-9FB39DDC319A}"/>
              </a:ext>
            </a:extLst>
          </p:cNvPr>
          <p:cNvSpPr/>
          <p:nvPr/>
        </p:nvSpPr>
        <p:spPr>
          <a:xfrm>
            <a:off x="4519190" y="3211369"/>
            <a:ext cx="2203359" cy="136984"/>
          </a:xfrm>
          <a:prstGeom prst="rect">
            <a:avLst/>
          </a:prstGeom>
          <a:solidFill>
            <a:srgbClr val="002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4448861-C2FF-84E4-A9CB-C00397E086D0}"/>
              </a:ext>
            </a:extLst>
          </p:cNvPr>
          <p:cNvSpPr/>
          <p:nvPr/>
        </p:nvSpPr>
        <p:spPr>
          <a:xfrm>
            <a:off x="9396086" y="3211369"/>
            <a:ext cx="2203359" cy="136984"/>
          </a:xfrm>
          <a:prstGeom prst="rect">
            <a:avLst/>
          </a:prstGeom>
          <a:solidFill>
            <a:srgbClr val="D81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06E563-C331-90B9-5656-335A1EDA46D6}"/>
              </a:ext>
            </a:extLst>
          </p:cNvPr>
          <p:cNvSpPr txBox="1"/>
          <p:nvPr/>
        </p:nvSpPr>
        <p:spPr>
          <a:xfrm>
            <a:off x="4472977" y="5592791"/>
            <a:ext cx="2295783" cy="1308756"/>
          </a:xfrm>
          <a:prstGeom prst="rect">
            <a:avLst/>
          </a:prstGeom>
          <a:noFill/>
        </p:spPr>
        <p:txBody>
          <a:bodyPr wrap="square" rtlCol="0">
            <a:spAutoFit/>
          </a:bodyPr>
          <a:lstStyle/>
          <a:p>
            <a:pPr marL="171450" indent="-171450">
              <a:lnSpc>
                <a:spcPts val="1600"/>
              </a:lnSpc>
              <a:buFont typeface="Wingdings" pitchFamily="2" charset="2"/>
              <a:buChar char="ü"/>
            </a:pPr>
            <a:r>
              <a:rPr lang="en-US" sz="1000" dirty="0">
                <a:solidFill>
                  <a:schemeClr val="tx1">
                    <a:lumMod val="50000"/>
                    <a:lumOff val="50000"/>
                  </a:schemeClr>
                </a:solidFill>
                <a:latin typeface="DM Sans" pitchFamily="2" charset="77"/>
              </a:rPr>
              <a:t>Technology Access: Digital resources, certification platforms, and technical support, tailored to program size.</a:t>
            </a:r>
          </a:p>
          <a:p>
            <a:pPr marL="171450" indent="-171450">
              <a:lnSpc>
                <a:spcPts val="1600"/>
              </a:lnSpc>
              <a:buFont typeface="Wingdings" pitchFamily="2" charset="2"/>
              <a:buChar char="ü"/>
            </a:pPr>
            <a:endParaRPr lang="en-US" sz="1000" b="0" i="0" dirty="0">
              <a:solidFill>
                <a:schemeClr val="tx1">
                  <a:lumMod val="50000"/>
                  <a:lumOff val="50000"/>
                </a:schemeClr>
              </a:solidFill>
              <a:effectLst/>
              <a:latin typeface="DM Sans" pitchFamily="2" charset="77"/>
            </a:endParaRP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297DBFF4-19BA-7B75-FC18-E06EF5E8672D}"/>
              </a:ext>
            </a:extLst>
          </p:cNvPr>
          <p:cNvSpPr txBox="1"/>
          <p:nvPr/>
        </p:nvSpPr>
        <p:spPr>
          <a:xfrm>
            <a:off x="9396086" y="5592791"/>
            <a:ext cx="2295783" cy="1103572"/>
          </a:xfrm>
          <a:prstGeom prst="rect">
            <a:avLst/>
          </a:prstGeom>
          <a:noFill/>
        </p:spPr>
        <p:txBody>
          <a:bodyPr wrap="square" rtlCol="0">
            <a:spAutoFit/>
          </a:bodyPr>
          <a:lstStyle/>
          <a:p>
            <a:pPr marL="171450" indent="-171450">
              <a:lnSpc>
                <a:spcPts val="1600"/>
              </a:lnSpc>
              <a:buFont typeface="Wingdings" pitchFamily="2" charset="2"/>
              <a:buChar char="ü"/>
            </a:pPr>
            <a:r>
              <a:rPr lang="en-US" sz="1000" dirty="0">
                <a:solidFill>
                  <a:schemeClr val="tx1">
                    <a:lumMod val="50000"/>
                    <a:lumOff val="50000"/>
                  </a:schemeClr>
                </a:solidFill>
                <a:latin typeface="DM Sans" pitchFamily="2" charset="77"/>
              </a:rPr>
              <a:t>Dedicated Support Team: Access to FTA’s team for guidance, troubleshooting, and regular program evaluations.</a:t>
            </a:r>
          </a:p>
          <a:p>
            <a:pPr marL="171450" indent="-171450">
              <a:lnSpc>
                <a:spcPts val="1600"/>
              </a:lnSpc>
              <a:buFont typeface="Wingdings" pitchFamily="2" charset="2"/>
              <a:buChar char="ü"/>
            </a:pPr>
            <a:endParaRPr lang="en-US" sz="10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43" name="Title 42">
            <a:extLst>
              <a:ext uri="{FF2B5EF4-FFF2-40B4-BE49-F238E27FC236}">
                <a16:creationId xmlns:a16="http://schemas.microsoft.com/office/drawing/2014/main" id="{4837B9A3-D3FF-4A8F-8CE8-214C6CEA8F51}"/>
              </a:ext>
            </a:extLst>
          </p:cNvPr>
          <p:cNvSpPr>
            <a:spLocks noGrp="1"/>
          </p:cNvSpPr>
          <p:nvPr>
            <p:ph type="title"/>
          </p:nvPr>
        </p:nvSpPr>
        <p:spPr/>
        <p:txBody>
          <a:bodyPr/>
          <a:lstStyle/>
          <a:p>
            <a:r>
              <a:rPr lang="en-US" dirty="0"/>
              <a:t>Cost</a:t>
            </a:r>
          </a:p>
        </p:txBody>
      </p:sp>
      <p:sp>
        <p:nvSpPr>
          <p:cNvPr id="44" name="TextBox 43">
            <a:extLst>
              <a:ext uri="{FF2B5EF4-FFF2-40B4-BE49-F238E27FC236}">
                <a16:creationId xmlns:a16="http://schemas.microsoft.com/office/drawing/2014/main" id="{2FCDE1B0-DE26-4B75-182A-52F4035C334C}"/>
              </a:ext>
            </a:extLst>
          </p:cNvPr>
          <p:cNvSpPr txBox="1"/>
          <p:nvPr/>
        </p:nvSpPr>
        <p:spPr>
          <a:xfrm>
            <a:off x="606286" y="2539306"/>
            <a:ext cx="2758705" cy="2972224"/>
          </a:xfrm>
          <a:prstGeom prst="rect">
            <a:avLst/>
          </a:prstGeom>
          <a:noFill/>
        </p:spPr>
        <p:txBody>
          <a:bodyPr wrap="square" rtlCol="0">
            <a:spAutoFit/>
          </a:bodyPr>
          <a:lstStyle/>
          <a:p>
            <a:pPr>
              <a:lnSpc>
                <a:spcPts val="1600"/>
              </a:lnSpc>
            </a:pPr>
            <a:r>
              <a:rPr lang="en-US" sz="1600" dirty="0">
                <a:solidFill>
                  <a:schemeClr val="tx1">
                    <a:lumMod val="50000"/>
                    <a:lumOff val="50000"/>
                  </a:schemeClr>
                </a:solidFill>
                <a:latin typeface="DM Sans" pitchFamily="2" charset="77"/>
              </a:rPr>
              <a:t>Partnering with FTA involves a clear, adaptable investment tailored to fit your school’s unique needs. Our cost structure is flexible, allowing schools to select services based on the specific program being facilitated and the number of students enrolled. This ensures that your investment is efficient and directly aligned with your goals.</a:t>
            </a:r>
            <a:endParaRPr lang="en-US" sz="1600" dirty="0">
              <a:solidFill>
                <a:schemeClr val="tx1">
                  <a:lumMod val="50000"/>
                  <a:lumOff val="50000"/>
                </a:schemeClr>
              </a:solidFill>
              <a:latin typeface="DM Sans" pitchFamily="2" charset="77"/>
              <a:ea typeface="PT Sans" panose="020B0503020203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F719C9C6-959B-6EAE-5B2A-5333FFA7D238}"/>
              </a:ext>
            </a:extLst>
          </p:cNvPr>
          <p:cNvSpPr txBox="1"/>
          <p:nvPr/>
        </p:nvSpPr>
        <p:spPr>
          <a:xfrm>
            <a:off x="606286" y="2055691"/>
            <a:ext cx="2922727" cy="369909"/>
          </a:xfrm>
          <a:prstGeom prst="rect">
            <a:avLst/>
          </a:prstGeom>
          <a:noFill/>
        </p:spPr>
        <p:txBody>
          <a:bodyPr wrap="square" rtlCol="0">
            <a:spAutoFit/>
          </a:bodyPr>
          <a:lstStyle/>
          <a:p>
            <a:pPr>
              <a:lnSpc>
                <a:spcPts val="2200"/>
              </a:lnSpc>
            </a:pPr>
            <a:r>
              <a:rPr lang="en-US" b="1" dirty="0">
                <a:latin typeface="DM Sans" pitchFamily="2" charset="77"/>
                <a:ea typeface="Inter SemiBold" panose="02000503000000020004" pitchFamily="2" charset="0"/>
                <a:cs typeface="Poppins Medium" panose="00000600000000000000" pitchFamily="50" charset="0"/>
              </a:rPr>
              <a:t>Flexible &amp; Customized</a:t>
            </a:r>
          </a:p>
        </p:txBody>
      </p:sp>
    </p:spTree>
    <p:extLst>
      <p:ext uri="{BB962C8B-B14F-4D97-AF65-F5344CB8AC3E}">
        <p14:creationId xmlns:p14="http://schemas.microsoft.com/office/powerpoint/2010/main" val="2075320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1">
      <a:dk1>
        <a:srgbClr val="000000"/>
      </a:dk1>
      <a:lt1>
        <a:srgbClr val="FAFAFA"/>
      </a:lt1>
      <a:dk2>
        <a:srgbClr val="373545"/>
      </a:dk2>
      <a:lt2>
        <a:srgbClr val="CEDBE6"/>
      </a:lt2>
      <a:accent1>
        <a:srgbClr val="396BEC"/>
      </a:accent1>
      <a:accent2>
        <a:srgbClr val="A4A7DD"/>
      </a:accent2>
      <a:accent3>
        <a:srgbClr val="E6F4F0"/>
      </a:accent3>
      <a:accent4>
        <a:srgbClr val="EEE7A8"/>
      </a:accent4>
      <a:accent5>
        <a:srgbClr val="FEFFFF"/>
      </a:accent5>
      <a:accent6>
        <a:srgbClr val="FEFFFF"/>
      </a:accent6>
      <a:hlink>
        <a:srgbClr val="6B9F25"/>
      </a:hlink>
      <a:folHlink>
        <a:srgbClr val="9F671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18944</TotalTime>
  <Words>1016</Words>
  <Application>Microsoft Macintosh PowerPoint</Application>
  <PresentationFormat>Widescreen</PresentationFormat>
  <Paragraphs>107</Paragraphs>
  <Slides>11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Arial</vt:lpstr>
      <vt:lpstr>Calibri</vt:lpstr>
      <vt:lpstr>Century Gothic</vt:lpstr>
      <vt:lpstr>DM Sans</vt:lpstr>
      <vt:lpstr>DM Sans Medium</vt:lpstr>
      <vt:lpstr>Symbol</vt:lpstr>
      <vt:lpstr>Wingdings</vt:lpstr>
      <vt:lpstr>Office Theme</vt:lpstr>
      <vt:lpstr>  Florida Trade Academy Presents  Classrooms to Careers: Customized Pre-Apprenticeships and Certified Training for Student Success</vt:lpstr>
      <vt:lpstr>Intro to FTA &amp; Our CEO</vt:lpstr>
      <vt:lpstr>Who Are We?</vt:lpstr>
      <vt:lpstr>Proud Partnerships</vt:lpstr>
      <vt:lpstr>What We Offer</vt:lpstr>
      <vt:lpstr>What Works in Your Sector? </vt:lpstr>
      <vt:lpstr>How Do Our Goals Align?</vt:lpstr>
      <vt:lpstr>Real-World Impact</vt:lpstr>
      <vt:lpstr>Cost</vt:lpstr>
      <vt:lpstr>Timeline</vt:lpstr>
      <vt:lpstr>Q&amp;A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Gao, Jayeson Yuan</dc:creator>
  <cp:lastModifiedBy>Brandy Gonzalez</cp:lastModifiedBy>
  <cp:revision>1594</cp:revision>
  <dcterms:created xsi:type="dcterms:W3CDTF">2023-10-28T16:20:41Z</dcterms:created>
  <dcterms:modified xsi:type="dcterms:W3CDTF">2024-11-04T23:19:44Z</dcterms:modified>
</cp:coreProperties>
</file>