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657" r:id="rId5"/>
    <p:sldMasterId id="2147484659" r:id="rId6"/>
    <p:sldMasterId id="2147484661" r:id="rId7"/>
    <p:sldMasterId id="2147484663" r:id="rId8"/>
    <p:sldMasterId id="2147484665" r:id="rId9"/>
  </p:sldMasterIdLst>
  <p:notesMasterIdLst>
    <p:notesMasterId r:id="rId52"/>
  </p:notesMasterIdLst>
  <p:handoutMasterIdLst>
    <p:handoutMasterId r:id="rId53"/>
  </p:handoutMasterIdLst>
  <p:sldIdLst>
    <p:sldId id="271" r:id="rId10"/>
    <p:sldId id="281" r:id="rId11"/>
    <p:sldId id="632" r:id="rId12"/>
    <p:sldId id="635" r:id="rId13"/>
    <p:sldId id="1028" r:id="rId14"/>
    <p:sldId id="1029" r:id="rId15"/>
    <p:sldId id="1024" r:id="rId16"/>
    <p:sldId id="1031" r:id="rId17"/>
    <p:sldId id="1032" r:id="rId18"/>
    <p:sldId id="1033" r:id="rId19"/>
    <p:sldId id="1035" r:id="rId20"/>
    <p:sldId id="1034" r:id="rId21"/>
    <p:sldId id="1030" r:id="rId22"/>
    <p:sldId id="494" r:id="rId23"/>
    <p:sldId id="495" r:id="rId24"/>
    <p:sldId id="634" r:id="rId25"/>
    <p:sldId id="628" r:id="rId26"/>
    <p:sldId id="629" r:id="rId27"/>
    <p:sldId id="438" r:id="rId28"/>
    <p:sldId id="439" r:id="rId29"/>
    <p:sldId id="440" r:id="rId30"/>
    <p:sldId id="633" r:id="rId31"/>
    <p:sldId id="630" r:id="rId32"/>
    <p:sldId id="631" r:id="rId33"/>
    <p:sldId id="1023" r:id="rId34"/>
    <p:sldId id="465" r:id="rId35"/>
    <p:sldId id="427" r:id="rId36"/>
    <p:sldId id="1036" r:id="rId37"/>
    <p:sldId id="428" r:id="rId38"/>
    <p:sldId id="567" r:id="rId39"/>
    <p:sldId id="568" r:id="rId40"/>
    <p:sldId id="496" r:id="rId41"/>
    <p:sldId id="509" r:id="rId42"/>
    <p:sldId id="510" r:id="rId43"/>
    <p:sldId id="512" r:id="rId44"/>
    <p:sldId id="511" r:id="rId45"/>
    <p:sldId id="473" r:id="rId46"/>
    <p:sldId id="489" r:id="rId47"/>
    <p:sldId id="1027" r:id="rId48"/>
    <p:sldId id="432" r:id="rId49"/>
    <p:sldId id="421" r:id="rId50"/>
    <p:sldId id="35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611A3-AAFA-BDF8-0AA2-00054DA37EF0}" name="Black, Jenny" initials="JB" userId="S::Jenny.Black@fldoe.org::afbd14c0-d500-4190-9b03-d299c4402b53" providerId="AD"/>
  <p188:author id="{DB9BDBC2-0AA4-9DAA-9398-8FF974ACE3B1}" name="Proctor, Katie" initials="KP" userId="S::Katie.Proctor@fldoe.org::0df5472f-1bf1-4c27-9641-612d7ecc40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Lee, Susan" initials="LS" lastIdx="5" clrIdx="0">
    <p:extLst>
      <p:ext uri="{19B8F6BF-5375-455C-9EA6-DF929625EA0E}">
        <p15:presenceInfo xmlns:p15="http://schemas.microsoft.com/office/powerpoint/2012/main" userId="S-1-5-21-2011038089-1331910415-1862565094-20937" providerId="AD"/>
      </p:ext>
    </p:extLst>
  </p:cmAuthor>
  <p:cmAuthor id="5" name="Verges, Vince" initials="VV" lastIdx="5" clrIdx="1">
    <p:extLst>
      <p:ext uri="{19B8F6BF-5375-455C-9EA6-DF929625EA0E}">
        <p15:presenceInfo xmlns:p15="http://schemas.microsoft.com/office/powerpoint/2012/main" userId="S::Vince.Verges@fldoe.org::253a6871-50a6-4a69-8a15-e3d55a9f40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62A63"/>
    <a:srgbClr val="18905F"/>
    <a:srgbClr val="00A88D"/>
    <a:srgbClr val="CD9D2C"/>
    <a:srgbClr val="00689B"/>
    <a:srgbClr val="9CB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9C23F-3F50-4C85-9525-202BF51D526C}" v="1" dt="2024-11-07T15:26:12.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101" d="100"/>
          <a:sy n="101" d="100"/>
        </p:scale>
        <p:origin x="1872" y="96"/>
      </p:cViewPr>
      <p:guideLst>
        <p:guide orient="horz" pos="2160"/>
        <p:guide pos="2880"/>
      </p:guideLst>
    </p:cSldViewPr>
  </p:slideViewPr>
  <p:outlineViewPr>
    <p:cViewPr>
      <p:scale>
        <a:sx n="33" d="100"/>
        <a:sy n="33" d="100"/>
      </p:scale>
      <p:origin x="0" y="-8102"/>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A803F571-C661-4B5F-9D9D-E56AD54D78E6}" type="datetimeFigureOut">
              <a:rPr lang="en-US" altLang="en-US"/>
              <a:pPr>
                <a:defRPr/>
              </a:pPr>
              <a:t>11/7/2024</a:t>
            </a:fld>
            <a:endParaRPr lang="en-US" alt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1BDE474-6DBB-4551-BDCC-9ED5E3DC0DCB}" type="slidenum">
              <a:rPr lang="en-US" altLang="en-US"/>
              <a:pPr>
                <a:defRPr/>
              </a:pPr>
              <a:t>‹#›</a:t>
            </a:fld>
            <a:endParaRPr lang="en-US" altLang="en-US" dirty="0"/>
          </a:p>
        </p:txBody>
      </p:sp>
    </p:spTree>
    <p:extLst>
      <p:ext uri="{BB962C8B-B14F-4D97-AF65-F5344CB8AC3E}">
        <p14:creationId xmlns:p14="http://schemas.microsoft.com/office/powerpoint/2010/main" val="184202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0BF7C181-F7A9-4D1F-B74F-E1DF5CBD8127}" type="datetimeFigureOut">
              <a:rPr lang="en-US" altLang="en-US"/>
              <a:pPr>
                <a:defRPr/>
              </a:pPr>
              <a:t>11/7/2024</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D5A50D3-751D-4F59-BEDE-584780F341E5}" type="slidenum">
              <a:rPr lang="en-US" altLang="en-US"/>
              <a:pPr>
                <a:defRPr/>
              </a:pPr>
              <a:t>‹#›</a:t>
            </a:fld>
            <a:endParaRPr lang="en-US" altLang="en-US" dirty="0"/>
          </a:p>
        </p:txBody>
      </p:sp>
    </p:spTree>
    <p:extLst>
      <p:ext uri="{BB962C8B-B14F-4D97-AF65-F5344CB8AC3E}">
        <p14:creationId xmlns:p14="http://schemas.microsoft.com/office/powerpoint/2010/main" val="2751791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4E5D5A-DF51-488B-9FF0-35D65D1200A1}" type="slidenum">
              <a:rPr lang="en-US" altLang="en-US" smtClean="0"/>
              <a:pPr/>
              <a:t>1</a:t>
            </a:fld>
            <a:endParaRPr lang="en-US" altLang="en-US"/>
          </a:p>
        </p:txBody>
      </p:sp>
    </p:spTree>
    <p:extLst>
      <p:ext uri="{BB962C8B-B14F-4D97-AF65-F5344CB8AC3E}">
        <p14:creationId xmlns:p14="http://schemas.microsoft.com/office/powerpoint/2010/main" val="2698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5A50D3-751D-4F59-BEDE-584780F341E5}" type="slidenum">
              <a:rPr lang="en-US" altLang="en-US" smtClean="0"/>
              <a:pPr>
                <a:defRPr/>
              </a:pPr>
              <a:t>18</a:t>
            </a:fld>
            <a:endParaRPr lang="en-US" altLang="en-US" dirty="0"/>
          </a:p>
        </p:txBody>
      </p:sp>
    </p:spTree>
    <p:extLst>
      <p:ext uri="{BB962C8B-B14F-4D97-AF65-F5344CB8AC3E}">
        <p14:creationId xmlns:p14="http://schemas.microsoft.com/office/powerpoint/2010/main" val="227850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7C62E4-B1DD-46DB-A8CF-CDFBC37BCC89}" type="slidenum">
              <a:rPr lang="en-US" altLang="en-US"/>
              <a:pPr/>
              <a:t>21</a:t>
            </a:fld>
            <a:endParaRPr lang="en-US" altLang="en-US"/>
          </a:p>
        </p:txBody>
      </p:sp>
    </p:spTree>
    <p:extLst>
      <p:ext uri="{BB962C8B-B14F-4D97-AF65-F5344CB8AC3E}">
        <p14:creationId xmlns:p14="http://schemas.microsoft.com/office/powerpoint/2010/main" val="368330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FBF6659-3B16-74ED-A81A-F779801893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E97B09F-C7BF-CFE7-8150-F82ECDF5B3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9B7B3263-7A45-A549-334C-1B01423C8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968C608-1B42-4645-A244-3128D39A30E4}" type="slidenum">
              <a:rPr lang="en-US" altLang="en-US" smtClean="0"/>
              <a:pPr/>
              <a:t>29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5A50D3-751D-4F59-BEDE-584780F341E5}" type="slidenum">
              <a:rPr lang="en-US" altLang="en-US" smtClean="0"/>
              <a:pPr>
                <a:defRPr/>
              </a:pPr>
              <a:t>35</a:t>
            </a:fld>
            <a:endParaRPr lang="en-US" altLang="en-US" dirty="0"/>
          </a:p>
        </p:txBody>
      </p:sp>
    </p:spTree>
    <p:extLst>
      <p:ext uri="{BB962C8B-B14F-4D97-AF65-F5344CB8AC3E}">
        <p14:creationId xmlns:p14="http://schemas.microsoft.com/office/powerpoint/2010/main" val="70933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1 minute (4/30)</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Facilitator Notes: </a:t>
            </a:r>
            <a:r>
              <a:rPr lang="en-US" b="0" dirty="0"/>
              <a:t>ELLs are prioritized. HB 1361 (2024) expanded eligibility to include VPK students who have a substantial deficiency in early literacy or early math skills.</a:t>
            </a:r>
            <a:endParaRPr lang="en-US" b="0" baseline="0" dirty="0"/>
          </a:p>
        </p:txBody>
      </p:sp>
      <p:sp>
        <p:nvSpPr>
          <p:cNvPr id="4" name="Slide Number Placeholder 3"/>
          <p:cNvSpPr>
            <a:spLocks noGrp="1"/>
          </p:cNvSpPr>
          <p:nvPr>
            <p:ph type="sldNum" sz="quarter" idx="10"/>
          </p:nvPr>
        </p:nvSpPr>
        <p:spPr/>
        <p:txBody>
          <a:bodyPr/>
          <a:lstStyle/>
          <a:p>
            <a:fld id="{0D9BB236-9FF7-42C4-9F3F-A97AD4A7847B}" type="slidenum">
              <a:rPr lang="en-US" smtClean="0"/>
              <a:t>40</a:t>
            </a:fld>
            <a:endParaRPr lang="en-US"/>
          </a:p>
        </p:txBody>
      </p:sp>
    </p:spTree>
    <p:extLst>
      <p:ext uri="{BB962C8B-B14F-4D97-AF65-F5344CB8AC3E}">
        <p14:creationId xmlns:p14="http://schemas.microsoft.com/office/powerpoint/2010/main" val="19357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130FFF-C04E-4B2A-823B-DDC8B5EC3765}" type="slidenum">
              <a:rPr lang="en-US" altLang="en-US" smtClean="0">
                <a:cs typeface="Arial" charset="0"/>
              </a:rPr>
              <a:pPr eaLnBrk="1" hangingPunct="1">
                <a:spcBef>
                  <a:spcPct val="0"/>
                </a:spcBef>
              </a:pPr>
              <a:t>42</a:t>
            </a:fld>
            <a:endParaRPr lang="en-US" altLang="en-US">
              <a:cs typeface="Arial" charset="0"/>
            </a:endParaRPr>
          </a:p>
        </p:txBody>
      </p:sp>
    </p:spTree>
    <p:extLst>
      <p:ext uri="{BB962C8B-B14F-4D97-AF65-F5344CB8AC3E}">
        <p14:creationId xmlns:p14="http://schemas.microsoft.com/office/powerpoint/2010/main" val="2883265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45707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21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9EC24F6-AC7F-44C8-B548-2237B4315A4F}" type="datetimeFigureOut">
              <a:rPr lang="en-US" altLang="en-US"/>
              <a:pPr>
                <a:defRPr/>
              </a:pPr>
              <a:t>11/7/2024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0DE2246-B7EC-43B2-A045-C42BE2F4F8E8}" type="slidenum">
              <a:rPr lang="en-US" altLang="en-US"/>
              <a:pPr>
                <a:defRPr/>
              </a:pPr>
              <a:t>‹#›</a:t>
            </a:fld>
            <a:endParaRPr lang="en-US" altLang="en-US" dirty="0"/>
          </a:p>
        </p:txBody>
      </p:sp>
    </p:spTree>
    <p:extLst>
      <p:ext uri="{BB962C8B-B14F-4D97-AF65-F5344CB8AC3E}">
        <p14:creationId xmlns:p14="http://schemas.microsoft.com/office/powerpoint/2010/main" val="192805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BED178-0F11-4113-913C-A0E38471F7B3}" type="datetimeFigureOut">
              <a:rPr lang="en-US" altLang="en-US"/>
              <a:pPr>
                <a:defRPr/>
              </a:pPr>
              <a:t>11/7/2024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1A41A8E-DDEC-4652-8EE8-5150F8F3EB9B}" type="slidenum">
              <a:rPr lang="en-US" altLang="en-US"/>
              <a:pPr>
                <a:defRPr/>
              </a:pPr>
              <a:t>‹#›</a:t>
            </a:fld>
            <a:endParaRPr lang="en-US" altLang="en-US" dirty="0"/>
          </a:p>
        </p:txBody>
      </p:sp>
    </p:spTree>
    <p:extLst>
      <p:ext uri="{BB962C8B-B14F-4D97-AF65-F5344CB8AC3E}">
        <p14:creationId xmlns:p14="http://schemas.microsoft.com/office/powerpoint/2010/main" val="334022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05B8462-AC4C-4AB6-9CB4-686CBCEE8952}" type="datetimeFigureOut">
              <a:rPr lang="en-US" altLang="en-US"/>
              <a:pPr>
                <a:defRPr/>
              </a:pPr>
              <a:t>11/7/2024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0E54FB-E907-4C94-919A-164C2BF77BC2}" type="slidenum">
              <a:rPr lang="en-US" altLang="en-US"/>
              <a:pPr>
                <a:defRPr/>
              </a:pPr>
              <a:t>‹#›</a:t>
            </a:fld>
            <a:endParaRPr lang="en-US" altLang="en-US" dirty="0"/>
          </a:p>
        </p:txBody>
      </p:sp>
    </p:spTree>
    <p:extLst>
      <p:ext uri="{BB962C8B-B14F-4D97-AF65-F5344CB8AC3E}">
        <p14:creationId xmlns:p14="http://schemas.microsoft.com/office/powerpoint/2010/main" val="141098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5816155-E94B-4877-BD7C-9A047FEB6594}" type="datetimeFigureOut">
              <a:rPr lang="en-US" altLang="en-US"/>
              <a:pPr>
                <a:defRPr/>
              </a:pPr>
              <a:t>11/7/2024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2A19B-0E81-45B0-8C96-7710061A09C1}" type="slidenum">
              <a:rPr lang="en-US" altLang="en-US"/>
              <a:pPr>
                <a:defRPr/>
              </a:pPr>
              <a:t>‹#›</a:t>
            </a:fld>
            <a:endParaRPr lang="en-US" altLang="en-US" dirty="0"/>
          </a:p>
        </p:txBody>
      </p:sp>
    </p:spTree>
    <p:extLst>
      <p:ext uri="{BB962C8B-B14F-4D97-AF65-F5344CB8AC3E}">
        <p14:creationId xmlns:p14="http://schemas.microsoft.com/office/powerpoint/2010/main" val="158003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AA6E5EA-14A6-4BCB-AFA7-BC60BE8B3F0F}" type="datetimeFigureOut">
              <a:rPr lang="en-US" altLang="en-US"/>
              <a:pPr>
                <a:defRPr/>
              </a:pPr>
              <a:t>11/7/2024</a:t>
            </a:fld>
            <a:endParaRPr lang="en-US" alt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1126DC-02F0-4B52-95D2-16689E6F2CE1}" type="slidenum">
              <a:rPr lang="en-US" altLang="en-US"/>
              <a:pPr>
                <a:defRPr/>
              </a:pPr>
              <a:t>‹#›</a:t>
            </a:fld>
            <a:endParaRPr lang="en-US" altLang="en-US" dirty="0"/>
          </a:p>
        </p:txBody>
      </p:sp>
    </p:spTree>
    <p:extLst>
      <p:ext uri="{BB962C8B-B14F-4D97-AF65-F5344CB8AC3E}">
        <p14:creationId xmlns:p14="http://schemas.microsoft.com/office/powerpoint/2010/main" val="394679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8" name="Picture 24" descr="FDOELogo.png"/>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473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629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94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593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941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5218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474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900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68511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8"/>
              </a:rPr>
              <a:t>www.FLDOE.org</a:t>
            </a:r>
            <a:endParaRPr lang="en-US" alt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579989A7-83DA-4DC6-87B8-CF30849032B8}" type="slidenum">
              <a:rPr lang="en-US" altLang="en-US" sz="1600" smtClean="0">
                <a:solidFill>
                  <a:srgbClr val="7F7F7F"/>
                </a:solidFill>
              </a:rPr>
              <a:pPr eaLnBrk="1" hangingPunct="1">
                <a:defRPr/>
              </a:pPr>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4579" r:id="rId1"/>
    <p:sldLayoutId id="2147484575" r:id="rId2"/>
    <p:sldLayoutId id="2147484580" r:id="rId3"/>
    <p:sldLayoutId id="2147484581" r:id="rId4"/>
    <p:sldLayoutId id="2147484582" r:id="rId5"/>
    <p:sldLayoutId id="2147484583" r:id="rId6"/>
    <p:sldLayoutId id="2147484584" r:id="rId7"/>
    <p:sldLayoutId id="2147484576" r:id="rId8"/>
    <p:sldLayoutId id="2147484577" r:id="rId9"/>
    <p:sldLayoutId id="2147484578" r:id="rId10"/>
    <p:sldLayoutId id="2147484585" r:id="rId11"/>
    <p:sldLayoutId id="2147484586" r:id="rId12"/>
    <p:sldLayoutId id="2147484587" r:id="rId13"/>
    <p:sldLayoutId id="2147484588" r:id="rId14"/>
    <p:sldLayoutId id="2147484589" r:id="rId15"/>
    <p:sldLayoutId id="2147484590"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5"/>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900" b="1" dirty="0">
                <a:solidFill>
                  <a:srgbClr val="262A63"/>
                </a:solidFill>
                <a:latin typeface="Arial" panose="020B0604020202020204" pitchFamily="34" charset="0"/>
                <a:hlinkClick r:id="rId2"/>
              </a:rPr>
              <a:t>www.FLDOE.org</a:t>
            </a:r>
            <a:endParaRPr lang="en-US" sz="900" b="1" dirty="0">
              <a:solidFill>
                <a:srgbClr val="262A63"/>
              </a:solidFill>
              <a:latin typeface="Arial" panose="020B0604020202020204" pitchFamily="34" charset="0"/>
            </a:endParaRPr>
          </a:p>
          <a:p>
            <a:pPr marL="0" indent="0" algn="ctr">
              <a:spcBef>
                <a:spcPts val="450"/>
              </a:spcBef>
              <a:buFont typeface="Arial" panose="020B0604020202020204" pitchFamily="34" charset="0"/>
              <a:buNone/>
              <a:defRPr/>
            </a:pPr>
            <a:r>
              <a:rPr lang="en-US" sz="750" dirty="0">
                <a:solidFill>
                  <a:prstClr val="black">
                    <a:lumMod val="50000"/>
                    <a:lumOff val="50000"/>
                  </a:prstClr>
                </a:solidFill>
                <a:latin typeface="Arial" panose="020B0604020202020204" pitchFamily="34" charset="0"/>
              </a:rPr>
              <a:t>© 2020, Florida Department of Education. All Rights Reserved.</a:t>
            </a:r>
            <a:endParaRPr lang="en-US" sz="750" dirty="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4"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460634"/>
      </p:ext>
    </p:extLst>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2400" b="1">
          <a:solidFill>
            <a:srgbClr val="262A63"/>
          </a:solidFill>
          <a:latin typeface="Calibri" pitchFamily="34" charset="0"/>
        </a:defRPr>
      </a:lvl2pPr>
      <a:lvl3pPr algn="l" rtl="0" fontAlgn="base">
        <a:lnSpc>
          <a:spcPct val="90000"/>
        </a:lnSpc>
        <a:spcBef>
          <a:spcPct val="0"/>
        </a:spcBef>
        <a:spcAft>
          <a:spcPct val="0"/>
        </a:spcAft>
        <a:defRPr sz="2400" b="1">
          <a:solidFill>
            <a:srgbClr val="262A63"/>
          </a:solidFill>
          <a:latin typeface="Calibri" pitchFamily="34" charset="0"/>
        </a:defRPr>
      </a:lvl3pPr>
      <a:lvl4pPr algn="l" rtl="0" fontAlgn="base">
        <a:lnSpc>
          <a:spcPct val="90000"/>
        </a:lnSpc>
        <a:spcBef>
          <a:spcPct val="0"/>
        </a:spcBef>
        <a:spcAft>
          <a:spcPct val="0"/>
        </a:spcAft>
        <a:defRPr sz="2400" b="1">
          <a:solidFill>
            <a:srgbClr val="262A63"/>
          </a:solidFill>
          <a:latin typeface="Calibri" pitchFamily="34" charset="0"/>
        </a:defRPr>
      </a:lvl4pPr>
      <a:lvl5pPr algn="l" rtl="0" fontAlgn="base">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fontAlgn="base">
        <a:lnSpc>
          <a:spcPct val="90000"/>
        </a:lnSpc>
        <a:spcBef>
          <a:spcPts val="750"/>
        </a:spcBef>
        <a:spcAft>
          <a:spcPct val="0"/>
        </a:spcAft>
        <a:buClr>
          <a:srgbClr val="262A63"/>
        </a:buClr>
        <a:buFont typeface="Arial" charset="0"/>
        <a:buChar char="•"/>
        <a:defRPr sz="2100" kern="1200">
          <a:solidFill>
            <a:schemeClr val="tx1"/>
          </a:solidFill>
          <a:latin typeface="Calibri" panose="020F0502020204030204" pitchFamily="34" charset="0"/>
          <a:ea typeface="+mn-ea"/>
          <a:cs typeface="+mn-cs"/>
        </a:defRPr>
      </a:lvl1pPr>
      <a:lvl2pPr marL="514350" indent="-171450" algn="l" rtl="0" fontAlgn="base">
        <a:lnSpc>
          <a:spcPct val="90000"/>
        </a:lnSpc>
        <a:spcBef>
          <a:spcPts val="375"/>
        </a:spcBef>
        <a:spcAft>
          <a:spcPct val="0"/>
        </a:spcAft>
        <a:buClr>
          <a:srgbClr val="00689B"/>
        </a:buClr>
        <a:buFont typeface="Arial" charset="0"/>
        <a:buChar char="•"/>
        <a:defRPr sz="1800" kern="1200">
          <a:solidFill>
            <a:schemeClr val="tx1"/>
          </a:solidFill>
          <a:latin typeface="Calibri" panose="020F0502020204030204" pitchFamily="34" charset="0"/>
          <a:ea typeface="+mn-ea"/>
          <a:cs typeface="+mn-cs"/>
        </a:defRPr>
      </a:lvl2pPr>
      <a:lvl3pPr marL="857250" indent="-171450" algn="l" rtl="0" fontAlgn="base">
        <a:lnSpc>
          <a:spcPct val="90000"/>
        </a:lnSpc>
        <a:spcBef>
          <a:spcPts val="375"/>
        </a:spcBef>
        <a:spcAft>
          <a:spcPct val="0"/>
        </a:spcAft>
        <a:buClr>
          <a:srgbClr val="00A88D"/>
        </a:buClr>
        <a:buFont typeface="Arial" charset="0"/>
        <a:buChar char="•"/>
        <a:defRPr sz="1500" kern="1200">
          <a:solidFill>
            <a:schemeClr val="tx1"/>
          </a:solidFill>
          <a:latin typeface="Calibri" panose="020F0502020204030204" pitchFamily="34" charset="0"/>
          <a:ea typeface="+mn-ea"/>
          <a:cs typeface="+mn-cs"/>
        </a:defRPr>
      </a:lvl3pPr>
      <a:lvl4pPr marL="1028700" algn="l" rtl="0" fontAlgn="base">
        <a:lnSpc>
          <a:spcPct val="90000"/>
        </a:lnSpc>
        <a:spcBef>
          <a:spcPts val="375"/>
        </a:spcBef>
        <a:spcAft>
          <a:spcPct val="0"/>
        </a:spcAft>
        <a:buClr>
          <a:srgbClr val="9CB63C"/>
        </a:buClr>
        <a:buFont typeface="Arial" charset="0"/>
        <a:defRPr sz="1500" kern="1200">
          <a:solidFill>
            <a:schemeClr val="tx1"/>
          </a:solidFill>
          <a:latin typeface="Calibri" panose="020F0502020204030204" pitchFamily="34" charset="0"/>
          <a:ea typeface="+mn-ea"/>
          <a:cs typeface="+mn-cs"/>
        </a:defRPr>
      </a:lvl4pPr>
      <a:lvl5pPr marL="1543050" indent="-171450" algn="l" rtl="0" fontAlgn="base">
        <a:lnSpc>
          <a:spcPct val="90000"/>
        </a:lnSpc>
        <a:spcBef>
          <a:spcPts val="375"/>
        </a:spcBef>
        <a:spcAft>
          <a:spcPct val="0"/>
        </a:spcAft>
        <a:buClr>
          <a:srgbClr val="CD9D2C"/>
        </a:buClr>
        <a:buFont typeface="Arial"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5"/>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900" b="1" dirty="0">
                <a:solidFill>
                  <a:srgbClr val="262A63"/>
                </a:solidFill>
                <a:latin typeface="Arial" panose="020B0604020202020204" pitchFamily="34" charset="0"/>
                <a:hlinkClick r:id="rId2"/>
              </a:rPr>
              <a:t>www.FLDOE.org</a:t>
            </a:r>
            <a:endParaRPr lang="en-US" sz="900" b="1" dirty="0">
              <a:solidFill>
                <a:srgbClr val="262A63"/>
              </a:solidFill>
              <a:latin typeface="Arial" panose="020B0604020202020204" pitchFamily="34" charset="0"/>
            </a:endParaRPr>
          </a:p>
          <a:p>
            <a:pPr marL="0" indent="0" algn="ctr">
              <a:spcBef>
                <a:spcPts val="450"/>
              </a:spcBef>
              <a:buFont typeface="Arial" panose="020B0604020202020204" pitchFamily="34" charset="0"/>
              <a:buNone/>
              <a:defRPr/>
            </a:pPr>
            <a:r>
              <a:rPr lang="en-US" sz="750" dirty="0">
                <a:solidFill>
                  <a:prstClr val="black">
                    <a:lumMod val="50000"/>
                    <a:lumOff val="50000"/>
                  </a:prstClr>
                </a:solidFill>
                <a:latin typeface="Arial" panose="020B0604020202020204" pitchFamily="34" charset="0"/>
              </a:rPr>
              <a:t>© 2020, Florida Department of Education. All Rights Reserved.</a:t>
            </a:r>
            <a:endParaRPr lang="en-US" sz="750" dirty="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4"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78390"/>
      </p:ext>
    </p:extLst>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2400" b="1">
          <a:solidFill>
            <a:srgbClr val="262A63"/>
          </a:solidFill>
          <a:latin typeface="Calibri" pitchFamily="34" charset="0"/>
        </a:defRPr>
      </a:lvl2pPr>
      <a:lvl3pPr algn="l" rtl="0" fontAlgn="base">
        <a:lnSpc>
          <a:spcPct val="90000"/>
        </a:lnSpc>
        <a:spcBef>
          <a:spcPct val="0"/>
        </a:spcBef>
        <a:spcAft>
          <a:spcPct val="0"/>
        </a:spcAft>
        <a:defRPr sz="2400" b="1">
          <a:solidFill>
            <a:srgbClr val="262A63"/>
          </a:solidFill>
          <a:latin typeface="Calibri" pitchFamily="34" charset="0"/>
        </a:defRPr>
      </a:lvl3pPr>
      <a:lvl4pPr algn="l" rtl="0" fontAlgn="base">
        <a:lnSpc>
          <a:spcPct val="90000"/>
        </a:lnSpc>
        <a:spcBef>
          <a:spcPct val="0"/>
        </a:spcBef>
        <a:spcAft>
          <a:spcPct val="0"/>
        </a:spcAft>
        <a:defRPr sz="2400" b="1">
          <a:solidFill>
            <a:srgbClr val="262A63"/>
          </a:solidFill>
          <a:latin typeface="Calibri" pitchFamily="34" charset="0"/>
        </a:defRPr>
      </a:lvl4pPr>
      <a:lvl5pPr algn="l" rtl="0" fontAlgn="base">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fontAlgn="base">
        <a:lnSpc>
          <a:spcPct val="90000"/>
        </a:lnSpc>
        <a:spcBef>
          <a:spcPts val="750"/>
        </a:spcBef>
        <a:spcAft>
          <a:spcPct val="0"/>
        </a:spcAft>
        <a:buClr>
          <a:srgbClr val="262A63"/>
        </a:buClr>
        <a:buFont typeface="Arial" charset="0"/>
        <a:buChar char="•"/>
        <a:defRPr sz="2100" kern="1200">
          <a:solidFill>
            <a:schemeClr val="tx1"/>
          </a:solidFill>
          <a:latin typeface="Calibri" panose="020F0502020204030204" pitchFamily="34" charset="0"/>
          <a:ea typeface="+mn-ea"/>
          <a:cs typeface="+mn-cs"/>
        </a:defRPr>
      </a:lvl1pPr>
      <a:lvl2pPr marL="514350" indent="-171450" algn="l" rtl="0" fontAlgn="base">
        <a:lnSpc>
          <a:spcPct val="90000"/>
        </a:lnSpc>
        <a:spcBef>
          <a:spcPts val="375"/>
        </a:spcBef>
        <a:spcAft>
          <a:spcPct val="0"/>
        </a:spcAft>
        <a:buClr>
          <a:srgbClr val="00689B"/>
        </a:buClr>
        <a:buFont typeface="Arial" charset="0"/>
        <a:buChar char="•"/>
        <a:defRPr sz="1800" kern="1200">
          <a:solidFill>
            <a:schemeClr val="tx1"/>
          </a:solidFill>
          <a:latin typeface="Calibri" panose="020F0502020204030204" pitchFamily="34" charset="0"/>
          <a:ea typeface="+mn-ea"/>
          <a:cs typeface="+mn-cs"/>
        </a:defRPr>
      </a:lvl2pPr>
      <a:lvl3pPr marL="857250" indent="-171450" algn="l" rtl="0" fontAlgn="base">
        <a:lnSpc>
          <a:spcPct val="90000"/>
        </a:lnSpc>
        <a:spcBef>
          <a:spcPts val="375"/>
        </a:spcBef>
        <a:spcAft>
          <a:spcPct val="0"/>
        </a:spcAft>
        <a:buClr>
          <a:srgbClr val="00A88D"/>
        </a:buClr>
        <a:buFont typeface="Arial" charset="0"/>
        <a:buChar char="•"/>
        <a:defRPr sz="1500" kern="1200">
          <a:solidFill>
            <a:schemeClr val="tx1"/>
          </a:solidFill>
          <a:latin typeface="Calibri" panose="020F0502020204030204" pitchFamily="34" charset="0"/>
          <a:ea typeface="+mn-ea"/>
          <a:cs typeface="+mn-cs"/>
        </a:defRPr>
      </a:lvl3pPr>
      <a:lvl4pPr marL="1028700" algn="l" rtl="0" fontAlgn="base">
        <a:lnSpc>
          <a:spcPct val="90000"/>
        </a:lnSpc>
        <a:spcBef>
          <a:spcPts val="375"/>
        </a:spcBef>
        <a:spcAft>
          <a:spcPct val="0"/>
        </a:spcAft>
        <a:buClr>
          <a:srgbClr val="9CB63C"/>
        </a:buClr>
        <a:buFont typeface="Arial" charset="0"/>
        <a:defRPr sz="1500" kern="1200">
          <a:solidFill>
            <a:schemeClr val="tx1"/>
          </a:solidFill>
          <a:latin typeface="Calibri" panose="020F0502020204030204" pitchFamily="34" charset="0"/>
          <a:ea typeface="+mn-ea"/>
          <a:cs typeface="+mn-cs"/>
        </a:defRPr>
      </a:lvl4pPr>
      <a:lvl5pPr marL="1543050" indent="-171450" algn="l" rtl="0" fontAlgn="base">
        <a:lnSpc>
          <a:spcPct val="90000"/>
        </a:lnSpc>
        <a:spcBef>
          <a:spcPts val="375"/>
        </a:spcBef>
        <a:spcAft>
          <a:spcPct val="0"/>
        </a:spcAft>
        <a:buClr>
          <a:srgbClr val="CD9D2C"/>
        </a:buClr>
        <a:buFont typeface="Arial"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5"/>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900" b="1" dirty="0">
                <a:solidFill>
                  <a:srgbClr val="262A63"/>
                </a:solidFill>
                <a:latin typeface="Arial" panose="020B0604020202020204" pitchFamily="34" charset="0"/>
                <a:hlinkClick r:id="rId2"/>
              </a:rPr>
              <a:t>www.FLDOE.org</a:t>
            </a:r>
            <a:endParaRPr lang="en-US" sz="900" b="1" dirty="0">
              <a:solidFill>
                <a:srgbClr val="262A63"/>
              </a:solidFill>
              <a:latin typeface="Arial" panose="020B0604020202020204" pitchFamily="34" charset="0"/>
            </a:endParaRPr>
          </a:p>
          <a:p>
            <a:pPr marL="0" indent="0" algn="ctr">
              <a:spcBef>
                <a:spcPts val="450"/>
              </a:spcBef>
              <a:buFont typeface="Arial" panose="020B0604020202020204" pitchFamily="34" charset="0"/>
              <a:buNone/>
              <a:defRPr/>
            </a:pPr>
            <a:r>
              <a:rPr lang="en-US" sz="750" dirty="0">
                <a:solidFill>
                  <a:prstClr val="black">
                    <a:lumMod val="50000"/>
                    <a:lumOff val="50000"/>
                  </a:prstClr>
                </a:solidFill>
                <a:latin typeface="Arial" panose="020B0604020202020204" pitchFamily="34" charset="0"/>
              </a:rPr>
              <a:t>© 2020, Florida Department of Education. All Rights Reserved.</a:t>
            </a:r>
            <a:endParaRPr lang="en-US" sz="750" dirty="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4"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145227"/>
      </p:ext>
    </p:extLst>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2400" b="1">
          <a:solidFill>
            <a:srgbClr val="262A63"/>
          </a:solidFill>
          <a:latin typeface="Calibri" pitchFamily="34" charset="0"/>
        </a:defRPr>
      </a:lvl2pPr>
      <a:lvl3pPr algn="l" rtl="0" fontAlgn="base">
        <a:lnSpc>
          <a:spcPct val="90000"/>
        </a:lnSpc>
        <a:spcBef>
          <a:spcPct val="0"/>
        </a:spcBef>
        <a:spcAft>
          <a:spcPct val="0"/>
        </a:spcAft>
        <a:defRPr sz="2400" b="1">
          <a:solidFill>
            <a:srgbClr val="262A63"/>
          </a:solidFill>
          <a:latin typeface="Calibri" pitchFamily="34" charset="0"/>
        </a:defRPr>
      </a:lvl3pPr>
      <a:lvl4pPr algn="l" rtl="0" fontAlgn="base">
        <a:lnSpc>
          <a:spcPct val="90000"/>
        </a:lnSpc>
        <a:spcBef>
          <a:spcPct val="0"/>
        </a:spcBef>
        <a:spcAft>
          <a:spcPct val="0"/>
        </a:spcAft>
        <a:defRPr sz="2400" b="1">
          <a:solidFill>
            <a:srgbClr val="262A63"/>
          </a:solidFill>
          <a:latin typeface="Calibri" pitchFamily="34" charset="0"/>
        </a:defRPr>
      </a:lvl4pPr>
      <a:lvl5pPr algn="l" rtl="0" fontAlgn="base">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fontAlgn="base">
        <a:lnSpc>
          <a:spcPct val="90000"/>
        </a:lnSpc>
        <a:spcBef>
          <a:spcPts val="750"/>
        </a:spcBef>
        <a:spcAft>
          <a:spcPct val="0"/>
        </a:spcAft>
        <a:buClr>
          <a:srgbClr val="262A63"/>
        </a:buClr>
        <a:buFont typeface="Arial" charset="0"/>
        <a:buChar char="•"/>
        <a:defRPr sz="2100" kern="1200">
          <a:solidFill>
            <a:schemeClr val="tx1"/>
          </a:solidFill>
          <a:latin typeface="Calibri" panose="020F0502020204030204" pitchFamily="34" charset="0"/>
          <a:ea typeface="+mn-ea"/>
          <a:cs typeface="+mn-cs"/>
        </a:defRPr>
      </a:lvl1pPr>
      <a:lvl2pPr marL="514350" indent="-171450" algn="l" rtl="0" fontAlgn="base">
        <a:lnSpc>
          <a:spcPct val="90000"/>
        </a:lnSpc>
        <a:spcBef>
          <a:spcPts val="375"/>
        </a:spcBef>
        <a:spcAft>
          <a:spcPct val="0"/>
        </a:spcAft>
        <a:buClr>
          <a:srgbClr val="00689B"/>
        </a:buClr>
        <a:buFont typeface="Arial" charset="0"/>
        <a:buChar char="•"/>
        <a:defRPr sz="1800" kern="1200">
          <a:solidFill>
            <a:schemeClr val="tx1"/>
          </a:solidFill>
          <a:latin typeface="Calibri" panose="020F0502020204030204" pitchFamily="34" charset="0"/>
          <a:ea typeface="+mn-ea"/>
          <a:cs typeface="+mn-cs"/>
        </a:defRPr>
      </a:lvl2pPr>
      <a:lvl3pPr marL="857250" indent="-171450" algn="l" rtl="0" fontAlgn="base">
        <a:lnSpc>
          <a:spcPct val="90000"/>
        </a:lnSpc>
        <a:spcBef>
          <a:spcPts val="375"/>
        </a:spcBef>
        <a:spcAft>
          <a:spcPct val="0"/>
        </a:spcAft>
        <a:buClr>
          <a:srgbClr val="00A88D"/>
        </a:buClr>
        <a:buFont typeface="Arial" charset="0"/>
        <a:buChar char="•"/>
        <a:defRPr sz="1500" kern="1200">
          <a:solidFill>
            <a:schemeClr val="tx1"/>
          </a:solidFill>
          <a:latin typeface="Calibri" panose="020F0502020204030204" pitchFamily="34" charset="0"/>
          <a:ea typeface="+mn-ea"/>
          <a:cs typeface="+mn-cs"/>
        </a:defRPr>
      </a:lvl3pPr>
      <a:lvl4pPr marL="1028700" algn="l" rtl="0" fontAlgn="base">
        <a:lnSpc>
          <a:spcPct val="90000"/>
        </a:lnSpc>
        <a:spcBef>
          <a:spcPts val="375"/>
        </a:spcBef>
        <a:spcAft>
          <a:spcPct val="0"/>
        </a:spcAft>
        <a:buClr>
          <a:srgbClr val="9CB63C"/>
        </a:buClr>
        <a:buFont typeface="Arial" charset="0"/>
        <a:defRPr sz="1500" kern="1200">
          <a:solidFill>
            <a:schemeClr val="tx1"/>
          </a:solidFill>
          <a:latin typeface="Calibri" panose="020F0502020204030204" pitchFamily="34" charset="0"/>
          <a:ea typeface="+mn-ea"/>
          <a:cs typeface="+mn-cs"/>
        </a:defRPr>
      </a:lvl4pPr>
      <a:lvl5pPr marL="1543050" indent="-171450" algn="l" rtl="0" fontAlgn="base">
        <a:lnSpc>
          <a:spcPct val="90000"/>
        </a:lnSpc>
        <a:spcBef>
          <a:spcPts val="375"/>
        </a:spcBef>
        <a:spcAft>
          <a:spcPct val="0"/>
        </a:spcAft>
        <a:buClr>
          <a:srgbClr val="CD9D2C"/>
        </a:buClr>
        <a:buFont typeface="Arial"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5"/>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900" b="1" dirty="0">
                <a:solidFill>
                  <a:srgbClr val="262A63"/>
                </a:solidFill>
                <a:latin typeface="Arial" panose="020B0604020202020204" pitchFamily="34" charset="0"/>
                <a:hlinkClick r:id="rId2"/>
              </a:rPr>
              <a:t>www.FLDOE.org</a:t>
            </a:r>
            <a:endParaRPr lang="en-US" sz="900" b="1" dirty="0">
              <a:solidFill>
                <a:srgbClr val="262A63"/>
              </a:solidFill>
              <a:latin typeface="Arial" panose="020B0604020202020204" pitchFamily="34" charset="0"/>
            </a:endParaRPr>
          </a:p>
          <a:p>
            <a:pPr marL="0" indent="0" algn="ctr">
              <a:spcBef>
                <a:spcPts val="450"/>
              </a:spcBef>
              <a:buFont typeface="Arial" panose="020B0604020202020204" pitchFamily="34" charset="0"/>
              <a:buNone/>
              <a:defRPr/>
            </a:pPr>
            <a:r>
              <a:rPr lang="en-US" sz="750" dirty="0">
                <a:solidFill>
                  <a:prstClr val="black">
                    <a:lumMod val="50000"/>
                    <a:lumOff val="50000"/>
                  </a:prstClr>
                </a:solidFill>
                <a:latin typeface="Arial" panose="020B0604020202020204" pitchFamily="34" charset="0"/>
              </a:rPr>
              <a:t>© 2020, Florida Department of Education. All Rights Reserved.</a:t>
            </a:r>
            <a:endParaRPr lang="en-US" sz="750" dirty="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4"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0448"/>
      </p:ext>
    </p:extLst>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2400" b="1">
          <a:solidFill>
            <a:srgbClr val="262A63"/>
          </a:solidFill>
          <a:latin typeface="Calibri" pitchFamily="34" charset="0"/>
        </a:defRPr>
      </a:lvl2pPr>
      <a:lvl3pPr algn="l" rtl="0" fontAlgn="base">
        <a:lnSpc>
          <a:spcPct val="90000"/>
        </a:lnSpc>
        <a:spcBef>
          <a:spcPct val="0"/>
        </a:spcBef>
        <a:spcAft>
          <a:spcPct val="0"/>
        </a:spcAft>
        <a:defRPr sz="2400" b="1">
          <a:solidFill>
            <a:srgbClr val="262A63"/>
          </a:solidFill>
          <a:latin typeface="Calibri" pitchFamily="34" charset="0"/>
        </a:defRPr>
      </a:lvl3pPr>
      <a:lvl4pPr algn="l" rtl="0" fontAlgn="base">
        <a:lnSpc>
          <a:spcPct val="90000"/>
        </a:lnSpc>
        <a:spcBef>
          <a:spcPct val="0"/>
        </a:spcBef>
        <a:spcAft>
          <a:spcPct val="0"/>
        </a:spcAft>
        <a:defRPr sz="2400" b="1">
          <a:solidFill>
            <a:srgbClr val="262A63"/>
          </a:solidFill>
          <a:latin typeface="Calibri" pitchFamily="34" charset="0"/>
        </a:defRPr>
      </a:lvl4pPr>
      <a:lvl5pPr algn="l" rtl="0" fontAlgn="base">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fontAlgn="base">
        <a:lnSpc>
          <a:spcPct val="90000"/>
        </a:lnSpc>
        <a:spcBef>
          <a:spcPts val="750"/>
        </a:spcBef>
        <a:spcAft>
          <a:spcPct val="0"/>
        </a:spcAft>
        <a:buClr>
          <a:srgbClr val="262A63"/>
        </a:buClr>
        <a:buFont typeface="Arial" charset="0"/>
        <a:buChar char="•"/>
        <a:defRPr sz="2100" kern="1200">
          <a:solidFill>
            <a:schemeClr val="tx1"/>
          </a:solidFill>
          <a:latin typeface="Calibri" panose="020F0502020204030204" pitchFamily="34" charset="0"/>
          <a:ea typeface="+mn-ea"/>
          <a:cs typeface="+mn-cs"/>
        </a:defRPr>
      </a:lvl1pPr>
      <a:lvl2pPr marL="514350" indent="-171450" algn="l" rtl="0" fontAlgn="base">
        <a:lnSpc>
          <a:spcPct val="90000"/>
        </a:lnSpc>
        <a:spcBef>
          <a:spcPts val="375"/>
        </a:spcBef>
        <a:spcAft>
          <a:spcPct val="0"/>
        </a:spcAft>
        <a:buClr>
          <a:srgbClr val="00689B"/>
        </a:buClr>
        <a:buFont typeface="Arial" charset="0"/>
        <a:buChar char="•"/>
        <a:defRPr sz="1800" kern="1200">
          <a:solidFill>
            <a:schemeClr val="tx1"/>
          </a:solidFill>
          <a:latin typeface="Calibri" panose="020F0502020204030204" pitchFamily="34" charset="0"/>
          <a:ea typeface="+mn-ea"/>
          <a:cs typeface="+mn-cs"/>
        </a:defRPr>
      </a:lvl2pPr>
      <a:lvl3pPr marL="857250" indent="-171450" algn="l" rtl="0" fontAlgn="base">
        <a:lnSpc>
          <a:spcPct val="90000"/>
        </a:lnSpc>
        <a:spcBef>
          <a:spcPts val="375"/>
        </a:spcBef>
        <a:spcAft>
          <a:spcPct val="0"/>
        </a:spcAft>
        <a:buClr>
          <a:srgbClr val="00A88D"/>
        </a:buClr>
        <a:buFont typeface="Arial" charset="0"/>
        <a:buChar char="•"/>
        <a:defRPr sz="1500" kern="1200">
          <a:solidFill>
            <a:schemeClr val="tx1"/>
          </a:solidFill>
          <a:latin typeface="Calibri" panose="020F0502020204030204" pitchFamily="34" charset="0"/>
          <a:ea typeface="+mn-ea"/>
          <a:cs typeface="+mn-cs"/>
        </a:defRPr>
      </a:lvl3pPr>
      <a:lvl4pPr marL="1028700" algn="l" rtl="0" fontAlgn="base">
        <a:lnSpc>
          <a:spcPct val="90000"/>
        </a:lnSpc>
        <a:spcBef>
          <a:spcPts val="375"/>
        </a:spcBef>
        <a:spcAft>
          <a:spcPct val="0"/>
        </a:spcAft>
        <a:buClr>
          <a:srgbClr val="9CB63C"/>
        </a:buClr>
        <a:buFont typeface="Arial" charset="0"/>
        <a:defRPr sz="1500" kern="1200">
          <a:solidFill>
            <a:schemeClr val="tx1"/>
          </a:solidFill>
          <a:latin typeface="Calibri" panose="020F0502020204030204" pitchFamily="34" charset="0"/>
          <a:ea typeface="+mn-ea"/>
          <a:cs typeface="+mn-cs"/>
        </a:defRPr>
      </a:lvl4pPr>
      <a:lvl5pPr marL="1543050" indent="-171450" algn="l" rtl="0" fontAlgn="base">
        <a:lnSpc>
          <a:spcPct val="90000"/>
        </a:lnSpc>
        <a:spcBef>
          <a:spcPts val="375"/>
        </a:spcBef>
        <a:spcAft>
          <a:spcPct val="0"/>
        </a:spcAft>
        <a:buClr>
          <a:srgbClr val="CD9D2C"/>
        </a:buClr>
        <a:buFont typeface="Arial"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userDrawn="1"/>
        </p:nvSpPr>
        <p:spPr>
          <a:xfrm>
            <a:off x="628650" y="6456365"/>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900" b="1" dirty="0">
                <a:solidFill>
                  <a:srgbClr val="262A63"/>
                </a:solidFill>
                <a:latin typeface="Arial" panose="020B0604020202020204" pitchFamily="34" charset="0"/>
                <a:hlinkClick r:id="rId2"/>
              </a:rPr>
              <a:t>www.FLDOE.org</a:t>
            </a:r>
            <a:endParaRPr lang="en-US" sz="900" b="1" dirty="0">
              <a:solidFill>
                <a:srgbClr val="262A63"/>
              </a:solidFill>
              <a:latin typeface="Arial" panose="020B0604020202020204" pitchFamily="34" charset="0"/>
            </a:endParaRPr>
          </a:p>
          <a:p>
            <a:pPr marL="0" indent="0" algn="ctr">
              <a:spcBef>
                <a:spcPts val="450"/>
              </a:spcBef>
              <a:buFont typeface="Arial" panose="020B0604020202020204" pitchFamily="34" charset="0"/>
              <a:buNone/>
              <a:defRPr/>
            </a:pPr>
            <a:r>
              <a:rPr lang="en-US" sz="750" dirty="0">
                <a:solidFill>
                  <a:prstClr val="black">
                    <a:lumMod val="50000"/>
                    <a:lumOff val="50000"/>
                  </a:prstClr>
                </a:solidFill>
                <a:latin typeface="Arial" panose="020B0604020202020204" pitchFamily="34" charset="0"/>
              </a:rPr>
              <a:t>© 2020, Florida Department of Education. All Rights Reserved.</a:t>
            </a:r>
            <a:endParaRPr lang="en-US" sz="750" dirty="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4"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52252"/>
      </p:ext>
    </p:extLst>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2400" b="1">
          <a:solidFill>
            <a:srgbClr val="262A63"/>
          </a:solidFill>
          <a:latin typeface="Calibri" pitchFamily="34" charset="0"/>
        </a:defRPr>
      </a:lvl2pPr>
      <a:lvl3pPr algn="l" rtl="0" fontAlgn="base">
        <a:lnSpc>
          <a:spcPct val="90000"/>
        </a:lnSpc>
        <a:spcBef>
          <a:spcPct val="0"/>
        </a:spcBef>
        <a:spcAft>
          <a:spcPct val="0"/>
        </a:spcAft>
        <a:defRPr sz="2400" b="1">
          <a:solidFill>
            <a:srgbClr val="262A63"/>
          </a:solidFill>
          <a:latin typeface="Calibri" pitchFamily="34" charset="0"/>
        </a:defRPr>
      </a:lvl3pPr>
      <a:lvl4pPr algn="l" rtl="0" fontAlgn="base">
        <a:lnSpc>
          <a:spcPct val="90000"/>
        </a:lnSpc>
        <a:spcBef>
          <a:spcPct val="0"/>
        </a:spcBef>
        <a:spcAft>
          <a:spcPct val="0"/>
        </a:spcAft>
        <a:defRPr sz="2400" b="1">
          <a:solidFill>
            <a:srgbClr val="262A63"/>
          </a:solidFill>
          <a:latin typeface="Calibri" pitchFamily="34" charset="0"/>
        </a:defRPr>
      </a:lvl4pPr>
      <a:lvl5pPr algn="l" rtl="0" fontAlgn="base">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fontAlgn="base">
        <a:lnSpc>
          <a:spcPct val="90000"/>
        </a:lnSpc>
        <a:spcBef>
          <a:spcPts val="750"/>
        </a:spcBef>
        <a:spcAft>
          <a:spcPct val="0"/>
        </a:spcAft>
        <a:buClr>
          <a:srgbClr val="262A63"/>
        </a:buClr>
        <a:buFont typeface="Arial" charset="0"/>
        <a:buChar char="•"/>
        <a:defRPr sz="2100" kern="1200">
          <a:solidFill>
            <a:schemeClr val="tx1"/>
          </a:solidFill>
          <a:latin typeface="Calibri" panose="020F0502020204030204" pitchFamily="34" charset="0"/>
          <a:ea typeface="+mn-ea"/>
          <a:cs typeface="+mn-cs"/>
        </a:defRPr>
      </a:lvl1pPr>
      <a:lvl2pPr marL="514350" indent="-171450" algn="l" rtl="0" fontAlgn="base">
        <a:lnSpc>
          <a:spcPct val="90000"/>
        </a:lnSpc>
        <a:spcBef>
          <a:spcPts val="375"/>
        </a:spcBef>
        <a:spcAft>
          <a:spcPct val="0"/>
        </a:spcAft>
        <a:buClr>
          <a:srgbClr val="00689B"/>
        </a:buClr>
        <a:buFont typeface="Arial" charset="0"/>
        <a:buChar char="•"/>
        <a:defRPr sz="1800" kern="1200">
          <a:solidFill>
            <a:schemeClr val="tx1"/>
          </a:solidFill>
          <a:latin typeface="Calibri" panose="020F0502020204030204" pitchFamily="34" charset="0"/>
          <a:ea typeface="+mn-ea"/>
          <a:cs typeface="+mn-cs"/>
        </a:defRPr>
      </a:lvl2pPr>
      <a:lvl3pPr marL="857250" indent="-171450" algn="l" rtl="0" fontAlgn="base">
        <a:lnSpc>
          <a:spcPct val="90000"/>
        </a:lnSpc>
        <a:spcBef>
          <a:spcPts val="375"/>
        </a:spcBef>
        <a:spcAft>
          <a:spcPct val="0"/>
        </a:spcAft>
        <a:buClr>
          <a:srgbClr val="00A88D"/>
        </a:buClr>
        <a:buFont typeface="Arial" charset="0"/>
        <a:buChar char="•"/>
        <a:defRPr sz="1500" kern="1200">
          <a:solidFill>
            <a:schemeClr val="tx1"/>
          </a:solidFill>
          <a:latin typeface="Calibri" panose="020F0502020204030204" pitchFamily="34" charset="0"/>
          <a:ea typeface="+mn-ea"/>
          <a:cs typeface="+mn-cs"/>
        </a:defRPr>
      </a:lvl3pPr>
      <a:lvl4pPr marL="1028700" algn="l" rtl="0" fontAlgn="base">
        <a:lnSpc>
          <a:spcPct val="90000"/>
        </a:lnSpc>
        <a:spcBef>
          <a:spcPts val="375"/>
        </a:spcBef>
        <a:spcAft>
          <a:spcPct val="0"/>
        </a:spcAft>
        <a:buClr>
          <a:srgbClr val="9CB63C"/>
        </a:buClr>
        <a:buFont typeface="Arial" charset="0"/>
        <a:defRPr sz="1500" kern="1200">
          <a:solidFill>
            <a:schemeClr val="tx1"/>
          </a:solidFill>
          <a:latin typeface="Calibri" panose="020F0502020204030204" pitchFamily="34" charset="0"/>
          <a:ea typeface="+mn-ea"/>
          <a:cs typeface="+mn-cs"/>
        </a:defRPr>
      </a:lvl4pPr>
      <a:lvl5pPr marL="1543050" indent="-171450" algn="l" rtl="0" fontAlgn="base">
        <a:lnSpc>
          <a:spcPct val="90000"/>
        </a:lnSpc>
        <a:spcBef>
          <a:spcPts val="375"/>
        </a:spcBef>
        <a:spcAft>
          <a:spcPct val="0"/>
        </a:spcAft>
        <a:buClr>
          <a:srgbClr val="CD9D2C"/>
        </a:buClr>
        <a:buFont typeface="Arial"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ldoe.org/core/fileparse.php/7764/urlt/GradRequireFS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ldoe.org/core/fileparse.php/5663/urlt/2425K12FCLEFactShee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doe.org/core/fileparse.php/5663/urlt/Grade5-Science-rcs.pdf" TargetMode="External"/><Relationship Id="rId7" Type="http://schemas.openxmlformats.org/officeDocument/2006/relationships/hyperlink" Target="https://www.fldoe.org/core/fileparse.php/5662/urlt/USHistory-rc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ldoe.org/core/fileparse.php/5662/urlt/Biology-rcs.pdf" TargetMode="External"/><Relationship Id="rId5" Type="http://schemas.openxmlformats.org/officeDocument/2006/relationships/hyperlink" Target="https://www.fldoe.org/core/fileparse.php/5662/urlt/Civics-rcs.pdf" TargetMode="External"/><Relationship Id="rId4" Type="http://schemas.openxmlformats.org/officeDocument/2006/relationships/hyperlink" Target="https://www.fldoe.org/core/fileparse.php/5663/urlt/Grade8-Science-rc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leg.state.fl.us/Statutes/?App_mode=Display_Statute&amp;URL=1000-1099/1008/Sections/1008.22.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lfast.org/familie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flfast.org/resource-list/en/test-release-support-docu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fldoe.org/core/fileparse.php/7764/urlt/GradRequireFSA.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files.portal.cambiumast.com/florida/Media/FLCAT/FLCAT.html" TargetMode="External"/><Relationship Id="rId2" Type="http://schemas.openxmlformats.org/officeDocument/2006/relationships/hyperlink" Target="https://www.fldoe.org/core/fileparse.php/20102/urlt/CompAdaptTestFAQ.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ldoe.org/core/fileparse.php/7764/urlt/GradRequireFS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core/fileparse.php/5662/urlt/2425SciSSEOCFactSheet.pdf" TargetMode="External"/><Relationship Id="rId2" Type="http://schemas.openxmlformats.org/officeDocument/2006/relationships/hyperlink" Target="https://www.fldoe.org/core/fileparse.php/20102/urlt/2425BESTEOCFactShee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42762" y="3165475"/>
            <a:ext cx="8218638" cy="979488"/>
          </a:xfrm>
        </p:spPr>
        <p:txBody>
          <a:bodyPr>
            <a:normAutofit fontScale="90000"/>
          </a:bodyPr>
          <a:lstStyle/>
          <a:p>
            <a:pPr eaLnBrk="1" hangingPunct="1"/>
            <a:r>
              <a:rPr altLang="en-US" dirty="0"/>
              <a:t>Florida Charter School C</a:t>
            </a:r>
            <a:r>
              <a:rPr lang="en-US" altLang="en-US" dirty="0"/>
              <a:t>o</a:t>
            </a:r>
            <a:r>
              <a:rPr altLang="en-US" dirty="0"/>
              <a:t>nference</a:t>
            </a:r>
            <a:br>
              <a:rPr altLang="en-US" dirty="0"/>
            </a:br>
            <a:r>
              <a:rPr altLang="en-US" dirty="0"/>
              <a:t>Statewide Asses</a:t>
            </a:r>
            <a:r>
              <a:rPr lang="en-US" altLang="en-US" dirty="0"/>
              <a:t>s</a:t>
            </a:r>
            <a:r>
              <a:rPr altLang="en-US" dirty="0"/>
              <a:t>ment Update</a:t>
            </a:r>
          </a:p>
        </p:txBody>
      </p:sp>
      <p:sp>
        <p:nvSpPr>
          <p:cNvPr id="16387" name="Subtitle 2"/>
          <p:cNvSpPr>
            <a:spLocks noGrp="1"/>
          </p:cNvSpPr>
          <p:nvPr>
            <p:ph type="subTitle" idx="1"/>
          </p:nvPr>
        </p:nvSpPr>
        <p:spPr>
          <a:xfrm>
            <a:off x="158750" y="4262438"/>
            <a:ext cx="8826500" cy="990600"/>
          </a:xfrm>
        </p:spPr>
        <p:txBody>
          <a:bodyPr/>
          <a:lstStyle/>
          <a:p>
            <a:pPr eaLnBrk="1" hangingPunct="1">
              <a:lnSpc>
                <a:spcPct val="100000"/>
              </a:lnSpc>
              <a:spcBef>
                <a:spcPct val="0"/>
              </a:spcBef>
              <a:defRPr/>
            </a:pPr>
            <a:r>
              <a:rPr lang="en-US" altLang="en-US" sz="2800" dirty="0"/>
              <a:t>November 20, 2024</a:t>
            </a:r>
          </a:p>
          <a:p>
            <a:pPr eaLnBrk="1" hangingPunct="1">
              <a:lnSpc>
                <a:spcPct val="100000"/>
              </a:lnSpc>
              <a:spcBef>
                <a:spcPct val="0"/>
              </a:spcBef>
              <a:defRPr/>
            </a:pPr>
            <a:r>
              <a:rPr lang="en-US" altLang="en-US" sz="1800" dirty="0"/>
              <a:t>Catherine Altmaier</a:t>
            </a:r>
          </a:p>
          <a:p>
            <a:pPr eaLnBrk="1" hangingPunct="1">
              <a:lnSpc>
                <a:spcPct val="100000"/>
              </a:lnSpc>
              <a:spcBef>
                <a:spcPct val="0"/>
              </a:spcBef>
              <a:defRPr/>
            </a:pPr>
            <a:r>
              <a:rPr lang="en-US" altLang="en-US" sz="1800" dirty="0"/>
              <a:t>Process/Contract Support Manager</a:t>
            </a:r>
          </a:p>
          <a:p>
            <a:pPr eaLnBrk="1" hangingPunct="1">
              <a:lnSpc>
                <a:spcPct val="100000"/>
              </a:lnSpc>
              <a:spcBef>
                <a:spcPct val="0"/>
              </a:spcBef>
              <a:defRPr/>
            </a:pPr>
            <a:r>
              <a:rPr lang="en-US" altLang="en-US" sz="1800" dirty="0"/>
              <a:t>Office of Assessment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47649" y="966788"/>
            <a:ext cx="8658225" cy="528637"/>
          </a:xfrm>
        </p:spPr>
        <p:txBody>
          <a:bodyPr/>
          <a:lstStyle/>
          <a:p>
            <a:r>
              <a:rPr lang="en-US" dirty="0"/>
              <a:t>Students to be Tested	: Science</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47649" y="1581150"/>
            <a:ext cx="8658225" cy="4679951"/>
          </a:xfrm>
        </p:spPr>
        <p:txBody>
          <a:bodyPr/>
          <a:lstStyle/>
          <a:p>
            <a:r>
              <a:rPr lang="en-US" dirty="0"/>
              <a:t>All students enrolled in grades 5 and 8 participate in the statewide science assessment in the spring.</a:t>
            </a:r>
          </a:p>
          <a:p>
            <a:pPr lvl="1"/>
            <a:r>
              <a:rPr lang="en-US" dirty="0"/>
              <a:t>Students in grade 8 enrolled in a Biology 1 EOC course do not participate in grade 8 Science; they are required to take the EOC only.</a:t>
            </a:r>
          </a:p>
          <a:p>
            <a:pPr lvl="1"/>
            <a:r>
              <a:rPr lang="en-US" dirty="0"/>
              <a:t>Grade 5 and grade 8 students enrolled in a science course that does not have an associated statewide EOC (e.g., physical science) are required to participate in the Statewide Science Assessment, unless they have taken the assessment in a previous grade as an above grade tester.</a:t>
            </a:r>
          </a:p>
          <a:p>
            <a:endParaRPr lang="en-US" dirty="0"/>
          </a:p>
        </p:txBody>
      </p:sp>
    </p:spTree>
    <p:extLst>
      <p:ext uri="{BB962C8B-B14F-4D97-AF65-F5344CB8AC3E}">
        <p14:creationId xmlns:p14="http://schemas.microsoft.com/office/powerpoint/2010/main" val="251420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57175" y="828675"/>
            <a:ext cx="8667750" cy="561974"/>
          </a:xfrm>
        </p:spPr>
        <p:txBody>
          <a:bodyPr/>
          <a:lstStyle/>
          <a:p>
            <a:r>
              <a:rPr lang="en-US" dirty="0"/>
              <a:t>Students to be Tested	: Retake Assessments</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57175" y="1457325"/>
            <a:ext cx="8667750" cy="4803776"/>
          </a:xfrm>
        </p:spPr>
        <p:txBody>
          <a:bodyPr>
            <a:normAutofit fontScale="92500" lnSpcReduction="10000"/>
          </a:bodyPr>
          <a:lstStyle/>
          <a:p>
            <a:r>
              <a:rPr lang="en-US" b="1" dirty="0"/>
              <a:t>FAST ELA Reading </a:t>
            </a:r>
          </a:p>
          <a:p>
            <a:pPr lvl="1"/>
            <a:r>
              <a:rPr lang="en-US" dirty="0"/>
              <a:t>Any student who did not pass FAST PM3 in grade 10 is eligible to participate in the FAST ELA Reading Retake.</a:t>
            </a:r>
          </a:p>
          <a:p>
            <a:pPr lvl="1"/>
            <a:r>
              <a:rPr lang="en-US" dirty="0"/>
              <a:t>Retained grade 10 students and students enrolled in grade 11 or 12 take the Retake, not the grade 10 test. </a:t>
            </a:r>
          </a:p>
          <a:p>
            <a:pPr lvl="1"/>
            <a:r>
              <a:rPr lang="en-US" dirty="0"/>
              <a:t>Transfer and other new students in grades 11 and 12 may take the Retake, even if they have never taken the Grade 10 assessment.</a:t>
            </a:r>
          </a:p>
          <a:p>
            <a:r>
              <a:rPr lang="en-US" b="1" dirty="0"/>
              <a:t>B.E.S.T. Algebra 1 EOC</a:t>
            </a:r>
          </a:p>
          <a:p>
            <a:pPr lvl="1"/>
            <a:r>
              <a:rPr lang="en-US" dirty="0"/>
              <a:t>Any student who still needs to pass the Algebra 1 EOC may participate in any of the four B.E.S.T. Algebra 1 EOC administration windows.</a:t>
            </a:r>
          </a:p>
          <a:p>
            <a:r>
              <a:rPr lang="en-US" dirty="0"/>
              <a:t>Students may also satisfy their graduation requirement by earning a concordant or comparative score (see </a:t>
            </a:r>
            <a:r>
              <a:rPr lang="en-US" dirty="0">
                <a:hlinkClick r:id="rId2"/>
              </a:rPr>
              <a:t>Graduation Requirements for Florida’s Statewide Assessments</a:t>
            </a:r>
            <a:r>
              <a:rPr lang="en-US" dirty="0"/>
              <a:t>).</a:t>
            </a:r>
          </a:p>
          <a:p>
            <a:pPr lvl="1"/>
            <a:endParaRPr lang="en-US" dirty="0"/>
          </a:p>
          <a:p>
            <a:endParaRPr lang="en-US" dirty="0"/>
          </a:p>
        </p:txBody>
      </p:sp>
    </p:spTree>
    <p:extLst>
      <p:ext uri="{BB962C8B-B14F-4D97-AF65-F5344CB8AC3E}">
        <p14:creationId xmlns:p14="http://schemas.microsoft.com/office/powerpoint/2010/main" val="127201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57175" y="966788"/>
            <a:ext cx="8658225" cy="785812"/>
          </a:xfrm>
        </p:spPr>
        <p:txBody>
          <a:bodyPr/>
          <a:lstStyle/>
          <a:p>
            <a:r>
              <a:rPr lang="en-US" dirty="0"/>
              <a:t>Students to be Tested	: Florida Civic Literacy Exam (FCLE)</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57175" y="1876425"/>
            <a:ext cx="8658225" cy="4384676"/>
          </a:xfrm>
        </p:spPr>
        <p:txBody>
          <a:bodyPr/>
          <a:lstStyle/>
          <a:p>
            <a:r>
              <a:rPr lang="en-US" dirty="0"/>
              <a:t>All students enrolled in a U.S. Government course are required to participate.</a:t>
            </a:r>
          </a:p>
          <a:p>
            <a:pPr lvl="1"/>
            <a:r>
              <a:rPr lang="en-US" dirty="0"/>
              <a:t>Courses associated with the FCLE are listed on the </a:t>
            </a:r>
            <a:r>
              <a:rPr lang="en-US" dirty="0">
                <a:hlinkClick r:id="rId2"/>
              </a:rPr>
              <a:t>FCLE Fact Sheet</a:t>
            </a:r>
            <a:r>
              <a:rPr lang="en-US" dirty="0"/>
              <a:t>.</a:t>
            </a:r>
          </a:p>
          <a:p>
            <a:pPr lvl="1"/>
            <a:r>
              <a:rPr lang="en-US" dirty="0"/>
              <a:t>Students not enrolled in one of listed courses who wish to take the assessment to satisfy the postsecondary graduation requirement are eligible to participate. </a:t>
            </a:r>
          </a:p>
          <a:p>
            <a:endParaRPr lang="en-US" dirty="0"/>
          </a:p>
        </p:txBody>
      </p:sp>
    </p:spTree>
    <p:extLst>
      <p:ext uri="{BB962C8B-B14F-4D97-AF65-F5344CB8AC3E}">
        <p14:creationId xmlns:p14="http://schemas.microsoft.com/office/powerpoint/2010/main" val="181036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84FEE1B-4E72-D41C-7810-F396B2339ED5}"/>
              </a:ext>
            </a:extLst>
          </p:cNvPr>
          <p:cNvSpPr>
            <a:spLocks noGrp="1"/>
          </p:cNvSpPr>
          <p:nvPr>
            <p:ph type="title"/>
          </p:nvPr>
        </p:nvSpPr>
        <p:spPr>
          <a:xfrm>
            <a:off x="1060450" y="2735263"/>
            <a:ext cx="7013575" cy="1076325"/>
          </a:xfrm>
        </p:spPr>
        <p:txBody>
          <a:bodyPr/>
          <a:lstStyle/>
          <a:p>
            <a:r>
              <a:rPr altLang="en-US"/>
              <a:t>Benchmark Reporting</a:t>
            </a:r>
          </a:p>
        </p:txBody>
      </p:sp>
      <p:sp>
        <p:nvSpPr>
          <p:cNvPr id="16387" name="Text Placeholder 2">
            <a:extLst>
              <a:ext uri="{FF2B5EF4-FFF2-40B4-BE49-F238E27FC236}">
                <a16:creationId xmlns:a16="http://schemas.microsoft.com/office/drawing/2014/main" id="{8B0282DA-AFEF-DE9A-D85D-77E6940F8C89}"/>
              </a:ext>
            </a:extLst>
          </p:cNvPr>
          <p:cNvSpPr>
            <a:spLocks noGrp="1"/>
          </p:cNvSpPr>
          <p:nvPr>
            <p:ph type="body" idx="1"/>
          </p:nvPr>
        </p:nvSpPr>
        <p:spPr>
          <a:xfrm>
            <a:off x="1060450" y="4227513"/>
            <a:ext cx="7013575" cy="1862137"/>
          </a:xfrm>
        </p:spPr>
        <p:txBody>
          <a:bodyPr/>
          <a:lstStyle/>
          <a:p>
            <a:endParaRPr lang="en-US" altLang="en-US"/>
          </a:p>
        </p:txBody>
      </p:sp>
    </p:spTree>
    <p:extLst>
      <p:ext uri="{BB962C8B-B14F-4D97-AF65-F5344CB8AC3E}">
        <p14:creationId xmlns:p14="http://schemas.microsoft.com/office/powerpoint/2010/main" val="94790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55D644-BF1A-C467-D0F0-33691EF3E8F9}"/>
              </a:ext>
            </a:extLst>
          </p:cNvPr>
          <p:cNvSpPr>
            <a:spLocks noGrp="1"/>
          </p:cNvSpPr>
          <p:nvPr>
            <p:ph type="title"/>
          </p:nvPr>
        </p:nvSpPr>
        <p:spPr>
          <a:xfrm>
            <a:off x="230188" y="804863"/>
            <a:ext cx="8683625" cy="554037"/>
          </a:xfrm>
        </p:spPr>
        <p:txBody>
          <a:bodyPr/>
          <a:lstStyle/>
          <a:p>
            <a:r>
              <a:rPr altLang="en-US"/>
              <a:t>Downloadable Benchmark Report</a:t>
            </a:r>
          </a:p>
        </p:txBody>
      </p:sp>
      <p:sp>
        <p:nvSpPr>
          <p:cNvPr id="3" name="Content Placeholder 2">
            <a:extLst>
              <a:ext uri="{FF2B5EF4-FFF2-40B4-BE49-F238E27FC236}">
                <a16:creationId xmlns:a16="http://schemas.microsoft.com/office/drawing/2014/main" id="{08FCCB0C-659E-F852-F71F-EE3D5A16DD42}"/>
              </a:ext>
            </a:extLst>
          </p:cNvPr>
          <p:cNvSpPr>
            <a:spLocks noGrp="1"/>
          </p:cNvSpPr>
          <p:nvPr>
            <p:ph idx="1"/>
          </p:nvPr>
        </p:nvSpPr>
        <p:spPr>
          <a:xfrm>
            <a:off x="230188" y="1358900"/>
            <a:ext cx="8374062" cy="5078413"/>
          </a:xfrm>
        </p:spPr>
        <p:txBody>
          <a:bodyPr>
            <a:normAutofit lnSpcReduction="10000"/>
          </a:bodyPr>
          <a:lstStyle/>
          <a:p>
            <a:pPr>
              <a:defRPr/>
            </a:pPr>
            <a:r>
              <a:rPr lang="en-US" dirty="0"/>
              <a:t>Available now for grades 3–10 FAST assessments, a data file generated through the Florida Reporting System (FRS) provides benchmark performance by student, roster, school and district.</a:t>
            </a:r>
          </a:p>
          <a:p>
            <a:pPr>
              <a:defRPr/>
            </a:pPr>
            <a:r>
              <a:rPr lang="en-US" dirty="0"/>
              <a:t>Each benchmark is listed with the students in the roster who saw an item measuring that benchmark and whether the student answered the question correctly.</a:t>
            </a:r>
          </a:p>
          <a:p>
            <a:pPr>
              <a:defRPr/>
            </a:pPr>
            <a:r>
              <a:rPr lang="en-US" dirty="0"/>
              <a:t>The current layout was created in consultation with select District Assessment Coordinators and their respective district instructional staff.</a:t>
            </a:r>
          </a:p>
          <a:p>
            <a:pPr>
              <a:defRPr/>
            </a:pPr>
            <a:r>
              <a:rPr lang="en-US" dirty="0"/>
              <a:t>Modifications may be made in subsequent years based on feedback from all district users.</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C241B4D-C6D2-2471-731F-6BFC447B69EE}"/>
              </a:ext>
            </a:extLst>
          </p:cNvPr>
          <p:cNvSpPr>
            <a:spLocks noGrp="1"/>
          </p:cNvSpPr>
          <p:nvPr>
            <p:ph type="title"/>
          </p:nvPr>
        </p:nvSpPr>
        <p:spPr>
          <a:xfrm>
            <a:off x="230188" y="804863"/>
            <a:ext cx="8683625" cy="554037"/>
          </a:xfrm>
        </p:spPr>
        <p:txBody>
          <a:bodyPr/>
          <a:lstStyle/>
          <a:p>
            <a:r>
              <a:rPr altLang="en-US"/>
              <a:t>Downloadable Benchmark Report (cont.)</a:t>
            </a:r>
          </a:p>
        </p:txBody>
      </p:sp>
      <p:sp>
        <p:nvSpPr>
          <p:cNvPr id="18435" name="Content Placeholder 2">
            <a:extLst>
              <a:ext uri="{FF2B5EF4-FFF2-40B4-BE49-F238E27FC236}">
                <a16:creationId xmlns:a16="http://schemas.microsoft.com/office/drawing/2014/main" id="{F9768C9C-9834-574D-0938-5BD52F105654}"/>
              </a:ext>
            </a:extLst>
          </p:cNvPr>
          <p:cNvSpPr>
            <a:spLocks noGrp="1"/>
          </p:cNvSpPr>
          <p:nvPr>
            <p:ph idx="1"/>
          </p:nvPr>
        </p:nvSpPr>
        <p:spPr>
          <a:xfrm>
            <a:off x="239713" y="1435100"/>
            <a:ext cx="4497387" cy="4826000"/>
          </a:xfrm>
        </p:spPr>
        <p:txBody>
          <a:bodyPr/>
          <a:lstStyle/>
          <a:p>
            <a:r>
              <a:rPr lang="en-US" altLang="en-US" dirty="0"/>
              <a:t>Using the “Download Student Results” feature in FRS, schools and districts will be able to build a file by selecting the test administration, specific assessments and students. </a:t>
            </a:r>
          </a:p>
          <a:p>
            <a:r>
              <a:rPr lang="en-US" altLang="en-US" dirty="0"/>
              <a:t>Users can then evaluate how the selected set of students performed on each assessed benchmark.</a:t>
            </a:r>
          </a:p>
          <a:p>
            <a:endParaRPr lang="en-US" altLang="en-US" dirty="0"/>
          </a:p>
        </p:txBody>
      </p:sp>
      <p:pic>
        <p:nvPicPr>
          <p:cNvPr id="18436" name="Picture 1">
            <a:extLst>
              <a:ext uri="{FF2B5EF4-FFF2-40B4-BE49-F238E27FC236}">
                <a16:creationId xmlns:a16="http://schemas.microsoft.com/office/drawing/2014/main" id="{9C7BC9ED-4760-ABD0-A657-55EBE61F7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1746250"/>
            <a:ext cx="4194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71E365E-D70C-0F0F-AC16-B3520CEA879C}"/>
              </a:ext>
            </a:extLst>
          </p:cNvPr>
          <p:cNvSpPr>
            <a:spLocks noGrp="1"/>
          </p:cNvSpPr>
          <p:nvPr>
            <p:ph type="title"/>
          </p:nvPr>
        </p:nvSpPr>
        <p:spPr>
          <a:xfrm>
            <a:off x="1060450" y="2735263"/>
            <a:ext cx="7013575" cy="1076325"/>
          </a:xfrm>
        </p:spPr>
        <p:txBody>
          <a:bodyPr/>
          <a:lstStyle/>
          <a:p>
            <a:r>
              <a:rPr altLang="en-US" dirty="0"/>
              <a:t>Enhanced S</a:t>
            </a:r>
            <a:r>
              <a:rPr lang="en-US" altLang="en-US" dirty="0"/>
              <a:t>c</a:t>
            </a:r>
            <a:r>
              <a:rPr altLang="en-US" dirty="0"/>
              <a:t>ore Reports</a:t>
            </a:r>
          </a:p>
        </p:txBody>
      </p:sp>
      <p:sp>
        <p:nvSpPr>
          <p:cNvPr id="16387" name="Text Placeholder 2">
            <a:extLst>
              <a:ext uri="{FF2B5EF4-FFF2-40B4-BE49-F238E27FC236}">
                <a16:creationId xmlns:a16="http://schemas.microsoft.com/office/drawing/2014/main" id="{7146A9BF-AEA1-07D3-B7BB-35A05F4A7009}"/>
              </a:ext>
            </a:extLst>
          </p:cNvPr>
          <p:cNvSpPr>
            <a:spLocks noGrp="1"/>
          </p:cNvSpPr>
          <p:nvPr>
            <p:ph type="body" idx="1"/>
          </p:nvPr>
        </p:nvSpPr>
        <p:spPr>
          <a:xfrm>
            <a:off x="1060450" y="4227513"/>
            <a:ext cx="7013575" cy="1862137"/>
          </a:xfrm>
        </p:spPr>
        <p:txBody>
          <a:bodyPr/>
          <a:lstStyle/>
          <a:p>
            <a:endParaRPr lang="en-US" altLang="en-US"/>
          </a:p>
        </p:txBody>
      </p:sp>
    </p:spTree>
    <p:extLst>
      <p:ext uri="{BB962C8B-B14F-4D97-AF65-F5344CB8AC3E}">
        <p14:creationId xmlns:p14="http://schemas.microsoft.com/office/powerpoint/2010/main" val="281379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EE1C-F1DC-C9F3-956E-92C455152A2D}"/>
              </a:ext>
            </a:extLst>
          </p:cNvPr>
          <p:cNvSpPr>
            <a:spLocks noGrp="1"/>
          </p:cNvSpPr>
          <p:nvPr>
            <p:ph type="title"/>
          </p:nvPr>
        </p:nvSpPr>
        <p:spPr>
          <a:xfrm>
            <a:off x="240632" y="966788"/>
            <a:ext cx="8662736" cy="563629"/>
          </a:xfrm>
        </p:spPr>
        <p:txBody>
          <a:bodyPr/>
          <a:lstStyle/>
          <a:p>
            <a:r>
              <a:rPr lang="en-US" dirty="0"/>
              <a:t>Enhanced Reports: Science and Social Studies</a:t>
            </a:r>
          </a:p>
        </p:txBody>
      </p:sp>
      <p:sp>
        <p:nvSpPr>
          <p:cNvPr id="3" name="Content Placeholder 2">
            <a:extLst>
              <a:ext uri="{FF2B5EF4-FFF2-40B4-BE49-F238E27FC236}">
                <a16:creationId xmlns:a16="http://schemas.microsoft.com/office/drawing/2014/main" id="{C4BA76C6-EB72-F633-BE73-7D5C67FCBBBC}"/>
              </a:ext>
            </a:extLst>
          </p:cNvPr>
          <p:cNvSpPr>
            <a:spLocks noGrp="1"/>
          </p:cNvSpPr>
          <p:nvPr>
            <p:ph idx="1"/>
          </p:nvPr>
        </p:nvSpPr>
        <p:spPr>
          <a:xfrm>
            <a:off x="240632" y="1665172"/>
            <a:ext cx="8662736" cy="4595930"/>
          </a:xfrm>
        </p:spPr>
        <p:txBody>
          <a:bodyPr/>
          <a:lstStyle/>
          <a:p>
            <a:r>
              <a:rPr lang="en-US" dirty="0"/>
              <a:t>Enhanced score report language for Science and Social Studies assessments will appear on student reports beginning with the Fall 2024 EOC administration.</a:t>
            </a:r>
          </a:p>
        </p:txBody>
      </p:sp>
    </p:spTree>
    <p:extLst>
      <p:ext uri="{BB962C8B-B14F-4D97-AF65-F5344CB8AC3E}">
        <p14:creationId xmlns:p14="http://schemas.microsoft.com/office/powerpoint/2010/main" val="1940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EE1C-F1DC-C9F3-956E-92C455152A2D}"/>
              </a:ext>
            </a:extLst>
          </p:cNvPr>
          <p:cNvSpPr>
            <a:spLocks noGrp="1"/>
          </p:cNvSpPr>
          <p:nvPr>
            <p:ph type="title"/>
          </p:nvPr>
        </p:nvSpPr>
        <p:spPr>
          <a:xfrm>
            <a:off x="238125" y="890588"/>
            <a:ext cx="8665243" cy="519112"/>
          </a:xfrm>
        </p:spPr>
        <p:txBody>
          <a:bodyPr/>
          <a:lstStyle/>
          <a:p>
            <a:r>
              <a:rPr lang="en-US" dirty="0"/>
              <a:t>Enhanced Reports – Science and Social Studies</a:t>
            </a:r>
          </a:p>
        </p:txBody>
      </p:sp>
      <p:pic>
        <p:nvPicPr>
          <p:cNvPr id="5" name="Content Placeholder 4">
            <a:extLst>
              <a:ext uri="{FF2B5EF4-FFF2-40B4-BE49-F238E27FC236}">
                <a16:creationId xmlns:a16="http://schemas.microsoft.com/office/drawing/2014/main" id="{B2F9C477-37B4-FEA5-3FD3-0A01ECA7B870}"/>
              </a:ext>
            </a:extLst>
          </p:cNvPr>
          <p:cNvPicPr>
            <a:picLocks noGrp="1" noChangeAspect="1"/>
          </p:cNvPicPr>
          <p:nvPr>
            <p:ph idx="1"/>
          </p:nvPr>
        </p:nvPicPr>
        <p:blipFill>
          <a:blip r:embed="rId3"/>
          <a:stretch>
            <a:fillRect/>
          </a:stretch>
        </p:blipFill>
        <p:spPr>
          <a:xfrm>
            <a:off x="1022632" y="1570038"/>
            <a:ext cx="7096228" cy="4715198"/>
          </a:xfrm>
          <a:ln>
            <a:solidFill>
              <a:schemeClr val="accent1"/>
            </a:solidFill>
          </a:ln>
        </p:spPr>
      </p:pic>
    </p:spTree>
    <p:extLst>
      <p:ext uri="{BB962C8B-B14F-4D97-AF65-F5344CB8AC3E}">
        <p14:creationId xmlns:p14="http://schemas.microsoft.com/office/powerpoint/2010/main" val="239956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EA81780-D274-0881-38A0-67D581F22ACA}"/>
              </a:ext>
            </a:extLst>
          </p:cNvPr>
          <p:cNvSpPr>
            <a:spLocks noGrp="1"/>
          </p:cNvSpPr>
          <p:nvPr>
            <p:ph type="title"/>
          </p:nvPr>
        </p:nvSpPr>
        <p:spPr>
          <a:xfrm>
            <a:off x="230188" y="814388"/>
            <a:ext cx="8683625" cy="554037"/>
          </a:xfrm>
        </p:spPr>
        <p:txBody>
          <a:bodyPr/>
          <a:lstStyle/>
          <a:p>
            <a:r>
              <a:rPr altLang="en-US" sz="2800" dirty="0"/>
              <a:t>Biology 1: “What These Results Mean”</a:t>
            </a:r>
          </a:p>
        </p:txBody>
      </p:sp>
      <p:graphicFrame>
        <p:nvGraphicFramePr>
          <p:cNvPr id="2" name="Table 1">
            <a:extLst>
              <a:ext uri="{FF2B5EF4-FFF2-40B4-BE49-F238E27FC236}">
                <a16:creationId xmlns:a16="http://schemas.microsoft.com/office/drawing/2014/main" id="{98B0A380-95EC-720A-153E-A717C4FA0FAD}"/>
              </a:ext>
            </a:extLst>
          </p:cNvPr>
          <p:cNvGraphicFramePr>
            <a:graphicFrameLocks noGrp="1"/>
          </p:cNvGraphicFramePr>
          <p:nvPr>
            <p:extLst>
              <p:ext uri="{D42A27DB-BD31-4B8C-83A1-F6EECF244321}">
                <p14:modId xmlns:p14="http://schemas.microsoft.com/office/powerpoint/2010/main" val="2295003270"/>
              </p:ext>
            </p:extLst>
          </p:nvPr>
        </p:nvGraphicFramePr>
        <p:xfrm>
          <a:off x="462598" y="1599692"/>
          <a:ext cx="7913687" cy="4906063"/>
        </p:xfrm>
        <a:graphic>
          <a:graphicData uri="http://schemas.openxmlformats.org/drawingml/2006/table">
            <a:tbl>
              <a:tblPr firstRow="1" bandRow="1">
                <a:tableStyleId>{5C22544A-7EE6-4342-B048-85BDC9FD1C3A}</a:tableStyleId>
              </a:tblPr>
              <a:tblGrid>
                <a:gridCol w="7913687">
                  <a:extLst>
                    <a:ext uri="{9D8B030D-6E8A-4147-A177-3AD203B41FA5}">
                      <a16:colId xmlns:a16="http://schemas.microsoft.com/office/drawing/2014/main" val="20000"/>
                    </a:ext>
                  </a:extLst>
                </a:gridCol>
              </a:tblGrid>
              <a:tr h="909220">
                <a:tc>
                  <a:txBody>
                    <a:bodyPr/>
                    <a:lstStyle/>
                    <a:p>
                      <a:pPr algn="ctr"/>
                      <a:r>
                        <a:rPr lang="en-US" sz="1800" b="1" kern="1200" dirty="0">
                          <a:solidFill>
                            <a:schemeClr val="lt1"/>
                          </a:solidFill>
                          <a:effectLst/>
                          <a:latin typeface="+mn-lt"/>
                          <a:ea typeface="+mn-ea"/>
                          <a:cs typeface="+mn-cs"/>
                        </a:rPr>
                        <a:t>Organisms, Populations, and Ecosystems</a:t>
                      </a:r>
                    </a:p>
                    <a:p>
                      <a:pPr algn="ctr"/>
                      <a:r>
                        <a:rPr lang="en-US" sz="1200" b="1" kern="1200" dirty="0">
                          <a:solidFill>
                            <a:schemeClr val="lt1"/>
                          </a:solidFill>
                          <a:effectLst/>
                          <a:latin typeface="+mn-lt"/>
                          <a:ea typeface="+mn-ea"/>
                          <a:cs typeface="+mn-cs"/>
                        </a:rPr>
                        <a:t>See Florida State Academic Standards SC.912.L.14.7; SC.912.L.14.26; SC.912.L.14.36; SC.912.L.14.52 [SC.912.L.14.6]; SC.912.L.16.10; SC.912.L.16.13; SC.912.L.17.5 [SC.912.L.17.2, SC.912.L.17.4, SC.912.L.17.8, SC.912.N.1.4]; SC.912.L.17.9 [SC.912.E.7.1]; SC.912.L.17.20 [SC.912.L.17.11, SC.912.L.17.13, SC.912.N.1.3]; and SC.912.N.1.1 [SC.912.N.1.4, SC.912.N.1.6, SC.912.L.14.4].</a:t>
                      </a:r>
                      <a:endParaRPr lang="en-US" sz="1200" dirty="0"/>
                    </a:p>
                  </a:txBody>
                  <a:tcPr marL="91447" marR="91447" marT="45696" marB="45696"/>
                </a:tc>
                <a:extLst>
                  <a:ext uri="{0D108BD9-81ED-4DB2-BD59-A6C34878D82A}">
                    <a16:rowId xmlns:a16="http://schemas.microsoft.com/office/drawing/2014/main" val="10000"/>
                  </a:ext>
                </a:extLst>
              </a:tr>
              <a:tr h="425600">
                <a:tc>
                  <a:txBody>
                    <a:bodyPr/>
                    <a:lstStyle/>
                    <a:p>
                      <a:pPr algn="ctr"/>
                      <a:r>
                        <a:rPr lang="en-US" sz="1800" b="1" dirty="0"/>
                        <a:t>Below Expectations</a:t>
                      </a:r>
                    </a:p>
                  </a:txBody>
                  <a:tcPr marL="91447" marR="91447" marT="45696" marB="45696"/>
                </a:tc>
                <a:extLst>
                  <a:ext uri="{0D108BD9-81ED-4DB2-BD59-A6C34878D82A}">
                    <a16:rowId xmlns:a16="http://schemas.microsoft.com/office/drawing/2014/main" val="10001"/>
                  </a:ext>
                </a:extLst>
              </a:tr>
              <a:tr h="3383231">
                <a:tc>
                  <a:txBody>
                    <a:bodyPr/>
                    <a:lstStyle/>
                    <a:p>
                      <a:r>
                        <a:rPr lang="en-US" sz="1800" kern="1200" dirty="0">
                          <a:solidFill>
                            <a:schemeClr val="dk1"/>
                          </a:solidFill>
                          <a:effectLst/>
                          <a:latin typeface="+mn-lt"/>
                          <a:ea typeface="+mn-ea"/>
                          <a:cs typeface="+mn-cs"/>
                        </a:rPr>
                        <a:t>For example, your learner may be able to:</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Identify the basic structures of plant tissues and organs.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Identify basic functions of the immune system and recognize that factors and/or pathogenic agents can affect individual and community health.</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Identify the basic anatomy of the human reproductive system and recognize some major changes that occur from fertilization to birth.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Recognize that populations can be positively and/or negatively impacted by seasonal variations, succession and the amount of biodiversity in an ecosystem.</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Recognize that matter and energy move through an ecosystem.</a:t>
                      </a:r>
                      <a:endParaRPr lang="en-US" sz="1800" dirty="0"/>
                    </a:p>
                  </a:txBody>
                  <a:tcPr marL="91447" marR="91447" marT="45696" marB="45696"/>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C46BE37-F977-C346-9BE4-9CC94AEF6788}"/>
              </a:ext>
            </a:extLst>
          </p:cNvPr>
          <p:cNvSpPr>
            <a:spLocks noGrp="1"/>
          </p:cNvSpPr>
          <p:nvPr>
            <p:ph type="title"/>
          </p:nvPr>
        </p:nvSpPr>
        <p:spPr>
          <a:xfrm>
            <a:off x="238125" y="966788"/>
            <a:ext cx="8677275" cy="528637"/>
          </a:xfrm>
        </p:spPr>
        <p:txBody>
          <a:bodyPr/>
          <a:lstStyle/>
          <a:p>
            <a:r>
              <a:rPr altLang="en-US" dirty="0"/>
              <a:t>Topics</a:t>
            </a:r>
          </a:p>
        </p:txBody>
      </p:sp>
      <p:sp>
        <p:nvSpPr>
          <p:cNvPr id="3" name="Content Placeholder 2">
            <a:extLst>
              <a:ext uri="{FF2B5EF4-FFF2-40B4-BE49-F238E27FC236}">
                <a16:creationId xmlns:a16="http://schemas.microsoft.com/office/drawing/2014/main" id="{D9E5C303-24D3-7227-4E47-FAD9D4EAE84F}"/>
              </a:ext>
            </a:extLst>
          </p:cNvPr>
          <p:cNvSpPr>
            <a:spLocks noGrp="1"/>
          </p:cNvSpPr>
          <p:nvPr>
            <p:ph idx="1"/>
          </p:nvPr>
        </p:nvSpPr>
        <p:spPr>
          <a:xfrm>
            <a:off x="233362" y="1691743"/>
            <a:ext cx="8677275" cy="4354753"/>
          </a:xfrm>
        </p:spPr>
        <p:txBody>
          <a:bodyPr/>
          <a:lstStyle/>
          <a:p>
            <a:pPr>
              <a:defRPr/>
            </a:pPr>
            <a:r>
              <a:rPr lang="en-US" dirty="0"/>
              <a:t>What’s New</a:t>
            </a:r>
          </a:p>
          <a:p>
            <a:pPr>
              <a:defRPr/>
            </a:pPr>
            <a:r>
              <a:rPr lang="en-US" dirty="0"/>
              <a:t>Testing Requirements</a:t>
            </a:r>
          </a:p>
          <a:p>
            <a:pPr>
              <a:defRPr/>
            </a:pPr>
            <a:r>
              <a:rPr lang="en-US" dirty="0"/>
              <a:t>Benchmark Reporting</a:t>
            </a:r>
          </a:p>
          <a:p>
            <a:pPr>
              <a:defRPr/>
            </a:pPr>
            <a:r>
              <a:rPr lang="en-US" dirty="0"/>
              <a:t>Enhanced Score Reports</a:t>
            </a:r>
          </a:p>
          <a:p>
            <a:pPr>
              <a:defRPr/>
            </a:pPr>
            <a:r>
              <a:rPr lang="en-US" dirty="0"/>
              <a:t>Florida Alternate Assessment (FAA) Standard Setting</a:t>
            </a:r>
          </a:p>
          <a:p>
            <a:pPr>
              <a:defRPr/>
            </a:pPr>
            <a:r>
              <a:rPr lang="en-US" dirty="0"/>
              <a:t>Released Tests</a:t>
            </a:r>
          </a:p>
          <a:p>
            <a:pPr>
              <a:defRPr/>
            </a:pPr>
            <a:r>
              <a:rPr lang="en-US" dirty="0"/>
              <a:t>Concordant/Comparative Scores</a:t>
            </a:r>
          </a:p>
          <a:p>
            <a:pPr>
              <a:defRPr/>
            </a:pPr>
            <a:r>
              <a:rPr lang="en-US" dirty="0"/>
              <a:t>Independent Study</a:t>
            </a:r>
          </a:p>
          <a:p>
            <a:pPr>
              <a:defRPr/>
            </a:pPr>
            <a:r>
              <a:rPr lang="en-US" dirty="0"/>
              <a:t>New Worlds Reading Scholarships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7C578E4-E149-1848-18D5-D88FD07BFB30}"/>
              </a:ext>
            </a:extLst>
          </p:cNvPr>
          <p:cNvSpPr>
            <a:spLocks noGrp="1"/>
          </p:cNvSpPr>
          <p:nvPr>
            <p:ph type="title"/>
          </p:nvPr>
        </p:nvSpPr>
        <p:spPr>
          <a:xfrm>
            <a:off x="169068" y="731711"/>
            <a:ext cx="8683625" cy="554037"/>
          </a:xfrm>
        </p:spPr>
        <p:txBody>
          <a:bodyPr/>
          <a:lstStyle/>
          <a:p>
            <a:r>
              <a:rPr lang="en-US" altLang="en-US" dirty="0"/>
              <a:t>Bi</a:t>
            </a:r>
            <a:r>
              <a:rPr altLang="en-US" dirty="0"/>
              <a:t>ology 1: “Next Steps”</a:t>
            </a:r>
          </a:p>
        </p:txBody>
      </p:sp>
      <p:graphicFrame>
        <p:nvGraphicFramePr>
          <p:cNvPr id="2" name="Table 1">
            <a:extLst>
              <a:ext uri="{FF2B5EF4-FFF2-40B4-BE49-F238E27FC236}">
                <a16:creationId xmlns:a16="http://schemas.microsoft.com/office/drawing/2014/main" id="{4625F3B9-DE57-1C84-CF3A-49BB6A726ED7}"/>
              </a:ext>
            </a:extLst>
          </p:cNvPr>
          <p:cNvGraphicFramePr>
            <a:graphicFrameLocks noGrp="1"/>
          </p:cNvGraphicFramePr>
          <p:nvPr>
            <p:extLst>
              <p:ext uri="{D42A27DB-BD31-4B8C-83A1-F6EECF244321}">
                <p14:modId xmlns:p14="http://schemas.microsoft.com/office/powerpoint/2010/main" val="1891043272"/>
              </p:ext>
            </p:extLst>
          </p:nvPr>
        </p:nvGraphicFramePr>
        <p:xfrm>
          <a:off x="615156" y="1300961"/>
          <a:ext cx="7913687" cy="4982627"/>
        </p:xfrm>
        <a:graphic>
          <a:graphicData uri="http://schemas.openxmlformats.org/drawingml/2006/table">
            <a:tbl>
              <a:tblPr firstRow="1" bandRow="1">
                <a:tableStyleId>{5C22544A-7EE6-4342-B048-85BDC9FD1C3A}</a:tableStyleId>
              </a:tblPr>
              <a:tblGrid>
                <a:gridCol w="7913687">
                  <a:extLst>
                    <a:ext uri="{9D8B030D-6E8A-4147-A177-3AD203B41FA5}">
                      <a16:colId xmlns:a16="http://schemas.microsoft.com/office/drawing/2014/main" val="20000"/>
                    </a:ext>
                  </a:extLst>
                </a:gridCol>
              </a:tblGrid>
              <a:tr h="909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Organisms, Populations, and Ecosystems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See Florida State Academic Standards SC.912.L.14.7; SC.912.L.14.26; SC.912.L.14.36; SC.912.L.14.52 [SC.912.L.14.6]; SC.912.L.16.10; SC.912.L.16.13; SC.912.L.17.5 [SC.912.L.17.2, SC.912.L.17.4, SC.912.L.17.8, SC.912.N.1.4]; SC.912.L.17.9 [SC.912.E.7.1]; SC.912.L.17.20 [SC.912.L.17.11, SC.912.L.17.13, SC.912.N.1.3]; and SC.912.N.1.1 [SC.912.N.1.4, SC.912.N.1.6, SC.912.L.14.4].</a:t>
                      </a:r>
                    </a:p>
                  </a:txBody>
                  <a:tcPr marL="91447" marR="91447" marT="45723" marB="45723"/>
                </a:tc>
                <a:extLst>
                  <a:ext uri="{0D108BD9-81ED-4DB2-BD59-A6C34878D82A}">
                    <a16:rowId xmlns:a16="http://schemas.microsoft.com/office/drawing/2014/main" val="10000"/>
                  </a:ext>
                </a:extLst>
              </a:tr>
              <a:tr h="425861">
                <a:tc>
                  <a:txBody>
                    <a:bodyPr/>
                    <a:lstStyle/>
                    <a:p>
                      <a:pPr algn="ctr"/>
                      <a:r>
                        <a:rPr lang="en-US" sz="1800" b="1" dirty="0"/>
                        <a:t>Below Expectations</a:t>
                      </a:r>
                    </a:p>
                  </a:txBody>
                  <a:tcPr marL="91447" marR="91447" marT="45723" marB="45723"/>
                </a:tc>
                <a:extLst>
                  <a:ext uri="{0D108BD9-81ED-4DB2-BD59-A6C34878D82A}">
                    <a16:rowId xmlns:a16="http://schemas.microsoft.com/office/drawing/2014/main" val="10001"/>
                  </a:ext>
                </a:extLst>
              </a:tr>
              <a:tr h="3349077">
                <a:tc>
                  <a:txBody>
                    <a:bodyPr/>
                    <a:lstStyle/>
                    <a:p>
                      <a:pPr marL="0" marR="0">
                        <a:lnSpc>
                          <a:spcPct val="100000"/>
                        </a:lnSpc>
                        <a:spcBef>
                          <a:spcPts val="300"/>
                        </a:spcBef>
                        <a:spcAft>
                          <a:spcPts val="300"/>
                        </a:spcAft>
                      </a:pPr>
                      <a:r>
                        <a:rPr lang="en-US" sz="1600" dirty="0">
                          <a:effectLst/>
                          <a:latin typeface="Calibri" panose="020F0502020204030204" pitchFamily="34" charset="0"/>
                          <a:ea typeface="Calibri" panose="020F0502020204030204" pitchFamily="34" charset="0"/>
                          <a:cs typeface="Calibri" panose="020F0502020204030204" pitchFamily="34" charset="0"/>
                        </a:rPr>
                        <a:t>For example, have your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Practice matching the anatomy (structures) of a plant to their physiology (functions).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Explore factors that affect blood flow through the cardiovascular system (e.g., diet, exercise and stress).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Explore the basic functions of the immune system (e.g., recovery from a cold, vaccination response, wound healing).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Practice matching the anatomy of the human reproductive system to its physiology and the major changes that occur from fertilization to birth.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Analyze factors affecting population size, ecosystem changes and biodiversity.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Use diagrams to trace matter through biogeochemical cycles (water cycle, carbon cycle).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Describe energy pathways through different trophic levels of a food web or energy pyramid (e.g., producers, primary, secondary and tertiary consumers).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30188" y="804863"/>
            <a:ext cx="8683625" cy="554037"/>
          </a:xfrm>
        </p:spPr>
        <p:txBody>
          <a:bodyPr/>
          <a:lstStyle/>
          <a:p>
            <a:r>
              <a:rPr altLang="en-US" dirty="0"/>
              <a:t>Interpreting the Enhanced Score Report</a:t>
            </a:r>
          </a:p>
        </p:txBody>
      </p:sp>
      <p:sp>
        <p:nvSpPr>
          <p:cNvPr id="67587" name="Content Placeholder 2"/>
          <p:cNvSpPr>
            <a:spLocks noGrp="1"/>
          </p:cNvSpPr>
          <p:nvPr>
            <p:ph idx="1"/>
          </p:nvPr>
        </p:nvSpPr>
        <p:spPr>
          <a:xfrm>
            <a:off x="230187" y="1358900"/>
            <a:ext cx="8683625" cy="4031807"/>
          </a:xfrm>
        </p:spPr>
        <p:txBody>
          <a:bodyPr/>
          <a:lstStyle/>
          <a:p>
            <a:r>
              <a:rPr lang="en-US" altLang="en-US" sz="2300" dirty="0"/>
              <a:t>The information in this report is provided for students and families and is not intended for use in or as a replacement for classroom instruction.</a:t>
            </a:r>
          </a:p>
          <a:p>
            <a:r>
              <a:rPr lang="en-US" altLang="en-US" sz="2300" dirty="0">
                <a:ea typeface="Calibri" panose="020F0502020204030204" pitchFamily="34" charset="0"/>
                <a:cs typeface="Times New Roman" panose="02020603050405020304" pitchFamily="18" charset="0"/>
              </a:rPr>
              <a:t>Due to the relatively small size of each reporting category, neither individual nor combined reporting category performance should be used to infer overall performance. </a:t>
            </a:r>
          </a:p>
          <a:p>
            <a:r>
              <a:rPr lang="en-US" altLang="en-US" sz="2300" dirty="0">
                <a:ea typeface="Calibri" panose="020F0502020204030204" pitchFamily="34" charset="0"/>
                <a:cs typeface="Times New Roman" panose="02020603050405020304" pitchFamily="18" charset="0"/>
              </a:rPr>
              <a:t>A student’s overall score provides the most valid and reliable evidence of what the student knows and can do with respect to the state academic standards. </a:t>
            </a:r>
          </a:p>
          <a:p>
            <a:r>
              <a:rPr lang="en-US" altLang="en-US" sz="2300" dirty="0">
                <a:cs typeface="Times New Roman" panose="02020603050405020304" pitchFamily="18" charset="0"/>
              </a:rPr>
              <a:t>The Reporting Category Statements documents can be found on the Department website at the links below:</a:t>
            </a:r>
          </a:p>
        </p:txBody>
      </p:sp>
      <p:sp>
        <p:nvSpPr>
          <p:cNvPr id="2" name="Content Placeholder 2">
            <a:extLst>
              <a:ext uri="{FF2B5EF4-FFF2-40B4-BE49-F238E27FC236}">
                <a16:creationId xmlns:a16="http://schemas.microsoft.com/office/drawing/2014/main" id="{803D46A8-FEF1-FF32-DD29-5F579E78CC79}"/>
              </a:ext>
            </a:extLst>
          </p:cNvPr>
          <p:cNvSpPr txBox="1">
            <a:spLocks/>
          </p:cNvSpPr>
          <p:nvPr/>
        </p:nvSpPr>
        <p:spPr bwMode="auto">
          <a:xfrm>
            <a:off x="126820" y="5390708"/>
            <a:ext cx="8683625" cy="112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u="sng" dirty="0">
                <a:highlight>
                  <a:srgbClr val="FFFFFF"/>
                </a:highlight>
                <a:latin typeface="+mn-lt"/>
                <a:hlinkClick r:id="rId3"/>
              </a:rPr>
              <a:t>Grade 5 Science Reporting Category Statements</a:t>
            </a:r>
            <a:endParaRPr lang="en-US" sz="1600" u="sng" dirty="0">
              <a:highlight>
                <a:srgbClr val="FFFFFF"/>
              </a:highlight>
              <a:latin typeface="+mn-lt"/>
              <a:hlinkClick r:id="rId4"/>
            </a:endParaRPr>
          </a:p>
          <a:p>
            <a:pPr lvl="1"/>
            <a:r>
              <a:rPr lang="en-US" sz="1600" u="sng" dirty="0">
                <a:highlight>
                  <a:srgbClr val="FFFFFF"/>
                </a:highlight>
                <a:latin typeface="+mn-lt"/>
                <a:hlinkClick r:id="rId4"/>
              </a:rPr>
              <a:t>Grade 8 Science Reporting Category Statements</a:t>
            </a:r>
            <a:r>
              <a:rPr lang="en-US" sz="1600" dirty="0">
                <a:solidFill>
                  <a:srgbClr val="000000"/>
                </a:solidFill>
                <a:highlight>
                  <a:srgbClr val="FFFFFF"/>
                </a:highlight>
                <a:latin typeface="+mn-lt"/>
              </a:rPr>
              <a:t> </a:t>
            </a:r>
          </a:p>
          <a:p>
            <a:pPr lvl="1"/>
            <a:r>
              <a:rPr lang="en-US" sz="1600" u="sng" dirty="0">
                <a:solidFill>
                  <a:srgbClr val="000000"/>
                </a:solidFill>
                <a:highlight>
                  <a:srgbClr val="FFFFFF"/>
                </a:highlight>
                <a:latin typeface="+mn-lt"/>
                <a:hlinkClick r:id="rId5"/>
              </a:rPr>
              <a:t>Civics Reporting Category Statements</a:t>
            </a:r>
            <a:r>
              <a:rPr lang="en-US" sz="1600" dirty="0">
                <a:solidFill>
                  <a:srgbClr val="000000"/>
                </a:solidFill>
                <a:highlight>
                  <a:srgbClr val="FFFFFF"/>
                </a:highlight>
                <a:latin typeface="+mn-lt"/>
              </a:rPr>
              <a:t> </a:t>
            </a:r>
          </a:p>
          <a:p>
            <a:pPr lvl="1"/>
            <a:r>
              <a:rPr lang="en-US" sz="1600" u="sng" dirty="0">
                <a:solidFill>
                  <a:srgbClr val="000000"/>
                </a:solidFill>
                <a:highlight>
                  <a:srgbClr val="FFFFFF"/>
                </a:highlight>
                <a:latin typeface="+mn-lt"/>
                <a:hlinkClick r:id="rId6"/>
              </a:rPr>
              <a:t>Biology 1 Reporting Category Statement</a:t>
            </a:r>
            <a:r>
              <a:rPr lang="en-US" sz="1600" dirty="0">
                <a:solidFill>
                  <a:srgbClr val="000000"/>
                </a:solidFill>
                <a:highlight>
                  <a:srgbClr val="FFFFFF"/>
                </a:highlight>
                <a:latin typeface="+mn-lt"/>
              </a:rPr>
              <a:t> </a:t>
            </a:r>
          </a:p>
          <a:p>
            <a:pPr lvl="1"/>
            <a:r>
              <a:rPr lang="en-US" sz="1600" u="sng" dirty="0">
                <a:solidFill>
                  <a:srgbClr val="000000"/>
                </a:solidFill>
                <a:highlight>
                  <a:srgbClr val="FFFFFF"/>
                </a:highlight>
                <a:latin typeface="+mn-lt"/>
                <a:hlinkClick r:id="rId7"/>
              </a:rPr>
              <a:t>U.S. History Reporting Category Statements</a:t>
            </a:r>
            <a:r>
              <a:rPr lang="en-US" sz="1600" dirty="0">
                <a:solidFill>
                  <a:srgbClr val="000000"/>
                </a:solidFill>
                <a:highlight>
                  <a:srgbClr val="FFFFFF"/>
                </a:highlight>
                <a:latin typeface="+mn-lt"/>
              </a:rPr>
              <a:t> </a:t>
            </a:r>
          </a:p>
        </p:txBody>
      </p:sp>
    </p:spTree>
    <p:extLst>
      <p:ext uri="{BB962C8B-B14F-4D97-AF65-F5344CB8AC3E}">
        <p14:creationId xmlns:p14="http://schemas.microsoft.com/office/powerpoint/2010/main" val="327340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71E365E-D70C-0F0F-AC16-B3520CEA879C}"/>
              </a:ext>
            </a:extLst>
          </p:cNvPr>
          <p:cNvSpPr>
            <a:spLocks noGrp="1"/>
          </p:cNvSpPr>
          <p:nvPr>
            <p:ph type="title"/>
          </p:nvPr>
        </p:nvSpPr>
        <p:spPr>
          <a:xfrm>
            <a:off x="1060450" y="2735263"/>
            <a:ext cx="7013575" cy="1076325"/>
          </a:xfrm>
        </p:spPr>
        <p:txBody>
          <a:bodyPr/>
          <a:lstStyle/>
          <a:p>
            <a:r>
              <a:rPr altLang="en-US" dirty="0"/>
              <a:t>FAA Standard Setting</a:t>
            </a:r>
          </a:p>
        </p:txBody>
      </p:sp>
      <p:sp>
        <p:nvSpPr>
          <p:cNvPr id="16387" name="Text Placeholder 2">
            <a:extLst>
              <a:ext uri="{FF2B5EF4-FFF2-40B4-BE49-F238E27FC236}">
                <a16:creationId xmlns:a16="http://schemas.microsoft.com/office/drawing/2014/main" id="{7146A9BF-AEA1-07D3-B7BB-35A05F4A7009}"/>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9B51-FB31-99D0-FAD5-2684FD2302BA}"/>
              </a:ext>
            </a:extLst>
          </p:cNvPr>
          <p:cNvSpPr>
            <a:spLocks noGrp="1"/>
          </p:cNvSpPr>
          <p:nvPr>
            <p:ph type="title"/>
          </p:nvPr>
        </p:nvSpPr>
        <p:spPr>
          <a:xfrm>
            <a:off x="228600" y="833438"/>
            <a:ext cx="8480275" cy="524296"/>
          </a:xfrm>
        </p:spPr>
        <p:txBody>
          <a:bodyPr/>
          <a:lstStyle/>
          <a:p>
            <a:r>
              <a:rPr lang="en-US" dirty="0"/>
              <a:t>Florida Alternate Assessment: Standard Setting</a:t>
            </a:r>
          </a:p>
        </p:txBody>
      </p:sp>
      <p:pic>
        <p:nvPicPr>
          <p:cNvPr id="7" name="Content Placeholder 6">
            <a:extLst>
              <a:ext uri="{FF2B5EF4-FFF2-40B4-BE49-F238E27FC236}">
                <a16:creationId xmlns:a16="http://schemas.microsoft.com/office/drawing/2014/main" id="{243581D6-6266-CE57-92E1-5DB68619081F}"/>
              </a:ext>
            </a:extLst>
          </p:cNvPr>
          <p:cNvPicPr>
            <a:picLocks noGrp="1" noChangeAspect="1"/>
          </p:cNvPicPr>
          <p:nvPr>
            <p:ph idx="1"/>
          </p:nvPr>
        </p:nvPicPr>
        <p:blipFill>
          <a:blip r:embed="rId2"/>
          <a:stretch>
            <a:fillRect/>
          </a:stretch>
        </p:blipFill>
        <p:spPr>
          <a:xfrm>
            <a:off x="4665920" y="2043534"/>
            <a:ext cx="4359018" cy="3456732"/>
          </a:xfrm>
          <a:prstGeom prst="rect">
            <a:avLst/>
          </a:prstGeom>
        </p:spPr>
      </p:pic>
      <p:pic>
        <p:nvPicPr>
          <p:cNvPr id="5" name="Picture 4">
            <a:extLst>
              <a:ext uri="{FF2B5EF4-FFF2-40B4-BE49-F238E27FC236}">
                <a16:creationId xmlns:a16="http://schemas.microsoft.com/office/drawing/2014/main" id="{81C3202C-0F83-3E22-AC77-3CD339E93566}"/>
              </a:ext>
            </a:extLst>
          </p:cNvPr>
          <p:cNvPicPr>
            <a:picLocks noChangeAspect="1"/>
          </p:cNvPicPr>
          <p:nvPr/>
        </p:nvPicPr>
        <p:blipFill>
          <a:blip r:embed="rId3"/>
          <a:stretch>
            <a:fillRect/>
          </a:stretch>
        </p:blipFill>
        <p:spPr>
          <a:xfrm>
            <a:off x="145617" y="2043534"/>
            <a:ext cx="4365114" cy="3456732"/>
          </a:xfrm>
          <a:prstGeom prst="rect">
            <a:avLst/>
          </a:prstGeom>
        </p:spPr>
      </p:pic>
      <p:pic>
        <p:nvPicPr>
          <p:cNvPr id="8" name="Picture 2">
            <a:extLst>
              <a:ext uri="{FF2B5EF4-FFF2-40B4-BE49-F238E27FC236}">
                <a16:creationId xmlns:a16="http://schemas.microsoft.com/office/drawing/2014/main" id="{D6B236E2-63D1-58CC-1D01-99758AAE8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310" y="4686127"/>
            <a:ext cx="1442821" cy="614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50578C-B46B-AE15-78B6-2F168BF0B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797" y="4659760"/>
            <a:ext cx="1440180" cy="65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3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9B51-FB31-99D0-FAD5-2684FD2302BA}"/>
              </a:ext>
            </a:extLst>
          </p:cNvPr>
          <p:cNvSpPr>
            <a:spLocks noGrp="1"/>
          </p:cNvSpPr>
          <p:nvPr>
            <p:ph type="title"/>
          </p:nvPr>
        </p:nvSpPr>
        <p:spPr>
          <a:xfrm>
            <a:off x="207811" y="739774"/>
            <a:ext cx="8714807" cy="650876"/>
          </a:xfrm>
        </p:spPr>
        <p:txBody>
          <a:bodyPr/>
          <a:lstStyle/>
          <a:p>
            <a:r>
              <a:rPr lang="en-US" dirty="0"/>
              <a:t>Florida Alternate Assessment: Standard Setting</a:t>
            </a:r>
          </a:p>
        </p:txBody>
      </p:sp>
      <p:sp>
        <p:nvSpPr>
          <p:cNvPr id="3" name="Content Placeholder 2">
            <a:extLst>
              <a:ext uri="{FF2B5EF4-FFF2-40B4-BE49-F238E27FC236}">
                <a16:creationId xmlns:a16="http://schemas.microsoft.com/office/drawing/2014/main" id="{64EE656C-937B-E907-2800-4659C6680367}"/>
              </a:ext>
            </a:extLst>
          </p:cNvPr>
          <p:cNvSpPr>
            <a:spLocks noGrp="1"/>
          </p:cNvSpPr>
          <p:nvPr>
            <p:ph idx="1"/>
          </p:nvPr>
        </p:nvSpPr>
        <p:spPr>
          <a:xfrm>
            <a:off x="207812" y="1571625"/>
            <a:ext cx="8714806" cy="4717857"/>
          </a:xfrm>
        </p:spPr>
        <p:txBody>
          <a:bodyPr/>
          <a:lstStyle/>
          <a:p>
            <a:pPr marL="0" indent="0">
              <a:buNone/>
            </a:pPr>
            <a:r>
              <a:rPr lang="en-US" sz="2500" b="1" dirty="0"/>
              <a:t>FAA―Performance Task: Standard Setting</a:t>
            </a:r>
          </a:p>
          <a:p>
            <a:pPr lvl="1"/>
            <a:r>
              <a:rPr lang="en-US" sz="2300" dirty="0"/>
              <a:t>Define the expectations associated with each performance level. These are known as the achievement level descriptions (ALDs).</a:t>
            </a:r>
          </a:p>
          <a:p>
            <a:pPr lvl="1"/>
            <a:r>
              <a:rPr lang="en-US" sz="2300" dirty="0"/>
              <a:t>Recommend cut scores for the four achievement levels.</a:t>
            </a:r>
          </a:p>
          <a:p>
            <a:pPr marL="0" indent="0">
              <a:buNone/>
            </a:pPr>
            <a:r>
              <a:rPr lang="en-US" sz="2500" b="1" dirty="0"/>
              <a:t>FAA―</a:t>
            </a:r>
            <a:r>
              <a:rPr lang="en-US" sz="2500" b="1" dirty="0" err="1"/>
              <a:t>Datafolio</a:t>
            </a:r>
            <a:r>
              <a:rPr lang="en-US" sz="2500" b="1" dirty="0"/>
              <a:t>: Standards Validation</a:t>
            </a:r>
          </a:p>
          <a:p>
            <a:pPr lvl="1"/>
            <a:r>
              <a:rPr lang="en-US" sz="2300" dirty="0"/>
              <a:t>When there are changes to an assessment, a standards validation process is used to allow panelists to review the performance levels.​</a:t>
            </a:r>
          </a:p>
          <a:p>
            <a:pPr lvl="1"/>
            <a:r>
              <a:rPr lang="en-US" sz="2300" dirty="0"/>
              <a:t>The validation process is similar to the standard setting process, except instead of creating the performance levels, they are reviewed, then either approved or changes recommended.</a:t>
            </a:r>
          </a:p>
        </p:txBody>
      </p:sp>
    </p:spTree>
    <p:extLst>
      <p:ext uri="{BB962C8B-B14F-4D97-AF65-F5344CB8AC3E}">
        <p14:creationId xmlns:p14="http://schemas.microsoft.com/office/powerpoint/2010/main" val="180764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9B51-FB31-99D0-FAD5-2684FD2302BA}"/>
              </a:ext>
            </a:extLst>
          </p:cNvPr>
          <p:cNvSpPr>
            <a:spLocks noGrp="1"/>
          </p:cNvSpPr>
          <p:nvPr>
            <p:ph type="title"/>
          </p:nvPr>
        </p:nvSpPr>
        <p:spPr>
          <a:xfrm>
            <a:off x="298247" y="883998"/>
            <a:ext cx="8714807" cy="630477"/>
          </a:xfrm>
        </p:spPr>
        <p:txBody>
          <a:bodyPr/>
          <a:lstStyle/>
          <a:p>
            <a:r>
              <a:rPr lang="en-US" dirty="0"/>
              <a:t>Florida Alternate Assessment – 2024 Reporting</a:t>
            </a:r>
          </a:p>
        </p:txBody>
      </p:sp>
      <p:sp>
        <p:nvSpPr>
          <p:cNvPr id="3" name="Content Placeholder 2">
            <a:extLst>
              <a:ext uri="{FF2B5EF4-FFF2-40B4-BE49-F238E27FC236}">
                <a16:creationId xmlns:a16="http://schemas.microsoft.com/office/drawing/2014/main" id="{64EE656C-937B-E907-2800-4659C6680367}"/>
              </a:ext>
            </a:extLst>
          </p:cNvPr>
          <p:cNvSpPr>
            <a:spLocks noGrp="1"/>
          </p:cNvSpPr>
          <p:nvPr>
            <p:ph idx="1"/>
          </p:nvPr>
        </p:nvSpPr>
        <p:spPr>
          <a:xfrm>
            <a:off x="207812" y="1763473"/>
            <a:ext cx="8714806" cy="4526009"/>
          </a:xfrm>
        </p:spPr>
        <p:txBody>
          <a:bodyPr/>
          <a:lstStyle/>
          <a:p>
            <a:r>
              <a:rPr lang="en-US" sz="2300" dirty="0"/>
              <a:t>For the 2023–24 school year, scores were reported on the Florida Standards Alternate Assessment (FSAA) scale.</a:t>
            </a:r>
          </a:p>
          <a:p>
            <a:r>
              <a:rPr lang="en-US" sz="2300" dirty="0"/>
              <a:t>Scores from the 2023–24 school year were not used in 2023–24 school grades or accountability calculations.</a:t>
            </a:r>
          </a:p>
          <a:p>
            <a:r>
              <a:rPr lang="en-US" sz="2300" dirty="0"/>
              <a:t>The proposed scale scores aligned to B.E.S.T. Access Points are being presented to the State Board of Education today, November 20, 2024.</a:t>
            </a:r>
          </a:p>
          <a:p>
            <a:pPr lvl="1"/>
            <a:r>
              <a:rPr lang="en-US" sz="2200" dirty="0"/>
              <a:t>If adopted, new score scales will be in effect for the Spring 2024 test administrations.</a:t>
            </a:r>
          </a:p>
          <a:p>
            <a:pPr lvl="1"/>
            <a:r>
              <a:rPr lang="en-US" sz="2200" dirty="0"/>
              <a:t>Because FAA―</a:t>
            </a:r>
            <a:r>
              <a:rPr lang="en-US" sz="2200" dirty="0" err="1"/>
              <a:t>Datafolio</a:t>
            </a:r>
            <a:r>
              <a:rPr lang="en-US" sz="2200" dirty="0"/>
              <a:t> is only reported in the spring, if any adjustments are made to the scoring processes, they will apply to Spring 2024 results.</a:t>
            </a:r>
          </a:p>
          <a:p>
            <a:endParaRPr lang="en-US" sz="2300" dirty="0"/>
          </a:p>
        </p:txBody>
      </p:sp>
    </p:spTree>
    <p:extLst>
      <p:ext uri="{BB962C8B-B14F-4D97-AF65-F5344CB8AC3E}">
        <p14:creationId xmlns:p14="http://schemas.microsoft.com/office/powerpoint/2010/main" val="112256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9C002F2-28E4-0B70-B8DA-2760A911666F}"/>
              </a:ext>
            </a:extLst>
          </p:cNvPr>
          <p:cNvSpPr>
            <a:spLocks noGrp="1"/>
          </p:cNvSpPr>
          <p:nvPr>
            <p:ph type="title"/>
          </p:nvPr>
        </p:nvSpPr>
        <p:spPr>
          <a:xfrm>
            <a:off x="1060450" y="2735263"/>
            <a:ext cx="7013575" cy="1076325"/>
          </a:xfrm>
        </p:spPr>
        <p:txBody>
          <a:bodyPr/>
          <a:lstStyle/>
          <a:p>
            <a:r>
              <a:rPr altLang="en-US"/>
              <a:t>Released Tests</a:t>
            </a:r>
          </a:p>
        </p:txBody>
      </p:sp>
      <p:sp>
        <p:nvSpPr>
          <p:cNvPr id="23555" name="Text Placeholder 2">
            <a:extLst>
              <a:ext uri="{FF2B5EF4-FFF2-40B4-BE49-F238E27FC236}">
                <a16:creationId xmlns:a16="http://schemas.microsoft.com/office/drawing/2014/main" id="{CB095EEA-FF59-B56A-7A4F-FDCDD36D2B38}"/>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FC72078-AEBF-FBEA-5CF9-FC239713901F}"/>
              </a:ext>
            </a:extLst>
          </p:cNvPr>
          <p:cNvSpPr>
            <a:spLocks noGrp="1"/>
          </p:cNvSpPr>
          <p:nvPr>
            <p:ph type="title"/>
          </p:nvPr>
        </p:nvSpPr>
        <p:spPr>
          <a:xfrm>
            <a:off x="115888" y="803275"/>
            <a:ext cx="8683625" cy="554038"/>
          </a:xfrm>
        </p:spPr>
        <p:txBody>
          <a:bodyPr/>
          <a:lstStyle/>
          <a:p>
            <a:r>
              <a:rPr altLang="en-US"/>
              <a:t>Released Tests</a:t>
            </a:r>
          </a:p>
        </p:txBody>
      </p:sp>
      <p:sp>
        <p:nvSpPr>
          <p:cNvPr id="3" name="Content Placeholder 2">
            <a:extLst>
              <a:ext uri="{FF2B5EF4-FFF2-40B4-BE49-F238E27FC236}">
                <a16:creationId xmlns:a16="http://schemas.microsoft.com/office/drawing/2014/main" id="{867CA05F-A933-4017-C6C8-C2AFF3D937E2}"/>
              </a:ext>
            </a:extLst>
          </p:cNvPr>
          <p:cNvSpPr>
            <a:spLocks noGrp="1"/>
          </p:cNvSpPr>
          <p:nvPr>
            <p:ph idx="1"/>
          </p:nvPr>
        </p:nvSpPr>
        <p:spPr>
          <a:xfrm>
            <a:off x="228600" y="1458913"/>
            <a:ext cx="8570913" cy="4800600"/>
          </a:xfrm>
        </p:spPr>
        <p:txBody>
          <a:bodyPr>
            <a:normAutofit fontScale="92500" lnSpcReduction="10000"/>
          </a:bodyPr>
          <a:lstStyle/>
          <a:p>
            <a:pPr>
              <a:defRPr/>
            </a:pPr>
            <a:r>
              <a:rPr lang="en-US" dirty="0">
                <a:hlinkClick r:id="rId2"/>
              </a:rPr>
              <a:t>Section 1008.22(8)</a:t>
            </a:r>
            <a:r>
              <a:rPr lang="en-US" dirty="0"/>
              <a:t>, Florida Statutes (F.S.), requires the Department to publish each statewide, standardized assessment administered, excluding retakes, at least once on a triennial basis, with the initial publication occurring no later than June 30, 2024.</a:t>
            </a:r>
          </a:p>
          <a:p>
            <a:pPr>
              <a:defRPr/>
            </a:pPr>
            <a:r>
              <a:rPr lang="en-US" dirty="0"/>
              <a:t>The initial publication of assessments was required to include, at a minimum, the grade 3 ELA Reading and Mathematics assessments, the grade 10 ELA Reading assessment and the Algebra 1 EOC assessment.</a:t>
            </a:r>
          </a:p>
          <a:p>
            <a:pPr>
              <a:defRPr/>
            </a:pPr>
            <a:r>
              <a:rPr lang="en-US" dirty="0"/>
              <a:t>Additionally, the Department released Writing prompts and individual student Writing responses.</a:t>
            </a:r>
          </a:p>
          <a:p>
            <a:pPr lvl="1">
              <a:defRPr/>
            </a:pPr>
            <a:r>
              <a:rPr lang="en-US" dirty="0"/>
              <a:t>The Department releases public domain and commissioned passages and provide references to permissioned passages, which will not be able to be released as part of the interpretive product.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C53B66E-3BE7-2518-E41A-A9E23089DB2E}"/>
              </a:ext>
            </a:extLst>
          </p:cNvPr>
          <p:cNvSpPr>
            <a:spLocks noGrp="1"/>
          </p:cNvSpPr>
          <p:nvPr>
            <p:ph type="title"/>
          </p:nvPr>
        </p:nvSpPr>
        <p:spPr>
          <a:xfrm>
            <a:off x="230188" y="804863"/>
            <a:ext cx="8683625" cy="554037"/>
          </a:xfrm>
        </p:spPr>
        <p:txBody>
          <a:bodyPr/>
          <a:lstStyle/>
          <a:p>
            <a:r>
              <a:rPr altLang="en-US"/>
              <a:t>Proposed Released Test Timeline</a:t>
            </a:r>
          </a:p>
        </p:txBody>
      </p:sp>
      <p:sp>
        <p:nvSpPr>
          <p:cNvPr id="29699" name="Content Placeholder 2">
            <a:extLst>
              <a:ext uri="{FF2B5EF4-FFF2-40B4-BE49-F238E27FC236}">
                <a16:creationId xmlns:a16="http://schemas.microsoft.com/office/drawing/2014/main" id="{11EE1FD0-8301-D2CB-57E8-D9729EC97909}"/>
              </a:ext>
            </a:extLst>
          </p:cNvPr>
          <p:cNvSpPr>
            <a:spLocks noGrp="1"/>
          </p:cNvSpPr>
          <p:nvPr>
            <p:ph idx="1"/>
          </p:nvPr>
        </p:nvSpPr>
        <p:spPr>
          <a:xfrm>
            <a:off x="239713" y="1435100"/>
            <a:ext cx="8674100" cy="485775"/>
          </a:xfrm>
        </p:spPr>
        <p:txBody>
          <a:bodyPr/>
          <a:lstStyle/>
          <a:p>
            <a:pPr marL="0" indent="0">
              <a:buFont typeface="Arial" panose="020B0604020202020204" pitchFamily="34" charset="0"/>
              <a:buNone/>
            </a:pPr>
            <a:r>
              <a:rPr lang="en-US" altLang="en-US" sz="2000"/>
              <a:t>Below is a proposed timeline for the release of operational tests in accordance with section 1008.22(8), F.S.</a:t>
            </a:r>
          </a:p>
          <a:p>
            <a:pPr marL="0" indent="0">
              <a:buFont typeface="Arial" panose="020B0604020202020204" pitchFamily="34" charset="0"/>
              <a:buNone/>
            </a:pPr>
            <a:endParaRPr lang="en-US" altLang="en-US"/>
          </a:p>
        </p:txBody>
      </p:sp>
      <p:graphicFrame>
        <p:nvGraphicFramePr>
          <p:cNvPr id="4" name="Table 4">
            <a:extLst>
              <a:ext uri="{FF2B5EF4-FFF2-40B4-BE49-F238E27FC236}">
                <a16:creationId xmlns:a16="http://schemas.microsoft.com/office/drawing/2014/main" id="{CC6F0BD7-DD86-0848-BCC3-0B3BF4667870}"/>
              </a:ext>
            </a:extLst>
          </p:cNvPr>
          <p:cNvGraphicFramePr>
            <a:graphicFrameLocks noGrp="1"/>
          </p:cNvGraphicFramePr>
          <p:nvPr/>
        </p:nvGraphicFramePr>
        <p:xfrm>
          <a:off x="300038" y="2135188"/>
          <a:ext cx="8543925" cy="3989385"/>
        </p:xfrm>
        <a:graphic>
          <a:graphicData uri="http://schemas.openxmlformats.org/drawingml/2006/table">
            <a:tbl>
              <a:tblPr firstRow="1" bandRow="1">
                <a:tableStyleId>{5C22544A-7EE6-4342-B048-85BDC9FD1C3A}</a:tableStyleId>
              </a:tblPr>
              <a:tblGrid>
                <a:gridCol w="2847975">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7975">
                  <a:extLst>
                    <a:ext uri="{9D8B030D-6E8A-4147-A177-3AD203B41FA5}">
                      <a16:colId xmlns:a16="http://schemas.microsoft.com/office/drawing/2014/main" val="20002"/>
                    </a:ext>
                  </a:extLst>
                </a:gridCol>
              </a:tblGrid>
              <a:tr h="477108">
                <a:tc>
                  <a:txBody>
                    <a:bodyPr/>
                    <a:lstStyle/>
                    <a:p>
                      <a:pPr algn="ctr"/>
                      <a:r>
                        <a:rPr lang="en-US" sz="1800" dirty="0"/>
                        <a:t>June 30, 2024</a:t>
                      </a:r>
                    </a:p>
                  </a:txBody>
                  <a:tcPr marL="91434" marR="91434" marT="45713" marB="45713" anchor="ctr"/>
                </a:tc>
                <a:tc>
                  <a:txBody>
                    <a:bodyPr/>
                    <a:lstStyle/>
                    <a:p>
                      <a:pPr algn="ctr"/>
                      <a:r>
                        <a:rPr lang="en-US" sz="1800"/>
                        <a:t>June 30, 2025</a:t>
                      </a:r>
                      <a:endParaRPr lang="en-US" sz="1800" dirty="0"/>
                    </a:p>
                  </a:txBody>
                  <a:tcPr marL="91434" marR="91434" marT="45713" marB="45713" anchor="ctr"/>
                </a:tc>
                <a:tc>
                  <a:txBody>
                    <a:bodyPr/>
                    <a:lstStyle/>
                    <a:p>
                      <a:pPr algn="ctr"/>
                      <a:r>
                        <a:rPr lang="en-US" sz="1800"/>
                        <a:t>June 30, 2026</a:t>
                      </a:r>
                      <a:endParaRPr lang="en-US" sz="1800" dirty="0"/>
                    </a:p>
                  </a:txBody>
                  <a:tcPr marL="91434" marR="91434" marT="45713" marB="45713" anchor="ctr"/>
                </a:tc>
                <a:extLst>
                  <a:ext uri="{0D108BD9-81ED-4DB2-BD59-A6C34878D82A}">
                    <a16:rowId xmlns:a16="http://schemas.microsoft.com/office/drawing/2014/main" val="10000"/>
                  </a:ext>
                </a:extLst>
              </a:tr>
              <a:tr h="718463">
                <a:tc>
                  <a:txBody>
                    <a:bodyPr/>
                    <a:lstStyle/>
                    <a:p>
                      <a:pPr algn="ctr"/>
                      <a:r>
                        <a:rPr lang="en-US" sz="1800" dirty="0">
                          <a:solidFill>
                            <a:srgbClr val="FF0000"/>
                          </a:solidFill>
                        </a:rPr>
                        <a:t>Grade 3 ELA </a:t>
                      </a:r>
                      <a:r>
                        <a:rPr lang="en-US" sz="1800">
                          <a:solidFill>
                            <a:srgbClr val="FF0000"/>
                          </a:solidFill>
                        </a:rPr>
                        <a:t>Reading &amp; Mathematics</a:t>
                      </a:r>
                      <a:endParaRPr lang="en-US" sz="1800" dirty="0">
                        <a:solidFill>
                          <a:srgbClr val="FF0000"/>
                        </a:solidFill>
                      </a:endParaRPr>
                    </a:p>
                  </a:txBody>
                  <a:tcPr marL="91434" marR="91434" marT="45713" marB="45713" anchor="ctr"/>
                </a:tc>
                <a:tc>
                  <a:txBody>
                    <a:bodyPr/>
                    <a:lstStyle/>
                    <a:p>
                      <a:pPr algn="ctr"/>
                      <a:r>
                        <a:rPr lang="en-US" sz="1800"/>
                        <a:t>Grade 5 ELA Reading &amp; Mathematics</a:t>
                      </a:r>
                      <a:endParaRPr lang="en-US" sz="1800" dirty="0"/>
                    </a:p>
                  </a:txBody>
                  <a:tcPr marL="91434" marR="91434" marT="45713" marB="45713" anchor="ctr"/>
                </a:tc>
                <a:tc>
                  <a:txBody>
                    <a:bodyPr/>
                    <a:lstStyle/>
                    <a:p>
                      <a:pPr algn="ctr"/>
                      <a:r>
                        <a:rPr lang="en-US" sz="1800"/>
                        <a:t>Grade 4 ELA Reading &amp; Mathematics</a:t>
                      </a:r>
                      <a:endParaRPr lang="en-US" sz="1800" dirty="0"/>
                    </a:p>
                  </a:txBody>
                  <a:tcPr marL="91434" marR="91434" marT="45713" marB="45713" anchor="ctr"/>
                </a:tc>
                <a:extLst>
                  <a:ext uri="{0D108BD9-81ED-4DB2-BD59-A6C34878D82A}">
                    <a16:rowId xmlns:a16="http://schemas.microsoft.com/office/drawing/2014/main" val="10001"/>
                  </a:ext>
                </a:extLst>
              </a:tr>
              <a:tr h="718463">
                <a:tc>
                  <a:txBody>
                    <a:bodyPr/>
                    <a:lstStyle/>
                    <a:p>
                      <a:pPr algn="ctr"/>
                      <a:r>
                        <a:rPr lang="en-US" sz="1800">
                          <a:solidFill>
                            <a:srgbClr val="FF0000"/>
                          </a:solidFill>
                        </a:rPr>
                        <a:t>Grade 6 ELA Reading &amp; Mathematics</a:t>
                      </a:r>
                      <a:endParaRPr lang="en-US" sz="1800" dirty="0">
                        <a:solidFill>
                          <a:srgbClr val="FF0000"/>
                        </a:solidFill>
                      </a:endParaRPr>
                    </a:p>
                  </a:txBody>
                  <a:tcPr marL="91434" marR="91434" marT="45713" marB="45713" anchor="ctr"/>
                </a:tc>
                <a:tc>
                  <a:txBody>
                    <a:bodyPr/>
                    <a:lstStyle/>
                    <a:p>
                      <a:pPr algn="ctr"/>
                      <a:r>
                        <a:rPr lang="en-US" sz="1800"/>
                        <a:t>Grade 8 ELA Reading &amp; Mathematics</a:t>
                      </a:r>
                      <a:endParaRPr lang="en-US" sz="1800" dirty="0"/>
                    </a:p>
                  </a:txBody>
                  <a:tcPr marL="91434" marR="91434" marT="45713" marB="45713" anchor="ctr"/>
                </a:tc>
                <a:tc>
                  <a:txBody>
                    <a:bodyPr/>
                    <a:lstStyle/>
                    <a:p>
                      <a:pPr algn="ctr"/>
                      <a:r>
                        <a:rPr lang="en-US" sz="1800"/>
                        <a:t>Grade 7 ELA Reading &amp; Mathematics</a:t>
                      </a:r>
                      <a:endParaRPr lang="en-US" sz="1800" dirty="0"/>
                    </a:p>
                  </a:txBody>
                  <a:tcPr marL="91434" marR="91434" marT="45713" marB="45713" anchor="ctr"/>
                </a:tc>
                <a:extLst>
                  <a:ext uri="{0D108BD9-81ED-4DB2-BD59-A6C34878D82A}">
                    <a16:rowId xmlns:a16="http://schemas.microsoft.com/office/drawing/2014/main" val="10002"/>
                  </a:ext>
                </a:extLst>
              </a:tr>
              <a:tr h="477108">
                <a:tc>
                  <a:txBody>
                    <a:bodyPr/>
                    <a:lstStyle/>
                    <a:p>
                      <a:pPr algn="ctr"/>
                      <a:r>
                        <a:rPr lang="en-US" sz="1800" dirty="0">
                          <a:solidFill>
                            <a:srgbClr val="FF0000"/>
                          </a:solidFill>
                        </a:rPr>
                        <a:t>Grade 8 Science</a:t>
                      </a:r>
                    </a:p>
                  </a:txBody>
                  <a:tcPr marL="91434" marR="91434" marT="45713" marB="45713" anchor="ctr"/>
                </a:tc>
                <a:tc>
                  <a:txBody>
                    <a:bodyPr/>
                    <a:lstStyle/>
                    <a:p>
                      <a:pPr algn="ctr"/>
                      <a:r>
                        <a:rPr lang="en-US" sz="1800" dirty="0"/>
                        <a:t>Grade 5 Science</a:t>
                      </a:r>
                    </a:p>
                  </a:txBody>
                  <a:tcPr marL="91434" marR="91434" marT="45713" marB="45713" anchor="ctr"/>
                </a:tc>
                <a:tc>
                  <a:txBody>
                    <a:bodyPr/>
                    <a:lstStyle/>
                    <a:p>
                      <a:pPr algn="ctr"/>
                      <a:r>
                        <a:rPr lang="en-US" sz="1800" dirty="0"/>
                        <a:t>Biology 1</a:t>
                      </a:r>
                    </a:p>
                  </a:txBody>
                  <a:tcPr marL="91434" marR="91434" marT="45713" marB="45713" anchor="ctr"/>
                </a:tc>
                <a:extLst>
                  <a:ext uri="{0D108BD9-81ED-4DB2-BD59-A6C34878D82A}">
                    <a16:rowId xmlns:a16="http://schemas.microsoft.com/office/drawing/2014/main" val="10003"/>
                  </a:ext>
                </a:extLst>
              </a:tr>
              <a:tr h="477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Grade 10 ELA Reading</a:t>
                      </a:r>
                    </a:p>
                  </a:txBody>
                  <a:tcPr marL="91434" marR="91434" marT="45713" marB="45713" anchor="ctr"/>
                </a:tc>
                <a:tc>
                  <a:txBody>
                    <a:bodyPr/>
                    <a:lstStyle/>
                    <a:p>
                      <a:pPr algn="ctr"/>
                      <a:r>
                        <a:rPr lang="en-US" sz="1800"/>
                        <a:t>Grade 9 ELA Reading</a:t>
                      </a:r>
                      <a:endParaRPr lang="en-US" sz="1800" dirty="0"/>
                    </a:p>
                  </a:txBody>
                  <a:tcPr marL="91434" marR="91434" marT="45713" marB="45713" anchor="ctr"/>
                </a:tc>
                <a:tc>
                  <a:txBody>
                    <a:bodyPr/>
                    <a:lstStyle/>
                    <a:p>
                      <a:pPr algn="ctr"/>
                      <a:endParaRPr lang="en-US" sz="1800" dirty="0"/>
                    </a:p>
                  </a:txBody>
                  <a:tcPr marL="91434" marR="91434" marT="45713" marB="45713" anchor="ctr"/>
                </a:tc>
                <a:extLst>
                  <a:ext uri="{0D108BD9-81ED-4DB2-BD59-A6C34878D82A}">
                    <a16:rowId xmlns:a16="http://schemas.microsoft.com/office/drawing/2014/main" val="10004"/>
                  </a:ext>
                </a:extLst>
              </a:tr>
              <a:tr h="6440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Algebra 1</a:t>
                      </a:r>
                    </a:p>
                  </a:txBody>
                  <a:tcPr marL="91434" marR="91434" marT="45713" marB="45713" anchor="ctr"/>
                </a:tc>
                <a:tc>
                  <a:txBody>
                    <a:bodyPr/>
                    <a:lstStyle/>
                    <a:p>
                      <a:pPr algn="ctr"/>
                      <a:r>
                        <a:rPr lang="en-US" sz="1800"/>
                        <a:t>Geometry</a:t>
                      </a:r>
                      <a:endParaRPr lang="en-US" sz="1800" dirty="0"/>
                    </a:p>
                  </a:txBody>
                  <a:tcPr marL="91434" marR="91434" marT="45713" marB="45713" anchor="ctr"/>
                </a:tc>
                <a:tc>
                  <a:txBody>
                    <a:bodyPr/>
                    <a:lstStyle/>
                    <a:p>
                      <a:pPr algn="ctr"/>
                      <a:endParaRPr lang="en-US" sz="1800" dirty="0"/>
                    </a:p>
                  </a:txBody>
                  <a:tcPr marL="91434" marR="91434" marT="45713" marB="45713" anchor="ctr"/>
                </a:tc>
                <a:extLst>
                  <a:ext uri="{0D108BD9-81ED-4DB2-BD59-A6C34878D82A}">
                    <a16:rowId xmlns:a16="http://schemas.microsoft.com/office/drawing/2014/main" val="10005"/>
                  </a:ext>
                </a:extLst>
              </a:tr>
              <a:tr h="477108">
                <a:tc>
                  <a:txBody>
                    <a:bodyPr/>
                    <a:lstStyle/>
                    <a:p>
                      <a:pPr algn="ctr"/>
                      <a:r>
                        <a:rPr lang="en-US" sz="1800" dirty="0">
                          <a:solidFill>
                            <a:srgbClr val="FF0000"/>
                          </a:solidFill>
                        </a:rPr>
                        <a:t>Civics</a:t>
                      </a:r>
                    </a:p>
                  </a:txBody>
                  <a:tcPr marL="91434" marR="91434" marT="45713" marB="45713" anchor="ctr"/>
                </a:tc>
                <a:tc>
                  <a:txBody>
                    <a:bodyPr/>
                    <a:lstStyle/>
                    <a:p>
                      <a:pPr algn="ctr"/>
                      <a:r>
                        <a:rPr lang="en-US" sz="1800"/>
                        <a:t>U.S. History</a:t>
                      </a:r>
                      <a:endParaRPr lang="en-US" sz="1800" dirty="0"/>
                    </a:p>
                  </a:txBody>
                  <a:tcPr marL="91434" marR="91434" marT="45713" marB="45713" anchor="ctr"/>
                </a:tc>
                <a:tc>
                  <a:txBody>
                    <a:bodyPr/>
                    <a:lstStyle/>
                    <a:p>
                      <a:pPr algn="ctr"/>
                      <a:endParaRPr lang="en-US" sz="1800" dirty="0"/>
                    </a:p>
                  </a:txBody>
                  <a:tcPr marL="91434" marR="91434" marT="45713" marB="45713"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279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3C4DF8A-0162-F962-AEA0-C0BAEEDAFE98}"/>
              </a:ext>
            </a:extLst>
          </p:cNvPr>
          <p:cNvSpPr>
            <a:spLocks noGrp="1"/>
          </p:cNvSpPr>
          <p:nvPr>
            <p:ph type="title"/>
          </p:nvPr>
        </p:nvSpPr>
        <p:spPr>
          <a:xfrm>
            <a:off x="220663" y="881063"/>
            <a:ext cx="8683625" cy="554037"/>
          </a:xfrm>
        </p:spPr>
        <p:txBody>
          <a:bodyPr/>
          <a:lstStyle/>
          <a:p>
            <a:r>
              <a:rPr altLang="en-US"/>
              <a:t>Released Tests (cont.)</a:t>
            </a:r>
          </a:p>
        </p:txBody>
      </p:sp>
      <p:sp>
        <p:nvSpPr>
          <p:cNvPr id="62467" name="Content Placeholder 2">
            <a:extLst>
              <a:ext uri="{FF2B5EF4-FFF2-40B4-BE49-F238E27FC236}">
                <a16:creationId xmlns:a16="http://schemas.microsoft.com/office/drawing/2014/main" id="{F07F3B0E-5068-EF6D-ED13-E4FC4A71C24B}"/>
              </a:ext>
            </a:extLst>
          </p:cNvPr>
          <p:cNvSpPr>
            <a:spLocks noGrp="1"/>
          </p:cNvSpPr>
          <p:nvPr>
            <p:ph idx="1"/>
          </p:nvPr>
        </p:nvSpPr>
        <p:spPr>
          <a:xfrm>
            <a:off x="239713" y="1435100"/>
            <a:ext cx="8674100" cy="5094288"/>
          </a:xfrm>
        </p:spPr>
        <p:txBody>
          <a:bodyPr>
            <a:normAutofit fontScale="92500"/>
          </a:bodyPr>
          <a:lstStyle/>
          <a:p>
            <a:pPr>
              <a:defRPr/>
            </a:pPr>
            <a:r>
              <a:rPr lang="en-US" altLang="en-US" dirty="0"/>
              <a:t>Each released test includes content that represents an operational test blueprint for each respective grade and subject.</a:t>
            </a:r>
          </a:p>
          <a:p>
            <a:pPr>
              <a:defRPr/>
            </a:pPr>
            <a:r>
              <a:rPr lang="en-US" altLang="en-US" dirty="0"/>
              <a:t>Per statute, released content must have appeared on tests in the administration year immediately preceding release.</a:t>
            </a:r>
          </a:p>
          <a:p>
            <a:pPr lvl="1">
              <a:defRPr/>
            </a:pPr>
            <a:r>
              <a:rPr lang="en-US" altLang="en-US" dirty="0"/>
              <a:t>For ELA Reading and Mathematics assessments, this means content that was eligible to have been administered to students in either PM1, PM2 or PM3. </a:t>
            </a:r>
          </a:p>
          <a:p>
            <a:pPr lvl="1">
              <a:defRPr/>
            </a:pPr>
            <a:r>
              <a:rPr lang="en-US" altLang="en-US" dirty="0"/>
              <a:t>For grades 5 and 8 Science assessments and end-of-course assessments (Algebra 1, Geometry, Civics, Biology 1 and U.S. History), this means content that was eligible to have been administered to students in the spring administration immediately preceding the release.</a:t>
            </a:r>
          </a:p>
          <a:p>
            <a:pPr lvl="1">
              <a:defRPr/>
            </a:pPr>
            <a:r>
              <a:rPr lang="en-US" altLang="en-US" dirty="0"/>
              <a:t>Statute does not require FAST VPK–2 test content to be released.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71E365E-D70C-0F0F-AC16-B3520CEA879C}"/>
              </a:ext>
            </a:extLst>
          </p:cNvPr>
          <p:cNvSpPr>
            <a:spLocks noGrp="1"/>
          </p:cNvSpPr>
          <p:nvPr>
            <p:ph type="title"/>
          </p:nvPr>
        </p:nvSpPr>
        <p:spPr>
          <a:xfrm>
            <a:off x="1060450" y="2735263"/>
            <a:ext cx="7013575" cy="1076325"/>
          </a:xfrm>
        </p:spPr>
        <p:txBody>
          <a:bodyPr/>
          <a:lstStyle/>
          <a:p>
            <a:r>
              <a:rPr altLang="en-US" dirty="0"/>
              <a:t>What's New</a:t>
            </a:r>
          </a:p>
        </p:txBody>
      </p:sp>
      <p:sp>
        <p:nvSpPr>
          <p:cNvPr id="16387" name="Text Placeholder 2">
            <a:extLst>
              <a:ext uri="{FF2B5EF4-FFF2-40B4-BE49-F238E27FC236}">
                <a16:creationId xmlns:a16="http://schemas.microsoft.com/office/drawing/2014/main" id="{7146A9BF-AEA1-07D3-B7BB-35A05F4A7009}"/>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9AFBD39-DCB5-A6D1-1DDC-2DF347F13B38}"/>
              </a:ext>
            </a:extLst>
          </p:cNvPr>
          <p:cNvSpPr>
            <a:spLocks noGrp="1"/>
          </p:cNvSpPr>
          <p:nvPr>
            <p:ph type="title"/>
          </p:nvPr>
        </p:nvSpPr>
        <p:spPr>
          <a:xfrm>
            <a:off x="230188" y="804863"/>
            <a:ext cx="8683625" cy="554037"/>
          </a:xfrm>
        </p:spPr>
        <p:txBody>
          <a:bodyPr/>
          <a:lstStyle/>
          <a:p>
            <a:r>
              <a:rPr altLang="en-US"/>
              <a:t>Released Tests (cont.)</a:t>
            </a:r>
          </a:p>
        </p:txBody>
      </p:sp>
      <p:sp>
        <p:nvSpPr>
          <p:cNvPr id="27651" name="Content Placeholder 2">
            <a:extLst>
              <a:ext uri="{FF2B5EF4-FFF2-40B4-BE49-F238E27FC236}">
                <a16:creationId xmlns:a16="http://schemas.microsoft.com/office/drawing/2014/main" id="{224487E0-CCF6-59E1-F8AB-0FCD74BB3CDB}"/>
              </a:ext>
            </a:extLst>
          </p:cNvPr>
          <p:cNvSpPr>
            <a:spLocks noGrp="1"/>
          </p:cNvSpPr>
          <p:nvPr>
            <p:ph idx="1"/>
          </p:nvPr>
        </p:nvSpPr>
        <p:spPr>
          <a:xfrm>
            <a:off x="239713" y="1435100"/>
            <a:ext cx="8674100" cy="4826000"/>
          </a:xfrm>
        </p:spPr>
        <p:txBody>
          <a:bodyPr/>
          <a:lstStyle/>
          <a:p>
            <a:r>
              <a:rPr lang="en-US" altLang="en-US" dirty="0"/>
              <a:t>Released tests are accessed through the Sample Items card on the </a:t>
            </a:r>
            <a:r>
              <a:rPr lang="en-US" altLang="en-US" dirty="0">
                <a:hlinkClick r:id="rId2"/>
              </a:rPr>
              <a:t>Portal</a:t>
            </a:r>
            <a:r>
              <a:rPr lang="en-US" altLang="en-US" dirty="0"/>
              <a:t>.</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After you log in to the sample items site and select the grade level you want to see, select the “2024 Released Tests” tile to see the available released tests for that grade level.</a:t>
            </a:r>
          </a:p>
        </p:txBody>
      </p:sp>
      <p:grpSp>
        <p:nvGrpSpPr>
          <p:cNvPr id="27652" name="Group 6">
            <a:extLst>
              <a:ext uri="{FF2B5EF4-FFF2-40B4-BE49-F238E27FC236}">
                <a16:creationId xmlns:a16="http://schemas.microsoft.com/office/drawing/2014/main" id="{30003A13-A502-DBAF-6B33-DE5AFB4B3BE7}"/>
              </a:ext>
            </a:extLst>
          </p:cNvPr>
          <p:cNvGrpSpPr>
            <a:grpSpLocks/>
          </p:cNvGrpSpPr>
          <p:nvPr/>
        </p:nvGrpSpPr>
        <p:grpSpPr bwMode="auto">
          <a:xfrm>
            <a:off x="877888" y="2290763"/>
            <a:ext cx="7388225" cy="2441575"/>
            <a:chOff x="877560" y="2290714"/>
            <a:chExt cx="7388880" cy="2441542"/>
          </a:xfrm>
        </p:grpSpPr>
        <p:pic>
          <p:nvPicPr>
            <p:cNvPr id="27653" name="Picture 4">
              <a:extLst>
                <a:ext uri="{FF2B5EF4-FFF2-40B4-BE49-F238E27FC236}">
                  <a16:creationId xmlns:a16="http://schemas.microsoft.com/office/drawing/2014/main" id="{54FCF866-65F2-9109-DF94-C276678B1AB7}"/>
                </a:ext>
              </a:extLst>
            </p:cNvPr>
            <p:cNvPicPr>
              <a:picLocks noChangeAspect="1"/>
            </p:cNvPicPr>
            <p:nvPr/>
          </p:nvPicPr>
          <p:blipFill>
            <a:blip r:embed="rId3">
              <a:extLst>
                <a:ext uri="{28A0092B-C50C-407E-A947-70E740481C1C}">
                  <a14:useLocalDpi xmlns:a14="http://schemas.microsoft.com/office/drawing/2010/main" val="0"/>
                </a:ext>
              </a:extLst>
            </a:blip>
            <a:srcRect t="7230" b="3616"/>
            <a:stretch>
              <a:fillRect/>
            </a:stretch>
          </p:blipFill>
          <p:spPr bwMode="auto">
            <a:xfrm>
              <a:off x="877560" y="2290714"/>
              <a:ext cx="7388880" cy="2441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77A0253C-EAF3-DB16-8BF9-8B3ED823589E}"/>
                </a:ext>
              </a:extLst>
            </p:cNvPr>
            <p:cNvSpPr/>
            <p:nvPr/>
          </p:nvSpPr>
          <p:spPr>
            <a:xfrm>
              <a:off x="5845287" y="3760719"/>
              <a:ext cx="2195708" cy="85882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86E7A9A-9944-F549-1E74-D341ECA358B1}"/>
              </a:ext>
            </a:extLst>
          </p:cNvPr>
          <p:cNvSpPr>
            <a:spLocks noGrp="1"/>
          </p:cNvSpPr>
          <p:nvPr>
            <p:ph type="title"/>
          </p:nvPr>
        </p:nvSpPr>
        <p:spPr>
          <a:xfrm>
            <a:off x="230188" y="804863"/>
            <a:ext cx="8683625" cy="554037"/>
          </a:xfrm>
        </p:spPr>
        <p:txBody>
          <a:bodyPr/>
          <a:lstStyle/>
          <a:p>
            <a:r>
              <a:rPr altLang="en-US"/>
              <a:t>Released Tests (cont.)</a:t>
            </a:r>
          </a:p>
        </p:txBody>
      </p:sp>
      <p:sp>
        <p:nvSpPr>
          <p:cNvPr id="34819" name="Content Placeholder 2">
            <a:extLst>
              <a:ext uri="{FF2B5EF4-FFF2-40B4-BE49-F238E27FC236}">
                <a16:creationId xmlns:a16="http://schemas.microsoft.com/office/drawing/2014/main" id="{ABF2B5A9-D6D6-9E20-A0FD-B801A29EA6C9}"/>
              </a:ext>
            </a:extLst>
          </p:cNvPr>
          <p:cNvSpPr>
            <a:spLocks noGrp="1"/>
          </p:cNvSpPr>
          <p:nvPr>
            <p:ph idx="1"/>
          </p:nvPr>
        </p:nvSpPr>
        <p:spPr>
          <a:xfrm>
            <a:off x="239713" y="1435100"/>
            <a:ext cx="8674100" cy="4826000"/>
          </a:xfrm>
        </p:spPr>
        <p:txBody>
          <a:bodyPr/>
          <a:lstStyle/>
          <a:p>
            <a:r>
              <a:rPr lang="en-US" altLang="en-US" dirty="0"/>
              <a:t>The </a:t>
            </a:r>
            <a:r>
              <a:rPr lang="en-US" altLang="en-US" dirty="0">
                <a:hlinkClick r:id="rId2"/>
              </a:rPr>
              <a:t>Test Release Support Document</a:t>
            </a:r>
            <a:r>
              <a:rPr lang="en-US" altLang="en-US" dirty="0"/>
              <a:t> is posted on the portal to provide additional information, including:</a:t>
            </a:r>
          </a:p>
          <a:p>
            <a:pPr lvl="1"/>
            <a:r>
              <a:rPr lang="en-US" altLang="en-US" dirty="0">
                <a:latin typeface="+mn-lt"/>
                <a:cs typeface="Aptos" panose="020B0004020202020204" pitchFamily="34" charset="0"/>
              </a:rPr>
              <a:t>answer keys,</a:t>
            </a:r>
          </a:p>
          <a:p>
            <a:pPr lvl="1"/>
            <a:r>
              <a:rPr lang="en-US" altLang="en-US" dirty="0">
                <a:latin typeface="+mn-lt"/>
                <a:cs typeface="Aptos" panose="020B0004020202020204" pitchFamily="34" charset="0"/>
              </a:rPr>
              <a:t>the percentage of students that answered each item correctly,</a:t>
            </a:r>
          </a:p>
          <a:p>
            <a:pPr lvl="1"/>
            <a:r>
              <a:rPr lang="en-US" altLang="en-US" dirty="0">
                <a:latin typeface="+mn-lt"/>
                <a:cs typeface="Aptos" panose="020B0004020202020204" pitchFamily="34" charset="0"/>
              </a:rPr>
              <a:t>the reporting category that each item was reported in, and </a:t>
            </a:r>
          </a:p>
          <a:p>
            <a:pPr lvl="1"/>
            <a:r>
              <a:rPr lang="en-US" altLang="en-US" dirty="0">
                <a:latin typeface="+mn-lt"/>
                <a:cs typeface="Aptos" panose="020B0004020202020204" pitchFamily="34" charset="0"/>
              </a:rPr>
              <a:t>item benchmark information. </a:t>
            </a:r>
            <a:endParaRPr lang="en-US" altLang="en-US" sz="32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9C5A27B-3D83-9D7E-8DAA-DA291E24CB94}"/>
              </a:ext>
            </a:extLst>
          </p:cNvPr>
          <p:cNvSpPr>
            <a:spLocks noGrp="1"/>
          </p:cNvSpPr>
          <p:nvPr>
            <p:ph type="title"/>
          </p:nvPr>
        </p:nvSpPr>
        <p:spPr>
          <a:xfrm>
            <a:off x="1060450" y="2735263"/>
            <a:ext cx="7013575" cy="1076325"/>
          </a:xfrm>
        </p:spPr>
        <p:txBody>
          <a:bodyPr/>
          <a:lstStyle/>
          <a:p>
            <a:r>
              <a:rPr altLang="en-US"/>
              <a:t>Concordant/Comparative Scores</a:t>
            </a:r>
          </a:p>
        </p:txBody>
      </p:sp>
      <p:sp>
        <p:nvSpPr>
          <p:cNvPr id="33795" name="Text Placeholder 2">
            <a:extLst>
              <a:ext uri="{FF2B5EF4-FFF2-40B4-BE49-F238E27FC236}">
                <a16:creationId xmlns:a16="http://schemas.microsoft.com/office/drawing/2014/main" id="{227C2560-7D98-3959-B44C-2322C04222D1}"/>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CFB1A35-BC4F-1FC6-804D-39DADDBC0ED9}"/>
              </a:ext>
            </a:extLst>
          </p:cNvPr>
          <p:cNvSpPr>
            <a:spLocks noGrp="1"/>
          </p:cNvSpPr>
          <p:nvPr>
            <p:ph type="title"/>
          </p:nvPr>
        </p:nvSpPr>
        <p:spPr>
          <a:xfrm>
            <a:off x="238125" y="966788"/>
            <a:ext cx="8677275" cy="528637"/>
          </a:xfrm>
        </p:spPr>
        <p:txBody>
          <a:bodyPr/>
          <a:lstStyle/>
          <a:p>
            <a:r>
              <a:rPr altLang="en-US"/>
              <a:t>Concordant/Comparative Scores</a:t>
            </a:r>
          </a:p>
        </p:txBody>
      </p:sp>
      <p:sp>
        <p:nvSpPr>
          <p:cNvPr id="34819" name="Content Placeholder 2">
            <a:extLst>
              <a:ext uri="{FF2B5EF4-FFF2-40B4-BE49-F238E27FC236}">
                <a16:creationId xmlns:a16="http://schemas.microsoft.com/office/drawing/2014/main" id="{D959ACF0-3411-5648-DF04-D134A6C7A4B6}"/>
              </a:ext>
            </a:extLst>
          </p:cNvPr>
          <p:cNvSpPr>
            <a:spLocks noGrp="1"/>
          </p:cNvSpPr>
          <p:nvPr>
            <p:ph idx="1"/>
          </p:nvPr>
        </p:nvSpPr>
        <p:spPr>
          <a:xfrm>
            <a:off x="238125" y="1662113"/>
            <a:ext cx="8677275" cy="4598987"/>
          </a:xfrm>
        </p:spPr>
        <p:txBody>
          <a:bodyPr/>
          <a:lstStyle/>
          <a:p>
            <a:r>
              <a:rPr lang="en-US" altLang="en-US" dirty="0"/>
              <a:t>The concordant/comparative scores currently established in Rule 6A-1.09422, Florida Administrative Code (F.A.C.), were originally adopted by the State Board of Education in July 2018 and are aligned to the Florida Standards Assessments.</a:t>
            </a:r>
          </a:p>
          <a:p>
            <a:r>
              <a:rPr lang="en-US" altLang="en-US" dirty="0"/>
              <a:t>In accordance with statute, now that a sufficient number of students have taken the Grade 10 FAST ELA Reading Assessment and the B.E.S.T. Algebra 1 EOC Assessment as well as various national assessments (e.g., ACT, CLT, SAT), the Department must determine new concordant/comparative scores aligned to these assessments.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18F6174-F54B-615B-5FA8-25C7DCA2C060}"/>
              </a:ext>
            </a:extLst>
          </p:cNvPr>
          <p:cNvSpPr>
            <a:spLocks noGrp="1"/>
          </p:cNvSpPr>
          <p:nvPr>
            <p:ph type="title"/>
          </p:nvPr>
        </p:nvSpPr>
        <p:spPr>
          <a:xfrm>
            <a:off x="233363" y="727075"/>
            <a:ext cx="8677275" cy="528638"/>
          </a:xfrm>
        </p:spPr>
        <p:txBody>
          <a:bodyPr/>
          <a:lstStyle/>
          <a:p>
            <a:r>
              <a:rPr altLang="en-US"/>
              <a:t>Concordant/Comparative Scores (cont.)</a:t>
            </a:r>
          </a:p>
        </p:txBody>
      </p:sp>
      <p:sp>
        <p:nvSpPr>
          <p:cNvPr id="35843" name="Content Placeholder 2">
            <a:extLst>
              <a:ext uri="{FF2B5EF4-FFF2-40B4-BE49-F238E27FC236}">
                <a16:creationId xmlns:a16="http://schemas.microsoft.com/office/drawing/2014/main" id="{CEF47EDD-6D7F-0131-74D9-CFC400860940}"/>
              </a:ext>
            </a:extLst>
          </p:cNvPr>
          <p:cNvSpPr>
            <a:spLocks noGrp="1"/>
          </p:cNvSpPr>
          <p:nvPr>
            <p:ph idx="1"/>
          </p:nvPr>
        </p:nvSpPr>
        <p:spPr>
          <a:xfrm>
            <a:off x="238125" y="1255713"/>
            <a:ext cx="8677275" cy="5005387"/>
          </a:xfrm>
        </p:spPr>
        <p:txBody>
          <a:bodyPr/>
          <a:lstStyle/>
          <a:p>
            <a:r>
              <a:rPr lang="en-US" altLang="en-US"/>
              <a:t>Studies to determine which scores on national assessments align to the passing scores for the FAST Grade 10 ELA Reading Assessment and the B.E.S.T. Algebra 1 EOC Assessment are currently underway.</a:t>
            </a:r>
          </a:p>
          <a:p>
            <a:r>
              <a:rPr lang="en-US" altLang="en-US"/>
              <a:t>The Department anticipates presenting proposed concordant/comparative scores to the State Board of Education in summer 2025, to go into effect for the 2025–26 school year.</a:t>
            </a:r>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C192C76-6A62-384D-6B40-13ADE56E6AA8}"/>
              </a:ext>
            </a:extLst>
          </p:cNvPr>
          <p:cNvSpPr>
            <a:spLocks noGrp="1"/>
          </p:cNvSpPr>
          <p:nvPr>
            <p:ph type="title"/>
          </p:nvPr>
        </p:nvSpPr>
        <p:spPr>
          <a:xfrm>
            <a:off x="233363" y="727075"/>
            <a:ext cx="8677275" cy="528638"/>
          </a:xfrm>
        </p:spPr>
        <p:txBody>
          <a:bodyPr/>
          <a:lstStyle/>
          <a:p>
            <a:r>
              <a:rPr altLang="en-US"/>
              <a:t>Concordant/Comparative Scores (cont.)</a:t>
            </a:r>
          </a:p>
        </p:txBody>
      </p:sp>
      <p:sp>
        <p:nvSpPr>
          <p:cNvPr id="3" name="Content Placeholder 2">
            <a:extLst>
              <a:ext uri="{FF2B5EF4-FFF2-40B4-BE49-F238E27FC236}">
                <a16:creationId xmlns:a16="http://schemas.microsoft.com/office/drawing/2014/main" id="{1ED075C8-0CF9-A5B8-CF7F-0D2EE3239B7E}"/>
              </a:ext>
            </a:extLst>
          </p:cNvPr>
          <p:cNvSpPr>
            <a:spLocks noGrp="1"/>
          </p:cNvSpPr>
          <p:nvPr>
            <p:ph idx="1"/>
          </p:nvPr>
        </p:nvSpPr>
        <p:spPr>
          <a:xfrm>
            <a:off x="238125" y="1465263"/>
            <a:ext cx="8677275" cy="3443287"/>
          </a:xfrm>
        </p:spPr>
        <p:txBody>
          <a:bodyPr/>
          <a:lstStyle/>
          <a:p>
            <a:pPr marL="0" indent="0">
              <a:buFont typeface="Arial" panose="020B0604020202020204" pitchFamily="34" charset="0"/>
              <a:buNone/>
              <a:defRPr/>
            </a:pPr>
            <a:r>
              <a:rPr lang="en-US" dirty="0"/>
              <a:t>The following assessments are being considered:</a:t>
            </a:r>
          </a:p>
          <a:p>
            <a:pPr>
              <a:defRPr/>
            </a:pPr>
            <a:endParaRPr lang="en-US" dirty="0"/>
          </a:p>
        </p:txBody>
      </p:sp>
      <p:graphicFrame>
        <p:nvGraphicFramePr>
          <p:cNvPr id="4" name="Table 3">
            <a:extLst>
              <a:ext uri="{FF2B5EF4-FFF2-40B4-BE49-F238E27FC236}">
                <a16:creationId xmlns:a16="http://schemas.microsoft.com/office/drawing/2014/main" id="{D9741E6F-4585-6136-DA54-40D9B03F4E85}"/>
              </a:ext>
            </a:extLst>
          </p:cNvPr>
          <p:cNvGraphicFramePr>
            <a:graphicFrameLocks noGrp="1"/>
          </p:cNvGraphicFramePr>
          <p:nvPr>
            <p:extLst>
              <p:ext uri="{D42A27DB-BD31-4B8C-83A1-F6EECF244321}">
                <p14:modId xmlns:p14="http://schemas.microsoft.com/office/powerpoint/2010/main" val="2976256381"/>
              </p:ext>
            </p:extLst>
          </p:nvPr>
        </p:nvGraphicFramePr>
        <p:xfrm>
          <a:off x="228599" y="2050324"/>
          <a:ext cx="8677276" cy="3504906"/>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181476">
                  <a:extLst>
                    <a:ext uri="{9D8B030D-6E8A-4147-A177-3AD203B41FA5}">
                      <a16:colId xmlns:a16="http://schemas.microsoft.com/office/drawing/2014/main" val="20001"/>
                    </a:ext>
                  </a:extLst>
                </a:gridCol>
              </a:tblGrid>
              <a:tr h="370795">
                <a:tc>
                  <a:txBody>
                    <a:bodyPr/>
                    <a:lstStyle/>
                    <a:p>
                      <a:pPr algn="ctr"/>
                      <a:r>
                        <a:rPr lang="en-US" sz="1800" dirty="0"/>
                        <a:t>Grade 10 FAST ELA Reading</a:t>
                      </a:r>
                    </a:p>
                  </a:txBody>
                  <a:tcPr marL="91432" marR="91432" marT="45714" marB="45714"/>
                </a:tc>
                <a:tc>
                  <a:txBody>
                    <a:bodyPr/>
                    <a:lstStyle/>
                    <a:p>
                      <a:pPr algn="ctr"/>
                      <a:r>
                        <a:rPr lang="en-US" sz="1800" dirty="0"/>
                        <a:t>B.E.S.T. Algebra 1 EOC*</a:t>
                      </a:r>
                    </a:p>
                  </a:txBody>
                  <a:tcPr marL="91432" marR="91432" marT="45714" marB="45714"/>
                </a:tc>
                <a:extLst>
                  <a:ext uri="{0D108BD9-81ED-4DB2-BD59-A6C34878D82A}">
                    <a16:rowId xmlns:a16="http://schemas.microsoft.com/office/drawing/2014/main" val="10000"/>
                  </a:ext>
                </a:extLst>
              </a:tr>
              <a:tr h="370795">
                <a:tc>
                  <a:txBody>
                    <a:bodyPr/>
                    <a:lstStyle/>
                    <a:p>
                      <a:pPr algn="l"/>
                      <a:r>
                        <a:rPr lang="en-US" sz="1800" dirty="0"/>
                        <a:t>ACT English and Reading subtests (averaged)</a:t>
                      </a:r>
                    </a:p>
                  </a:txBody>
                  <a:tcPr marL="91432" marR="91432" marT="45714" marB="45714" anchor="ctr"/>
                </a:tc>
                <a:tc>
                  <a:txBody>
                    <a:bodyPr/>
                    <a:lstStyle/>
                    <a:p>
                      <a:pPr algn="l"/>
                      <a:r>
                        <a:rPr lang="en-US" sz="1800" dirty="0"/>
                        <a:t>ACT Math</a:t>
                      </a:r>
                    </a:p>
                  </a:txBody>
                  <a:tcPr marL="91432" marR="91432" marT="45714" marB="45714" anchor="ctr"/>
                </a:tc>
                <a:extLst>
                  <a:ext uri="{0D108BD9-81ED-4DB2-BD59-A6C34878D82A}">
                    <a16:rowId xmlns:a16="http://schemas.microsoft.com/office/drawing/2014/main" val="2811664305"/>
                  </a:ext>
                </a:extLst>
              </a:tr>
              <a:tr h="370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CLT10 Verbal Reasoning and Grammar/Writing sections (sum)</a:t>
                      </a:r>
                    </a:p>
                  </a:txBody>
                  <a:tcPr marL="91432" marR="91432" marT="45714" marB="45714" anchor="ctr"/>
                </a:tc>
                <a:tc>
                  <a:txBody>
                    <a:bodyPr/>
                    <a:lstStyle/>
                    <a:p>
                      <a:pPr algn="l"/>
                      <a:r>
                        <a:rPr lang="en-US" sz="1800" dirty="0"/>
                        <a:t>CLT10 Quantitative Reasoning</a:t>
                      </a:r>
                    </a:p>
                  </a:txBody>
                  <a:tcPr marL="91432" marR="91432" marT="45714" marB="45714" anchor="ctr"/>
                </a:tc>
                <a:extLst>
                  <a:ext uri="{0D108BD9-81ED-4DB2-BD59-A6C34878D82A}">
                    <a16:rowId xmlns:a16="http://schemas.microsoft.com/office/drawing/2014/main" val="4083992217"/>
                  </a:ext>
                </a:extLst>
              </a:tr>
              <a:tr h="370795">
                <a:tc>
                  <a:txBody>
                    <a:bodyPr/>
                    <a:lstStyle/>
                    <a:p>
                      <a:pPr algn="l"/>
                      <a:r>
                        <a:rPr lang="en-US" sz="1800" dirty="0">
                          <a:solidFill>
                            <a:schemeClr val="tx1"/>
                          </a:solidFill>
                        </a:rPr>
                        <a:t>CLT Verbal Reasoning and Grammar/Writing sections (sum)</a:t>
                      </a:r>
                    </a:p>
                  </a:txBody>
                  <a:tcPr marL="91432" marR="91432" marT="45714" marB="45714" anchor="ctr"/>
                </a:tc>
                <a:tc>
                  <a:txBody>
                    <a:bodyPr/>
                    <a:lstStyle/>
                    <a:p>
                      <a:pPr algn="l"/>
                      <a:r>
                        <a:rPr lang="en-US" sz="1800" dirty="0">
                          <a:solidFill>
                            <a:schemeClr val="tx1"/>
                          </a:solidFill>
                        </a:rPr>
                        <a:t>CLT Quantitative Reasoning</a:t>
                      </a:r>
                    </a:p>
                  </a:txBody>
                  <a:tcPr marL="91432" marR="91432" marT="45714" marB="45714" anchor="ctr"/>
                </a:tc>
                <a:extLst>
                  <a:ext uri="{0D108BD9-81ED-4DB2-BD59-A6C34878D82A}">
                    <a16:rowId xmlns:a16="http://schemas.microsoft.com/office/drawing/2014/main" val="3984391375"/>
                  </a:ext>
                </a:extLst>
              </a:tr>
              <a:tr h="370795">
                <a:tc>
                  <a:txBody>
                    <a:bodyPr/>
                    <a:lstStyle/>
                    <a:p>
                      <a:pPr algn="l"/>
                      <a:r>
                        <a:rPr lang="en-US" sz="1800" dirty="0" err="1">
                          <a:solidFill>
                            <a:schemeClr val="tx1"/>
                          </a:solidFill>
                        </a:rPr>
                        <a:t>PreACT</a:t>
                      </a:r>
                      <a:r>
                        <a:rPr lang="en-US" sz="1800" dirty="0">
                          <a:solidFill>
                            <a:schemeClr val="tx1"/>
                          </a:solidFill>
                        </a:rPr>
                        <a:t> Secure Reading and English (averaged)</a:t>
                      </a:r>
                    </a:p>
                  </a:txBody>
                  <a:tcPr marL="91432" marR="91432" marT="45714" marB="45714" anchor="ctr"/>
                </a:tc>
                <a:tc>
                  <a:txBody>
                    <a:bodyPr/>
                    <a:lstStyle/>
                    <a:p>
                      <a:pPr algn="l"/>
                      <a:r>
                        <a:rPr lang="en-US" sz="1800" dirty="0" err="1">
                          <a:solidFill>
                            <a:schemeClr val="tx1"/>
                          </a:solidFill>
                        </a:rPr>
                        <a:t>PreACT</a:t>
                      </a:r>
                      <a:r>
                        <a:rPr lang="en-US" sz="1800" dirty="0">
                          <a:solidFill>
                            <a:schemeClr val="tx1"/>
                          </a:solidFill>
                        </a:rPr>
                        <a:t> Secure Math</a:t>
                      </a:r>
                    </a:p>
                  </a:txBody>
                  <a:tcPr marL="91432" marR="91432" marT="45714" marB="45714" anchor="ctr"/>
                </a:tc>
                <a:extLst>
                  <a:ext uri="{0D108BD9-81ED-4DB2-BD59-A6C34878D82A}">
                    <a16:rowId xmlns:a16="http://schemas.microsoft.com/office/drawing/2014/main" val="3119113307"/>
                  </a:ext>
                </a:extLst>
              </a:tr>
              <a:tr h="370795">
                <a:tc>
                  <a:txBody>
                    <a:bodyPr/>
                    <a:lstStyle/>
                    <a:p>
                      <a:pPr algn="l"/>
                      <a:r>
                        <a:rPr lang="en-US" sz="1800" dirty="0"/>
                        <a:t>PSAT 10 Reading and Writing</a:t>
                      </a:r>
                    </a:p>
                  </a:txBody>
                  <a:tcPr marL="91432" marR="91432" marT="45714" marB="45714" anchor="ctr"/>
                </a:tc>
                <a:tc>
                  <a:txBody>
                    <a:bodyPr/>
                    <a:lstStyle/>
                    <a:p>
                      <a:pPr algn="l"/>
                      <a:r>
                        <a:rPr lang="en-US" sz="1800" dirty="0"/>
                        <a:t>PSAT 10 Math</a:t>
                      </a:r>
                    </a:p>
                  </a:txBody>
                  <a:tcPr marL="91432" marR="91432" marT="45714" marB="45714" anchor="ctr"/>
                </a:tc>
                <a:extLst>
                  <a:ext uri="{0D108BD9-81ED-4DB2-BD59-A6C34878D82A}">
                    <a16:rowId xmlns:a16="http://schemas.microsoft.com/office/drawing/2014/main" val="3065232857"/>
                  </a:ext>
                </a:extLst>
              </a:tr>
              <a:tr h="370795">
                <a:tc>
                  <a:txBody>
                    <a:bodyPr/>
                    <a:lstStyle/>
                    <a:p>
                      <a:pPr algn="l"/>
                      <a:r>
                        <a:rPr lang="en-US" sz="1800" dirty="0"/>
                        <a:t>PSAT/NMSQT Reading and Writing</a:t>
                      </a:r>
                    </a:p>
                  </a:txBody>
                  <a:tcPr marL="91432" marR="91432" marT="45714" marB="45714" anchor="ctr"/>
                </a:tc>
                <a:tc>
                  <a:txBody>
                    <a:bodyPr/>
                    <a:lstStyle/>
                    <a:p>
                      <a:pPr algn="l"/>
                      <a:r>
                        <a:rPr lang="en-US" sz="1800" dirty="0"/>
                        <a:t>PSAT/NMSQT Math</a:t>
                      </a:r>
                    </a:p>
                  </a:txBody>
                  <a:tcPr marL="91432" marR="91432" marT="45714" marB="45714" anchor="ctr"/>
                </a:tc>
                <a:extLst>
                  <a:ext uri="{0D108BD9-81ED-4DB2-BD59-A6C34878D82A}">
                    <a16:rowId xmlns:a16="http://schemas.microsoft.com/office/drawing/2014/main" val="10001"/>
                  </a:ext>
                </a:extLst>
              </a:tr>
              <a:tr h="370795">
                <a:tc>
                  <a:txBody>
                    <a:bodyPr/>
                    <a:lstStyle/>
                    <a:p>
                      <a:pPr algn="l"/>
                      <a:r>
                        <a:rPr lang="en-US" sz="1800" dirty="0"/>
                        <a:t>SAT Reading and Writing</a:t>
                      </a:r>
                    </a:p>
                  </a:txBody>
                  <a:tcPr marL="91432" marR="91432" marT="45714" marB="45714" anchor="ctr"/>
                </a:tc>
                <a:tc>
                  <a:txBody>
                    <a:bodyPr/>
                    <a:lstStyle/>
                    <a:p>
                      <a:pPr algn="l"/>
                      <a:r>
                        <a:rPr lang="en-US" sz="1800" dirty="0"/>
                        <a:t>SAT Math</a:t>
                      </a:r>
                    </a:p>
                  </a:txBody>
                  <a:tcPr marL="91432" marR="91432" marT="45714" marB="45714" anchor="ctr"/>
                </a:tc>
                <a:extLst>
                  <a:ext uri="{0D108BD9-81ED-4DB2-BD59-A6C34878D82A}">
                    <a16:rowId xmlns:a16="http://schemas.microsoft.com/office/drawing/2014/main" val="10002"/>
                  </a:ext>
                </a:extLst>
              </a:tr>
            </a:tbl>
          </a:graphicData>
        </a:graphic>
      </p:graphicFrame>
      <p:sp>
        <p:nvSpPr>
          <p:cNvPr id="36891" name="TextBox 1">
            <a:extLst>
              <a:ext uri="{FF2B5EF4-FFF2-40B4-BE49-F238E27FC236}">
                <a16:creationId xmlns:a16="http://schemas.microsoft.com/office/drawing/2014/main" id="{D37BE601-0FA9-14C0-DB1C-7C578A0DD507}"/>
              </a:ext>
            </a:extLst>
          </p:cNvPr>
          <p:cNvSpPr txBox="1">
            <a:spLocks noChangeArrowheads="1"/>
          </p:cNvSpPr>
          <p:nvPr/>
        </p:nvSpPr>
        <p:spPr bwMode="auto">
          <a:xfrm>
            <a:off x="142873" y="5571966"/>
            <a:ext cx="876300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marL="114300" indent="-114300">
              <a:lnSpc>
                <a:spcPct val="100000"/>
              </a:lnSpc>
              <a:spcBef>
                <a:spcPct val="0"/>
              </a:spcBef>
              <a:buClrTx/>
              <a:buFontTx/>
              <a:buNone/>
            </a:pPr>
            <a:r>
              <a:rPr lang="en-US" altLang="en-US" sz="1800" dirty="0"/>
              <a:t>*B.E.S.T. Geometry EOC will continue to be available as an option for meeting the Algebra 1 EOC assessment graduation requirement.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77B9A2C-BA64-1C5F-0E56-864B8C2CD030}"/>
              </a:ext>
            </a:extLst>
          </p:cNvPr>
          <p:cNvSpPr>
            <a:spLocks noGrp="1"/>
          </p:cNvSpPr>
          <p:nvPr>
            <p:ph type="title"/>
          </p:nvPr>
        </p:nvSpPr>
        <p:spPr>
          <a:xfrm>
            <a:off x="238125" y="806450"/>
            <a:ext cx="8677275" cy="528638"/>
          </a:xfrm>
        </p:spPr>
        <p:txBody>
          <a:bodyPr/>
          <a:lstStyle/>
          <a:p>
            <a:r>
              <a:rPr altLang="en-US"/>
              <a:t>Implementation Timeline</a:t>
            </a:r>
          </a:p>
        </p:txBody>
      </p:sp>
      <p:sp>
        <p:nvSpPr>
          <p:cNvPr id="37891" name="Content Placeholder 2">
            <a:extLst>
              <a:ext uri="{FF2B5EF4-FFF2-40B4-BE49-F238E27FC236}">
                <a16:creationId xmlns:a16="http://schemas.microsoft.com/office/drawing/2014/main" id="{EEA4E6C7-ECA1-0871-98C0-4232F34A7A45}"/>
              </a:ext>
            </a:extLst>
          </p:cNvPr>
          <p:cNvSpPr>
            <a:spLocks noGrp="1"/>
          </p:cNvSpPr>
          <p:nvPr>
            <p:ph idx="1"/>
          </p:nvPr>
        </p:nvSpPr>
        <p:spPr>
          <a:xfrm>
            <a:off x="238125" y="1335088"/>
            <a:ext cx="8677275" cy="5260975"/>
          </a:xfrm>
        </p:spPr>
        <p:txBody>
          <a:bodyPr/>
          <a:lstStyle/>
          <a:p>
            <a:pPr>
              <a:lnSpc>
                <a:spcPct val="100000"/>
              </a:lnSpc>
              <a:spcBef>
                <a:spcPct val="0"/>
              </a:spcBef>
            </a:pPr>
            <a:r>
              <a:rPr lang="en-US" altLang="en-US"/>
              <a:t>Students who have already met the assessment graduation requirements via the previous concordant or comparative scores will not be required to earn the new scores that will be in place under the revised rule.</a:t>
            </a:r>
          </a:p>
          <a:p>
            <a:pPr>
              <a:lnSpc>
                <a:spcPct val="100000"/>
              </a:lnSpc>
              <a:spcBef>
                <a:spcPct val="0"/>
              </a:spcBef>
            </a:pPr>
            <a:r>
              <a:rPr lang="en-US" altLang="en-US"/>
              <a:t>Students enrolled in high school at the time the revised scores are adopted will be able to use the old scores </a:t>
            </a:r>
            <a:r>
              <a:rPr lang="en-US" altLang="en-US" i="1"/>
              <a:t>or</a:t>
            </a:r>
            <a:r>
              <a:rPr lang="en-US" altLang="en-US"/>
              <a:t> the new scores.</a:t>
            </a:r>
          </a:p>
          <a:p>
            <a:pPr>
              <a:lnSpc>
                <a:spcPct val="100000"/>
              </a:lnSpc>
              <a:spcBef>
                <a:spcPct val="0"/>
              </a:spcBef>
            </a:pPr>
            <a:r>
              <a:rPr lang="en-US" altLang="en-US"/>
              <a:t>Students who enter high school </a:t>
            </a:r>
            <a:r>
              <a:rPr lang="en-US" altLang="en-US" i="1"/>
              <a:t>after</a:t>
            </a:r>
            <a:r>
              <a:rPr lang="en-US" altLang="en-US"/>
              <a:t> the adoption of the new scores will be required to meet the new scores.</a:t>
            </a:r>
          </a:p>
          <a:p>
            <a:pPr>
              <a:lnSpc>
                <a:spcPct val="100000"/>
              </a:lnSpc>
              <a:spcBef>
                <a:spcPct val="0"/>
              </a:spcBef>
            </a:pPr>
            <a:r>
              <a:rPr lang="en-US" altLang="en-US"/>
              <a:t>For information on current concordant/comparative scores, see the </a:t>
            </a:r>
            <a:r>
              <a:rPr lang="en-US" altLang="en-US">
                <a:hlinkClick r:id="rId2"/>
              </a:rPr>
              <a:t>Graduation Requirements for Florida’s Statewide Assessments</a:t>
            </a:r>
            <a:r>
              <a:rPr lang="en-US" altLang="en-US"/>
              <a:t> document.</a:t>
            </a:r>
          </a:p>
          <a:p>
            <a:pPr>
              <a:lnSpc>
                <a:spcPct val="100000"/>
              </a:lnSpc>
              <a:spcBef>
                <a:spcPct val="0"/>
              </a:spcBef>
            </a:pP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C8AD30D-5F3B-0C0A-7965-FBAB8D02FE6D}"/>
              </a:ext>
            </a:extLst>
          </p:cNvPr>
          <p:cNvSpPr>
            <a:spLocks noGrp="1"/>
          </p:cNvSpPr>
          <p:nvPr>
            <p:ph type="title"/>
          </p:nvPr>
        </p:nvSpPr>
        <p:spPr>
          <a:xfrm>
            <a:off x="1060450" y="2735263"/>
            <a:ext cx="7013575" cy="1076325"/>
          </a:xfrm>
        </p:spPr>
        <p:txBody>
          <a:bodyPr/>
          <a:lstStyle/>
          <a:p>
            <a:r>
              <a:rPr altLang="en-US"/>
              <a:t>Independent Study</a:t>
            </a:r>
          </a:p>
        </p:txBody>
      </p:sp>
      <p:sp>
        <p:nvSpPr>
          <p:cNvPr id="37891" name="Text Placeholder 2">
            <a:extLst>
              <a:ext uri="{FF2B5EF4-FFF2-40B4-BE49-F238E27FC236}">
                <a16:creationId xmlns:a16="http://schemas.microsoft.com/office/drawing/2014/main" id="{7D3A750F-1AC4-7B42-FE2B-66E3A9A659B4}"/>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4E56C0F-436C-9B99-276F-93CD4F36521C}"/>
              </a:ext>
            </a:extLst>
          </p:cNvPr>
          <p:cNvSpPr>
            <a:spLocks noGrp="1"/>
          </p:cNvSpPr>
          <p:nvPr>
            <p:ph type="title"/>
          </p:nvPr>
        </p:nvSpPr>
        <p:spPr>
          <a:xfrm>
            <a:off x="160338" y="823913"/>
            <a:ext cx="8672512" cy="596900"/>
          </a:xfrm>
        </p:spPr>
        <p:txBody>
          <a:bodyPr/>
          <a:lstStyle/>
          <a:p>
            <a:r>
              <a:rPr altLang="en-US"/>
              <a:t>Independent Study</a:t>
            </a:r>
          </a:p>
        </p:txBody>
      </p:sp>
      <p:sp>
        <p:nvSpPr>
          <p:cNvPr id="71683" name="Content Placeholder 2">
            <a:extLst>
              <a:ext uri="{FF2B5EF4-FFF2-40B4-BE49-F238E27FC236}">
                <a16:creationId xmlns:a16="http://schemas.microsoft.com/office/drawing/2014/main" id="{0C1546BD-932D-0691-DC3A-385D0658AEAF}"/>
              </a:ext>
            </a:extLst>
          </p:cNvPr>
          <p:cNvSpPr>
            <a:spLocks noGrp="1"/>
          </p:cNvSpPr>
          <p:nvPr>
            <p:ph idx="1"/>
          </p:nvPr>
        </p:nvSpPr>
        <p:spPr>
          <a:xfrm>
            <a:off x="239713" y="1541463"/>
            <a:ext cx="8672512" cy="4849812"/>
          </a:xfrm>
        </p:spPr>
        <p:txBody>
          <a:bodyPr/>
          <a:lstStyle/>
          <a:p>
            <a:pPr marL="0" indent="0">
              <a:buFont typeface="Arial" panose="020B0604020202020204" pitchFamily="34" charset="0"/>
              <a:buNone/>
              <a:defRPr/>
            </a:pPr>
            <a:r>
              <a:rPr lang="en-US" altLang="en-US" sz="2400" dirty="0"/>
              <a:t>Section 1008.22(14), F.S., requires an independent review of the coordinated screening and progress monitoring system, FAST, to be completed by </a:t>
            </a:r>
            <a:r>
              <a:rPr lang="en-US" altLang="en-US" sz="2400" b="1" dirty="0"/>
              <a:t>January 31, 2025</a:t>
            </a:r>
            <a:r>
              <a:rPr lang="en-US" altLang="en-US" sz="2400" dirty="0"/>
              <a:t>. The review must, at a minimum:</a:t>
            </a:r>
          </a:p>
          <a:p>
            <a:pPr marL="461963" lvl="1">
              <a:lnSpc>
                <a:spcPct val="70000"/>
              </a:lnSpc>
              <a:defRPr/>
            </a:pPr>
            <a:r>
              <a:rPr lang="en-US" altLang="en-US" sz="2200" dirty="0"/>
              <a:t>Analyze the feasibility and validity of using PM1 or PM2 results, or both, in lieu of using the PM3 score for purposes of demonstrating a passing score, promotion to grade 4, meeting graduation requirements and calculating school grades in accordance with s. 1008.34, F.S.</a:t>
            </a:r>
          </a:p>
          <a:p>
            <a:pPr marL="461963" lvl="1">
              <a:lnSpc>
                <a:spcPct val="70000"/>
              </a:lnSpc>
              <a:defRPr/>
            </a:pPr>
            <a:r>
              <a:rPr lang="en-US" altLang="en-US" sz="2200" dirty="0"/>
              <a:t>Provide options for further reducing the statewide, standardized assessment footprint.</a:t>
            </a:r>
          </a:p>
          <a:p>
            <a:pPr marL="461963" lvl="1">
              <a:lnSpc>
                <a:spcPct val="70000"/>
              </a:lnSpc>
              <a:defRPr/>
            </a:pPr>
            <a:r>
              <a:rPr lang="en-US" altLang="en-US" sz="2200" dirty="0"/>
              <a:t>Analyze the feasibility and validity of remotely administering FAST.</a:t>
            </a:r>
          </a:p>
          <a:p>
            <a:pPr marL="461963" lvl="1">
              <a:lnSpc>
                <a:spcPct val="70000"/>
              </a:lnSpc>
              <a:defRPr/>
            </a:pPr>
            <a:r>
              <a:rPr lang="en-US" altLang="en-US" sz="2200" dirty="0"/>
              <a:t>Look at student acceleration based on FAST results. </a:t>
            </a:r>
          </a:p>
          <a:p>
            <a:pPr marL="461963" lvl="1">
              <a:lnSpc>
                <a:spcPct val="70000"/>
              </a:lnSpc>
              <a:defRPr/>
            </a:pPr>
            <a:r>
              <a:rPr lang="en-US" altLang="en-US" sz="2200" dirty="0"/>
              <a:t>Look at the incorporation of content from ELA instructional materials adopted by the Commissioner of Education pursuant to s. 1006.34, F.S., in test items within FAST.</a:t>
            </a:r>
          </a:p>
          <a:p>
            <a:pPr marL="461963" lvl="1">
              <a:lnSpc>
                <a:spcPct val="70000"/>
              </a:lnSpc>
              <a:defRPr/>
            </a:pPr>
            <a:r>
              <a:rPr lang="en-US" altLang="en-US" sz="2200" dirty="0"/>
              <a:t>Analyze the impact of the FAST system in terms of student learning growth data as measured by the formula approved under s. 1012.34(7), F.S.</a:t>
            </a:r>
          </a:p>
          <a:p>
            <a:pPr>
              <a:defRPr/>
            </a:pPr>
            <a:endParaRPr lang="en-US" altLang="en-US" dirty="0"/>
          </a:p>
          <a:p>
            <a:pPr>
              <a:defRPr/>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C8AD30D-5F3B-0C0A-7965-FBAB8D02FE6D}"/>
              </a:ext>
            </a:extLst>
          </p:cNvPr>
          <p:cNvSpPr>
            <a:spLocks noGrp="1"/>
          </p:cNvSpPr>
          <p:nvPr>
            <p:ph type="title"/>
          </p:nvPr>
        </p:nvSpPr>
        <p:spPr>
          <a:xfrm>
            <a:off x="1060450" y="2735263"/>
            <a:ext cx="7013575" cy="1076325"/>
          </a:xfrm>
        </p:spPr>
        <p:txBody>
          <a:bodyPr/>
          <a:lstStyle/>
          <a:p>
            <a:r>
              <a:rPr altLang="en-US" dirty="0"/>
              <a:t>New Worlds Scholarships</a:t>
            </a:r>
          </a:p>
        </p:txBody>
      </p:sp>
      <p:sp>
        <p:nvSpPr>
          <p:cNvPr id="37891" name="Text Placeholder 2">
            <a:extLst>
              <a:ext uri="{FF2B5EF4-FFF2-40B4-BE49-F238E27FC236}">
                <a16:creationId xmlns:a16="http://schemas.microsoft.com/office/drawing/2014/main" id="{7D3A750F-1AC4-7B42-FE2B-66E3A9A659B4}"/>
              </a:ext>
            </a:extLst>
          </p:cNvPr>
          <p:cNvSpPr>
            <a:spLocks noGrp="1"/>
          </p:cNvSpPr>
          <p:nvPr>
            <p:ph type="body" idx="1"/>
          </p:nvPr>
        </p:nvSpPr>
        <p:spPr>
          <a:xfrm>
            <a:off x="1060450" y="4227513"/>
            <a:ext cx="7013575" cy="1862137"/>
          </a:xfrm>
        </p:spPr>
        <p:txBody>
          <a:bodyPr/>
          <a:lstStyle/>
          <a:p>
            <a:endParaRPr lang="en-US" altLang="en-US"/>
          </a:p>
        </p:txBody>
      </p:sp>
    </p:spTree>
    <p:extLst>
      <p:ext uri="{BB962C8B-B14F-4D97-AF65-F5344CB8AC3E}">
        <p14:creationId xmlns:p14="http://schemas.microsoft.com/office/powerpoint/2010/main" val="211359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EE1C-F1DC-C9F3-956E-92C455152A2D}"/>
              </a:ext>
            </a:extLst>
          </p:cNvPr>
          <p:cNvSpPr>
            <a:spLocks noGrp="1"/>
          </p:cNvSpPr>
          <p:nvPr>
            <p:ph type="title"/>
          </p:nvPr>
        </p:nvSpPr>
        <p:spPr>
          <a:xfrm>
            <a:off x="172553" y="809625"/>
            <a:ext cx="8798894" cy="530091"/>
          </a:xfrm>
        </p:spPr>
        <p:txBody>
          <a:bodyPr/>
          <a:lstStyle/>
          <a:p>
            <a:r>
              <a:rPr lang="en-US" dirty="0"/>
              <a:t>Grade 3 FAST ELA Reading Summer Administration</a:t>
            </a:r>
          </a:p>
        </p:txBody>
      </p:sp>
      <p:sp>
        <p:nvSpPr>
          <p:cNvPr id="3" name="Content Placeholder 2">
            <a:extLst>
              <a:ext uri="{FF2B5EF4-FFF2-40B4-BE49-F238E27FC236}">
                <a16:creationId xmlns:a16="http://schemas.microsoft.com/office/drawing/2014/main" id="{C4BA76C6-EB72-F633-BE73-7D5C67FCBBBC}"/>
              </a:ext>
            </a:extLst>
          </p:cNvPr>
          <p:cNvSpPr>
            <a:spLocks noGrp="1"/>
          </p:cNvSpPr>
          <p:nvPr>
            <p:ph idx="1"/>
          </p:nvPr>
        </p:nvSpPr>
        <p:spPr>
          <a:xfrm>
            <a:off x="240631" y="1694046"/>
            <a:ext cx="8691611" cy="4567055"/>
          </a:xfrm>
        </p:spPr>
        <p:txBody>
          <a:bodyPr/>
          <a:lstStyle/>
          <a:p>
            <a:r>
              <a:rPr lang="en-US" dirty="0"/>
              <a:t>Beginning in 2025, we will offer the Grade 3 Florida Assessment of Student Thinking (FAST) English Language Arts (ELA) Reading in the summer.</a:t>
            </a:r>
          </a:p>
          <a:p>
            <a:r>
              <a:rPr lang="en-US" dirty="0"/>
              <a:t>A score of Level 2 or above can be used for promotion purposes.</a:t>
            </a:r>
          </a:p>
          <a:p>
            <a:r>
              <a:rPr lang="en-US" dirty="0"/>
              <a:t>Testing window TBD, likely in existing summer window.</a:t>
            </a:r>
          </a:p>
          <a:p>
            <a:r>
              <a:rPr lang="en-US" dirty="0"/>
              <a:t>No remote administrations.</a:t>
            </a:r>
          </a:p>
          <a:p>
            <a:r>
              <a:rPr lang="en-US" dirty="0"/>
              <a:t>Paper-based accommodations will be available for eligible students.</a:t>
            </a:r>
          </a:p>
        </p:txBody>
      </p:sp>
    </p:spTree>
    <p:extLst>
      <p:ext uri="{BB962C8B-B14F-4D97-AF65-F5344CB8AC3E}">
        <p14:creationId xmlns:p14="http://schemas.microsoft.com/office/powerpoint/2010/main" val="1578981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58" y="1330134"/>
            <a:ext cx="8104531" cy="793750"/>
          </a:xfrm>
        </p:spPr>
        <p:txBody>
          <a:bodyPr/>
          <a:lstStyle/>
          <a:p>
            <a:br>
              <a:rPr lang="en-US" dirty="0"/>
            </a:br>
            <a:r>
              <a:rPr lang="en-US" dirty="0"/>
              <a:t>New Worlds Scholarship Accounts </a:t>
            </a:r>
            <a:br>
              <a:rPr lang="en-US" dirty="0"/>
            </a:br>
            <a:br>
              <a:rPr lang="en-US" dirty="0"/>
            </a:br>
            <a:endParaRPr lang="en-US" sz="2000" dirty="0"/>
          </a:p>
        </p:txBody>
      </p:sp>
      <p:sp>
        <p:nvSpPr>
          <p:cNvPr id="3" name="Content Placeholder 2"/>
          <p:cNvSpPr>
            <a:spLocks noGrp="1"/>
          </p:cNvSpPr>
          <p:nvPr>
            <p:ph idx="1"/>
          </p:nvPr>
        </p:nvSpPr>
        <p:spPr>
          <a:xfrm>
            <a:off x="376858" y="1618067"/>
            <a:ext cx="8104532" cy="4354753"/>
          </a:xfrm>
        </p:spPr>
        <p:txBody>
          <a:bodyPr/>
          <a:lstStyle/>
          <a:p>
            <a:r>
              <a:rPr lang="en-US" sz="2400" dirty="0"/>
              <a:t>Parents of eligible students have access to </a:t>
            </a:r>
            <a:br>
              <a:rPr lang="en-US" sz="2400" dirty="0"/>
            </a:br>
            <a:r>
              <a:rPr lang="en-US" sz="2400" dirty="0"/>
              <a:t>scholarship accounts, worth </a:t>
            </a:r>
            <a:r>
              <a:rPr lang="en-US" sz="2400" b="1" dirty="0"/>
              <a:t>$1,200 </a:t>
            </a:r>
            <a:r>
              <a:rPr lang="en-US" sz="2400" dirty="0"/>
              <a:t>each, for </a:t>
            </a:r>
            <a:br>
              <a:rPr lang="en-US" sz="2400" dirty="0"/>
            </a:br>
            <a:r>
              <a:rPr lang="en-US" sz="2400" dirty="0"/>
              <a:t>instructional materials, curriculum, part-time </a:t>
            </a:r>
            <a:br>
              <a:rPr lang="en-US" sz="2400" dirty="0"/>
            </a:br>
            <a:r>
              <a:rPr lang="en-US" sz="2400" dirty="0"/>
              <a:t>tutoring, summer and after-school programs </a:t>
            </a:r>
            <a:br>
              <a:rPr lang="en-US" sz="2400" dirty="0"/>
            </a:br>
            <a:r>
              <a:rPr lang="en-US" sz="2400" dirty="0"/>
              <a:t>to improve literacy or mathematics skills.</a:t>
            </a:r>
          </a:p>
          <a:p>
            <a:r>
              <a:rPr lang="en-US" sz="2400" dirty="0"/>
              <a:t>Effective July 1, 2024, the New Worlds Scholarship Accounts program expanded to include eligible </a:t>
            </a:r>
            <a:r>
              <a:rPr lang="en-US" sz="2400" b="1" dirty="0"/>
              <a:t>VPK–5</a:t>
            </a:r>
            <a:r>
              <a:rPr lang="en-US" sz="2400" dirty="0"/>
              <a:t> students who:</a:t>
            </a:r>
          </a:p>
          <a:p>
            <a:pPr lvl="1"/>
            <a:r>
              <a:rPr lang="en-US" dirty="0"/>
              <a:t>have a substantial deficiency in early literacy or early mathematics skills;</a:t>
            </a:r>
          </a:p>
          <a:p>
            <a:pPr lvl="1"/>
            <a:r>
              <a:rPr lang="en-US" dirty="0"/>
              <a:t>have a substantial deficiency in reading or mathematics;</a:t>
            </a:r>
          </a:p>
          <a:p>
            <a:pPr lvl="1"/>
            <a:r>
              <a:rPr lang="en-US" dirty="0"/>
              <a:t>exhibit characteristics of dyslexia or dyscalculia; or</a:t>
            </a:r>
          </a:p>
          <a:p>
            <a:pPr lvl="1"/>
            <a:r>
              <a:rPr lang="en-US" dirty="0"/>
              <a:t>scored below a Level 3 on the most recent statewide, standardized ELA or Mathematics assessment.</a:t>
            </a:r>
          </a:p>
        </p:txBody>
      </p:sp>
      <p:pic>
        <p:nvPicPr>
          <p:cNvPr id="5" name="Picture 4">
            <a:extLst>
              <a:ext uri="{FF2B5EF4-FFF2-40B4-BE49-F238E27FC236}">
                <a16:creationId xmlns:a16="http://schemas.microsoft.com/office/drawing/2014/main" id="{7DA29D9B-1499-B5C4-F781-942CFFB1561B}"/>
              </a:ext>
            </a:extLst>
          </p:cNvPr>
          <p:cNvPicPr>
            <a:picLocks noChangeAspect="1"/>
          </p:cNvPicPr>
          <p:nvPr/>
        </p:nvPicPr>
        <p:blipFill>
          <a:blip r:embed="rId3"/>
          <a:stretch>
            <a:fillRect/>
          </a:stretch>
        </p:blipFill>
        <p:spPr>
          <a:xfrm>
            <a:off x="6709883" y="1544012"/>
            <a:ext cx="1595660" cy="1586134"/>
          </a:xfrm>
          <a:prstGeom prst="rect">
            <a:avLst/>
          </a:prstGeom>
        </p:spPr>
      </p:pic>
    </p:spTree>
    <p:extLst>
      <p:ext uri="{BB962C8B-B14F-4D97-AF65-F5344CB8AC3E}">
        <p14:creationId xmlns:p14="http://schemas.microsoft.com/office/powerpoint/2010/main" val="2475398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69" y="2909888"/>
            <a:ext cx="7886700" cy="793750"/>
          </a:xfrm>
        </p:spPr>
        <p:txBody>
          <a:bodyPr/>
          <a:lstStyle/>
          <a:p>
            <a:pPr algn="ctr"/>
            <a:r>
              <a:rPr lang="en-US" sz="4800" dirty="0"/>
              <a:t>QUESTIONS?</a:t>
            </a:r>
            <a:br>
              <a:rPr lang="en-US" dirty="0"/>
            </a:br>
            <a:r>
              <a:rPr lang="en-US" b="0" dirty="0"/>
              <a:t>Catherine.Altmaier@fldoe.org</a:t>
            </a:r>
          </a:p>
        </p:txBody>
      </p:sp>
    </p:spTree>
    <p:extLst>
      <p:ext uri="{BB962C8B-B14F-4D97-AF65-F5344CB8AC3E}">
        <p14:creationId xmlns:p14="http://schemas.microsoft.com/office/powerpoint/2010/main" val="3122283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11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D39B-FB94-12BB-BCC5-49911484BD49}"/>
              </a:ext>
            </a:extLst>
          </p:cNvPr>
          <p:cNvSpPr>
            <a:spLocks noGrp="1"/>
          </p:cNvSpPr>
          <p:nvPr>
            <p:ph type="title"/>
          </p:nvPr>
        </p:nvSpPr>
        <p:spPr>
          <a:xfrm>
            <a:off x="218103" y="596899"/>
            <a:ext cx="7886700" cy="793750"/>
          </a:xfrm>
        </p:spPr>
        <p:txBody>
          <a:bodyPr/>
          <a:lstStyle/>
          <a:p>
            <a:r>
              <a:rPr lang="en-US" dirty="0"/>
              <a:t>Science and Social Studies</a:t>
            </a:r>
          </a:p>
        </p:txBody>
      </p:sp>
      <p:sp>
        <p:nvSpPr>
          <p:cNvPr id="3" name="Content Placeholder 2">
            <a:extLst>
              <a:ext uri="{FF2B5EF4-FFF2-40B4-BE49-F238E27FC236}">
                <a16:creationId xmlns:a16="http://schemas.microsoft.com/office/drawing/2014/main" id="{B6C3168C-568C-2AEC-F19F-435FF19291B4}"/>
              </a:ext>
            </a:extLst>
          </p:cNvPr>
          <p:cNvSpPr>
            <a:spLocks noGrp="1"/>
          </p:cNvSpPr>
          <p:nvPr>
            <p:ph idx="1"/>
          </p:nvPr>
        </p:nvSpPr>
        <p:spPr>
          <a:xfrm>
            <a:off x="218103" y="1533123"/>
            <a:ext cx="8725872" cy="4354753"/>
          </a:xfrm>
        </p:spPr>
        <p:txBody>
          <a:bodyPr/>
          <a:lstStyle/>
          <a:p>
            <a:r>
              <a:rPr lang="en-US" dirty="0"/>
              <a:t>Beginning with the 2024–25 school year, Science and Social studies assessments are fully adaptive.</a:t>
            </a:r>
          </a:p>
          <a:p>
            <a:pPr lvl="1"/>
            <a:r>
              <a:rPr lang="en-US" sz="2000" dirty="0">
                <a:effectLst/>
                <a:latin typeface="Calibri" panose="020F0502020204030204" pitchFamily="34" charset="0"/>
                <a:ea typeface="Batang" panose="02030600000101010101" pitchFamily="18" charset="-127"/>
                <a:cs typeface="Times New Roman" panose="02020603050405020304" pitchFamily="18" charset="0"/>
              </a:rPr>
              <a:t>Each item a student receives will be selected to meet blueprint requirements and will adjust item difficulty levels based on how the student responds</a:t>
            </a:r>
            <a:r>
              <a:rPr lang="en-US" sz="1400" dirty="0">
                <a:effectLst/>
                <a:latin typeface="Calibri" panose="020F0502020204030204" pitchFamily="34" charset="0"/>
                <a:ea typeface="Batang" panose="02030600000101010101" pitchFamily="18" charset="-127"/>
                <a:cs typeface="Times New Roman" panose="02020603050405020304" pitchFamily="18" charset="0"/>
              </a:rPr>
              <a:t>. </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Enhanced score report language will appear in reports beginning in Fall 2024.</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dirty="0">
                <a:solidFill>
                  <a:prstClr val="black"/>
                </a:solidFill>
              </a:rPr>
              <a:t>For more information on computer-adaptive tests, see the following resources:</a:t>
            </a:r>
          </a:p>
          <a:p>
            <a:pPr lvl="1">
              <a:spcBef>
                <a:spcPts val="1000"/>
              </a:spcBef>
              <a:buClr>
                <a:srgbClr val="262A63"/>
              </a:buClr>
              <a:defRPr/>
            </a:pPr>
            <a:r>
              <a:rPr lang="en-US" b="0" i="0" u="sng" dirty="0">
                <a:solidFill>
                  <a:srgbClr val="000000"/>
                </a:solidFill>
                <a:effectLst/>
                <a:latin typeface="Open Sans" panose="020B0606030504020204" pitchFamily="34" charset="0"/>
                <a:hlinkClick r:id="rId2"/>
              </a:rPr>
              <a:t>Florida's Statewide Computer-Adaptive Tests FAQ</a:t>
            </a:r>
            <a:r>
              <a:rPr lang="en-US" b="0" i="0" dirty="0">
                <a:solidFill>
                  <a:srgbClr val="000000"/>
                </a:solidFill>
                <a:effectLst/>
                <a:latin typeface="Open Sans" panose="020B0606030504020204" pitchFamily="34" charset="0"/>
              </a:rPr>
              <a:t> (PDF)</a:t>
            </a:r>
          </a:p>
          <a:p>
            <a:pPr lvl="1">
              <a:spcBef>
                <a:spcPts val="1000"/>
              </a:spcBef>
              <a:buClr>
                <a:srgbClr val="262A63"/>
              </a:buClr>
              <a:defRPr/>
            </a:pPr>
            <a:r>
              <a:rPr lang="en-US" b="0" i="0" u="sng" dirty="0">
                <a:solidFill>
                  <a:srgbClr val="000000"/>
                </a:solidFill>
                <a:effectLst/>
                <a:latin typeface="Open Sans" panose="020B0606030504020204" pitchFamily="34" charset="0"/>
                <a:hlinkClick r:id="rId3"/>
              </a:rPr>
              <a:t>Florida Statewide Assessments Computer-Adaptive Testing Video</a:t>
            </a:r>
            <a:endParaRPr lang="en-US" b="0" i="0" dirty="0">
              <a:solidFill>
                <a:srgbClr val="000000"/>
              </a:solidFill>
              <a:effectLst/>
              <a:latin typeface="Open Sans" panose="020B0606030504020204" pitchFamily="34" charset="0"/>
            </a:endParaRPr>
          </a:p>
          <a:p>
            <a:pPr lvl="1">
              <a:spcBef>
                <a:spcPts val="1000"/>
              </a:spcBef>
              <a:buClr>
                <a:srgbClr val="262A63"/>
              </a:buClr>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indent="0">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349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66700" y="847725"/>
            <a:ext cx="8620124" cy="542925"/>
          </a:xfrm>
        </p:spPr>
        <p:txBody>
          <a:bodyPr/>
          <a:lstStyle/>
          <a:p>
            <a:r>
              <a:rPr lang="en-US" dirty="0"/>
              <a:t>No More Florida Standards Assessments (FSA)	</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66699" y="1476376"/>
            <a:ext cx="8620125" cy="4784726"/>
          </a:xfrm>
        </p:spPr>
        <p:txBody>
          <a:bodyPr/>
          <a:lstStyle/>
          <a:p>
            <a:r>
              <a:rPr lang="en-US" dirty="0"/>
              <a:t>Spring 2024 was the final administration of Retake assessments aligned to the Florida Standards.</a:t>
            </a:r>
          </a:p>
          <a:p>
            <a:r>
              <a:rPr lang="en-US" dirty="0"/>
              <a:t>Students with these graduation requirements participate in FAST ELA Reading Retake or Benchmarks for Excellent Student Thinking (B.E.S.T.) Algebra 1 EOC assessments or may earn a concordant/comparative score.</a:t>
            </a:r>
          </a:p>
          <a:p>
            <a:r>
              <a:rPr lang="en-US" dirty="0">
                <a:hlinkClick r:id="rId2"/>
              </a:rPr>
              <a:t>Graduation Requirements for Florida’s Statewide Assessments</a:t>
            </a:r>
            <a:r>
              <a:rPr lang="en-US" dirty="0"/>
              <a:t>.</a:t>
            </a:r>
          </a:p>
        </p:txBody>
      </p:sp>
    </p:spTree>
    <p:extLst>
      <p:ext uri="{BB962C8B-B14F-4D97-AF65-F5344CB8AC3E}">
        <p14:creationId xmlns:p14="http://schemas.microsoft.com/office/powerpoint/2010/main" val="1216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84FEE1B-4E72-D41C-7810-F396B2339ED5}"/>
              </a:ext>
            </a:extLst>
          </p:cNvPr>
          <p:cNvSpPr>
            <a:spLocks noGrp="1"/>
          </p:cNvSpPr>
          <p:nvPr>
            <p:ph type="title"/>
          </p:nvPr>
        </p:nvSpPr>
        <p:spPr>
          <a:xfrm>
            <a:off x="1060450" y="2735263"/>
            <a:ext cx="7013575" cy="1076325"/>
          </a:xfrm>
        </p:spPr>
        <p:txBody>
          <a:bodyPr/>
          <a:lstStyle/>
          <a:p>
            <a:r>
              <a:rPr altLang="en-US" dirty="0"/>
              <a:t>Testing Requirements</a:t>
            </a:r>
          </a:p>
        </p:txBody>
      </p:sp>
      <p:sp>
        <p:nvSpPr>
          <p:cNvPr id="16387" name="Text Placeholder 2">
            <a:extLst>
              <a:ext uri="{FF2B5EF4-FFF2-40B4-BE49-F238E27FC236}">
                <a16:creationId xmlns:a16="http://schemas.microsoft.com/office/drawing/2014/main" id="{8B0282DA-AFEF-DE9A-D85D-77E6940F8C89}"/>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38125" y="966788"/>
            <a:ext cx="8277225" cy="566737"/>
          </a:xfrm>
        </p:spPr>
        <p:txBody>
          <a:bodyPr/>
          <a:lstStyle/>
          <a:p>
            <a:r>
              <a:rPr lang="en-US" dirty="0"/>
              <a:t>Students to be Tested	: ELA and Mathematics</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38125" y="1676400"/>
            <a:ext cx="8686800" cy="4584701"/>
          </a:xfrm>
        </p:spPr>
        <p:txBody>
          <a:bodyPr/>
          <a:lstStyle/>
          <a:p>
            <a:r>
              <a:rPr lang="en-US" b="1" dirty="0"/>
              <a:t>FAST ELA Reading:</a:t>
            </a:r>
            <a:r>
              <a:rPr lang="en-US" dirty="0"/>
              <a:t> all students in grades 3–10 participate in PM1, PM2, and PM3.</a:t>
            </a:r>
          </a:p>
          <a:p>
            <a:r>
              <a:rPr lang="en-US" b="1" dirty="0"/>
              <a:t>FAST Mathematics:</a:t>
            </a:r>
            <a:r>
              <a:rPr lang="en-US" dirty="0"/>
              <a:t> all students in grades 3–8 participate in PM1, PM2, and PM3.</a:t>
            </a:r>
          </a:p>
          <a:p>
            <a:pPr lvl="1"/>
            <a:r>
              <a:rPr lang="en-US" dirty="0"/>
              <a:t>Students in middle grades enrolled in an Algebra 1 or Geometry end-of-course (EOC) course do not participate in FAST; they are required to take the EOC only.</a:t>
            </a:r>
          </a:p>
          <a:p>
            <a:r>
              <a:rPr lang="en-US" b="1" dirty="0"/>
              <a:t>B.E.S.T. Writing:</a:t>
            </a:r>
            <a:r>
              <a:rPr lang="en-US" dirty="0"/>
              <a:t> all students in grades 4–10 participate in the spring.</a:t>
            </a:r>
          </a:p>
          <a:p>
            <a:endParaRPr lang="en-US" dirty="0"/>
          </a:p>
        </p:txBody>
      </p:sp>
    </p:spTree>
    <p:extLst>
      <p:ext uri="{BB962C8B-B14F-4D97-AF65-F5344CB8AC3E}">
        <p14:creationId xmlns:p14="http://schemas.microsoft.com/office/powerpoint/2010/main" val="323486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3D71-8C4C-8C74-819B-37FFF1BE274A}"/>
              </a:ext>
            </a:extLst>
          </p:cNvPr>
          <p:cNvSpPr>
            <a:spLocks noGrp="1"/>
          </p:cNvSpPr>
          <p:nvPr>
            <p:ph type="title"/>
          </p:nvPr>
        </p:nvSpPr>
        <p:spPr>
          <a:xfrm>
            <a:off x="247650" y="966788"/>
            <a:ext cx="8267700" cy="547687"/>
          </a:xfrm>
        </p:spPr>
        <p:txBody>
          <a:bodyPr/>
          <a:lstStyle/>
          <a:p>
            <a:r>
              <a:rPr lang="en-US" dirty="0"/>
              <a:t>Students to be Tested	: EOC Assessments</a:t>
            </a:r>
          </a:p>
        </p:txBody>
      </p:sp>
      <p:sp>
        <p:nvSpPr>
          <p:cNvPr id="3" name="Content Placeholder 2">
            <a:extLst>
              <a:ext uri="{FF2B5EF4-FFF2-40B4-BE49-F238E27FC236}">
                <a16:creationId xmlns:a16="http://schemas.microsoft.com/office/drawing/2014/main" id="{E9B0E0D3-7EDE-5D83-99B5-6D25E1B59A4B}"/>
              </a:ext>
            </a:extLst>
          </p:cNvPr>
          <p:cNvSpPr>
            <a:spLocks noGrp="1"/>
          </p:cNvSpPr>
          <p:nvPr>
            <p:ph idx="1"/>
          </p:nvPr>
        </p:nvSpPr>
        <p:spPr>
          <a:xfrm>
            <a:off x="247650" y="1628776"/>
            <a:ext cx="8267700" cy="4632326"/>
          </a:xfrm>
        </p:spPr>
        <p:txBody>
          <a:bodyPr/>
          <a:lstStyle/>
          <a:p>
            <a:r>
              <a:rPr lang="en-US" b="1" dirty="0"/>
              <a:t>Algebra 1, Biology 1, Civics, Geometry, U.S. History </a:t>
            </a:r>
          </a:p>
          <a:p>
            <a:pPr lvl="1"/>
            <a:r>
              <a:rPr lang="en-US" dirty="0"/>
              <a:t>All students enrolled in and completing a course associated with the EOC participate in the assessment.</a:t>
            </a:r>
          </a:p>
          <a:p>
            <a:pPr lvl="1"/>
            <a:r>
              <a:rPr lang="en-US" dirty="0"/>
              <a:t>Courses associated with EOC assessments are listed on the Fact Sheets:</a:t>
            </a:r>
          </a:p>
          <a:p>
            <a:pPr lvl="2"/>
            <a:r>
              <a:rPr lang="en-US" dirty="0">
                <a:hlinkClick r:id="rId2"/>
              </a:rPr>
              <a:t>B.E.S.T. Algebra 1 and Geometry EOC Fact Sheet</a:t>
            </a:r>
            <a:endParaRPr lang="en-US" dirty="0"/>
          </a:p>
          <a:p>
            <a:pPr lvl="2"/>
            <a:r>
              <a:rPr lang="en-US" dirty="0">
                <a:hlinkClick r:id="rId3"/>
              </a:rPr>
              <a:t>Science and Social Studies EOC Fact Sheet</a:t>
            </a:r>
            <a:endParaRPr lang="en-US" dirty="0"/>
          </a:p>
          <a:p>
            <a:endParaRPr lang="en-US" dirty="0"/>
          </a:p>
        </p:txBody>
      </p:sp>
    </p:spTree>
    <p:extLst>
      <p:ext uri="{BB962C8B-B14F-4D97-AF65-F5344CB8AC3E}">
        <p14:creationId xmlns:p14="http://schemas.microsoft.com/office/powerpoint/2010/main" val="4186855351"/>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0634eab-cf1c-418c-8452-8e641ce730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924F032244B43BAAAFFE23F0CEA23" ma:contentTypeVersion="17" ma:contentTypeDescription="Create a new document." ma:contentTypeScope="" ma:versionID="1dae4fe96868b6f8060389b730073012">
  <xsd:schema xmlns:xsd="http://www.w3.org/2001/XMLSchema" xmlns:xs="http://www.w3.org/2001/XMLSchema" xmlns:p="http://schemas.microsoft.com/office/2006/metadata/properties" xmlns:ns1="http://schemas.microsoft.com/sharepoint/v3" xmlns:ns3="f09aee23-8f91-478c-badc-f7aa2cd2d2e4" xmlns:ns4="d0634eab-cf1c-418c-8452-8e641ce73037" targetNamespace="http://schemas.microsoft.com/office/2006/metadata/properties" ma:root="true" ma:fieldsID="6fa470ed35276f831476bb8bf2470c8e" ns1:_="" ns3:_="" ns4:_="">
    <xsd:import namespace="http://schemas.microsoft.com/sharepoint/v3"/>
    <xsd:import namespace="f09aee23-8f91-478c-badc-f7aa2cd2d2e4"/>
    <xsd:import namespace="d0634eab-cf1c-418c-8452-8e641ce730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9aee23-8f91-478c-badc-f7aa2cd2d2e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634eab-cf1c-418c-8452-8e641ce730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CE365-F2B6-49B1-B95C-A6676AA640E3}">
  <ds:schemaRefs>
    <ds:schemaRef ds:uri="http://schemas.microsoft.com/office/infopath/2007/PartnerControls"/>
    <ds:schemaRef ds:uri="http://schemas.openxmlformats.org/package/2006/metadata/core-properties"/>
    <ds:schemaRef ds:uri="http://schemas.microsoft.com/sharepoint/v3"/>
    <ds:schemaRef ds:uri="http://purl.org/dc/terms/"/>
    <ds:schemaRef ds:uri="http://purl.org/dc/dcmitype/"/>
    <ds:schemaRef ds:uri="http://schemas.microsoft.com/office/2006/documentManagement/types"/>
    <ds:schemaRef ds:uri="d0634eab-cf1c-418c-8452-8e641ce73037"/>
    <ds:schemaRef ds:uri="f09aee23-8f91-478c-badc-f7aa2cd2d2e4"/>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0E781123-D6D0-4AC6-8EA9-D74DF6C55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9aee23-8f91-478c-badc-f7aa2cd2d2e4"/>
    <ds:schemaRef ds:uri="d0634eab-cf1c-418c-8452-8e641ce73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97A95-9FC9-4855-B1C8-CAA94C747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28331</TotalTime>
  <Words>3220</Words>
  <Application>Microsoft Office PowerPoint</Application>
  <PresentationFormat>On-screen Show (4:3)</PresentationFormat>
  <Paragraphs>227</Paragraphs>
  <Slides>42</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42</vt:i4>
      </vt:variant>
    </vt:vector>
  </HeadingPairs>
  <TitlesOfParts>
    <vt:vector size="53" baseType="lpstr">
      <vt:lpstr>Arial</vt:lpstr>
      <vt:lpstr>Calibri</vt:lpstr>
      <vt:lpstr>Open Sans</vt:lpstr>
      <vt:lpstr>Symbol</vt:lpstr>
      <vt:lpstr>Times New Roman</vt:lpstr>
      <vt:lpstr>FDOE_PPT_template_Standard</vt:lpstr>
      <vt:lpstr>1_Office Theme</vt:lpstr>
      <vt:lpstr>2_Office Theme</vt:lpstr>
      <vt:lpstr>3_Office Theme</vt:lpstr>
      <vt:lpstr>4_Office Theme</vt:lpstr>
      <vt:lpstr>5_Office Theme</vt:lpstr>
      <vt:lpstr>Florida Charter School Conference Statewide Assessment Update</vt:lpstr>
      <vt:lpstr>Topics</vt:lpstr>
      <vt:lpstr>What's New</vt:lpstr>
      <vt:lpstr>Grade 3 FAST ELA Reading Summer Administration</vt:lpstr>
      <vt:lpstr>Science and Social Studies</vt:lpstr>
      <vt:lpstr>No More Florida Standards Assessments (FSA) </vt:lpstr>
      <vt:lpstr>Testing Requirements</vt:lpstr>
      <vt:lpstr>Students to be Tested : ELA and Mathematics</vt:lpstr>
      <vt:lpstr>Students to be Tested : EOC Assessments</vt:lpstr>
      <vt:lpstr>Students to be Tested : Science</vt:lpstr>
      <vt:lpstr>Students to be Tested : Retake Assessments</vt:lpstr>
      <vt:lpstr>Students to be Tested : Florida Civic Literacy Exam (FCLE)</vt:lpstr>
      <vt:lpstr>Benchmark Reporting</vt:lpstr>
      <vt:lpstr>Downloadable Benchmark Report</vt:lpstr>
      <vt:lpstr>Downloadable Benchmark Report (cont.)</vt:lpstr>
      <vt:lpstr>Enhanced Score Reports</vt:lpstr>
      <vt:lpstr>Enhanced Reports: Science and Social Studies</vt:lpstr>
      <vt:lpstr>Enhanced Reports – Science and Social Studies</vt:lpstr>
      <vt:lpstr>Biology 1: “What These Results Mean”</vt:lpstr>
      <vt:lpstr>Biology 1: “Next Steps”</vt:lpstr>
      <vt:lpstr>Interpreting the Enhanced Score Report</vt:lpstr>
      <vt:lpstr>FAA Standard Setting</vt:lpstr>
      <vt:lpstr>Florida Alternate Assessment: Standard Setting</vt:lpstr>
      <vt:lpstr>Florida Alternate Assessment: Standard Setting</vt:lpstr>
      <vt:lpstr>Florida Alternate Assessment – 2024 Reporting</vt:lpstr>
      <vt:lpstr>Released Tests</vt:lpstr>
      <vt:lpstr>Released Tests</vt:lpstr>
      <vt:lpstr>Proposed Released Test Timeline</vt:lpstr>
      <vt:lpstr>Released Tests (cont.)</vt:lpstr>
      <vt:lpstr>Released Tests (cont.)</vt:lpstr>
      <vt:lpstr>Released Tests (cont.)</vt:lpstr>
      <vt:lpstr>Concordant/Comparative Scores</vt:lpstr>
      <vt:lpstr>Concordant/Comparative Scores</vt:lpstr>
      <vt:lpstr>Concordant/Comparative Scores (cont.)</vt:lpstr>
      <vt:lpstr>Concordant/Comparative Scores (cont.)</vt:lpstr>
      <vt:lpstr>Implementation Timeline</vt:lpstr>
      <vt:lpstr>Independent Study</vt:lpstr>
      <vt:lpstr>Independent Study</vt:lpstr>
      <vt:lpstr>New Worlds Scholarships</vt:lpstr>
      <vt:lpstr> New Worlds Scholarship Accounts   </vt:lpstr>
      <vt:lpstr>QUESTIONS? Catherine.Altmaier@fldoe.org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Altmaier, Catherine</cp:lastModifiedBy>
  <cp:revision>323</cp:revision>
  <cp:lastPrinted>2019-10-16T15:40:26Z</cp:lastPrinted>
  <dcterms:created xsi:type="dcterms:W3CDTF">2015-06-03T15:39:07Z</dcterms:created>
  <dcterms:modified xsi:type="dcterms:W3CDTF">2024-11-07T19:10:32Z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0x010100541924F032244B43BAAAFFE23F0CEA23</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