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handoutMasterIdLst>
    <p:handoutMasterId r:id="rId43"/>
  </p:handoutMasterIdLst>
  <p:sldIdLst>
    <p:sldId id="421" r:id="rId5"/>
    <p:sldId id="1468" r:id="rId6"/>
    <p:sldId id="422" r:id="rId7"/>
    <p:sldId id="423" r:id="rId8"/>
    <p:sldId id="424" r:id="rId9"/>
    <p:sldId id="431" r:id="rId10"/>
    <p:sldId id="1476" r:id="rId11"/>
    <p:sldId id="1478" r:id="rId12"/>
    <p:sldId id="450" r:id="rId13"/>
    <p:sldId id="1477" r:id="rId14"/>
    <p:sldId id="1479" r:id="rId15"/>
    <p:sldId id="1480" r:id="rId16"/>
    <p:sldId id="1481" r:id="rId17"/>
    <p:sldId id="1482" r:id="rId18"/>
    <p:sldId id="1483" r:id="rId19"/>
    <p:sldId id="1484" r:id="rId20"/>
    <p:sldId id="448" r:id="rId21"/>
    <p:sldId id="1485" r:id="rId22"/>
    <p:sldId id="1486" r:id="rId23"/>
    <p:sldId id="1487" r:id="rId24"/>
    <p:sldId id="1488" r:id="rId25"/>
    <p:sldId id="1489" r:id="rId26"/>
    <p:sldId id="1490" r:id="rId27"/>
    <p:sldId id="1491" r:id="rId28"/>
    <p:sldId id="1492" r:id="rId29"/>
    <p:sldId id="1493" r:id="rId30"/>
    <p:sldId id="1494" r:id="rId31"/>
    <p:sldId id="1495" r:id="rId32"/>
    <p:sldId id="447" r:id="rId33"/>
    <p:sldId id="1496" r:id="rId34"/>
    <p:sldId id="1497" r:id="rId35"/>
    <p:sldId id="1498" r:id="rId36"/>
    <p:sldId id="1499" r:id="rId37"/>
    <p:sldId id="1500" r:id="rId38"/>
    <p:sldId id="1501" r:id="rId39"/>
    <p:sldId id="278" r:id="rId40"/>
    <p:sldId id="300" r:id="rId41"/>
  </p:sldIdLst>
  <p:sldSz cx="9144000" cy="6858000" type="screen4x3"/>
  <p:notesSz cx="7010400" cy="9296400"/>
  <p:custDataLst>
    <p:tags r:id="rId44"/>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21E20B-DFC2-4A10-45AA-9067D6969D69}" name="Hoffman, Terry" initials="HT" userId="S::Terry.Hoffman@fldoe.org::08e29575-c637-4803-b075-66ff78edd7c6" providerId="AD"/>
  <p188:author id="{71AC4F61-10A0-A450-0FCC-B0A3CAD2648B}" name="Hoffman, Terry" initials="TH" userId="Hoffman, Terry"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A63"/>
    <a:srgbClr val="CD9D2C"/>
    <a:srgbClr val="00689B"/>
    <a:srgbClr val="EAEAEA"/>
    <a:srgbClr val="9CB63C"/>
    <a:srgbClr val="00A8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42" autoAdjust="0"/>
    <p:restoredTop sz="74501" autoAdjust="0"/>
  </p:normalViewPr>
  <p:slideViewPr>
    <p:cSldViewPr snapToGrid="0">
      <p:cViewPr varScale="1">
        <p:scale>
          <a:sx n="61" d="100"/>
          <a:sy n="61" d="100"/>
        </p:scale>
        <p:origin x="2040" y="34"/>
      </p:cViewPr>
      <p:guideLst>
        <p:guide orient="horz" pos="2160"/>
        <p:guide pos="2880"/>
      </p:guideLst>
    </p:cSldViewPr>
  </p:slideViewPr>
  <p:notesTextViewPr>
    <p:cViewPr>
      <p:scale>
        <a:sx n="125" d="100"/>
        <a:sy n="125" d="100"/>
      </p:scale>
      <p:origin x="0" y="0"/>
    </p:cViewPr>
  </p:notesTextViewPr>
  <p:notesViewPr>
    <p:cSldViewPr snapToGrid="0">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363693-06C1-403D-BEF7-7094CA4FCC8A}"/>
              </a:ext>
            </a:extLst>
          </p:cNvPr>
          <p:cNvSpPr>
            <a:spLocks noGrp="1"/>
          </p:cNvSpPr>
          <p:nvPr>
            <p:ph type="hdr" sz="quarter"/>
          </p:nvPr>
        </p:nvSpPr>
        <p:spPr>
          <a:xfrm>
            <a:off x="0" y="0"/>
            <a:ext cx="3038475" cy="466725"/>
          </a:xfrm>
          <a:prstGeom prst="rect">
            <a:avLst/>
          </a:prstGeom>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a:extLst>
              <a:ext uri="{FF2B5EF4-FFF2-40B4-BE49-F238E27FC236}">
                <a16:creationId xmlns:a16="http://schemas.microsoft.com/office/drawing/2014/main" id="{3F688833-90C6-4070-B814-3E17CAC0A59E}"/>
              </a:ext>
            </a:extLst>
          </p:cNvPr>
          <p:cNvSpPr>
            <a:spLocks noGrp="1"/>
          </p:cNvSpPr>
          <p:nvPr>
            <p:ph type="dt" sz="quarter" idx="1"/>
          </p:nvPr>
        </p:nvSpPr>
        <p:spPr>
          <a:xfrm>
            <a:off x="3970338" y="0"/>
            <a:ext cx="3038475" cy="466725"/>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fld id="{F1B02962-1E31-45EF-AB5B-5D5E2ED036CB}" type="datetimeFigureOut">
              <a:rPr lang="en-US" altLang="en-US"/>
              <a:pPr>
                <a:defRPr/>
              </a:pPr>
              <a:t>11/18/2024</a:t>
            </a:fld>
            <a:endParaRPr lang="en-US" altLang="en-US" dirty="0"/>
          </a:p>
        </p:txBody>
      </p:sp>
      <p:sp>
        <p:nvSpPr>
          <p:cNvPr id="4" name="Footer Placeholder 3">
            <a:extLst>
              <a:ext uri="{FF2B5EF4-FFF2-40B4-BE49-F238E27FC236}">
                <a16:creationId xmlns:a16="http://schemas.microsoft.com/office/drawing/2014/main" id="{4B4A7291-5C52-4D3C-BE26-ECFB7D22B26F}"/>
              </a:ext>
            </a:extLst>
          </p:cNvPr>
          <p:cNvSpPr>
            <a:spLocks noGrp="1"/>
          </p:cNvSpPr>
          <p:nvPr>
            <p:ph type="ftr" sz="quarter" idx="2"/>
          </p:nvPr>
        </p:nvSpPr>
        <p:spPr>
          <a:xfrm>
            <a:off x="0" y="8829675"/>
            <a:ext cx="3038475" cy="466725"/>
          </a:xfrm>
          <a:prstGeom prst="rect">
            <a:avLst/>
          </a:prstGeom>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ltLang="en-US"/>
          </a:p>
        </p:txBody>
      </p:sp>
      <p:sp>
        <p:nvSpPr>
          <p:cNvPr id="5" name="Slide Number Placeholder 4">
            <a:extLst>
              <a:ext uri="{FF2B5EF4-FFF2-40B4-BE49-F238E27FC236}">
                <a16:creationId xmlns:a16="http://schemas.microsoft.com/office/drawing/2014/main" id="{B5E8EB98-918A-4F45-93DE-3F9AAD82F33C}"/>
              </a:ext>
            </a:extLst>
          </p:cNvPr>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smtClean="0"/>
            </a:lvl1pPr>
          </a:lstStyle>
          <a:p>
            <a:pPr>
              <a:defRPr/>
            </a:pPr>
            <a:fld id="{92F36358-DB06-414A-845F-B78B58A3D489}"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EC1ADE-901C-4B18-B32E-05D018A0A6DF}"/>
              </a:ext>
            </a:extLst>
          </p:cNvPr>
          <p:cNvSpPr>
            <a:spLocks noGrp="1"/>
          </p:cNvSpPr>
          <p:nvPr>
            <p:ph type="hdr" sz="quarter"/>
          </p:nvPr>
        </p:nvSpPr>
        <p:spPr>
          <a:xfrm>
            <a:off x="0" y="0"/>
            <a:ext cx="3038475" cy="466725"/>
          </a:xfrm>
          <a:prstGeom prst="rect">
            <a:avLst/>
          </a:prstGeom>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a:extLst>
              <a:ext uri="{FF2B5EF4-FFF2-40B4-BE49-F238E27FC236}">
                <a16:creationId xmlns:a16="http://schemas.microsoft.com/office/drawing/2014/main" id="{FDA3309F-9AD7-439C-B42F-B5E21FC87182}"/>
              </a:ext>
            </a:extLst>
          </p:cNvPr>
          <p:cNvSpPr>
            <a:spLocks noGrp="1"/>
          </p:cNvSpPr>
          <p:nvPr>
            <p:ph type="dt" idx="1"/>
          </p:nvPr>
        </p:nvSpPr>
        <p:spPr>
          <a:xfrm>
            <a:off x="3970338" y="0"/>
            <a:ext cx="3038475" cy="466725"/>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fld id="{B397AA13-AFEF-4CD0-8970-7824455E6D14}" type="datetimeFigureOut">
              <a:rPr lang="en-US" altLang="en-US"/>
              <a:pPr>
                <a:defRPr/>
              </a:pPr>
              <a:t>11/18/2024</a:t>
            </a:fld>
            <a:endParaRPr lang="en-US" altLang="en-US" dirty="0"/>
          </a:p>
        </p:txBody>
      </p:sp>
      <p:sp>
        <p:nvSpPr>
          <p:cNvPr id="4" name="Slide Image Placeholder 3">
            <a:extLst>
              <a:ext uri="{FF2B5EF4-FFF2-40B4-BE49-F238E27FC236}">
                <a16:creationId xmlns:a16="http://schemas.microsoft.com/office/drawing/2014/main" id="{F0B486F1-E073-44B9-9F78-3CB24F87C268}"/>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3E25E495-E21E-4D38-87DF-A5EC90D6BCDB}"/>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5ED77A6-D496-467F-AFB9-5551949B2F08}"/>
              </a:ext>
            </a:extLst>
          </p:cNvPr>
          <p:cNvSpPr>
            <a:spLocks noGrp="1"/>
          </p:cNvSpPr>
          <p:nvPr>
            <p:ph type="ftr" sz="quarter" idx="4"/>
          </p:nvPr>
        </p:nvSpPr>
        <p:spPr>
          <a:xfrm>
            <a:off x="0" y="8829675"/>
            <a:ext cx="3038475" cy="466725"/>
          </a:xfrm>
          <a:prstGeom prst="rect">
            <a:avLst/>
          </a:prstGeom>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ltLang="en-US"/>
          </a:p>
        </p:txBody>
      </p:sp>
      <p:sp>
        <p:nvSpPr>
          <p:cNvPr id="8" name="Slide Number Placeholder 7">
            <a:extLst>
              <a:ext uri="{FF2B5EF4-FFF2-40B4-BE49-F238E27FC236}">
                <a16:creationId xmlns:a16="http://schemas.microsoft.com/office/drawing/2014/main" id="{01815EA8-0CEA-7215-3C24-8B41E320FAE1}"/>
              </a:ext>
            </a:extLst>
          </p:cNvPr>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4DC3A88-0B1C-48C6-BC16-E62DCBA1508B}" type="slidenum">
              <a:rPr lang="en-US" smtClean="0"/>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I am Patricia Bodiford, and I serve as the Senior Educational Program Director of Instructional Support Services in the Bureau of Exceptional Education and Student Services (BEESS) within the Florida Department of Education. I am here today to talk about the Local Educational Agency’s Obligation to Parentally-Placed Private School Students.</a:t>
            </a:r>
          </a:p>
        </p:txBody>
      </p:sp>
      <p:sp>
        <p:nvSpPr>
          <p:cNvPr id="4" name="Slide Number Placeholder 3"/>
          <p:cNvSpPr>
            <a:spLocks noGrp="1"/>
          </p:cNvSpPr>
          <p:nvPr>
            <p:ph type="sldNum" sz="quarter" idx="5"/>
          </p:nvPr>
        </p:nvSpPr>
        <p:spPr>
          <a:xfrm>
            <a:off x="3970338" y="8829675"/>
            <a:ext cx="3038475" cy="466725"/>
          </a:xfrm>
          <a:prstGeom prst="rect">
            <a:avLst/>
          </a:prstGeom>
        </p:spPr>
        <p:txBody>
          <a:bodyPr/>
          <a:lstStyle/>
          <a:p>
            <a:pPr>
              <a:defRPr/>
            </a:pPr>
            <a:fld id="{E3060243-A26D-4096-BA69-1C2469B8E8DD}" type="slidenum">
              <a:rPr lang="en-US" altLang="en-US" smtClean="0"/>
              <a:pPr>
                <a:defRPr/>
              </a:pPr>
              <a:t>1</a:t>
            </a:fld>
            <a:endParaRPr lang="en-US" altLang="en-US"/>
          </a:p>
        </p:txBody>
      </p:sp>
    </p:spTree>
    <p:extLst>
      <p:ext uri="{BB962C8B-B14F-4D97-AF65-F5344CB8AC3E}">
        <p14:creationId xmlns:p14="http://schemas.microsoft.com/office/powerpoint/2010/main" val="3605510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a:xfrm>
            <a:off x="3970338" y="8829675"/>
            <a:ext cx="3038475" cy="466725"/>
          </a:xfrm>
          <a:prstGeom prst="rect">
            <a:avLst/>
          </a:prstGeom>
        </p:spPr>
        <p:txBody>
          <a:bodyPr/>
          <a:lstStyle/>
          <a:p>
            <a:pPr>
              <a:defRPr/>
            </a:pPr>
            <a:fld id="{E3060243-A26D-4096-BA69-1C2469B8E8DD}" type="slidenum">
              <a:rPr lang="en-US" altLang="en-US" smtClean="0"/>
              <a:pPr>
                <a:defRPr/>
              </a:pPr>
              <a:t>10</a:t>
            </a:fld>
            <a:endParaRPr lang="en-US" altLang="en-US"/>
          </a:p>
        </p:txBody>
      </p:sp>
    </p:spTree>
    <p:extLst>
      <p:ext uri="{BB962C8B-B14F-4D97-AF65-F5344CB8AC3E}">
        <p14:creationId xmlns:p14="http://schemas.microsoft.com/office/powerpoint/2010/main" val="2416935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a:xfrm>
            <a:off x="3970338" y="8829675"/>
            <a:ext cx="3038475" cy="466725"/>
          </a:xfrm>
          <a:prstGeom prst="rect">
            <a:avLst/>
          </a:prstGeom>
        </p:spPr>
        <p:txBody>
          <a:bodyPr/>
          <a:lstStyle/>
          <a:p>
            <a:pPr>
              <a:defRPr/>
            </a:pPr>
            <a:fld id="{E3060243-A26D-4096-BA69-1C2469B8E8DD}" type="slidenum">
              <a:rPr lang="en-US" altLang="en-US" smtClean="0"/>
              <a:pPr>
                <a:defRPr/>
              </a:pPr>
              <a:t>11</a:t>
            </a:fld>
            <a:endParaRPr lang="en-US" altLang="en-US"/>
          </a:p>
        </p:txBody>
      </p:sp>
    </p:spTree>
    <p:extLst>
      <p:ext uri="{BB962C8B-B14F-4D97-AF65-F5344CB8AC3E}">
        <p14:creationId xmlns:p14="http://schemas.microsoft.com/office/powerpoint/2010/main" val="1532269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a:xfrm>
            <a:off x="3970338" y="8829675"/>
            <a:ext cx="3038475" cy="466725"/>
          </a:xfrm>
          <a:prstGeom prst="rect">
            <a:avLst/>
          </a:prstGeom>
        </p:spPr>
        <p:txBody>
          <a:bodyPr/>
          <a:lstStyle/>
          <a:p>
            <a:pPr>
              <a:defRPr/>
            </a:pPr>
            <a:fld id="{E3060243-A26D-4096-BA69-1C2469B8E8DD}" type="slidenum">
              <a:rPr lang="en-US" altLang="en-US" smtClean="0"/>
              <a:pPr>
                <a:defRPr/>
              </a:pPr>
              <a:t>12</a:t>
            </a:fld>
            <a:endParaRPr lang="en-US" altLang="en-US"/>
          </a:p>
        </p:txBody>
      </p:sp>
    </p:spTree>
    <p:extLst>
      <p:ext uri="{BB962C8B-B14F-4D97-AF65-F5344CB8AC3E}">
        <p14:creationId xmlns:p14="http://schemas.microsoft.com/office/powerpoint/2010/main" val="3717998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a:xfrm>
            <a:off x="3970338" y="8829675"/>
            <a:ext cx="3038475" cy="466725"/>
          </a:xfrm>
          <a:prstGeom prst="rect">
            <a:avLst/>
          </a:prstGeom>
        </p:spPr>
        <p:txBody>
          <a:bodyPr/>
          <a:lstStyle/>
          <a:p>
            <a:pPr>
              <a:defRPr/>
            </a:pPr>
            <a:fld id="{E3060243-A26D-4096-BA69-1C2469B8E8DD}" type="slidenum">
              <a:rPr lang="en-US" altLang="en-US" smtClean="0"/>
              <a:pPr>
                <a:defRPr/>
              </a:pPr>
              <a:t>13</a:t>
            </a:fld>
            <a:endParaRPr lang="en-US" altLang="en-US"/>
          </a:p>
        </p:txBody>
      </p:sp>
    </p:spTree>
    <p:extLst>
      <p:ext uri="{BB962C8B-B14F-4D97-AF65-F5344CB8AC3E}">
        <p14:creationId xmlns:p14="http://schemas.microsoft.com/office/powerpoint/2010/main" val="3494132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a:xfrm>
            <a:off x="3970338" y="8829675"/>
            <a:ext cx="3038475" cy="466725"/>
          </a:xfrm>
          <a:prstGeom prst="rect">
            <a:avLst/>
          </a:prstGeom>
        </p:spPr>
        <p:txBody>
          <a:bodyPr/>
          <a:lstStyle/>
          <a:p>
            <a:pPr>
              <a:defRPr/>
            </a:pPr>
            <a:fld id="{E3060243-A26D-4096-BA69-1C2469B8E8DD}" type="slidenum">
              <a:rPr lang="en-US" altLang="en-US" smtClean="0"/>
              <a:pPr>
                <a:defRPr/>
              </a:pPr>
              <a:t>14</a:t>
            </a:fld>
            <a:endParaRPr lang="en-US" altLang="en-US"/>
          </a:p>
        </p:txBody>
      </p:sp>
    </p:spTree>
    <p:extLst>
      <p:ext uri="{BB962C8B-B14F-4D97-AF65-F5344CB8AC3E}">
        <p14:creationId xmlns:p14="http://schemas.microsoft.com/office/powerpoint/2010/main" val="977407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a:xfrm>
            <a:off x="3970338" y="8829675"/>
            <a:ext cx="3038475" cy="466725"/>
          </a:xfrm>
          <a:prstGeom prst="rect">
            <a:avLst/>
          </a:prstGeom>
        </p:spPr>
        <p:txBody>
          <a:bodyPr/>
          <a:lstStyle/>
          <a:p>
            <a:pPr>
              <a:defRPr/>
            </a:pPr>
            <a:fld id="{E3060243-A26D-4096-BA69-1C2469B8E8DD}" type="slidenum">
              <a:rPr lang="en-US" altLang="en-US" smtClean="0"/>
              <a:pPr>
                <a:defRPr/>
              </a:pPr>
              <a:t>15</a:t>
            </a:fld>
            <a:endParaRPr lang="en-US" altLang="en-US"/>
          </a:p>
        </p:txBody>
      </p:sp>
    </p:spTree>
    <p:extLst>
      <p:ext uri="{BB962C8B-B14F-4D97-AF65-F5344CB8AC3E}">
        <p14:creationId xmlns:p14="http://schemas.microsoft.com/office/powerpoint/2010/main" val="2248996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a:xfrm>
            <a:off x="3970338" y="8829675"/>
            <a:ext cx="3038475" cy="466725"/>
          </a:xfrm>
          <a:prstGeom prst="rect">
            <a:avLst/>
          </a:prstGeom>
        </p:spPr>
        <p:txBody>
          <a:bodyPr/>
          <a:lstStyle/>
          <a:p>
            <a:pPr>
              <a:defRPr/>
            </a:pPr>
            <a:fld id="{E3060243-A26D-4096-BA69-1C2469B8E8DD}" type="slidenum">
              <a:rPr lang="en-US" altLang="en-US" smtClean="0"/>
              <a:pPr>
                <a:defRPr/>
              </a:pPr>
              <a:t>16</a:t>
            </a:fld>
            <a:endParaRPr lang="en-US" altLang="en-US"/>
          </a:p>
        </p:txBody>
      </p:sp>
    </p:spTree>
    <p:extLst>
      <p:ext uri="{BB962C8B-B14F-4D97-AF65-F5344CB8AC3E}">
        <p14:creationId xmlns:p14="http://schemas.microsoft.com/office/powerpoint/2010/main" val="421576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3970338" y="8829675"/>
            <a:ext cx="3038475" cy="466725"/>
          </a:xfrm>
          <a:prstGeom prst="rect">
            <a:avLst/>
          </a:prstGeom>
        </p:spPr>
        <p:txBody>
          <a:bodyPr/>
          <a:lstStyle/>
          <a:p>
            <a:pPr>
              <a:defRPr/>
            </a:pPr>
            <a:fld id="{E3060243-A26D-4096-BA69-1C2469B8E8DD}" type="slidenum">
              <a:rPr lang="en-US" altLang="en-US" smtClean="0"/>
              <a:pPr>
                <a:defRPr/>
              </a:pPr>
              <a:t>17</a:t>
            </a:fld>
            <a:endParaRPr lang="en-US" altLang="en-US"/>
          </a:p>
        </p:txBody>
      </p:sp>
    </p:spTree>
    <p:extLst>
      <p:ext uri="{BB962C8B-B14F-4D97-AF65-F5344CB8AC3E}">
        <p14:creationId xmlns:p14="http://schemas.microsoft.com/office/powerpoint/2010/main" val="2679518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a:xfrm>
            <a:off x="3970338" y="8829675"/>
            <a:ext cx="3038475" cy="466725"/>
          </a:xfrm>
          <a:prstGeom prst="rect">
            <a:avLst/>
          </a:prstGeom>
        </p:spPr>
        <p:txBody>
          <a:bodyPr/>
          <a:lstStyle/>
          <a:p>
            <a:pPr>
              <a:defRPr/>
            </a:pPr>
            <a:fld id="{E3060243-A26D-4096-BA69-1C2469B8E8DD}" type="slidenum">
              <a:rPr lang="en-US" altLang="en-US" smtClean="0"/>
              <a:pPr>
                <a:defRPr/>
              </a:pPr>
              <a:t>18</a:t>
            </a:fld>
            <a:endParaRPr lang="en-US" altLang="en-US"/>
          </a:p>
        </p:txBody>
      </p:sp>
    </p:spTree>
    <p:extLst>
      <p:ext uri="{BB962C8B-B14F-4D97-AF65-F5344CB8AC3E}">
        <p14:creationId xmlns:p14="http://schemas.microsoft.com/office/powerpoint/2010/main" val="2742205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a:xfrm>
            <a:off x="3970338" y="8829675"/>
            <a:ext cx="3038475" cy="466725"/>
          </a:xfrm>
          <a:prstGeom prst="rect">
            <a:avLst/>
          </a:prstGeom>
        </p:spPr>
        <p:txBody>
          <a:bodyPr/>
          <a:lstStyle/>
          <a:p>
            <a:pPr>
              <a:defRPr/>
            </a:pPr>
            <a:fld id="{E3060243-A26D-4096-BA69-1C2469B8E8DD}" type="slidenum">
              <a:rPr lang="en-US" altLang="en-US" smtClean="0"/>
              <a:pPr>
                <a:defRPr/>
              </a:pPr>
              <a:t>19</a:t>
            </a:fld>
            <a:endParaRPr lang="en-US" altLang="en-US"/>
          </a:p>
        </p:txBody>
      </p:sp>
    </p:spTree>
    <p:extLst>
      <p:ext uri="{BB962C8B-B14F-4D97-AF65-F5344CB8AC3E}">
        <p14:creationId xmlns:p14="http://schemas.microsoft.com/office/powerpoint/2010/main" val="2031650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Here is our agenda. We will first go over the Department’s mission, vision, and goals. Then we will have an overview of Child Find, Consultation, Service Plans and Proportionate Share.</a:t>
            </a:r>
          </a:p>
        </p:txBody>
      </p:sp>
      <p:sp>
        <p:nvSpPr>
          <p:cNvPr id="4" name="Slide Number Placeholder 3"/>
          <p:cNvSpPr>
            <a:spLocks noGrp="1"/>
          </p:cNvSpPr>
          <p:nvPr>
            <p:ph type="sldNum" sz="quarter" idx="5"/>
          </p:nvPr>
        </p:nvSpPr>
        <p:spPr>
          <a:xfrm>
            <a:off x="3970338" y="8829675"/>
            <a:ext cx="3038475" cy="466725"/>
          </a:xfrm>
          <a:prstGeom prst="rect">
            <a:avLst/>
          </a:prstGeom>
        </p:spPr>
        <p:txBody>
          <a:bodyPr/>
          <a:lstStyle/>
          <a:p>
            <a:pPr>
              <a:defRPr/>
            </a:pPr>
            <a:fld id="{E3060243-A26D-4096-BA69-1C2469B8E8DD}" type="slidenum">
              <a:rPr lang="en-US" altLang="en-US" smtClean="0"/>
              <a:pPr>
                <a:defRPr/>
              </a:pPr>
              <a:t>2</a:t>
            </a:fld>
            <a:endParaRPr lang="en-US" altLang="en-US"/>
          </a:p>
        </p:txBody>
      </p:sp>
    </p:spTree>
    <p:extLst>
      <p:ext uri="{BB962C8B-B14F-4D97-AF65-F5344CB8AC3E}">
        <p14:creationId xmlns:p14="http://schemas.microsoft.com/office/powerpoint/2010/main" val="3059427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a:xfrm>
            <a:off x="3970338" y="8829675"/>
            <a:ext cx="3038475" cy="466725"/>
          </a:xfrm>
          <a:prstGeom prst="rect">
            <a:avLst/>
          </a:prstGeom>
        </p:spPr>
        <p:txBody>
          <a:bodyPr/>
          <a:lstStyle/>
          <a:p>
            <a:pPr>
              <a:defRPr/>
            </a:pPr>
            <a:fld id="{E3060243-A26D-4096-BA69-1C2469B8E8DD}" type="slidenum">
              <a:rPr lang="en-US" altLang="en-US" smtClean="0"/>
              <a:pPr>
                <a:defRPr/>
              </a:pPr>
              <a:t>20</a:t>
            </a:fld>
            <a:endParaRPr lang="en-US" altLang="en-US"/>
          </a:p>
        </p:txBody>
      </p:sp>
    </p:spTree>
    <p:extLst>
      <p:ext uri="{BB962C8B-B14F-4D97-AF65-F5344CB8AC3E}">
        <p14:creationId xmlns:p14="http://schemas.microsoft.com/office/powerpoint/2010/main" val="3010238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a:xfrm>
            <a:off x="3970338" y="8829675"/>
            <a:ext cx="3038475" cy="466725"/>
          </a:xfrm>
          <a:prstGeom prst="rect">
            <a:avLst/>
          </a:prstGeom>
        </p:spPr>
        <p:txBody>
          <a:bodyPr/>
          <a:lstStyle/>
          <a:p>
            <a:pPr>
              <a:defRPr/>
            </a:pPr>
            <a:fld id="{E3060243-A26D-4096-BA69-1C2469B8E8DD}" type="slidenum">
              <a:rPr lang="en-US" altLang="en-US" smtClean="0"/>
              <a:pPr>
                <a:defRPr/>
              </a:pPr>
              <a:t>21</a:t>
            </a:fld>
            <a:endParaRPr lang="en-US" altLang="en-US"/>
          </a:p>
        </p:txBody>
      </p:sp>
    </p:spTree>
    <p:extLst>
      <p:ext uri="{BB962C8B-B14F-4D97-AF65-F5344CB8AC3E}">
        <p14:creationId xmlns:p14="http://schemas.microsoft.com/office/powerpoint/2010/main" val="629318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a:xfrm>
            <a:off x="3970338" y="8829675"/>
            <a:ext cx="3038475" cy="466725"/>
          </a:xfrm>
          <a:prstGeom prst="rect">
            <a:avLst/>
          </a:prstGeom>
        </p:spPr>
        <p:txBody>
          <a:bodyPr/>
          <a:lstStyle/>
          <a:p>
            <a:pPr>
              <a:defRPr/>
            </a:pPr>
            <a:fld id="{E3060243-A26D-4096-BA69-1C2469B8E8DD}" type="slidenum">
              <a:rPr lang="en-US" altLang="en-US" smtClean="0"/>
              <a:pPr>
                <a:defRPr/>
              </a:pPr>
              <a:t>22</a:t>
            </a:fld>
            <a:endParaRPr lang="en-US" altLang="en-US"/>
          </a:p>
        </p:txBody>
      </p:sp>
    </p:spTree>
    <p:extLst>
      <p:ext uri="{BB962C8B-B14F-4D97-AF65-F5344CB8AC3E}">
        <p14:creationId xmlns:p14="http://schemas.microsoft.com/office/powerpoint/2010/main" val="2777090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a:xfrm>
            <a:off x="3970338" y="8829675"/>
            <a:ext cx="3038475" cy="466725"/>
          </a:xfrm>
          <a:prstGeom prst="rect">
            <a:avLst/>
          </a:prstGeom>
        </p:spPr>
        <p:txBody>
          <a:bodyPr/>
          <a:lstStyle/>
          <a:p>
            <a:pPr>
              <a:defRPr/>
            </a:pPr>
            <a:fld id="{E3060243-A26D-4096-BA69-1C2469B8E8DD}" type="slidenum">
              <a:rPr lang="en-US" altLang="en-US" smtClean="0"/>
              <a:pPr>
                <a:defRPr/>
              </a:pPr>
              <a:t>23</a:t>
            </a:fld>
            <a:endParaRPr lang="en-US" altLang="en-US"/>
          </a:p>
        </p:txBody>
      </p:sp>
    </p:spTree>
    <p:extLst>
      <p:ext uri="{BB962C8B-B14F-4D97-AF65-F5344CB8AC3E}">
        <p14:creationId xmlns:p14="http://schemas.microsoft.com/office/powerpoint/2010/main" val="191040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a:xfrm>
            <a:off x="3970338" y="8829675"/>
            <a:ext cx="3038475" cy="466725"/>
          </a:xfrm>
          <a:prstGeom prst="rect">
            <a:avLst/>
          </a:prstGeom>
        </p:spPr>
        <p:txBody>
          <a:bodyPr/>
          <a:lstStyle/>
          <a:p>
            <a:pPr>
              <a:defRPr/>
            </a:pPr>
            <a:fld id="{E3060243-A26D-4096-BA69-1C2469B8E8DD}" type="slidenum">
              <a:rPr lang="en-US" altLang="en-US" smtClean="0"/>
              <a:pPr>
                <a:defRPr/>
              </a:pPr>
              <a:t>24</a:t>
            </a:fld>
            <a:endParaRPr lang="en-US" altLang="en-US"/>
          </a:p>
        </p:txBody>
      </p:sp>
    </p:spTree>
    <p:extLst>
      <p:ext uri="{BB962C8B-B14F-4D97-AF65-F5344CB8AC3E}">
        <p14:creationId xmlns:p14="http://schemas.microsoft.com/office/powerpoint/2010/main" val="3135194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a:xfrm>
            <a:off x="3970338" y="8829675"/>
            <a:ext cx="3038475" cy="466725"/>
          </a:xfrm>
          <a:prstGeom prst="rect">
            <a:avLst/>
          </a:prstGeom>
        </p:spPr>
        <p:txBody>
          <a:bodyPr/>
          <a:lstStyle/>
          <a:p>
            <a:pPr>
              <a:defRPr/>
            </a:pPr>
            <a:fld id="{E3060243-A26D-4096-BA69-1C2469B8E8DD}" type="slidenum">
              <a:rPr lang="en-US" altLang="en-US" smtClean="0"/>
              <a:pPr>
                <a:defRPr/>
              </a:pPr>
              <a:t>25</a:t>
            </a:fld>
            <a:endParaRPr lang="en-US" altLang="en-US"/>
          </a:p>
        </p:txBody>
      </p:sp>
    </p:spTree>
    <p:extLst>
      <p:ext uri="{BB962C8B-B14F-4D97-AF65-F5344CB8AC3E}">
        <p14:creationId xmlns:p14="http://schemas.microsoft.com/office/powerpoint/2010/main" val="1619320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a:xfrm>
            <a:off x="3970338" y="8829675"/>
            <a:ext cx="3038475" cy="466725"/>
          </a:xfrm>
          <a:prstGeom prst="rect">
            <a:avLst/>
          </a:prstGeom>
        </p:spPr>
        <p:txBody>
          <a:bodyPr/>
          <a:lstStyle/>
          <a:p>
            <a:pPr>
              <a:defRPr/>
            </a:pPr>
            <a:fld id="{E3060243-A26D-4096-BA69-1C2469B8E8DD}" type="slidenum">
              <a:rPr lang="en-US" altLang="en-US" smtClean="0"/>
              <a:pPr>
                <a:defRPr/>
              </a:pPr>
              <a:t>26</a:t>
            </a:fld>
            <a:endParaRPr lang="en-US" altLang="en-US"/>
          </a:p>
        </p:txBody>
      </p:sp>
    </p:spTree>
    <p:extLst>
      <p:ext uri="{BB962C8B-B14F-4D97-AF65-F5344CB8AC3E}">
        <p14:creationId xmlns:p14="http://schemas.microsoft.com/office/powerpoint/2010/main" val="35659835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a:xfrm>
            <a:off x="3970338" y="8829675"/>
            <a:ext cx="3038475" cy="466725"/>
          </a:xfrm>
          <a:prstGeom prst="rect">
            <a:avLst/>
          </a:prstGeom>
        </p:spPr>
        <p:txBody>
          <a:bodyPr/>
          <a:lstStyle/>
          <a:p>
            <a:pPr>
              <a:defRPr/>
            </a:pPr>
            <a:fld id="{E3060243-A26D-4096-BA69-1C2469B8E8DD}" type="slidenum">
              <a:rPr lang="en-US" altLang="en-US" smtClean="0"/>
              <a:pPr>
                <a:defRPr/>
              </a:pPr>
              <a:t>27</a:t>
            </a:fld>
            <a:endParaRPr lang="en-US" altLang="en-US"/>
          </a:p>
        </p:txBody>
      </p:sp>
    </p:spTree>
    <p:extLst>
      <p:ext uri="{BB962C8B-B14F-4D97-AF65-F5344CB8AC3E}">
        <p14:creationId xmlns:p14="http://schemas.microsoft.com/office/powerpoint/2010/main" val="3328377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a:xfrm>
            <a:off x="3970338" y="8829675"/>
            <a:ext cx="3038475" cy="466725"/>
          </a:xfrm>
          <a:prstGeom prst="rect">
            <a:avLst/>
          </a:prstGeom>
        </p:spPr>
        <p:txBody>
          <a:bodyPr/>
          <a:lstStyle/>
          <a:p>
            <a:pPr>
              <a:defRPr/>
            </a:pPr>
            <a:fld id="{E3060243-A26D-4096-BA69-1C2469B8E8DD}" type="slidenum">
              <a:rPr lang="en-US" altLang="en-US" smtClean="0"/>
              <a:pPr>
                <a:defRPr/>
              </a:pPr>
              <a:t>28</a:t>
            </a:fld>
            <a:endParaRPr lang="en-US" altLang="en-US"/>
          </a:p>
        </p:txBody>
      </p:sp>
    </p:spTree>
    <p:extLst>
      <p:ext uri="{BB962C8B-B14F-4D97-AF65-F5344CB8AC3E}">
        <p14:creationId xmlns:p14="http://schemas.microsoft.com/office/powerpoint/2010/main" val="40112492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3970338" y="8829675"/>
            <a:ext cx="3038475" cy="466725"/>
          </a:xfrm>
          <a:prstGeom prst="rect">
            <a:avLst/>
          </a:prstGeom>
        </p:spPr>
        <p:txBody>
          <a:bodyPr/>
          <a:lstStyle/>
          <a:p>
            <a:pPr>
              <a:defRPr/>
            </a:pPr>
            <a:fld id="{E3060243-A26D-4096-BA69-1C2469B8E8DD}" type="slidenum">
              <a:rPr lang="en-US" altLang="en-US" smtClean="0"/>
              <a:pPr>
                <a:defRPr/>
              </a:pPr>
              <a:t>29</a:t>
            </a:fld>
            <a:endParaRPr lang="en-US" altLang="en-US"/>
          </a:p>
        </p:txBody>
      </p:sp>
    </p:spTree>
    <p:extLst>
      <p:ext uri="{BB962C8B-B14F-4D97-AF65-F5344CB8AC3E}">
        <p14:creationId xmlns:p14="http://schemas.microsoft.com/office/powerpoint/2010/main" val="2074289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3970338" y="8829675"/>
            <a:ext cx="3038475" cy="466725"/>
          </a:xfrm>
          <a:prstGeom prst="rect">
            <a:avLst/>
          </a:prstGeom>
        </p:spPr>
        <p:txBody>
          <a:bodyPr/>
          <a:lstStyle/>
          <a:p>
            <a:pPr>
              <a:defRPr/>
            </a:pPr>
            <a:fld id="{E3060243-A26D-4096-BA69-1C2469B8E8DD}" type="slidenum">
              <a:rPr lang="en-US" altLang="en-US" smtClean="0"/>
              <a:pPr>
                <a:defRPr/>
              </a:pPr>
              <a:t>3</a:t>
            </a:fld>
            <a:endParaRPr lang="en-US" altLang="en-US"/>
          </a:p>
        </p:txBody>
      </p:sp>
    </p:spTree>
    <p:extLst>
      <p:ext uri="{BB962C8B-B14F-4D97-AF65-F5344CB8AC3E}">
        <p14:creationId xmlns:p14="http://schemas.microsoft.com/office/powerpoint/2010/main" val="3626100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a:xfrm>
            <a:off x="3970338" y="8829675"/>
            <a:ext cx="3038475" cy="466725"/>
          </a:xfrm>
          <a:prstGeom prst="rect">
            <a:avLst/>
          </a:prstGeom>
        </p:spPr>
        <p:txBody>
          <a:bodyPr/>
          <a:lstStyle/>
          <a:p>
            <a:pPr>
              <a:defRPr/>
            </a:pPr>
            <a:fld id="{E3060243-A26D-4096-BA69-1C2469B8E8DD}" type="slidenum">
              <a:rPr lang="en-US" altLang="en-US" smtClean="0"/>
              <a:pPr>
                <a:defRPr/>
              </a:pPr>
              <a:t>30</a:t>
            </a:fld>
            <a:endParaRPr lang="en-US" altLang="en-US"/>
          </a:p>
        </p:txBody>
      </p:sp>
    </p:spTree>
    <p:extLst>
      <p:ext uri="{BB962C8B-B14F-4D97-AF65-F5344CB8AC3E}">
        <p14:creationId xmlns:p14="http://schemas.microsoft.com/office/powerpoint/2010/main" val="37900491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a:xfrm>
            <a:off x="3970338" y="8829675"/>
            <a:ext cx="3038475" cy="466725"/>
          </a:xfrm>
          <a:prstGeom prst="rect">
            <a:avLst/>
          </a:prstGeom>
        </p:spPr>
        <p:txBody>
          <a:bodyPr/>
          <a:lstStyle/>
          <a:p>
            <a:pPr>
              <a:defRPr/>
            </a:pPr>
            <a:fld id="{E3060243-A26D-4096-BA69-1C2469B8E8DD}" type="slidenum">
              <a:rPr lang="en-US" altLang="en-US" smtClean="0"/>
              <a:pPr>
                <a:defRPr/>
              </a:pPr>
              <a:t>31</a:t>
            </a:fld>
            <a:endParaRPr lang="en-US" altLang="en-US"/>
          </a:p>
        </p:txBody>
      </p:sp>
    </p:spTree>
    <p:extLst>
      <p:ext uri="{BB962C8B-B14F-4D97-AF65-F5344CB8AC3E}">
        <p14:creationId xmlns:p14="http://schemas.microsoft.com/office/powerpoint/2010/main" val="1562210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a:xfrm>
            <a:off x="3970338" y="8829675"/>
            <a:ext cx="3038475" cy="466725"/>
          </a:xfrm>
          <a:prstGeom prst="rect">
            <a:avLst/>
          </a:prstGeom>
        </p:spPr>
        <p:txBody>
          <a:bodyPr/>
          <a:lstStyle/>
          <a:p>
            <a:pPr>
              <a:defRPr/>
            </a:pPr>
            <a:fld id="{E3060243-A26D-4096-BA69-1C2469B8E8DD}" type="slidenum">
              <a:rPr lang="en-US" altLang="en-US" smtClean="0"/>
              <a:pPr>
                <a:defRPr/>
              </a:pPr>
              <a:t>32</a:t>
            </a:fld>
            <a:endParaRPr lang="en-US" altLang="en-US"/>
          </a:p>
        </p:txBody>
      </p:sp>
    </p:spTree>
    <p:extLst>
      <p:ext uri="{BB962C8B-B14F-4D97-AF65-F5344CB8AC3E}">
        <p14:creationId xmlns:p14="http://schemas.microsoft.com/office/powerpoint/2010/main" val="24313916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a:xfrm>
            <a:off x="3970338" y="8829675"/>
            <a:ext cx="3038475" cy="466725"/>
          </a:xfrm>
          <a:prstGeom prst="rect">
            <a:avLst/>
          </a:prstGeom>
        </p:spPr>
        <p:txBody>
          <a:bodyPr/>
          <a:lstStyle/>
          <a:p>
            <a:pPr>
              <a:defRPr/>
            </a:pPr>
            <a:fld id="{E3060243-A26D-4096-BA69-1C2469B8E8DD}" type="slidenum">
              <a:rPr lang="en-US" altLang="en-US" smtClean="0"/>
              <a:pPr>
                <a:defRPr/>
              </a:pPr>
              <a:t>33</a:t>
            </a:fld>
            <a:endParaRPr lang="en-US" altLang="en-US"/>
          </a:p>
        </p:txBody>
      </p:sp>
    </p:spTree>
    <p:extLst>
      <p:ext uri="{BB962C8B-B14F-4D97-AF65-F5344CB8AC3E}">
        <p14:creationId xmlns:p14="http://schemas.microsoft.com/office/powerpoint/2010/main" val="40483338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a:xfrm>
            <a:off x="3970338" y="8829675"/>
            <a:ext cx="3038475" cy="466725"/>
          </a:xfrm>
          <a:prstGeom prst="rect">
            <a:avLst/>
          </a:prstGeom>
        </p:spPr>
        <p:txBody>
          <a:bodyPr/>
          <a:lstStyle/>
          <a:p>
            <a:pPr>
              <a:defRPr/>
            </a:pPr>
            <a:fld id="{E3060243-A26D-4096-BA69-1C2469B8E8DD}" type="slidenum">
              <a:rPr lang="en-US" altLang="en-US" smtClean="0"/>
              <a:pPr>
                <a:defRPr/>
              </a:pPr>
              <a:t>34</a:t>
            </a:fld>
            <a:endParaRPr lang="en-US" altLang="en-US"/>
          </a:p>
        </p:txBody>
      </p:sp>
    </p:spTree>
    <p:extLst>
      <p:ext uri="{BB962C8B-B14F-4D97-AF65-F5344CB8AC3E}">
        <p14:creationId xmlns:p14="http://schemas.microsoft.com/office/powerpoint/2010/main" val="1949439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a:xfrm>
            <a:off x="3970338" y="8829675"/>
            <a:ext cx="3038475" cy="466725"/>
          </a:xfrm>
          <a:prstGeom prst="rect">
            <a:avLst/>
          </a:prstGeom>
        </p:spPr>
        <p:txBody>
          <a:bodyPr/>
          <a:lstStyle/>
          <a:p>
            <a:pPr>
              <a:defRPr/>
            </a:pPr>
            <a:fld id="{E3060243-A26D-4096-BA69-1C2469B8E8DD}" type="slidenum">
              <a:rPr lang="en-US" altLang="en-US" smtClean="0"/>
              <a:pPr>
                <a:defRPr/>
              </a:pPr>
              <a:t>35</a:t>
            </a:fld>
            <a:endParaRPr lang="en-US" altLang="en-US"/>
          </a:p>
        </p:txBody>
      </p:sp>
    </p:spTree>
    <p:extLst>
      <p:ext uri="{BB962C8B-B14F-4D97-AF65-F5344CB8AC3E}">
        <p14:creationId xmlns:p14="http://schemas.microsoft.com/office/powerpoint/2010/main" val="8143482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t>
            </a:r>
          </a:p>
        </p:txBody>
      </p:sp>
      <p:sp>
        <p:nvSpPr>
          <p:cNvPr id="4" name="Slide Number Placeholder 3"/>
          <p:cNvSpPr>
            <a:spLocks noGrp="1"/>
          </p:cNvSpPr>
          <p:nvPr>
            <p:ph type="sldNum" sz="quarter" idx="5"/>
          </p:nvPr>
        </p:nvSpPr>
        <p:spPr/>
        <p:txBody>
          <a:bodyPr/>
          <a:lstStyle/>
          <a:p>
            <a:fld id="{A28E4CCC-8E4C-4B94-9296-D6DD2B51A11F}" type="slidenum">
              <a:rPr lang="en-US" smtClean="0"/>
              <a:t>36</a:t>
            </a:fld>
            <a:endParaRPr lang="en-US" dirty="0"/>
          </a:p>
        </p:txBody>
      </p:sp>
    </p:spTree>
    <p:extLst>
      <p:ext uri="{BB962C8B-B14F-4D97-AF65-F5344CB8AC3E}">
        <p14:creationId xmlns:p14="http://schemas.microsoft.com/office/powerpoint/2010/main" val="29875569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34D7CBA8-E20D-451C-A876-AECD1044E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F7AA225F-4953-482F-95E5-0FE837C912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0052" name="Slide Number Placeholder 3">
            <a:extLst>
              <a:ext uri="{FF2B5EF4-FFF2-40B4-BE49-F238E27FC236}">
                <a16:creationId xmlns:a16="http://schemas.microsoft.com/office/drawing/2014/main" id="{DBDBB6F7-3833-46D2-9067-82681036A607}"/>
              </a:ext>
            </a:extLst>
          </p:cNvPr>
          <p:cNvSpPr>
            <a:spLocks noGrp="1"/>
          </p:cNvSpPr>
          <p:nvPr>
            <p:ph type="sldNum" sz="quarter" idx="5"/>
          </p:nvPr>
        </p:nvSpPr>
        <p:spPr bwMode="auto">
          <a:xfrm>
            <a:off x="3970338" y="8829675"/>
            <a:ext cx="3038475" cy="466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79A1051-5176-43A0-AAA2-1D2D3330E7B2}" type="slidenum">
              <a:rPr lang="en-US" altLang="en-US" smtClean="0"/>
              <a:pPr/>
              <a:t>37</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slide. On this slide we will review definitions in regard to parentally-placed private school students. </a:t>
            </a:r>
          </a:p>
          <a:p>
            <a:endParaRPr lang="en-US" dirty="0"/>
          </a:p>
        </p:txBody>
      </p:sp>
      <p:sp>
        <p:nvSpPr>
          <p:cNvPr id="4" name="Slide Number Placeholder 3"/>
          <p:cNvSpPr>
            <a:spLocks noGrp="1"/>
          </p:cNvSpPr>
          <p:nvPr>
            <p:ph type="sldNum" sz="quarter" idx="5"/>
          </p:nvPr>
        </p:nvSpPr>
        <p:spPr>
          <a:xfrm>
            <a:off x="3970338" y="8829675"/>
            <a:ext cx="3038475" cy="466725"/>
          </a:xfrm>
          <a:prstGeom prst="rect">
            <a:avLst/>
          </a:prstGeom>
        </p:spPr>
        <p:txBody>
          <a:bodyPr/>
          <a:lstStyle/>
          <a:p>
            <a:pPr>
              <a:defRPr/>
            </a:pPr>
            <a:fld id="{E3060243-A26D-4096-BA69-1C2469B8E8DD}" type="slidenum">
              <a:rPr lang="en-US" altLang="en-US" smtClean="0"/>
              <a:pPr>
                <a:defRPr/>
              </a:pPr>
              <a:t>4</a:t>
            </a:fld>
            <a:endParaRPr lang="en-US" altLang="en-US"/>
          </a:p>
        </p:txBody>
      </p:sp>
    </p:spTree>
    <p:extLst>
      <p:ext uri="{BB962C8B-B14F-4D97-AF65-F5344CB8AC3E}">
        <p14:creationId xmlns:p14="http://schemas.microsoft.com/office/powerpoint/2010/main" val="3127798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slide. The relevant law/guidance listed on this slide are linked to the resource. We published a new technical assistance paper for parentally-placed private school students. </a:t>
            </a:r>
          </a:p>
          <a:p>
            <a:endParaRPr lang="en-US" dirty="0"/>
          </a:p>
        </p:txBody>
      </p:sp>
      <p:sp>
        <p:nvSpPr>
          <p:cNvPr id="4" name="Slide Number Placeholder 3"/>
          <p:cNvSpPr>
            <a:spLocks noGrp="1"/>
          </p:cNvSpPr>
          <p:nvPr>
            <p:ph type="sldNum" sz="quarter" idx="5"/>
          </p:nvPr>
        </p:nvSpPr>
        <p:spPr>
          <a:xfrm>
            <a:off x="3970338" y="8829675"/>
            <a:ext cx="3038475" cy="466725"/>
          </a:xfrm>
          <a:prstGeom prst="rect">
            <a:avLst/>
          </a:prstGeom>
        </p:spPr>
        <p:txBody>
          <a:bodyPr/>
          <a:lstStyle/>
          <a:p>
            <a:pPr>
              <a:defRPr/>
            </a:pPr>
            <a:fld id="{E3060243-A26D-4096-BA69-1C2469B8E8DD}" type="slidenum">
              <a:rPr lang="en-US" altLang="en-US" smtClean="0"/>
              <a:pPr>
                <a:defRPr/>
              </a:pPr>
              <a:t>5</a:t>
            </a:fld>
            <a:endParaRPr lang="en-US" altLang="en-US"/>
          </a:p>
        </p:txBody>
      </p:sp>
    </p:spTree>
    <p:extLst>
      <p:ext uri="{BB962C8B-B14F-4D97-AF65-F5344CB8AC3E}">
        <p14:creationId xmlns:p14="http://schemas.microsoft.com/office/powerpoint/2010/main" val="3234851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discuss child find obligations as listed in the FDOE TAP. </a:t>
            </a:r>
          </a:p>
        </p:txBody>
      </p:sp>
      <p:sp>
        <p:nvSpPr>
          <p:cNvPr id="4" name="Slide Number Placeholder 3"/>
          <p:cNvSpPr>
            <a:spLocks noGrp="1"/>
          </p:cNvSpPr>
          <p:nvPr>
            <p:ph type="sldNum" sz="quarter" idx="5"/>
          </p:nvPr>
        </p:nvSpPr>
        <p:spPr>
          <a:xfrm>
            <a:off x="3970338" y="8829675"/>
            <a:ext cx="3038475" cy="466725"/>
          </a:xfrm>
          <a:prstGeom prst="rect">
            <a:avLst/>
          </a:prstGeom>
        </p:spPr>
        <p:txBody>
          <a:bodyPr/>
          <a:lstStyle/>
          <a:p>
            <a:pPr>
              <a:defRPr/>
            </a:pPr>
            <a:fld id="{E3060243-A26D-4096-BA69-1C2469B8E8DD}" type="slidenum">
              <a:rPr lang="en-US" altLang="en-US" smtClean="0"/>
              <a:pPr>
                <a:defRPr/>
              </a:pPr>
              <a:t>6</a:t>
            </a:fld>
            <a:endParaRPr lang="en-US" altLang="en-US"/>
          </a:p>
        </p:txBody>
      </p:sp>
    </p:spTree>
    <p:extLst>
      <p:ext uri="{BB962C8B-B14F-4D97-AF65-F5344CB8AC3E}">
        <p14:creationId xmlns:p14="http://schemas.microsoft.com/office/powerpoint/2010/main" val="128614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slide. </a:t>
            </a:r>
          </a:p>
        </p:txBody>
      </p:sp>
      <p:sp>
        <p:nvSpPr>
          <p:cNvPr id="4" name="Slide Number Placeholder 3"/>
          <p:cNvSpPr>
            <a:spLocks noGrp="1"/>
          </p:cNvSpPr>
          <p:nvPr>
            <p:ph type="sldNum" sz="quarter" idx="5"/>
          </p:nvPr>
        </p:nvSpPr>
        <p:spPr>
          <a:xfrm>
            <a:off x="3970338" y="8829675"/>
            <a:ext cx="3038475" cy="466725"/>
          </a:xfrm>
          <a:prstGeom prst="rect">
            <a:avLst/>
          </a:prstGeom>
        </p:spPr>
        <p:txBody>
          <a:bodyPr/>
          <a:lstStyle/>
          <a:p>
            <a:pPr>
              <a:defRPr/>
            </a:pPr>
            <a:fld id="{E3060243-A26D-4096-BA69-1C2469B8E8DD}" type="slidenum">
              <a:rPr lang="en-US" altLang="en-US" smtClean="0"/>
              <a:pPr>
                <a:defRPr/>
              </a:pPr>
              <a:t>7</a:t>
            </a:fld>
            <a:endParaRPr lang="en-US" altLang="en-US"/>
          </a:p>
        </p:txBody>
      </p:sp>
    </p:spTree>
    <p:extLst>
      <p:ext uri="{BB962C8B-B14F-4D97-AF65-F5344CB8AC3E}">
        <p14:creationId xmlns:p14="http://schemas.microsoft.com/office/powerpoint/2010/main" val="2915221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slide. </a:t>
            </a:r>
          </a:p>
        </p:txBody>
      </p:sp>
      <p:sp>
        <p:nvSpPr>
          <p:cNvPr id="4" name="Slide Number Placeholder 3"/>
          <p:cNvSpPr>
            <a:spLocks noGrp="1"/>
          </p:cNvSpPr>
          <p:nvPr>
            <p:ph type="sldNum" sz="quarter" idx="5"/>
          </p:nvPr>
        </p:nvSpPr>
        <p:spPr>
          <a:xfrm>
            <a:off x="3970338" y="8829675"/>
            <a:ext cx="3038475" cy="466725"/>
          </a:xfrm>
          <a:prstGeom prst="rect">
            <a:avLst/>
          </a:prstGeom>
        </p:spPr>
        <p:txBody>
          <a:bodyPr/>
          <a:lstStyle/>
          <a:p>
            <a:pPr>
              <a:defRPr/>
            </a:pPr>
            <a:fld id="{E3060243-A26D-4096-BA69-1C2469B8E8DD}" type="slidenum">
              <a:rPr lang="en-US" altLang="en-US" smtClean="0"/>
              <a:pPr>
                <a:defRPr/>
              </a:pPr>
              <a:t>8</a:t>
            </a:fld>
            <a:endParaRPr lang="en-US" altLang="en-US"/>
          </a:p>
        </p:txBody>
      </p:sp>
    </p:spTree>
    <p:extLst>
      <p:ext uri="{BB962C8B-B14F-4D97-AF65-F5344CB8AC3E}">
        <p14:creationId xmlns:p14="http://schemas.microsoft.com/office/powerpoint/2010/main" val="3965754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a:xfrm>
            <a:off x="3970338" y="8829675"/>
            <a:ext cx="3038475" cy="466725"/>
          </a:xfrm>
          <a:prstGeom prst="rect">
            <a:avLst/>
          </a:prstGeom>
        </p:spPr>
        <p:txBody>
          <a:bodyPr/>
          <a:lstStyle/>
          <a:p>
            <a:pPr>
              <a:defRPr/>
            </a:pPr>
            <a:fld id="{E3060243-A26D-4096-BA69-1C2469B8E8DD}" type="slidenum">
              <a:rPr lang="en-US" altLang="en-US" smtClean="0"/>
              <a:pPr>
                <a:defRPr/>
              </a:pPr>
              <a:t>9</a:t>
            </a:fld>
            <a:endParaRPr lang="en-US" altLang="en-US"/>
          </a:p>
        </p:txBody>
      </p:sp>
    </p:spTree>
    <p:extLst>
      <p:ext uri="{BB962C8B-B14F-4D97-AF65-F5344CB8AC3E}">
        <p14:creationId xmlns:p14="http://schemas.microsoft.com/office/powerpoint/2010/main" val="6594744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11">
            <a:extLst>
              <a:ext uri="{FF2B5EF4-FFF2-40B4-BE49-F238E27FC236}">
                <a16:creationId xmlns:a16="http://schemas.microsoft.com/office/drawing/2014/main" id="{EC4496B2-C52F-403A-8C04-614DDF672D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16022FE3-8013-432A-81E8-DF7CD3713AD6}"/>
              </a:ext>
            </a:extLst>
          </p:cNvPr>
          <p:cNvSpPr/>
          <p:nvPr userDrawn="1"/>
        </p:nvSpPr>
        <p:spPr>
          <a:xfrm>
            <a:off x="0" y="3597275"/>
            <a:ext cx="9144000" cy="166688"/>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8" name="Rectangle 7">
            <a:extLst>
              <a:ext uri="{FF2B5EF4-FFF2-40B4-BE49-F238E27FC236}">
                <a16:creationId xmlns:a16="http://schemas.microsoft.com/office/drawing/2014/main" id="{318F255E-5105-478C-A354-A30176EEFBE3}"/>
              </a:ext>
            </a:extLst>
          </p:cNvPr>
          <p:cNvSpPr/>
          <p:nvPr userDrawn="1"/>
        </p:nvSpPr>
        <p:spPr>
          <a:xfrm>
            <a:off x="482600" y="3100388"/>
            <a:ext cx="8178800" cy="116681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pic>
        <p:nvPicPr>
          <p:cNvPr id="9" name="Picture 18" descr="FDOELogo.png">
            <a:extLst>
              <a:ext uri="{FF2B5EF4-FFF2-40B4-BE49-F238E27FC236}">
                <a16:creationId xmlns:a16="http://schemas.microsoft.com/office/drawing/2014/main" id="{599F93D9-ACEC-49E0-9407-89E8F5C2001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7488" y="5353050"/>
            <a:ext cx="36353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3108" y="3201340"/>
            <a:ext cx="8177784" cy="980294"/>
          </a:xfrm>
        </p:spPr>
        <p:txBody>
          <a:bodyPr anchor="ctr">
            <a:normAutofit/>
          </a:bodyPr>
          <a:lstStyle>
            <a:lvl1pPr algn="ctr">
              <a:defRPr sz="36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83108" y="4385254"/>
            <a:ext cx="8177784" cy="40675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5"/>
          <p:cNvSpPr>
            <a:spLocks noGrp="1"/>
          </p:cNvSpPr>
          <p:nvPr>
            <p:ph type="body" sz="quarter" idx="14"/>
          </p:nvPr>
        </p:nvSpPr>
        <p:spPr>
          <a:xfrm>
            <a:off x="3535363" y="4944147"/>
            <a:ext cx="2073275" cy="365568"/>
          </a:xfrm>
        </p:spPr>
        <p:txBody>
          <a:bodyPr>
            <a:normAutofit/>
          </a:bodyPr>
          <a:lstStyle>
            <a:lvl1pPr marL="0" indent="0" algn="ctr">
              <a:buNone/>
              <a:defRPr sz="200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272772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32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239F35-5550-40F0-B23E-298CF0B10CDB}"/>
              </a:ext>
            </a:extLst>
          </p:cNvPr>
          <p:cNvSpPr/>
          <p:nvPr userDrawn="1"/>
        </p:nvSpPr>
        <p:spPr>
          <a:xfrm>
            <a:off x="0" y="0"/>
            <a:ext cx="9144000" cy="685800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3" name="Date Placeholder 1">
            <a:extLst>
              <a:ext uri="{FF2B5EF4-FFF2-40B4-BE49-F238E27FC236}">
                <a16:creationId xmlns:a16="http://schemas.microsoft.com/office/drawing/2014/main" id="{076E2266-0AF6-4E8A-A685-263D347DEF57}"/>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dirty="0"/>
          </a:p>
        </p:txBody>
      </p:sp>
      <p:sp>
        <p:nvSpPr>
          <p:cNvPr id="4" name="Footer Placeholder 2">
            <a:extLst>
              <a:ext uri="{FF2B5EF4-FFF2-40B4-BE49-F238E27FC236}">
                <a16:creationId xmlns:a16="http://schemas.microsoft.com/office/drawing/2014/main" id="{75CDCEE5-AEEE-4A61-94FC-7F196E608D04}"/>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5" name="Slide Number Placeholder 3">
            <a:extLst>
              <a:ext uri="{FF2B5EF4-FFF2-40B4-BE49-F238E27FC236}">
                <a16:creationId xmlns:a16="http://schemas.microsoft.com/office/drawing/2014/main" id="{7048D9F1-9F92-4415-9EB7-EB31B7CF5F72}"/>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4415EC14-4DD1-4A6C-9608-D0409A0B7AAE}" type="slidenum">
              <a:rPr lang="en-US" altLang="en-US"/>
              <a:pPr>
                <a:defRPr/>
              </a:pPr>
              <a:t>‹#›</a:t>
            </a:fld>
            <a:endParaRPr lang="en-US" altLang="en-US"/>
          </a:p>
        </p:txBody>
      </p:sp>
    </p:spTree>
    <p:extLst>
      <p:ext uri="{BB962C8B-B14F-4D97-AF65-F5344CB8AC3E}">
        <p14:creationId xmlns:p14="http://schemas.microsoft.com/office/powerpoint/2010/main" val="1540913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2487F-1D3F-4530-846C-B26420A010E3}"/>
              </a:ext>
            </a:extLst>
          </p:cNvPr>
          <p:cNvSpPr/>
          <p:nvPr userDrawn="1"/>
        </p:nvSpPr>
        <p:spPr>
          <a:xfrm>
            <a:off x="0" y="0"/>
            <a:ext cx="9144000" cy="685800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3" name="Date Placeholder 1">
            <a:extLst>
              <a:ext uri="{FF2B5EF4-FFF2-40B4-BE49-F238E27FC236}">
                <a16:creationId xmlns:a16="http://schemas.microsoft.com/office/drawing/2014/main" id="{C0E63D6E-8E81-49B9-ADAD-CF840F932EEF}"/>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dirty="0"/>
          </a:p>
        </p:txBody>
      </p:sp>
      <p:sp>
        <p:nvSpPr>
          <p:cNvPr id="4" name="Footer Placeholder 2">
            <a:extLst>
              <a:ext uri="{FF2B5EF4-FFF2-40B4-BE49-F238E27FC236}">
                <a16:creationId xmlns:a16="http://schemas.microsoft.com/office/drawing/2014/main" id="{43CE6CAC-990B-4E96-A11D-0FB67B6915A6}"/>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5" name="Slide Number Placeholder 3">
            <a:extLst>
              <a:ext uri="{FF2B5EF4-FFF2-40B4-BE49-F238E27FC236}">
                <a16:creationId xmlns:a16="http://schemas.microsoft.com/office/drawing/2014/main" id="{13468975-2353-4867-9F24-BAB1305B4C16}"/>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530BCFD9-DFBB-4838-9478-53C1279B9511}" type="slidenum">
              <a:rPr lang="en-US" altLang="en-US"/>
              <a:pPr>
                <a:defRPr/>
              </a:pPr>
              <a:t>‹#›</a:t>
            </a:fld>
            <a:endParaRPr lang="en-US" altLang="en-US"/>
          </a:p>
        </p:txBody>
      </p:sp>
    </p:spTree>
    <p:extLst>
      <p:ext uri="{BB962C8B-B14F-4D97-AF65-F5344CB8AC3E}">
        <p14:creationId xmlns:p14="http://schemas.microsoft.com/office/powerpoint/2010/main" val="1044669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A281D7-CAD4-400B-BDB9-3DE4DDEE7930}"/>
              </a:ext>
            </a:extLst>
          </p:cNvPr>
          <p:cNvSpPr/>
          <p:nvPr userDrawn="1"/>
        </p:nvSpPr>
        <p:spPr>
          <a:xfrm>
            <a:off x="0" y="0"/>
            <a:ext cx="9144000" cy="68580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3" name="Date Placeholder 1">
            <a:extLst>
              <a:ext uri="{FF2B5EF4-FFF2-40B4-BE49-F238E27FC236}">
                <a16:creationId xmlns:a16="http://schemas.microsoft.com/office/drawing/2014/main" id="{DC98DAB5-D777-47C6-88D4-3D957138F2C1}"/>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dirty="0"/>
          </a:p>
        </p:txBody>
      </p:sp>
      <p:sp>
        <p:nvSpPr>
          <p:cNvPr id="4" name="Footer Placeholder 2">
            <a:extLst>
              <a:ext uri="{FF2B5EF4-FFF2-40B4-BE49-F238E27FC236}">
                <a16:creationId xmlns:a16="http://schemas.microsoft.com/office/drawing/2014/main" id="{C00E6B1A-A214-4EFA-BDE2-3292AA91AB2D}"/>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5" name="Slide Number Placeholder 3">
            <a:extLst>
              <a:ext uri="{FF2B5EF4-FFF2-40B4-BE49-F238E27FC236}">
                <a16:creationId xmlns:a16="http://schemas.microsoft.com/office/drawing/2014/main" id="{2A42E54E-6A58-4F30-BB18-0D9D24A68F5D}"/>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CED7A0DE-C362-4A45-8D31-2A3CD9101BB6}" type="slidenum">
              <a:rPr lang="en-US" altLang="en-US"/>
              <a:pPr>
                <a:defRPr/>
              </a:pPr>
              <a:t>‹#›</a:t>
            </a:fld>
            <a:endParaRPr lang="en-US" altLang="en-US"/>
          </a:p>
        </p:txBody>
      </p:sp>
    </p:spTree>
    <p:extLst>
      <p:ext uri="{BB962C8B-B14F-4D97-AF65-F5344CB8AC3E}">
        <p14:creationId xmlns:p14="http://schemas.microsoft.com/office/powerpoint/2010/main" val="182346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37D056-DA7D-403B-A4C7-8E7D5648E764}"/>
              </a:ext>
            </a:extLst>
          </p:cNvPr>
          <p:cNvSpPr/>
          <p:nvPr userDrawn="1"/>
        </p:nvSpPr>
        <p:spPr>
          <a:xfrm>
            <a:off x="0" y="0"/>
            <a:ext cx="9144000" cy="685800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3" name="Date Placeholder 1">
            <a:extLst>
              <a:ext uri="{FF2B5EF4-FFF2-40B4-BE49-F238E27FC236}">
                <a16:creationId xmlns:a16="http://schemas.microsoft.com/office/drawing/2014/main" id="{55B80842-2243-48B1-B66F-7393517060AE}"/>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dirty="0"/>
          </a:p>
        </p:txBody>
      </p:sp>
      <p:sp>
        <p:nvSpPr>
          <p:cNvPr id="4" name="Footer Placeholder 2">
            <a:extLst>
              <a:ext uri="{FF2B5EF4-FFF2-40B4-BE49-F238E27FC236}">
                <a16:creationId xmlns:a16="http://schemas.microsoft.com/office/drawing/2014/main" id="{F72AAC7F-7F4C-4621-8D2D-ADFC69FC2D0A}"/>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5" name="Slide Number Placeholder 3">
            <a:extLst>
              <a:ext uri="{FF2B5EF4-FFF2-40B4-BE49-F238E27FC236}">
                <a16:creationId xmlns:a16="http://schemas.microsoft.com/office/drawing/2014/main" id="{5124FB83-8223-476A-9506-71D3B1C44687}"/>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F85C48F4-892B-47BD-9574-17112CA07B5F}" type="slidenum">
              <a:rPr lang="en-US" altLang="en-US"/>
              <a:pPr>
                <a:defRPr/>
              </a:pPr>
              <a:t>‹#›</a:t>
            </a:fld>
            <a:endParaRPr lang="en-US" altLang="en-US"/>
          </a:p>
        </p:txBody>
      </p:sp>
    </p:spTree>
    <p:extLst>
      <p:ext uri="{BB962C8B-B14F-4D97-AF65-F5344CB8AC3E}">
        <p14:creationId xmlns:p14="http://schemas.microsoft.com/office/powerpoint/2010/main" val="1377563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3C7B88-56E9-47BF-AFD4-22EC7D83B95A}"/>
              </a:ext>
            </a:extLst>
          </p:cNvPr>
          <p:cNvSpPr/>
          <p:nvPr userDrawn="1"/>
        </p:nvSpPr>
        <p:spPr>
          <a:xfrm>
            <a:off x="0" y="0"/>
            <a:ext cx="9144000" cy="685800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3" name="Date Placeholder 1">
            <a:extLst>
              <a:ext uri="{FF2B5EF4-FFF2-40B4-BE49-F238E27FC236}">
                <a16:creationId xmlns:a16="http://schemas.microsoft.com/office/drawing/2014/main" id="{CEC8B24F-B37F-4D12-9D58-7121096F8923}"/>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dirty="0"/>
          </a:p>
        </p:txBody>
      </p:sp>
      <p:sp>
        <p:nvSpPr>
          <p:cNvPr id="4" name="Footer Placeholder 2">
            <a:extLst>
              <a:ext uri="{FF2B5EF4-FFF2-40B4-BE49-F238E27FC236}">
                <a16:creationId xmlns:a16="http://schemas.microsoft.com/office/drawing/2014/main" id="{5B6D11E4-8766-49E4-8DA9-7D7324BBD2A6}"/>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5" name="Slide Number Placeholder 3">
            <a:extLst>
              <a:ext uri="{FF2B5EF4-FFF2-40B4-BE49-F238E27FC236}">
                <a16:creationId xmlns:a16="http://schemas.microsoft.com/office/drawing/2014/main" id="{82962243-C03F-4FF2-B832-4CA8B05A8CC0}"/>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10DC1362-651A-4813-8026-FBEB49732B8C}" type="slidenum">
              <a:rPr lang="en-US" altLang="en-US"/>
              <a:pPr>
                <a:defRPr/>
              </a:pPr>
              <a:t>‹#›</a:t>
            </a:fld>
            <a:endParaRPr lang="en-US" altLang="en-US"/>
          </a:p>
        </p:txBody>
      </p:sp>
    </p:spTree>
    <p:extLst>
      <p:ext uri="{BB962C8B-B14F-4D97-AF65-F5344CB8AC3E}">
        <p14:creationId xmlns:p14="http://schemas.microsoft.com/office/powerpoint/2010/main" val="3298625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93804A-D0F2-4B7B-B865-3EB72AA13BBB}"/>
              </a:ext>
            </a:extLst>
          </p:cNvPr>
          <p:cNvSpPr/>
          <p:nvPr userDrawn="1"/>
        </p:nvSpPr>
        <p:spPr>
          <a:xfrm>
            <a:off x="0" y="0"/>
            <a:ext cx="9144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5" name="Rectangle 4">
            <a:extLst>
              <a:ext uri="{FF2B5EF4-FFF2-40B4-BE49-F238E27FC236}">
                <a16:creationId xmlns:a16="http://schemas.microsoft.com/office/drawing/2014/main" id="{38BBF368-4DD5-4FD0-A7D9-C55298F61FB4}"/>
              </a:ext>
            </a:extLst>
          </p:cNvPr>
          <p:cNvSpPr/>
          <p:nvPr userDrawn="1"/>
        </p:nvSpPr>
        <p:spPr>
          <a:xfrm>
            <a:off x="0" y="3824288"/>
            <a:ext cx="9144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6" name="Rectangle 5">
            <a:extLst>
              <a:ext uri="{FF2B5EF4-FFF2-40B4-BE49-F238E27FC236}">
                <a16:creationId xmlns:a16="http://schemas.microsoft.com/office/drawing/2014/main" id="{2FCEADEE-42A8-47AD-AC30-C9843C16CF13}"/>
              </a:ext>
            </a:extLst>
          </p:cNvPr>
          <p:cNvSpPr/>
          <p:nvPr userDrawn="1"/>
        </p:nvSpPr>
        <p:spPr>
          <a:xfrm>
            <a:off x="1798638" y="3340100"/>
            <a:ext cx="5546725"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7" name="TextBox 23">
            <a:extLst>
              <a:ext uri="{FF2B5EF4-FFF2-40B4-BE49-F238E27FC236}">
                <a16:creationId xmlns:a16="http://schemas.microsoft.com/office/drawing/2014/main" id="{3E9CD16F-7B05-45A1-9683-5E77A02EB040}"/>
              </a:ext>
            </a:extLst>
          </p:cNvPr>
          <p:cNvSpPr txBox="1">
            <a:spLocks noChangeArrowheads="1"/>
          </p:cNvSpPr>
          <p:nvPr userDrawn="1"/>
        </p:nvSpPr>
        <p:spPr bwMode="auto">
          <a:xfrm>
            <a:off x="2090738" y="3429000"/>
            <a:ext cx="4962525" cy="923925"/>
          </a:xfrm>
          <a:prstGeom prst="rect">
            <a:avLst/>
          </a:prstGeom>
          <a:noFill/>
          <a:ln>
            <a:noFill/>
          </a:ln>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eaLnBrk="1" hangingPunct="1">
              <a:defRPr/>
            </a:pPr>
            <a:r>
              <a:rPr lang="en-US" altLang="en-US" sz="5400" b="1" dirty="0">
                <a:solidFill>
                  <a:schemeClr val="bg1"/>
                </a:solidFill>
                <a:ea typeface="Arial" charset="0"/>
                <a:cs typeface="Arial" charset="0"/>
              </a:rPr>
              <a:t>www.FLDOE.org</a:t>
            </a:r>
          </a:p>
        </p:txBody>
      </p:sp>
      <p:pic>
        <p:nvPicPr>
          <p:cNvPr id="8" name="Picture 24" descr="FDOELogo.png">
            <a:extLst>
              <a:ext uri="{FF2B5EF4-FFF2-40B4-BE49-F238E27FC236}">
                <a16:creationId xmlns:a16="http://schemas.microsoft.com/office/drawing/2014/main" id="{60A9A449-9E83-42A9-9B29-E1EEDC0599A6}"/>
              </a:ext>
            </a:extLst>
          </p:cNvPr>
          <p:cNvPicPr>
            <a:picLocks noChangeAspect="1"/>
          </p:cNvPicPr>
          <p:nvPr userDrawn="1"/>
        </p:nvPicPr>
        <p:blipFill>
          <a:blip r:embed="rId2">
            <a:extLst>
              <a:ext uri="{28A0092B-C50C-407E-A947-70E740481C1C}">
                <a14:useLocalDpi xmlns:a14="http://schemas.microsoft.com/office/drawing/2010/main" val="0"/>
              </a:ext>
            </a:extLst>
          </a:blip>
          <a:srcRect l="4701" t="10345" r="67973" b="10629"/>
          <a:stretch>
            <a:fillRect/>
          </a:stretch>
        </p:blipFill>
        <p:spPr bwMode="auto">
          <a:xfrm>
            <a:off x="3294063" y="439738"/>
            <a:ext cx="25273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extLst>
              <a:ext uri="{FF2B5EF4-FFF2-40B4-BE49-F238E27FC236}">
                <a16:creationId xmlns:a16="http://schemas.microsoft.com/office/drawing/2014/main" id="{C4B674F4-3BA1-458B-8E35-3AB3379D474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47988" y="5554663"/>
            <a:ext cx="321945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5227432"/>
            <a:ext cx="6858000" cy="38798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288972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906348"/>
            <a:ext cx="7886700" cy="4354753"/>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0993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3E267E-4AB1-4E9E-8A66-A606169D2F8C}"/>
              </a:ext>
            </a:extLst>
          </p:cNvPr>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5" name="Rectangle 4">
            <a:extLst>
              <a:ext uri="{FF2B5EF4-FFF2-40B4-BE49-F238E27FC236}">
                <a16:creationId xmlns:a16="http://schemas.microsoft.com/office/drawing/2014/main" id="{9CD5474D-758D-4993-B8C0-B0F6ECE5CA2C}"/>
              </a:ext>
            </a:extLst>
          </p:cNvPr>
          <p:cNvSpPr/>
          <p:nvPr userDrawn="1"/>
        </p:nvSpPr>
        <p:spPr>
          <a:xfrm>
            <a:off x="981075" y="2527300"/>
            <a:ext cx="7181850"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6" name="Rectangle 5">
            <a:extLst>
              <a:ext uri="{FF2B5EF4-FFF2-40B4-BE49-F238E27FC236}">
                <a16:creationId xmlns:a16="http://schemas.microsoft.com/office/drawing/2014/main" id="{D86D9E50-DEFE-4886-A845-D91AFC131160}"/>
              </a:ext>
            </a:extLst>
          </p:cNvPr>
          <p:cNvSpPr/>
          <p:nvPr userDrawn="1"/>
        </p:nvSpPr>
        <p:spPr>
          <a:xfrm>
            <a:off x="0" y="3149600"/>
            <a:ext cx="9144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pic>
        <p:nvPicPr>
          <p:cNvPr id="7" name="Picture 18" descr="FDOELogo.png">
            <a:extLst>
              <a:ext uri="{FF2B5EF4-FFF2-40B4-BE49-F238E27FC236}">
                <a16:creationId xmlns:a16="http://schemas.microsoft.com/office/drawing/2014/main" id="{15065C6C-FF18-46D9-95BE-B4B736C8C7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55463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79AFC8-F665-4849-B722-71BFA9B66C1A}"/>
              </a:ext>
            </a:extLst>
          </p:cNvPr>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5" name="Rectangle 4">
            <a:extLst>
              <a:ext uri="{FF2B5EF4-FFF2-40B4-BE49-F238E27FC236}">
                <a16:creationId xmlns:a16="http://schemas.microsoft.com/office/drawing/2014/main" id="{CF4CDD76-6213-4612-B356-D5EB43FCF5DA}"/>
              </a:ext>
            </a:extLst>
          </p:cNvPr>
          <p:cNvSpPr/>
          <p:nvPr userDrawn="1"/>
        </p:nvSpPr>
        <p:spPr>
          <a:xfrm>
            <a:off x="981075" y="2527300"/>
            <a:ext cx="7181850" cy="1439863"/>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6" name="Rectangle 5">
            <a:extLst>
              <a:ext uri="{FF2B5EF4-FFF2-40B4-BE49-F238E27FC236}">
                <a16:creationId xmlns:a16="http://schemas.microsoft.com/office/drawing/2014/main" id="{2E280DE3-06C3-4783-890C-DEED70052A16}"/>
              </a:ext>
            </a:extLst>
          </p:cNvPr>
          <p:cNvSpPr/>
          <p:nvPr userDrawn="1"/>
        </p:nvSpPr>
        <p:spPr>
          <a:xfrm>
            <a:off x="0" y="3149600"/>
            <a:ext cx="9144000" cy="20955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pic>
        <p:nvPicPr>
          <p:cNvPr id="7" name="Picture 18" descr="FDOELogo.png">
            <a:extLst>
              <a:ext uri="{FF2B5EF4-FFF2-40B4-BE49-F238E27FC236}">
                <a16:creationId xmlns:a16="http://schemas.microsoft.com/office/drawing/2014/main" id="{3E1ABA08-5E46-4106-8284-C6A7925F570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91060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13A842-73D8-4837-9623-12470A7896BD}"/>
              </a:ext>
            </a:extLst>
          </p:cNvPr>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5" name="Rectangle 4">
            <a:extLst>
              <a:ext uri="{FF2B5EF4-FFF2-40B4-BE49-F238E27FC236}">
                <a16:creationId xmlns:a16="http://schemas.microsoft.com/office/drawing/2014/main" id="{F944718B-C935-4695-B48F-92C95E5C067C}"/>
              </a:ext>
            </a:extLst>
          </p:cNvPr>
          <p:cNvSpPr/>
          <p:nvPr userDrawn="1"/>
        </p:nvSpPr>
        <p:spPr>
          <a:xfrm>
            <a:off x="981075" y="2527300"/>
            <a:ext cx="7181850" cy="1439863"/>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6" name="Rectangle 5">
            <a:extLst>
              <a:ext uri="{FF2B5EF4-FFF2-40B4-BE49-F238E27FC236}">
                <a16:creationId xmlns:a16="http://schemas.microsoft.com/office/drawing/2014/main" id="{12239B5C-37B1-4324-8ADE-A3F50F173892}"/>
              </a:ext>
            </a:extLst>
          </p:cNvPr>
          <p:cNvSpPr/>
          <p:nvPr userDrawn="1"/>
        </p:nvSpPr>
        <p:spPr>
          <a:xfrm>
            <a:off x="0" y="3149600"/>
            <a:ext cx="9144000" cy="20955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pic>
        <p:nvPicPr>
          <p:cNvPr id="7" name="Picture 18" descr="FDOELogo.png">
            <a:extLst>
              <a:ext uri="{FF2B5EF4-FFF2-40B4-BE49-F238E27FC236}">
                <a16:creationId xmlns:a16="http://schemas.microsoft.com/office/drawing/2014/main" id="{7DED14C4-70CD-4F70-84FD-15F9C45A10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39026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613841-55B1-40ED-8018-12EB5E95A13D}"/>
              </a:ext>
            </a:extLst>
          </p:cNvPr>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5" name="Rectangle 4">
            <a:extLst>
              <a:ext uri="{FF2B5EF4-FFF2-40B4-BE49-F238E27FC236}">
                <a16:creationId xmlns:a16="http://schemas.microsoft.com/office/drawing/2014/main" id="{7E8FE41D-D386-41AD-8A12-76CB869478BC}"/>
              </a:ext>
            </a:extLst>
          </p:cNvPr>
          <p:cNvSpPr/>
          <p:nvPr userDrawn="1"/>
        </p:nvSpPr>
        <p:spPr>
          <a:xfrm>
            <a:off x="981075" y="2527300"/>
            <a:ext cx="7181850" cy="1439863"/>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6" name="Rectangle 5">
            <a:extLst>
              <a:ext uri="{FF2B5EF4-FFF2-40B4-BE49-F238E27FC236}">
                <a16:creationId xmlns:a16="http://schemas.microsoft.com/office/drawing/2014/main" id="{FAF8A758-4B45-44AA-B9F1-987C4EBB121F}"/>
              </a:ext>
            </a:extLst>
          </p:cNvPr>
          <p:cNvSpPr/>
          <p:nvPr userDrawn="1"/>
        </p:nvSpPr>
        <p:spPr>
          <a:xfrm>
            <a:off x="0" y="3149600"/>
            <a:ext cx="9144000" cy="20955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pic>
        <p:nvPicPr>
          <p:cNvPr id="7" name="Picture 18" descr="FDOELogo.png">
            <a:extLst>
              <a:ext uri="{FF2B5EF4-FFF2-40B4-BE49-F238E27FC236}">
                <a16:creationId xmlns:a16="http://schemas.microsoft.com/office/drawing/2014/main" id="{E23C82A6-4431-44CE-8A1D-189DF2F4FF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02614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21DB9E-E1FE-4CF1-878B-7742A0420D00}"/>
              </a:ext>
            </a:extLst>
          </p:cNvPr>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5" name="Rectangle 4">
            <a:extLst>
              <a:ext uri="{FF2B5EF4-FFF2-40B4-BE49-F238E27FC236}">
                <a16:creationId xmlns:a16="http://schemas.microsoft.com/office/drawing/2014/main" id="{2546A770-EFA3-4F1D-A0E8-2294432CF0B9}"/>
              </a:ext>
            </a:extLst>
          </p:cNvPr>
          <p:cNvSpPr/>
          <p:nvPr userDrawn="1"/>
        </p:nvSpPr>
        <p:spPr>
          <a:xfrm>
            <a:off x="981075" y="2527300"/>
            <a:ext cx="7181850" cy="1439863"/>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6" name="Rectangle 5">
            <a:extLst>
              <a:ext uri="{FF2B5EF4-FFF2-40B4-BE49-F238E27FC236}">
                <a16:creationId xmlns:a16="http://schemas.microsoft.com/office/drawing/2014/main" id="{1091DC6F-F3C8-4622-8AFD-04B5BD7E1AA2}"/>
              </a:ext>
            </a:extLst>
          </p:cNvPr>
          <p:cNvSpPr/>
          <p:nvPr userDrawn="1"/>
        </p:nvSpPr>
        <p:spPr>
          <a:xfrm>
            <a:off x="0" y="3149600"/>
            <a:ext cx="9144000" cy="20955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pic>
        <p:nvPicPr>
          <p:cNvPr id="7" name="Picture 18" descr="FDOELogo.png">
            <a:extLst>
              <a:ext uri="{FF2B5EF4-FFF2-40B4-BE49-F238E27FC236}">
                <a16:creationId xmlns:a16="http://schemas.microsoft.com/office/drawing/2014/main" id="{B02614BF-8AF2-4E10-BD18-BC0B8E1F81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47786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44684"/>
            <a:ext cx="3868340" cy="647700"/>
          </a:xfrm>
          <a:solidFill>
            <a:srgbClr val="00A88D"/>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792384"/>
            <a:ext cx="3868340" cy="43663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144685"/>
            <a:ext cx="3887391" cy="647699"/>
          </a:xfrm>
          <a:solidFill>
            <a:srgbClr val="9CB63C"/>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792384"/>
            <a:ext cx="3887391" cy="436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585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256452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www.fldoe.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ABF4911-28EF-462C-86CC-17D278FCC9F4}"/>
              </a:ext>
            </a:extLst>
          </p:cNvPr>
          <p:cNvSpPr>
            <a:spLocks noGrp="1"/>
          </p:cNvSpPr>
          <p:nvPr>
            <p:ph type="title"/>
          </p:nvPr>
        </p:nvSpPr>
        <p:spPr bwMode="auto">
          <a:xfrm>
            <a:off x="628650" y="96678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5F2D30A-EA9F-4C62-9B3F-25D56B43C857}"/>
              </a:ext>
            </a:extLst>
          </p:cNvPr>
          <p:cNvSpPr>
            <a:spLocks noGrp="1"/>
          </p:cNvSpPr>
          <p:nvPr>
            <p:ph type="body" idx="1"/>
          </p:nvPr>
        </p:nvSpPr>
        <p:spPr bwMode="auto">
          <a:xfrm>
            <a:off x="628650" y="1906588"/>
            <a:ext cx="7886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9" name="Text Placeholder 2">
            <a:extLst>
              <a:ext uri="{FF2B5EF4-FFF2-40B4-BE49-F238E27FC236}">
                <a16:creationId xmlns:a16="http://schemas.microsoft.com/office/drawing/2014/main" id="{A43ED821-577E-4769-A0ED-44355B0F3751}"/>
              </a:ext>
            </a:extLst>
          </p:cNvPr>
          <p:cNvSpPr txBox="1">
            <a:spLocks/>
          </p:cNvSpPr>
          <p:nvPr/>
        </p:nvSpPr>
        <p:spPr>
          <a:xfrm>
            <a:off x="628650" y="6400800"/>
            <a:ext cx="7886700" cy="387350"/>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685800" indent="-22860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90000"/>
              </a:lnSpc>
              <a:spcBef>
                <a:spcPts val="1000"/>
              </a:spcBef>
              <a:buFont typeface="Arial" panose="020B0604020202020204" pitchFamily="34" charset="0"/>
              <a:buNone/>
              <a:defRPr/>
            </a:pPr>
            <a:r>
              <a:rPr lang="en-US" altLang="en-US" sz="1200" b="1" dirty="0">
                <a:solidFill>
                  <a:srgbClr val="262A63"/>
                </a:solidFill>
                <a:latin typeface="Arial" panose="020B0604020202020204" pitchFamily="34" charset="0"/>
                <a:hlinkClick r:id="rId18"/>
              </a:rPr>
              <a:t>www.FLDOE.org</a:t>
            </a:r>
            <a:endParaRPr lang="en-US" altLang="en-US" sz="1200" b="1" dirty="0">
              <a:solidFill>
                <a:srgbClr val="262A63"/>
              </a:solidFill>
              <a:latin typeface="Arial" panose="020B0604020202020204" pitchFamily="34" charset="0"/>
            </a:endParaRPr>
          </a:p>
        </p:txBody>
      </p:sp>
      <p:cxnSp>
        <p:nvCxnSpPr>
          <p:cNvPr id="11" name="Straight Connector 10">
            <a:extLst>
              <a:ext uri="{FF2B5EF4-FFF2-40B4-BE49-F238E27FC236}">
                <a16:creationId xmlns:a16="http://schemas.microsoft.com/office/drawing/2014/main" id="{5BD6683A-DF28-43B2-AB78-01FF7AFBE70B}"/>
              </a:ext>
            </a:extLst>
          </p:cNvPr>
          <p:cNvCxnSpPr/>
          <p:nvPr/>
        </p:nvCxnSpPr>
        <p:spPr>
          <a:xfrm flipH="1">
            <a:off x="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a:extLst>
              <a:ext uri="{FF2B5EF4-FFF2-40B4-BE49-F238E27FC236}">
                <a16:creationId xmlns:a16="http://schemas.microsoft.com/office/drawing/2014/main" id="{08E88309-AF43-46B1-90C3-9E7B85695AAA}"/>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284538"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id="{46DDD23C-5DE3-4588-847A-5DD20C13E2E4}"/>
              </a:ext>
            </a:extLst>
          </p:cNvPr>
          <p:cNvCxnSpPr/>
          <p:nvPr/>
        </p:nvCxnSpPr>
        <p:spPr>
          <a:xfrm flipH="1">
            <a:off x="0"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541019-B1EE-47B3-A30F-C94BA6F53C79}"/>
              </a:ext>
            </a:extLst>
          </p:cNvPr>
          <p:cNvCxnSpPr/>
          <p:nvPr/>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691CD7D-4934-405B-8C41-EA4FAB4EC0D9}"/>
              </a:ext>
            </a:extLst>
          </p:cNvPr>
          <p:cNvCxnSpPr/>
          <p:nvPr/>
        </p:nvCxnSpPr>
        <p:spPr>
          <a:xfrm flipH="1">
            <a:off x="548640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
        <p:nvSpPr>
          <p:cNvPr id="1034" name="TextBox 9">
            <a:extLst>
              <a:ext uri="{FF2B5EF4-FFF2-40B4-BE49-F238E27FC236}">
                <a16:creationId xmlns:a16="http://schemas.microsoft.com/office/drawing/2014/main" id="{F7A0A9F3-198D-4239-97E0-CAF4920EF493}"/>
              </a:ext>
            </a:extLst>
          </p:cNvPr>
          <p:cNvSpPr txBox="1">
            <a:spLocks noChangeArrowheads="1"/>
          </p:cNvSpPr>
          <p:nvPr/>
        </p:nvSpPr>
        <p:spPr bwMode="auto">
          <a:xfrm>
            <a:off x="8628063" y="6324600"/>
            <a:ext cx="479425" cy="338138"/>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fld id="{AA93380C-D8D8-4E4D-A34E-73266EBD8643}" type="slidenum">
              <a:rPr lang="en-US" altLang="en-US" sz="1600" smtClean="0">
                <a:solidFill>
                  <a:srgbClr val="7F7F7F"/>
                </a:solidFill>
              </a:rPr>
              <a:pPr eaLnBrk="1" hangingPunct="1">
                <a:defRPr/>
              </a:pPr>
              <a:t>‹#›</a:t>
            </a:fld>
            <a:endParaRPr lang="en-US" altLang="en-US" sz="1600">
              <a:solidFill>
                <a:srgbClr val="7F7F7F"/>
              </a:solidFill>
            </a:endParaRPr>
          </a:p>
        </p:txBody>
      </p:sp>
    </p:spTree>
  </p:cSld>
  <p:clrMap bg1="lt1" tx1="dk1" bg2="lt2" tx2="dk2" accent1="accent1" accent2="accent2" accent3="accent3" accent4="accent4" accent5="accent5" accent6="accent6" hlink="hlink" folHlink="folHlink"/>
  <p:sldLayoutIdLst>
    <p:sldLayoutId id="2147485223" r:id="rId1"/>
    <p:sldLayoutId id="2147485219" r:id="rId2"/>
    <p:sldLayoutId id="2147485224" r:id="rId3"/>
    <p:sldLayoutId id="2147485225" r:id="rId4"/>
    <p:sldLayoutId id="2147485226" r:id="rId5"/>
    <p:sldLayoutId id="2147485227" r:id="rId6"/>
    <p:sldLayoutId id="2147485228" r:id="rId7"/>
    <p:sldLayoutId id="2147485220" r:id="rId8"/>
    <p:sldLayoutId id="2147485221" r:id="rId9"/>
    <p:sldLayoutId id="2147485222" r:id="rId10"/>
    <p:sldLayoutId id="2147485229" r:id="rId11"/>
    <p:sldLayoutId id="2147485230" r:id="rId12"/>
    <p:sldLayoutId id="2147485231" r:id="rId13"/>
    <p:sldLayoutId id="2147485232" r:id="rId14"/>
    <p:sldLayoutId id="2147485233" r:id="rId15"/>
    <p:sldLayoutId id="2147485234" r:id="rId16"/>
  </p:sldLayoutIdLst>
  <p:hf hdr="0" ftr="0" dt="0"/>
  <p:txStyles>
    <p:titleStyle>
      <a:lvl1pPr algn="l" rtl="0" eaLnBrk="0" fontAlgn="base" hangingPunct="0">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charset="0"/>
        </a:defRPr>
      </a:lvl2pPr>
      <a:lvl3pPr algn="l" rtl="0" eaLnBrk="0" fontAlgn="base" hangingPunct="0">
        <a:lnSpc>
          <a:spcPct val="90000"/>
        </a:lnSpc>
        <a:spcBef>
          <a:spcPct val="0"/>
        </a:spcBef>
        <a:spcAft>
          <a:spcPct val="0"/>
        </a:spcAft>
        <a:defRPr sz="3200" b="1">
          <a:solidFill>
            <a:srgbClr val="262A63"/>
          </a:solidFill>
          <a:latin typeface="Calibri" charset="0"/>
        </a:defRPr>
      </a:lvl3pPr>
      <a:lvl4pPr algn="l" rtl="0" eaLnBrk="0" fontAlgn="base" hangingPunct="0">
        <a:lnSpc>
          <a:spcPct val="90000"/>
        </a:lnSpc>
        <a:spcBef>
          <a:spcPct val="0"/>
        </a:spcBef>
        <a:spcAft>
          <a:spcPct val="0"/>
        </a:spcAft>
        <a:defRPr sz="3200" b="1">
          <a:solidFill>
            <a:srgbClr val="262A63"/>
          </a:solidFill>
          <a:latin typeface="Calibri" charset="0"/>
        </a:defRPr>
      </a:lvl4pPr>
      <a:lvl5pPr algn="l" rtl="0" eaLnBrk="0" fontAlgn="base" hangingPunct="0">
        <a:lnSpc>
          <a:spcPct val="90000"/>
        </a:lnSpc>
        <a:spcBef>
          <a:spcPct val="0"/>
        </a:spcBef>
        <a:spcAft>
          <a:spcPct val="0"/>
        </a:spcAft>
        <a:defRPr sz="3200" b="1">
          <a:solidFill>
            <a:srgbClr val="262A63"/>
          </a:solidFill>
          <a:latin typeface="Calibri" charset="0"/>
        </a:defRPr>
      </a:lvl5pPr>
      <a:lvl6pPr marL="457200" algn="l" rtl="0" fontAlgn="base">
        <a:lnSpc>
          <a:spcPct val="90000"/>
        </a:lnSpc>
        <a:spcBef>
          <a:spcPct val="0"/>
        </a:spcBef>
        <a:spcAft>
          <a:spcPct val="0"/>
        </a:spcAft>
        <a:defRPr sz="3200" b="1">
          <a:solidFill>
            <a:srgbClr val="262A63"/>
          </a:solidFill>
          <a:latin typeface="Calibri" charset="0"/>
        </a:defRPr>
      </a:lvl6pPr>
      <a:lvl7pPr marL="914400" algn="l" rtl="0" fontAlgn="base">
        <a:lnSpc>
          <a:spcPct val="90000"/>
        </a:lnSpc>
        <a:spcBef>
          <a:spcPct val="0"/>
        </a:spcBef>
        <a:spcAft>
          <a:spcPct val="0"/>
        </a:spcAft>
        <a:defRPr sz="3200" b="1">
          <a:solidFill>
            <a:srgbClr val="262A63"/>
          </a:solidFill>
          <a:latin typeface="Calibri" charset="0"/>
        </a:defRPr>
      </a:lvl7pPr>
      <a:lvl8pPr marL="1371600" algn="l" rtl="0" fontAlgn="base">
        <a:lnSpc>
          <a:spcPct val="90000"/>
        </a:lnSpc>
        <a:spcBef>
          <a:spcPct val="0"/>
        </a:spcBef>
        <a:spcAft>
          <a:spcPct val="0"/>
        </a:spcAft>
        <a:defRPr sz="3200" b="1">
          <a:solidFill>
            <a:srgbClr val="262A63"/>
          </a:solidFill>
          <a:latin typeface="Calibri" charset="0"/>
        </a:defRPr>
      </a:lvl8pPr>
      <a:lvl9pPr marL="1828800" algn="l" rtl="0" fontAlgn="base">
        <a:lnSpc>
          <a:spcPct val="90000"/>
        </a:lnSpc>
        <a:spcBef>
          <a:spcPct val="0"/>
        </a:spcBef>
        <a:spcAft>
          <a:spcPct val="0"/>
        </a:spcAft>
        <a:defRPr sz="3200" b="1">
          <a:solidFill>
            <a:srgbClr val="262A63"/>
          </a:solidFill>
          <a:latin typeface="Calibri" charset="0"/>
        </a:defRPr>
      </a:lvl9pPr>
    </p:titleStyle>
    <p:bodyStyle>
      <a:lvl1pPr marL="228600" indent="-228600" algn="l" rtl="0" eaLnBrk="0" fontAlgn="base" hangingPunct="0">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eaLnBrk="0" fontAlgn="base" hangingPunct="0">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eaLnBrk="0" fontAlgn="base" hangingPunct="0">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eaLnBrk="0" fontAlgn="base" hangingPunct="0">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hyperlink" Target="http://www.fldoe.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mailto:Patricia.Bodiford@fldoe.org"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info.fldoe.org/docushare/dsweb/Get/Document-10302/dps-2024-125.pdf" TargetMode="External"/><Relationship Id="rId3" Type="http://schemas.openxmlformats.org/officeDocument/2006/relationships/hyperlink" Target="https://www.ecfr.gov/current/title-34/subtitle-B/chapter-III/part-300/subpart-B/subject-group-ECFR3556f7ac2fe0a92" TargetMode="External"/><Relationship Id="rId7" Type="http://schemas.openxmlformats.org/officeDocument/2006/relationships/hyperlink" Target="https://sites.ed.gov/idea/files/QA_on_Private_Schools_02-28-2022.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flrules.org/gateway/ruleno.asp?id=6A-6.030281" TargetMode="External"/><Relationship Id="rId5" Type="http://schemas.openxmlformats.org/officeDocument/2006/relationships/hyperlink" Target="http://www.leg.state.fl.us/statutes/index.cfm?App_mode=Display_Statute&amp;URL=1000-1099/1003/Sections/1003.57.html" TargetMode="External"/><Relationship Id="rId4" Type="http://schemas.openxmlformats.org/officeDocument/2006/relationships/hyperlink" Target="http://www.leg.state.fl.us/Statutes/index.cfm?App_mode=Display_Statute&amp;URL=1000-1099/1002/Sections/1002.42.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4BDC0-09E9-4E66-91EC-E501B5A86E61}"/>
              </a:ext>
            </a:extLst>
          </p:cNvPr>
          <p:cNvSpPr>
            <a:spLocks noGrp="1"/>
          </p:cNvSpPr>
          <p:nvPr>
            <p:ph type="ctrTitle"/>
          </p:nvPr>
        </p:nvSpPr>
        <p:spPr/>
        <p:txBody>
          <a:bodyPr/>
          <a:lstStyle/>
          <a:p>
            <a:r>
              <a:rPr lang="en-US" dirty="0"/>
              <a:t>Parentally-Placed Private School Students</a:t>
            </a:r>
          </a:p>
        </p:txBody>
      </p:sp>
      <p:sp>
        <p:nvSpPr>
          <p:cNvPr id="3" name="Subtitle 2">
            <a:extLst>
              <a:ext uri="{FF2B5EF4-FFF2-40B4-BE49-F238E27FC236}">
                <a16:creationId xmlns:a16="http://schemas.microsoft.com/office/drawing/2014/main" id="{C8E849AD-B272-4DBD-8901-C074386C4EB0}"/>
              </a:ext>
            </a:extLst>
          </p:cNvPr>
          <p:cNvSpPr>
            <a:spLocks noGrp="1"/>
          </p:cNvSpPr>
          <p:nvPr>
            <p:ph type="subTitle" idx="1"/>
          </p:nvPr>
        </p:nvSpPr>
        <p:spPr/>
        <p:txBody>
          <a:bodyPr/>
          <a:lstStyle/>
          <a:p>
            <a:r>
              <a:rPr lang="en-US" sz="2000" dirty="0"/>
              <a:t>2024 Florida Charter Schools Conference</a:t>
            </a:r>
          </a:p>
          <a:p>
            <a:r>
              <a:rPr lang="en-US" sz="2000" dirty="0"/>
              <a:t>Patricia Bodiford</a:t>
            </a:r>
          </a:p>
          <a:p>
            <a:r>
              <a:rPr lang="en-US" sz="2000" dirty="0"/>
              <a:t>Senior Educational Program Director of Instructional Support Services</a:t>
            </a:r>
          </a:p>
          <a:p>
            <a:endParaRPr lang="en-US" dirty="0"/>
          </a:p>
          <a:p>
            <a:endParaRPr lang="en-US" dirty="0"/>
          </a:p>
        </p:txBody>
      </p:sp>
    </p:spTree>
    <p:extLst>
      <p:ext uri="{BB962C8B-B14F-4D97-AF65-F5344CB8AC3E}">
        <p14:creationId xmlns:p14="http://schemas.microsoft.com/office/powerpoint/2010/main" val="1246714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791E-F0B4-BB5B-F4E9-5B5981D4E19F}"/>
              </a:ext>
            </a:extLst>
          </p:cNvPr>
          <p:cNvSpPr>
            <a:spLocks noGrp="1"/>
          </p:cNvSpPr>
          <p:nvPr>
            <p:ph type="title"/>
          </p:nvPr>
        </p:nvSpPr>
        <p:spPr>
          <a:xfrm>
            <a:off x="628650" y="1016892"/>
            <a:ext cx="7886700" cy="1267222"/>
          </a:xfrm>
        </p:spPr>
        <p:txBody>
          <a:bodyPr anchor="ctr"/>
          <a:lstStyle/>
          <a:p>
            <a:pPr algn="ctr"/>
            <a:r>
              <a:rPr lang="en-US" dirty="0"/>
              <a:t>B-4. How can LEAs ensure they conduct proactive outreach to educate the public on child find?</a:t>
            </a:r>
          </a:p>
        </p:txBody>
      </p:sp>
      <p:sp>
        <p:nvSpPr>
          <p:cNvPr id="4" name="TextBox 3">
            <a:extLst>
              <a:ext uri="{FF2B5EF4-FFF2-40B4-BE49-F238E27FC236}">
                <a16:creationId xmlns:a16="http://schemas.microsoft.com/office/drawing/2014/main" id="{9A47B8D0-63A4-47D5-C5CB-8B8A98C6CCAB}"/>
              </a:ext>
            </a:extLst>
          </p:cNvPr>
          <p:cNvSpPr txBox="1"/>
          <p:nvPr/>
        </p:nvSpPr>
        <p:spPr>
          <a:xfrm>
            <a:off x="628650" y="2284114"/>
            <a:ext cx="7886700" cy="4154984"/>
          </a:xfrm>
          <a:prstGeom prst="rect">
            <a:avLst/>
          </a:prstGeom>
          <a:noFill/>
        </p:spPr>
        <p:txBody>
          <a:bodyPr wrap="square" rtlCol="0">
            <a:spAutoFit/>
          </a:bodyPr>
          <a:lstStyle/>
          <a:p>
            <a:r>
              <a:rPr lang="en-US" sz="2400" dirty="0"/>
              <a:t>LEAs should communicate with and assist families in identifying students who may have disabilities, which may include widely distributing informational brochures, providing regular public service announcements, staffing exhibits at health fairs and other community activities and identifying direct LEA liaisons with private schools. LEAs should discuss this topic during consultations with private school representatives and representatives of parents to further enhance communication efforts. LEAs may also include information on requesting an evaluation for PPPSS on their websites and in their ESE Policies and Procedures manuals. </a:t>
            </a:r>
          </a:p>
        </p:txBody>
      </p:sp>
    </p:spTree>
    <p:extLst>
      <p:ext uri="{BB962C8B-B14F-4D97-AF65-F5344CB8AC3E}">
        <p14:creationId xmlns:p14="http://schemas.microsoft.com/office/powerpoint/2010/main" val="1699021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791E-F0B4-BB5B-F4E9-5B5981D4E19F}"/>
              </a:ext>
            </a:extLst>
          </p:cNvPr>
          <p:cNvSpPr>
            <a:spLocks noGrp="1"/>
          </p:cNvSpPr>
          <p:nvPr>
            <p:ph type="title"/>
          </p:nvPr>
        </p:nvSpPr>
        <p:spPr>
          <a:xfrm>
            <a:off x="628650" y="728794"/>
            <a:ext cx="7886700" cy="1267222"/>
          </a:xfrm>
        </p:spPr>
        <p:txBody>
          <a:bodyPr anchor="ctr"/>
          <a:lstStyle/>
          <a:p>
            <a:pPr algn="ctr"/>
            <a:r>
              <a:rPr lang="en-US" dirty="0"/>
              <a:t>B-5. Is there a specific timeline for the child find process?</a:t>
            </a:r>
          </a:p>
        </p:txBody>
      </p:sp>
      <p:sp>
        <p:nvSpPr>
          <p:cNvPr id="4" name="TextBox 3">
            <a:extLst>
              <a:ext uri="{FF2B5EF4-FFF2-40B4-BE49-F238E27FC236}">
                <a16:creationId xmlns:a16="http://schemas.microsoft.com/office/drawing/2014/main" id="{9A47B8D0-63A4-47D5-C5CB-8B8A98C6CCAB}"/>
              </a:ext>
            </a:extLst>
          </p:cNvPr>
          <p:cNvSpPr txBox="1"/>
          <p:nvPr/>
        </p:nvSpPr>
        <p:spPr>
          <a:xfrm>
            <a:off x="628650" y="1783073"/>
            <a:ext cx="7886700" cy="4893647"/>
          </a:xfrm>
          <a:prstGeom prst="rect">
            <a:avLst/>
          </a:prstGeom>
          <a:noFill/>
        </p:spPr>
        <p:txBody>
          <a:bodyPr wrap="square" rtlCol="0">
            <a:spAutoFit/>
          </a:bodyPr>
          <a:lstStyle/>
          <a:p>
            <a:r>
              <a:rPr lang="en-US" sz="2400" dirty="0"/>
              <a:t>Yes. If the parent requests an </a:t>
            </a:r>
            <a:r>
              <a:rPr lang="en-US" sz="2400" dirty="0" err="1"/>
              <a:t>evalution</a:t>
            </a:r>
            <a:r>
              <a:rPr lang="en-US" sz="2400" dirty="0"/>
              <a:t> to determine if the student has a disability, the LEA must obtain consent for the initial evaluation within 30 days of the parent’s request. Alternatively, if the LEA concludes that the requested evaluation is not warranted, a written notice of refusal must be provided to the parent within 30 calendar days of the request. However, this timeline may extend if the parent and LEA agree otherwise in writing. Typically, the evaluation for students must be conducted within 60 days of receiving parental consent for the evaluation. After that, a meeting to develop an IEP for a student is conducted within 30 days of determination that the student needs ESE and related services. </a:t>
            </a:r>
          </a:p>
        </p:txBody>
      </p:sp>
    </p:spTree>
    <p:extLst>
      <p:ext uri="{BB962C8B-B14F-4D97-AF65-F5344CB8AC3E}">
        <p14:creationId xmlns:p14="http://schemas.microsoft.com/office/powerpoint/2010/main" val="9111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791E-F0B4-BB5B-F4E9-5B5981D4E19F}"/>
              </a:ext>
            </a:extLst>
          </p:cNvPr>
          <p:cNvSpPr>
            <a:spLocks noGrp="1"/>
          </p:cNvSpPr>
          <p:nvPr>
            <p:ph type="title"/>
          </p:nvPr>
        </p:nvSpPr>
        <p:spPr>
          <a:xfrm>
            <a:off x="628650" y="885580"/>
            <a:ext cx="7886700" cy="1267222"/>
          </a:xfrm>
        </p:spPr>
        <p:txBody>
          <a:bodyPr anchor="ctr"/>
          <a:lstStyle/>
          <a:p>
            <a:pPr algn="ctr"/>
            <a:r>
              <a:rPr lang="en-US" dirty="0"/>
              <a:t>B-16. Can interventions be required to determine eligibility?</a:t>
            </a:r>
          </a:p>
        </p:txBody>
      </p:sp>
      <p:sp>
        <p:nvSpPr>
          <p:cNvPr id="4" name="TextBox 3">
            <a:extLst>
              <a:ext uri="{FF2B5EF4-FFF2-40B4-BE49-F238E27FC236}">
                <a16:creationId xmlns:a16="http://schemas.microsoft.com/office/drawing/2014/main" id="{9A47B8D0-63A4-47D5-C5CB-8B8A98C6CCAB}"/>
              </a:ext>
            </a:extLst>
          </p:cNvPr>
          <p:cNvSpPr txBox="1"/>
          <p:nvPr/>
        </p:nvSpPr>
        <p:spPr>
          <a:xfrm>
            <a:off x="628650" y="2240484"/>
            <a:ext cx="7886700" cy="2677656"/>
          </a:xfrm>
          <a:prstGeom prst="rect">
            <a:avLst/>
          </a:prstGeom>
          <a:noFill/>
        </p:spPr>
        <p:txBody>
          <a:bodyPr wrap="square" rtlCol="0">
            <a:spAutoFit/>
          </a:bodyPr>
          <a:lstStyle/>
          <a:p>
            <a:r>
              <a:rPr lang="en-US" sz="2400" dirty="0"/>
              <a:t>No. The evaluation team, which includes a group of qualified professionals and the parents, determines eligibility using all the available data collected during the evaluation. The evaluation team determines eligibility by reviewing multiple sources, such as aptitude tests, parent input and teacher observations. The information should be fully documented and carefully considered by the team. </a:t>
            </a:r>
          </a:p>
        </p:txBody>
      </p:sp>
    </p:spTree>
    <p:extLst>
      <p:ext uri="{BB962C8B-B14F-4D97-AF65-F5344CB8AC3E}">
        <p14:creationId xmlns:p14="http://schemas.microsoft.com/office/powerpoint/2010/main" val="3652394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791E-F0B4-BB5B-F4E9-5B5981D4E19F}"/>
              </a:ext>
            </a:extLst>
          </p:cNvPr>
          <p:cNvSpPr>
            <a:spLocks noGrp="1"/>
          </p:cNvSpPr>
          <p:nvPr>
            <p:ph type="title"/>
          </p:nvPr>
        </p:nvSpPr>
        <p:spPr>
          <a:xfrm>
            <a:off x="628650" y="836638"/>
            <a:ext cx="7886700" cy="1980788"/>
          </a:xfrm>
        </p:spPr>
        <p:txBody>
          <a:bodyPr anchor="ctr"/>
          <a:lstStyle/>
          <a:p>
            <a:pPr algn="ctr"/>
            <a:r>
              <a:rPr lang="en-US" dirty="0"/>
              <a:t>B-17. If an LEA evaluates a PPPSS and determines that the student has a disability, must the LEA develop and IEP to make FAPE available to that student?</a:t>
            </a:r>
          </a:p>
        </p:txBody>
      </p:sp>
      <p:sp>
        <p:nvSpPr>
          <p:cNvPr id="4" name="TextBox 3">
            <a:extLst>
              <a:ext uri="{FF2B5EF4-FFF2-40B4-BE49-F238E27FC236}">
                <a16:creationId xmlns:a16="http://schemas.microsoft.com/office/drawing/2014/main" id="{9A47B8D0-63A4-47D5-C5CB-8B8A98C6CCAB}"/>
              </a:ext>
            </a:extLst>
          </p:cNvPr>
          <p:cNvSpPr txBox="1"/>
          <p:nvPr/>
        </p:nvSpPr>
        <p:spPr>
          <a:xfrm>
            <a:off x="628650" y="2817426"/>
            <a:ext cx="7886700" cy="3416320"/>
          </a:xfrm>
          <a:prstGeom prst="rect">
            <a:avLst/>
          </a:prstGeom>
          <a:noFill/>
        </p:spPr>
        <p:txBody>
          <a:bodyPr wrap="square" rtlCol="0">
            <a:spAutoFit/>
          </a:bodyPr>
          <a:lstStyle/>
          <a:p>
            <a:r>
              <a:rPr lang="en-US" sz="2400" dirty="0"/>
              <a:t>No. The LEA where the student resides is not obligated to make FAPE available to that student or to develop an IEP. However, if the student is participating in the Family Empowerment Scholarship for Unique Abilities (FES-UA) and the parent needs the student’s matrix of services score updated, or they wish to see the options of FAPE, or intend to enroll the student in a public school, then the LEA must evaluate the student, determine the eligibility and, if found eligible, develop the IEP. </a:t>
            </a:r>
          </a:p>
        </p:txBody>
      </p:sp>
    </p:spTree>
    <p:extLst>
      <p:ext uri="{BB962C8B-B14F-4D97-AF65-F5344CB8AC3E}">
        <p14:creationId xmlns:p14="http://schemas.microsoft.com/office/powerpoint/2010/main" val="2124729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791E-F0B4-BB5B-F4E9-5B5981D4E19F}"/>
              </a:ext>
            </a:extLst>
          </p:cNvPr>
          <p:cNvSpPr>
            <a:spLocks noGrp="1"/>
          </p:cNvSpPr>
          <p:nvPr>
            <p:ph type="title"/>
          </p:nvPr>
        </p:nvSpPr>
        <p:spPr>
          <a:xfrm>
            <a:off x="628650" y="1124736"/>
            <a:ext cx="7886700" cy="1405521"/>
          </a:xfrm>
        </p:spPr>
        <p:txBody>
          <a:bodyPr anchor="ctr"/>
          <a:lstStyle/>
          <a:p>
            <a:pPr algn="ctr"/>
            <a:r>
              <a:rPr lang="en-US" dirty="0"/>
              <a:t>B-25. What evaluation criteria must the LEA meet when assessing PPPSS suspected of having a disability?</a:t>
            </a:r>
          </a:p>
        </p:txBody>
      </p:sp>
      <p:sp>
        <p:nvSpPr>
          <p:cNvPr id="4" name="TextBox 3">
            <a:extLst>
              <a:ext uri="{FF2B5EF4-FFF2-40B4-BE49-F238E27FC236}">
                <a16:creationId xmlns:a16="http://schemas.microsoft.com/office/drawing/2014/main" id="{9A47B8D0-63A4-47D5-C5CB-8B8A98C6CCAB}"/>
              </a:ext>
            </a:extLst>
          </p:cNvPr>
          <p:cNvSpPr txBox="1"/>
          <p:nvPr/>
        </p:nvSpPr>
        <p:spPr>
          <a:xfrm>
            <a:off x="628650" y="2730674"/>
            <a:ext cx="7886700" cy="2308324"/>
          </a:xfrm>
          <a:prstGeom prst="rect">
            <a:avLst/>
          </a:prstGeom>
          <a:noFill/>
        </p:spPr>
        <p:txBody>
          <a:bodyPr wrap="square" rtlCol="0">
            <a:spAutoFit/>
          </a:bodyPr>
          <a:lstStyle/>
          <a:p>
            <a:r>
              <a:rPr lang="en-US" sz="2400" dirty="0"/>
              <a:t>Similar to evaluating public school students, LEAs must use multiple assessment tools to acquire a comprehensive understanding of the needs of the student. Eligibility determinations cannot be based on one data point, but based on multiple assessments input from the parents and all relevant available data. </a:t>
            </a:r>
          </a:p>
        </p:txBody>
      </p:sp>
    </p:spTree>
    <p:extLst>
      <p:ext uri="{BB962C8B-B14F-4D97-AF65-F5344CB8AC3E}">
        <p14:creationId xmlns:p14="http://schemas.microsoft.com/office/powerpoint/2010/main" val="3192604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791E-F0B4-BB5B-F4E9-5B5981D4E19F}"/>
              </a:ext>
            </a:extLst>
          </p:cNvPr>
          <p:cNvSpPr>
            <a:spLocks noGrp="1"/>
          </p:cNvSpPr>
          <p:nvPr>
            <p:ph type="title"/>
          </p:nvPr>
        </p:nvSpPr>
        <p:spPr>
          <a:xfrm>
            <a:off x="628650" y="824112"/>
            <a:ext cx="7886700" cy="1405521"/>
          </a:xfrm>
        </p:spPr>
        <p:txBody>
          <a:bodyPr anchor="ctr"/>
          <a:lstStyle/>
          <a:p>
            <a:pPr algn="ctr"/>
            <a:r>
              <a:rPr lang="en-US" dirty="0"/>
              <a:t>B-26. Are LEAs required to conduct triennial reevaluations of PPPSS with disabilities?</a:t>
            </a:r>
          </a:p>
        </p:txBody>
      </p:sp>
      <p:sp>
        <p:nvSpPr>
          <p:cNvPr id="4" name="TextBox 3">
            <a:extLst>
              <a:ext uri="{FF2B5EF4-FFF2-40B4-BE49-F238E27FC236}">
                <a16:creationId xmlns:a16="http://schemas.microsoft.com/office/drawing/2014/main" id="{9A47B8D0-63A4-47D5-C5CB-8B8A98C6CCAB}"/>
              </a:ext>
            </a:extLst>
          </p:cNvPr>
          <p:cNvSpPr txBox="1"/>
          <p:nvPr/>
        </p:nvSpPr>
        <p:spPr>
          <a:xfrm>
            <a:off x="628650" y="2141951"/>
            <a:ext cx="7886700" cy="3416320"/>
          </a:xfrm>
          <a:prstGeom prst="rect">
            <a:avLst/>
          </a:prstGeom>
          <a:noFill/>
        </p:spPr>
        <p:txBody>
          <a:bodyPr wrap="square" rtlCol="0">
            <a:spAutoFit/>
          </a:bodyPr>
          <a:lstStyle/>
          <a:p>
            <a:r>
              <a:rPr lang="en-US" sz="2400" dirty="0"/>
              <a:t>Yes. LEAs are responsible for ensuring reevaluations are considered at least once every three years, unless the parent and the LEA agree that a reevaluation is not necessary. One purpose of reevaluations is to determine whether the student continues to be a student with a disability and, as such, it is a part of the LEA’s child find responsibilities. An accurate annual count of eligible students with disabilities enrolled in public and private schools within the LEA is important in calculating an accurate proportionate share of funds. </a:t>
            </a:r>
          </a:p>
        </p:txBody>
      </p:sp>
    </p:spTree>
    <p:extLst>
      <p:ext uri="{BB962C8B-B14F-4D97-AF65-F5344CB8AC3E}">
        <p14:creationId xmlns:p14="http://schemas.microsoft.com/office/powerpoint/2010/main" val="3344657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791E-F0B4-BB5B-F4E9-5B5981D4E19F}"/>
              </a:ext>
            </a:extLst>
          </p:cNvPr>
          <p:cNvSpPr>
            <a:spLocks noGrp="1"/>
          </p:cNvSpPr>
          <p:nvPr>
            <p:ph type="title"/>
          </p:nvPr>
        </p:nvSpPr>
        <p:spPr>
          <a:xfrm>
            <a:off x="628650" y="836638"/>
            <a:ext cx="7886700" cy="1405521"/>
          </a:xfrm>
        </p:spPr>
        <p:txBody>
          <a:bodyPr anchor="ctr"/>
          <a:lstStyle/>
          <a:p>
            <a:pPr algn="ctr"/>
            <a:r>
              <a:rPr lang="en-US" dirty="0"/>
              <a:t>B-31. What are the LEA’s responsibilities when a parent requests and Individual Educational Evaluation (IEE)?</a:t>
            </a:r>
          </a:p>
        </p:txBody>
      </p:sp>
      <p:sp>
        <p:nvSpPr>
          <p:cNvPr id="4" name="TextBox 3">
            <a:extLst>
              <a:ext uri="{FF2B5EF4-FFF2-40B4-BE49-F238E27FC236}">
                <a16:creationId xmlns:a16="http://schemas.microsoft.com/office/drawing/2014/main" id="{9A47B8D0-63A4-47D5-C5CB-8B8A98C6CCAB}"/>
              </a:ext>
            </a:extLst>
          </p:cNvPr>
          <p:cNvSpPr txBox="1"/>
          <p:nvPr/>
        </p:nvSpPr>
        <p:spPr>
          <a:xfrm>
            <a:off x="628650" y="2141951"/>
            <a:ext cx="7886700" cy="4339650"/>
          </a:xfrm>
          <a:prstGeom prst="rect">
            <a:avLst/>
          </a:prstGeom>
          <a:noFill/>
        </p:spPr>
        <p:txBody>
          <a:bodyPr wrap="square" rtlCol="0">
            <a:spAutoFit/>
          </a:bodyPr>
          <a:lstStyle/>
          <a:p>
            <a:r>
              <a:rPr lang="en-US" sz="2300" dirty="0"/>
              <a:t>If the parent requests an IEE at public expense, the LEA must, without unnecessary delay, either file a due process complaint to request a hearing to show that their evaluation is appropriate or ensure that an IEE is provided at public expense. If the final decision at the due process hearing is that the LEA’s evaluation is appropriate, the parent still has the right to an IEE, but not at the public expense. The LEA may ask for the parent’s reasoning as to why they object to the public evaluation. However, the LEA may not require the parent to provide an explanation and may not unreasonably delay either providing the IEE at public expense or filing a due process complaint to request a due process hearing.</a:t>
            </a:r>
          </a:p>
        </p:txBody>
      </p:sp>
    </p:spTree>
    <p:extLst>
      <p:ext uri="{BB962C8B-B14F-4D97-AF65-F5344CB8AC3E}">
        <p14:creationId xmlns:p14="http://schemas.microsoft.com/office/powerpoint/2010/main" val="109535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D8604-98B8-A9D2-D342-D961A0DB908D}"/>
              </a:ext>
            </a:extLst>
          </p:cNvPr>
          <p:cNvSpPr>
            <a:spLocks noGrp="1"/>
          </p:cNvSpPr>
          <p:nvPr>
            <p:ph type="title"/>
          </p:nvPr>
        </p:nvSpPr>
        <p:spPr/>
        <p:txBody>
          <a:bodyPr/>
          <a:lstStyle/>
          <a:p>
            <a:r>
              <a:rPr lang="en-US" dirty="0"/>
              <a:t>C. Consultation</a:t>
            </a:r>
          </a:p>
        </p:txBody>
      </p:sp>
      <p:sp>
        <p:nvSpPr>
          <p:cNvPr id="3" name="Text Placeholder 2">
            <a:extLst>
              <a:ext uri="{FF2B5EF4-FFF2-40B4-BE49-F238E27FC236}">
                <a16:creationId xmlns:a16="http://schemas.microsoft.com/office/drawing/2014/main" id="{1610B463-7BF2-D5E8-A20A-48E1B4F8FB0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14964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791E-F0B4-BB5B-F4E9-5B5981D4E19F}"/>
              </a:ext>
            </a:extLst>
          </p:cNvPr>
          <p:cNvSpPr>
            <a:spLocks noGrp="1"/>
          </p:cNvSpPr>
          <p:nvPr>
            <p:ph type="title"/>
          </p:nvPr>
        </p:nvSpPr>
        <p:spPr>
          <a:xfrm>
            <a:off x="150312" y="736430"/>
            <a:ext cx="8365038" cy="1405521"/>
          </a:xfrm>
        </p:spPr>
        <p:txBody>
          <a:bodyPr anchor="ctr"/>
          <a:lstStyle/>
          <a:p>
            <a:pPr algn="ctr"/>
            <a:r>
              <a:rPr lang="en-US" dirty="0"/>
              <a:t>C-1. What is timely and meaningful consultation? </a:t>
            </a:r>
          </a:p>
        </p:txBody>
      </p:sp>
      <p:sp>
        <p:nvSpPr>
          <p:cNvPr id="4" name="TextBox 3">
            <a:extLst>
              <a:ext uri="{FF2B5EF4-FFF2-40B4-BE49-F238E27FC236}">
                <a16:creationId xmlns:a16="http://schemas.microsoft.com/office/drawing/2014/main" id="{9A47B8D0-63A4-47D5-C5CB-8B8A98C6CCAB}"/>
              </a:ext>
            </a:extLst>
          </p:cNvPr>
          <p:cNvSpPr txBox="1"/>
          <p:nvPr/>
        </p:nvSpPr>
        <p:spPr>
          <a:xfrm>
            <a:off x="628650" y="2141951"/>
            <a:ext cx="7886700" cy="3631763"/>
          </a:xfrm>
          <a:prstGeom prst="rect">
            <a:avLst/>
          </a:prstGeom>
          <a:noFill/>
        </p:spPr>
        <p:txBody>
          <a:bodyPr wrap="square" rtlCol="0">
            <a:spAutoFit/>
          </a:bodyPr>
          <a:lstStyle/>
          <a:p>
            <a:r>
              <a:rPr lang="en-US" sz="2300" dirty="0"/>
              <a:t>This is a mandatory process that includes ongoing discussions between the LEA, private school representatives of parents of PPPSS with disabilities on key issues relating to the equitable participation o eligible private school students with disabilities in federally funded ESE and related services. During consultation meetings, ESE and related services are designed and developed for PPPSS with disabilities. Effective consultation provides all parties with a genuine opportunity to share their points of view, ensuring those views are considered before any final decisions are made on the delivery of ESE and related services. </a:t>
            </a:r>
          </a:p>
        </p:txBody>
      </p:sp>
    </p:spTree>
    <p:extLst>
      <p:ext uri="{BB962C8B-B14F-4D97-AF65-F5344CB8AC3E}">
        <p14:creationId xmlns:p14="http://schemas.microsoft.com/office/powerpoint/2010/main" val="2954864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791E-F0B4-BB5B-F4E9-5B5981D4E19F}"/>
              </a:ext>
            </a:extLst>
          </p:cNvPr>
          <p:cNvSpPr>
            <a:spLocks noGrp="1"/>
          </p:cNvSpPr>
          <p:nvPr>
            <p:ph type="title"/>
          </p:nvPr>
        </p:nvSpPr>
        <p:spPr>
          <a:xfrm>
            <a:off x="628648" y="736430"/>
            <a:ext cx="7886701" cy="1405521"/>
          </a:xfrm>
        </p:spPr>
        <p:txBody>
          <a:bodyPr anchor="ctr"/>
          <a:lstStyle/>
          <a:p>
            <a:pPr algn="ctr"/>
            <a:r>
              <a:rPr lang="en-US" dirty="0"/>
              <a:t>C-2. What constitutes “timely” consultation?  </a:t>
            </a:r>
          </a:p>
        </p:txBody>
      </p:sp>
      <p:sp>
        <p:nvSpPr>
          <p:cNvPr id="4" name="TextBox 3">
            <a:extLst>
              <a:ext uri="{FF2B5EF4-FFF2-40B4-BE49-F238E27FC236}">
                <a16:creationId xmlns:a16="http://schemas.microsoft.com/office/drawing/2014/main" id="{9A47B8D0-63A4-47D5-C5CB-8B8A98C6CCAB}"/>
              </a:ext>
            </a:extLst>
          </p:cNvPr>
          <p:cNvSpPr txBox="1"/>
          <p:nvPr/>
        </p:nvSpPr>
        <p:spPr>
          <a:xfrm>
            <a:off x="628650" y="2141951"/>
            <a:ext cx="7886700" cy="2923877"/>
          </a:xfrm>
          <a:prstGeom prst="rect">
            <a:avLst/>
          </a:prstGeom>
          <a:noFill/>
        </p:spPr>
        <p:txBody>
          <a:bodyPr wrap="square" rtlCol="0">
            <a:spAutoFit/>
          </a:bodyPr>
          <a:lstStyle/>
          <a:p>
            <a:r>
              <a:rPr lang="en-US" sz="2300" dirty="0"/>
              <a:t>Consultation must be an ongoing process, not solely an annual meeting. Timeliness is critical to effective consultation and requires collaboration between the officials in developing a timeline and selecting dates for consultation. Successful consultation establishes positive and productive working relationships that make planning easier and ensures that the services provided meet the needs of eligible students with disabilities. </a:t>
            </a:r>
          </a:p>
        </p:txBody>
      </p:sp>
    </p:spTree>
    <p:extLst>
      <p:ext uri="{BB962C8B-B14F-4D97-AF65-F5344CB8AC3E}">
        <p14:creationId xmlns:p14="http://schemas.microsoft.com/office/powerpoint/2010/main" val="563616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4824B-775F-7A98-66FD-0E02C3A6A61D}"/>
              </a:ext>
            </a:extLst>
          </p:cNvPr>
          <p:cNvSpPr>
            <a:spLocks noGrp="1"/>
          </p:cNvSpPr>
          <p:nvPr>
            <p:ph type="title"/>
          </p:nvPr>
        </p:nvSpPr>
        <p:spPr>
          <a:xfrm>
            <a:off x="628650" y="810971"/>
            <a:ext cx="7886700" cy="793750"/>
          </a:xfrm>
        </p:spPr>
        <p:txBody>
          <a:bodyPr anchor="ctr"/>
          <a:lstStyle/>
          <a:p>
            <a:pPr algn="ctr"/>
            <a:r>
              <a:rPr lang="en-US" dirty="0"/>
              <a:t>Agenda</a:t>
            </a:r>
          </a:p>
        </p:txBody>
      </p:sp>
      <p:sp>
        <p:nvSpPr>
          <p:cNvPr id="3" name="Content Placeholder 2">
            <a:extLst>
              <a:ext uri="{FF2B5EF4-FFF2-40B4-BE49-F238E27FC236}">
                <a16:creationId xmlns:a16="http://schemas.microsoft.com/office/drawing/2014/main" id="{BA5B209D-1C15-0A34-3176-575C6F74B1C7}"/>
              </a:ext>
            </a:extLst>
          </p:cNvPr>
          <p:cNvSpPr>
            <a:spLocks noGrp="1"/>
          </p:cNvSpPr>
          <p:nvPr>
            <p:ph idx="1"/>
          </p:nvPr>
        </p:nvSpPr>
        <p:spPr>
          <a:xfrm>
            <a:off x="628650" y="1631035"/>
            <a:ext cx="7886700" cy="4354753"/>
          </a:xfrm>
        </p:spPr>
        <p:txBody>
          <a:bodyPr/>
          <a:lstStyle/>
          <a:p>
            <a:r>
              <a:rPr lang="en-US" dirty="0"/>
              <a:t>Florida Department of Education (FDOE) Mission, Vision and Goals</a:t>
            </a:r>
          </a:p>
          <a:p>
            <a:r>
              <a:rPr lang="en-US" dirty="0"/>
              <a:t>Overview of Definitions and Relevant Law/Guidance</a:t>
            </a:r>
          </a:p>
          <a:p>
            <a:r>
              <a:rPr lang="en-US" dirty="0"/>
              <a:t>Child Find</a:t>
            </a:r>
          </a:p>
          <a:p>
            <a:r>
              <a:rPr lang="en-US" dirty="0"/>
              <a:t>Consultation</a:t>
            </a:r>
          </a:p>
          <a:p>
            <a:r>
              <a:rPr lang="en-US" dirty="0"/>
              <a:t>Services Plans</a:t>
            </a:r>
          </a:p>
          <a:p>
            <a:r>
              <a:rPr lang="en-US" dirty="0"/>
              <a:t>Proportionate Share</a:t>
            </a:r>
          </a:p>
          <a:p>
            <a:r>
              <a:rPr lang="en-US" dirty="0"/>
              <a:t>Contact Information </a:t>
            </a:r>
          </a:p>
          <a:p>
            <a:endParaRPr lang="en-US" dirty="0"/>
          </a:p>
          <a:p>
            <a:pPr lvl="1"/>
            <a:endParaRPr lang="en-US" dirty="0"/>
          </a:p>
          <a:p>
            <a:endParaRPr lang="en-US" dirty="0"/>
          </a:p>
        </p:txBody>
      </p:sp>
    </p:spTree>
    <p:extLst>
      <p:ext uri="{BB962C8B-B14F-4D97-AF65-F5344CB8AC3E}">
        <p14:creationId xmlns:p14="http://schemas.microsoft.com/office/powerpoint/2010/main" val="742860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791E-F0B4-BB5B-F4E9-5B5981D4E19F}"/>
              </a:ext>
            </a:extLst>
          </p:cNvPr>
          <p:cNvSpPr>
            <a:spLocks noGrp="1"/>
          </p:cNvSpPr>
          <p:nvPr>
            <p:ph type="title"/>
          </p:nvPr>
        </p:nvSpPr>
        <p:spPr>
          <a:xfrm>
            <a:off x="628648" y="736431"/>
            <a:ext cx="7886701" cy="1317838"/>
          </a:xfrm>
        </p:spPr>
        <p:txBody>
          <a:bodyPr anchor="ctr"/>
          <a:lstStyle/>
          <a:p>
            <a:pPr algn="ctr"/>
            <a:r>
              <a:rPr lang="en-US" dirty="0"/>
              <a:t>C-3. What constitutes “meaningful” consultation?  </a:t>
            </a:r>
          </a:p>
        </p:txBody>
      </p:sp>
      <p:sp>
        <p:nvSpPr>
          <p:cNvPr id="4" name="TextBox 3">
            <a:extLst>
              <a:ext uri="{FF2B5EF4-FFF2-40B4-BE49-F238E27FC236}">
                <a16:creationId xmlns:a16="http://schemas.microsoft.com/office/drawing/2014/main" id="{9A47B8D0-63A4-47D5-C5CB-8B8A98C6CCAB}"/>
              </a:ext>
            </a:extLst>
          </p:cNvPr>
          <p:cNvSpPr txBox="1"/>
          <p:nvPr/>
        </p:nvSpPr>
        <p:spPr>
          <a:xfrm>
            <a:off x="628649" y="1841326"/>
            <a:ext cx="7886700" cy="4693593"/>
          </a:xfrm>
          <a:prstGeom prst="rect">
            <a:avLst/>
          </a:prstGeom>
          <a:noFill/>
        </p:spPr>
        <p:txBody>
          <a:bodyPr wrap="square" rtlCol="0">
            <a:spAutoFit/>
          </a:bodyPr>
          <a:lstStyle/>
          <a:p>
            <a:r>
              <a:rPr lang="en-US" sz="2300" dirty="0"/>
              <a:t>While IDEA does not expressly define what constitutes “meaningful” consultation with a private school, certain principles are clear. For consultation to be meaningful, it must, at a minimum, be timely and ongoing throughout the school year. The needs, number and location of PPPSS with disabilities may vary. Consultation topics can include: </a:t>
            </a:r>
          </a:p>
          <a:p>
            <a:pPr marL="342900" indent="-342900">
              <a:buFont typeface="Arial" panose="020B0604020202020204" pitchFamily="34" charset="0"/>
              <a:buChar char="•"/>
            </a:pPr>
            <a:r>
              <a:rPr lang="en-US" sz="2300" dirty="0"/>
              <a:t>Meeting dates and times, as well as topics to be discussed; </a:t>
            </a:r>
          </a:p>
          <a:p>
            <a:pPr marL="342900" indent="-342900">
              <a:buFont typeface="Arial" panose="020B0604020202020204" pitchFamily="34" charset="0"/>
              <a:buChar char="•"/>
            </a:pPr>
            <a:r>
              <a:rPr lang="en-US" sz="2300" dirty="0"/>
              <a:t>The child find process; </a:t>
            </a:r>
          </a:p>
          <a:p>
            <a:pPr marL="342900" indent="-342900">
              <a:buFont typeface="Arial" panose="020B0604020202020204" pitchFamily="34" charset="0"/>
              <a:buChar char="•"/>
            </a:pPr>
            <a:r>
              <a:rPr lang="en-US" sz="2300" dirty="0"/>
              <a:t>The child count;</a:t>
            </a:r>
          </a:p>
          <a:p>
            <a:pPr marL="342900" indent="-342900">
              <a:buFont typeface="Arial" panose="020B0604020202020204" pitchFamily="34" charset="0"/>
              <a:buChar char="•"/>
            </a:pPr>
            <a:r>
              <a:rPr lang="en-US" sz="2300" dirty="0"/>
              <a:t>The types of services that will be provided, including direct services and alternate service delivery mechanisms; </a:t>
            </a:r>
          </a:p>
          <a:p>
            <a:pPr marL="342900" indent="-342900">
              <a:buFont typeface="Arial" panose="020B0604020202020204" pitchFamily="34" charset="0"/>
              <a:buChar char="•"/>
            </a:pPr>
            <a:r>
              <a:rPr lang="en-US" sz="2300" dirty="0"/>
              <a:t>When decisions regarding services will be made; and </a:t>
            </a:r>
          </a:p>
          <a:p>
            <a:pPr marL="342900" indent="-342900">
              <a:buFont typeface="Arial" panose="020B0604020202020204" pitchFamily="34" charset="0"/>
              <a:buChar char="•"/>
            </a:pPr>
            <a:r>
              <a:rPr lang="en-US" sz="2300" dirty="0"/>
              <a:t>The plan for the delivery and location of services. </a:t>
            </a:r>
          </a:p>
        </p:txBody>
      </p:sp>
    </p:spTree>
    <p:extLst>
      <p:ext uri="{BB962C8B-B14F-4D97-AF65-F5344CB8AC3E}">
        <p14:creationId xmlns:p14="http://schemas.microsoft.com/office/powerpoint/2010/main" val="1922172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791E-F0B4-BB5B-F4E9-5B5981D4E19F}"/>
              </a:ext>
            </a:extLst>
          </p:cNvPr>
          <p:cNvSpPr>
            <a:spLocks noGrp="1"/>
          </p:cNvSpPr>
          <p:nvPr>
            <p:ph type="title"/>
          </p:nvPr>
        </p:nvSpPr>
        <p:spPr>
          <a:xfrm>
            <a:off x="501041" y="661274"/>
            <a:ext cx="8104340" cy="1868983"/>
          </a:xfrm>
        </p:spPr>
        <p:txBody>
          <a:bodyPr anchor="ctr"/>
          <a:lstStyle/>
          <a:p>
            <a:pPr algn="ctr"/>
            <a:r>
              <a:rPr lang="en-US" dirty="0"/>
              <a:t>C-4. What is the definition of “representatives of parents of PPPSS children with disabilities” that must be included in consultation?  </a:t>
            </a:r>
          </a:p>
        </p:txBody>
      </p:sp>
      <p:sp>
        <p:nvSpPr>
          <p:cNvPr id="4" name="TextBox 3">
            <a:extLst>
              <a:ext uri="{FF2B5EF4-FFF2-40B4-BE49-F238E27FC236}">
                <a16:creationId xmlns:a16="http://schemas.microsoft.com/office/drawing/2014/main" id="{9A47B8D0-63A4-47D5-C5CB-8B8A98C6CCAB}"/>
              </a:ext>
            </a:extLst>
          </p:cNvPr>
          <p:cNvSpPr txBox="1"/>
          <p:nvPr/>
        </p:nvSpPr>
        <p:spPr>
          <a:xfrm>
            <a:off x="628649" y="2267210"/>
            <a:ext cx="7886700" cy="4339650"/>
          </a:xfrm>
          <a:prstGeom prst="rect">
            <a:avLst/>
          </a:prstGeom>
          <a:noFill/>
        </p:spPr>
        <p:txBody>
          <a:bodyPr wrap="square" rtlCol="0">
            <a:spAutoFit/>
          </a:bodyPr>
          <a:lstStyle/>
          <a:p>
            <a:r>
              <a:rPr lang="en-US" sz="2300" dirty="0"/>
              <a:t>IDEA does not contain a definition of representatives of parents of PPPSS with disabilities. Additionally, IDEA does not specify which individuals must be included in the consultation process as representatives of parents of PPPSS with disabilities. The determination of which individuals should be designated as these representatives is best made at the state and local levels so that the LEA or the FDOE, if appropriate, along with private school officials and representatives of parents can identify and acknowledge the respective roles of those participating in the consultation process. However, IDEA does not prevent parents of PPPSS with disabilities from representing themselves in the consultation process. </a:t>
            </a:r>
          </a:p>
        </p:txBody>
      </p:sp>
    </p:spTree>
    <p:extLst>
      <p:ext uri="{BB962C8B-B14F-4D97-AF65-F5344CB8AC3E}">
        <p14:creationId xmlns:p14="http://schemas.microsoft.com/office/powerpoint/2010/main" val="2444923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791E-F0B4-BB5B-F4E9-5B5981D4E19F}"/>
              </a:ext>
            </a:extLst>
          </p:cNvPr>
          <p:cNvSpPr>
            <a:spLocks noGrp="1"/>
          </p:cNvSpPr>
          <p:nvPr>
            <p:ph type="title"/>
          </p:nvPr>
        </p:nvSpPr>
        <p:spPr>
          <a:xfrm>
            <a:off x="628651" y="661274"/>
            <a:ext cx="7886700" cy="1868983"/>
          </a:xfrm>
        </p:spPr>
        <p:txBody>
          <a:bodyPr anchor="ctr"/>
          <a:lstStyle/>
          <a:p>
            <a:pPr algn="ctr"/>
            <a:r>
              <a:rPr lang="en-US" dirty="0"/>
              <a:t>C-5. What topics must be discussed during consultation?  </a:t>
            </a:r>
          </a:p>
        </p:txBody>
      </p:sp>
      <p:sp>
        <p:nvSpPr>
          <p:cNvPr id="4" name="TextBox 3">
            <a:extLst>
              <a:ext uri="{FF2B5EF4-FFF2-40B4-BE49-F238E27FC236}">
                <a16:creationId xmlns:a16="http://schemas.microsoft.com/office/drawing/2014/main" id="{9A47B8D0-63A4-47D5-C5CB-8B8A98C6CCAB}"/>
              </a:ext>
            </a:extLst>
          </p:cNvPr>
          <p:cNvSpPr txBox="1"/>
          <p:nvPr/>
        </p:nvSpPr>
        <p:spPr>
          <a:xfrm>
            <a:off x="628650" y="2342366"/>
            <a:ext cx="7886700" cy="2569934"/>
          </a:xfrm>
          <a:prstGeom prst="rect">
            <a:avLst/>
          </a:prstGeom>
          <a:noFill/>
        </p:spPr>
        <p:txBody>
          <a:bodyPr wrap="square" rtlCol="0">
            <a:spAutoFit/>
          </a:bodyPr>
          <a:lstStyle/>
          <a:p>
            <a:r>
              <a:rPr lang="en-US" sz="2300" dirty="0"/>
              <a:t>In accordance with 34 C.F.R.</a:t>
            </a:r>
            <a:r>
              <a:rPr lang="da-DK" sz="2400" kern="100" dirty="0">
                <a:ea typeface="Calibri" panose="020F0502020204030204" pitchFamily="34" charset="0"/>
                <a:cs typeface="Times New Roman" panose="02020603050405020304" pitchFamily="18" charset="0"/>
              </a:rPr>
              <a:t> §§</a:t>
            </a:r>
            <a:r>
              <a:rPr lang="en-US" sz="2300" dirty="0"/>
              <a:t> 300.134, legally compliant consultation must fully address the following: </a:t>
            </a:r>
          </a:p>
          <a:p>
            <a:pPr marL="342900" indent="-342900">
              <a:buFont typeface="Arial" panose="020B0604020202020204" pitchFamily="34" charset="0"/>
              <a:buChar char="•"/>
            </a:pPr>
            <a:r>
              <a:rPr lang="en-US" sz="2300" dirty="0"/>
              <a:t>Child find; </a:t>
            </a:r>
          </a:p>
          <a:p>
            <a:pPr marL="342900" indent="-342900">
              <a:buFont typeface="Arial" panose="020B0604020202020204" pitchFamily="34" charset="0"/>
              <a:buChar char="•"/>
            </a:pPr>
            <a:r>
              <a:rPr lang="en-US" sz="2300" dirty="0"/>
              <a:t>Proportionate share of funds;</a:t>
            </a:r>
          </a:p>
          <a:p>
            <a:pPr marL="342900" indent="-342900">
              <a:buFont typeface="Arial" panose="020B0604020202020204" pitchFamily="34" charset="0"/>
              <a:buChar char="•"/>
            </a:pPr>
            <a:r>
              <a:rPr lang="en-US" sz="2300" dirty="0"/>
              <a:t>Consultation process;</a:t>
            </a:r>
          </a:p>
          <a:p>
            <a:pPr marL="342900" indent="-342900">
              <a:buFont typeface="Arial" panose="020B0604020202020204" pitchFamily="34" charset="0"/>
              <a:buChar char="•"/>
            </a:pPr>
            <a:r>
              <a:rPr lang="en-US" sz="2300" dirty="0"/>
              <a:t>Provision of ESE and related services; and  </a:t>
            </a:r>
          </a:p>
          <a:p>
            <a:pPr marL="342900" indent="-342900">
              <a:buFont typeface="Arial" panose="020B0604020202020204" pitchFamily="34" charset="0"/>
              <a:buChar char="•"/>
            </a:pPr>
            <a:r>
              <a:rPr lang="en-US" sz="2300" dirty="0"/>
              <a:t>Written explanation by the LEA regarding services. </a:t>
            </a:r>
          </a:p>
        </p:txBody>
      </p:sp>
    </p:spTree>
    <p:extLst>
      <p:ext uri="{BB962C8B-B14F-4D97-AF65-F5344CB8AC3E}">
        <p14:creationId xmlns:p14="http://schemas.microsoft.com/office/powerpoint/2010/main" val="468875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791E-F0B4-BB5B-F4E9-5B5981D4E19F}"/>
              </a:ext>
            </a:extLst>
          </p:cNvPr>
          <p:cNvSpPr>
            <a:spLocks noGrp="1"/>
          </p:cNvSpPr>
          <p:nvPr>
            <p:ph type="title"/>
          </p:nvPr>
        </p:nvSpPr>
        <p:spPr>
          <a:xfrm>
            <a:off x="628651" y="661274"/>
            <a:ext cx="7886700" cy="1868983"/>
          </a:xfrm>
        </p:spPr>
        <p:txBody>
          <a:bodyPr anchor="ctr"/>
          <a:lstStyle/>
          <a:p>
            <a:pPr algn="ctr"/>
            <a:r>
              <a:rPr lang="en-US" dirty="0"/>
              <a:t>C-6. Can an LEA make a unilateral offer of services?  </a:t>
            </a:r>
          </a:p>
        </p:txBody>
      </p:sp>
      <p:sp>
        <p:nvSpPr>
          <p:cNvPr id="4" name="TextBox 3">
            <a:extLst>
              <a:ext uri="{FF2B5EF4-FFF2-40B4-BE49-F238E27FC236}">
                <a16:creationId xmlns:a16="http://schemas.microsoft.com/office/drawing/2014/main" id="{9A47B8D0-63A4-47D5-C5CB-8B8A98C6CCAB}"/>
              </a:ext>
            </a:extLst>
          </p:cNvPr>
          <p:cNvSpPr txBox="1"/>
          <p:nvPr/>
        </p:nvSpPr>
        <p:spPr>
          <a:xfrm>
            <a:off x="628650" y="2342366"/>
            <a:ext cx="7886700" cy="2923877"/>
          </a:xfrm>
          <a:prstGeom prst="rect">
            <a:avLst/>
          </a:prstGeom>
          <a:noFill/>
        </p:spPr>
        <p:txBody>
          <a:bodyPr wrap="square" rtlCol="0">
            <a:spAutoFit/>
          </a:bodyPr>
          <a:lstStyle/>
          <a:p>
            <a:r>
              <a:rPr lang="en-US" sz="2300" dirty="0"/>
              <a:t>No. A unilateral offer of services by an LEA with no opportunity for discussion between the stakeholders is not adequate consultation, as such and offer does not meet the basic requirements of the consultation process. Only after discussing key issues relating to the provision of ESE and related services, and hearing from all stakeholders and considering those points of views may the LEA make their final decisions on the services to be provided to eligible PPPSS with disabilities. </a:t>
            </a:r>
          </a:p>
        </p:txBody>
      </p:sp>
    </p:spTree>
    <p:extLst>
      <p:ext uri="{BB962C8B-B14F-4D97-AF65-F5344CB8AC3E}">
        <p14:creationId xmlns:p14="http://schemas.microsoft.com/office/powerpoint/2010/main" val="4222326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791E-F0B4-BB5B-F4E9-5B5981D4E19F}"/>
              </a:ext>
            </a:extLst>
          </p:cNvPr>
          <p:cNvSpPr>
            <a:spLocks noGrp="1"/>
          </p:cNvSpPr>
          <p:nvPr>
            <p:ph type="title"/>
          </p:nvPr>
        </p:nvSpPr>
        <p:spPr>
          <a:xfrm>
            <a:off x="628650" y="661274"/>
            <a:ext cx="7886701" cy="1868983"/>
          </a:xfrm>
        </p:spPr>
        <p:txBody>
          <a:bodyPr anchor="ctr"/>
          <a:lstStyle/>
          <a:p>
            <a:pPr algn="ctr"/>
            <a:r>
              <a:rPr lang="en-US" dirty="0"/>
              <a:t>C-7. Does IDEA specify how often consultation should occur?  </a:t>
            </a:r>
          </a:p>
        </p:txBody>
      </p:sp>
      <p:sp>
        <p:nvSpPr>
          <p:cNvPr id="4" name="TextBox 3">
            <a:extLst>
              <a:ext uri="{FF2B5EF4-FFF2-40B4-BE49-F238E27FC236}">
                <a16:creationId xmlns:a16="http://schemas.microsoft.com/office/drawing/2014/main" id="{9A47B8D0-63A4-47D5-C5CB-8B8A98C6CCAB}"/>
              </a:ext>
            </a:extLst>
          </p:cNvPr>
          <p:cNvSpPr txBox="1"/>
          <p:nvPr/>
        </p:nvSpPr>
        <p:spPr>
          <a:xfrm>
            <a:off x="628650" y="2342366"/>
            <a:ext cx="7886700" cy="2215991"/>
          </a:xfrm>
          <a:prstGeom prst="rect">
            <a:avLst/>
          </a:prstGeom>
          <a:noFill/>
        </p:spPr>
        <p:txBody>
          <a:bodyPr wrap="square" rtlCol="0">
            <a:spAutoFit/>
          </a:bodyPr>
          <a:lstStyle/>
          <a:p>
            <a:r>
              <a:rPr lang="en-US" sz="2300" dirty="0"/>
              <a:t>No. IDEA does not prescribe a specific time frame for consultation and does not require a specific number of meetings each year. However, LEAs should consult with private school officials before submitting their annual count to the FDOE (from October 1 to December 1 each year) to ensure that the count is accurate. </a:t>
            </a:r>
          </a:p>
        </p:txBody>
      </p:sp>
    </p:spTree>
    <p:extLst>
      <p:ext uri="{BB962C8B-B14F-4D97-AF65-F5344CB8AC3E}">
        <p14:creationId xmlns:p14="http://schemas.microsoft.com/office/powerpoint/2010/main" val="3342707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791E-F0B4-BB5B-F4E9-5B5981D4E19F}"/>
              </a:ext>
            </a:extLst>
          </p:cNvPr>
          <p:cNvSpPr>
            <a:spLocks noGrp="1"/>
          </p:cNvSpPr>
          <p:nvPr>
            <p:ph type="title"/>
          </p:nvPr>
        </p:nvSpPr>
        <p:spPr>
          <a:xfrm>
            <a:off x="325677" y="661274"/>
            <a:ext cx="8492646" cy="2344973"/>
          </a:xfrm>
        </p:spPr>
        <p:txBody>
          <a:bodyPr anchor="ctr"/>
          <a:lstStyle/>
          <a:p>
            <a:pPr algn="ctr"/>
            <a:r>
              <a:rPr lang="en-US" dirty="0"/>
              <a:t>C-8. If a private school representative did not participate in the consultation process, can they request participation midyear for a student that was not included in the annual count?  </a:t>
            </a:r>
          </a:p>
        </p:txBody>
      </p:sp>
      <p:sp>
        <p:nvSpPr>
          <p:cNvPr id="4" name="TextBox 3">
            <a:extLst>
              <a:ext uri="{FF2B5EF4-FFF2-40B4-BE49-F238E27FC236}">
                <a16:creationId xmlns:a16="http://schemas.microsoft.com/office/drawing/2014/main" id="{9A47B8D0-63A4-47D5-C5CB-8B8A98C6CCAB}"/>
              </a:ext>
            </a:extLst>
          </p:cNvPr>
          <p:cNvSpPr txBox="1"/>
          <p:nvPr/>
        </p:nvSpPr>
        <p:spPr>
          <a:xfrm>
            <a:off x="628650" y="2718147"/>
            <a:ext cx="7886700" cy="3631763"/>
          </a:xfrm>
          <a:prstGeom prst="rect">
            <a:avLst/>
          </a:prstGeom>
          <a:noFill/>
        </p:spPr>
        <p:txBody>
          <a:bodyPr wrap="square" rtlCol="0">
            <a:spAutoFit/>
          </a:bodyPr>
          <a:lstStyle/>
          <a:p>
            <a:r>
              <a:rPr lang="en-US" sz="2300" dirty="0"/>
              <a:t>Yes. Because consultation is an ongoing process, if a private school representative chooses to participate at a later time, it is reasonable that the LEA includes that private school in the next meeting. In accordance with OSEP guidance, during the consultation process, LEAs should discuss how to address fluctuations in the population of students who need to be served, and how to serve students who are identified during the school year in which expenditures are made after the proportionate share calculation for that school year has been determined. </a:t>
            </a:r>
          </a:p>
        </p:txBody>
      </p:sp>
    </p:spTree>
    <p:extLst>
      <p:ext uri="{BB962C8B-B14F-4D97-AF65-F5344CB8AC3E}">
        <p14:creationId xmlns:p14="http://schemas.microsoft.com/office/powerpoint/2010/main" val="3384757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791E-F0B4-BB5B-F4E9-5B5981D4E19F}"/>
              </a:ext>
            </a:extLst>
          </p:cNvPr>
          <p:cNvSpPr>
            <a:spLocks noGrp="1"/>
          </p:cNvSpPr>
          <p:nvPr>
            <p:ph type="title"/>
          </p:nvPr>
        </p:nvSpPr>
        <p:spPr>
          <a:xfrm>
            <a:off x="628650" y="661274"/>
            <a:ext cx="7886700" cy="2215991"/>
          </a:xfrm>
        </p:spPr>
        <p:txBody>
          <a:bodyPr anchor="ctr"/>
          <a:lstStyle/>
          <a:p>
            <a:pPr algn="ctr"/>
            <a:r>
              <a:rPr lang="en-US" dirty="0"/>
              <a:t>C-9. Must an LEA document the consultation process?  </a:t>
            </a:r>
          </a:p>
        </p:txBody>
      </p:sp>
      <p:sp>
        <p:nvSpPr>
          <p:cNvPr id="4" name="TextBox 3">
            <a:extLst>
              <a:ext uri="{FF2B5EF4-FFF2-40B4-BE49-F238E27FC236}">
                <a16:creationId xmlns:a16="http://schemas.microsoft.com/office/drawing/2014/main" id="{9A47B8D0-63A4-47D5-C5CB-8B8A98C6CCAB}"/>
              </a:ext>
            </a:extLst>
          </p:cNvPr>
          <p:cNvSpPr txBox="1"/>
          <p:nvPr/>
        </p:nvSpPr>
        <p:spPr>
          <a:xfrm>
            <a:off x="628650" y="2718147"/>
            <a:ext cx="7886700" cy="2215991"/>
          </a:xfrm>
          <a:prstGeom prst="rect">
            <a:avLst/>
          </a:prstGeom>
          <a:noFill/>
        </p:spPr>
        <p:txBody>
          <a:bodyPr wrap="square" rtlCol="0">
            <a:spAutoFit/>
          </a:bodyPr>
          <a:lstStyle/>
          <a:p>
            <a:r>
              <a:rPr lang="en-US" sz="2300" dirty="0"/>
              <a:t>Yes. Once the consultation process has occurred, the LEA must obtain written affirmation signed by each of the participating private school representatives. If participating private school representatives do not provide the required written affirmation within a reasonable time, the LEA must forward its documentation of the consultation process to the FDOE. </a:t>
            </a:r>
          </a:p>
        </p:txBody>
      </p:sp>
    </p:spTree>
    <p:extLst>
      <p:ext uri="{BB962C8B-B14F-4D97-AF65-F5344CB8AC3E}">
        <p14:creationId xmlns:p14="http://schemas.microsoft.com/office/powerpoint/2010/main" val="3019134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791E-F0B4-BB5B-F4E9-5B5981D4E19F}"/>
              </a:ext>
            </a:extLst>
          </p:cNvPr>
          <p:cNvSpPr>
            <a:spLocks noGrp="1"/>
          </p:cNvSpPr>
          <p:nvPr>
            <p:ph type="title"/>
          </p:nvPr>
        </p:nvSpPr>
        <p:spPr>
          <a:xfrm>
            <a:off x="628650" y="790255"/>
            <a:ext cx="7886700" cy="2215991"/>
          </a:xfrm>
        </p:spPr>
        <p:txBody>
          <a:bodyPr anchor="ctr"/>
          <a:lstStyle/>
          <a:p>
            <a:pPr algn="ctr"/>
            <a:r>
              <a:rPr lang="en-US" dirty="0"/>
              <a:t>C-10. Can an LEA require a private school to sign a Memorandum of Understanding (MOU) with the LEA for its students to receive ESE and related services?  </a:t>
            </a:r>
          </a:p>
        </p:txBody>
      </p:sp>
      <p:sp>
        <p:nvSpPr>
          <p:cNvPr id="4" name="TextBox 3">
            <a:extLst>
              <a:ext uri="{FF2B5EF4-FFF2-40B4-BE49-F238E27FC236}">
                <a16:creationId xmlns:a16="http://schemas.microsoft.com/office/drawing/2014/main" id="{9A47B8D0-63A4-47D5-C5CB-8B8A98C6CCAB}"/>
              </a:ext>
            </a:extLst>
          </p:cNvPr>
          <p:cNvSpPr txBox="1"/>
          <p:nvPr/>
        </p:nvSpPr>
        <p:spPr>
          <a:xfrm>
            <a:off x="628650" y="3006246"/>
            <a:ext cx="7886700" cy="2569934"/>
          </a:xfrm>
          <a:prstGeom prst="rect">
            <a:avLst/>
          </a:prstGeom>
          <a:noFill/>
        </p:spPr>
        <p:txBody>
          <a:bodyPr wrap="square" rtlCol="0">
            <a:spAutoFit/>
          </a:bodyPr>
          <a:lstStyle/>
          <a:p>
            <a:r>
              <a:rPr lang="en-US" sz="2300" dirty="0"/>
              <a:t>No. IDEA neither requests an LEA, nor prohibits an LEA, from using an MOU to provide ESE and related services at either the private school or another location. However, a private school’s decision to decline an MOU cannot be a basis for an LEA denying the provision of ESE and related services to PPPSS with disabilities enrolled at that school, who are otherwise eligible to receive such services. </a:t>
            </a:r>
          </a:p>
        </p:txBody>
      </p:sp>
    </p:spTree>
    <p:extLst>
      <p:ext uri="{BB962C8B-B14F-4D97-AF65-F5344CB8AC3E}">
        <p14:creationId xmlns:p14="http://schemas.microsoft.com/office/powerpoint/2010/main" val="232192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791E-F0B4-BB5B-F4E9-5B5981D4E19F}"/>
              </a:ext>
            </a:extLst>
          </p:cNvPr>
          <p:cNvSpPr>
            <a:spLocks noGrp="1"/>
          </p:cNvSpPr>
          <p:nvPr>
            <p:ph type="title"/>
          </p:nvPr>
        </p:nvSpPr>
        <p:spPr>
          <a:xfrm>
            <a:off x="475989" y="790255"/>
            <a:ext cx="8192022" cy="2215991"/>
          </a:xfrm>
        </p:spPr>
        <p:txBody>
          <a:bodyPr anchor="ctr"/>
          <a:lstStyle/>
          <a:p>
            <a:pPr algn="ctr"/>
            <a:r>
              <a:rPr lang="en-US" dirty="0"/>
              <a:t>C-11. What occurs if a private school representative disagrees with the consultation process or the decisions made regarding the provision of services?  </a:t>
            </a:r>
          </a:p>
        </p:txBody>
      </p:sp>
      <p:sp>
        <p:nvSpPr>
          <p:cNvPr id="4" name="TextBox 3">
            <a:extLst>
              <a:ext uri="{FF2B5EF4-FFF2-40B4-BE49-F238E27FC236}">
                <a16:creationId xmlns:a16="http://schemas.microsoft.com/office/drawing/2014/main" id="{9A47B8D0-63A4-47D5-C5CB-8B8A98C6CCAB}"/>
              </a:ext>
            </a:extLst>
          </p:cNvPr>
          <p:cNvSpPr txBox="1"/>
          <p:nvPr/>
        </p:nvSpPr>
        <p:spPr>
          <a:xfrm>
            <a:off x="628650" y="2805830"/>
            <a:ext cx="7886700" cy="3631763"/>
          </a:xfrm>
          <a:prstGeom prst="rect">
            <a:avLst/>
          </a:prstGeom>
          <a:noFill/>
        </p:spPr>
        <p:txBody>
          <a:bodyPr wrap="square" rtlCol="0">
            <a:spAutoFit/>
          </a:bodyPr>
          <a:lstStyle/>
          <a:p>
            <a:r>
              <a:rPr lang="en-US" sz="2300" dirty="0"/>
              <a:t>If a private school representative disagrees with the consultation process or the decisions made regarding the provision of services, the representative can pursue various informal means including mediation. Formal dispute resolution methods include filing a state complaint with the FDOE stating the noncompliance by the LEA. The FDOE will investigate the complaint, request the appropriate documentation from the LEA and render a timely decision. Should the private school representative remain dissatisfied, the complaint may be forwarded to the Secretary of the USED with all appropriate and relevant documentation. </a:t>
            </a:r>
          </a:p>
        </p:txBody>
      </p:sp>
    </p:spTree>
    <p:extLst>
      <p:ext uri="{BB962C8B-B14F-4D97-AF65-F5344CB8AC3E}">
        <p14:creationId xmlns:p14="http://schemas.microsoft.com/office/powerpoint/2010/main" val="3607764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D8604-98B8-A9D2-D342-D961A0DB908D}"/>
              </a:ext>
            </a:extLst>
          </p:cNvPr>
          <p:cNvSpPr>
            <a:spLocks noGrp="1"/>
          </p:cNvSpPr>
          <p:nvPr>
            <p:ph type="title"/>
          </p:nvPr>
        </p:nvSpPr>
        <p:spPr/>
        <p:txBody>
          <a:bodyPr/>
          <a:lstStyle/>
          <a:p>
            <a:r>
              <a:rPr lang="en-US" dirty="0"/>
              <a:t>Proportionate Share</a:t>
            </a:r>
          </a:p>
        </p:txBody>
      </p:sp>
      <p:sp>
        <p:nvSpPr>
          <p:cNvPr id="3" name="Text Placeholder 2">
            <a:extLst>
              <a:ext uri="{FF2B5EF4-FFF2-40B4-BE49-F238E27FC236}">
                <a16:creationId xmlns:a16="http://schemas.microsoft.com/office/drawing/2014/main" id="{1610B463-7BF2-D5E8-A20A-48E1B4F8FB02}"/>
              </a:ext>
            </a:extLst>
          </p:cNvPr>
          <p:cNvSpPr>
            <a:spLocks noGrp="1"/>
          </p:cNvSpPr>
          <p:nvPr>
            <p:ph type="body" idx="1"/>
          </p:nvPr>
        </p:nvSpPr>
        <p:spPr/>
        <p:txBody>
          <a:bodyPr/>
          <a:lstStyle/>
          <a:p>
            <a:pPr algn="ctr"/>
            <a:r>
              <a:rPr lang="en-US" dirty="0"/>
              <a:t>FDOE TAP PPPSS </a:t>
            </a:r>
          </a:p>
        </p:txBody>
      </p:sp>
    </p:spTree>
    <p:extLst>
      <p:ext uri="{BB962C8B-B14F-4D97-AF65-F5344CB8AC3E}">
        <p14:creationId xmlns:p14="http://schemas.microsoft.com/office/powerpoint/2010/main" val="2760822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702EE-614C-4778-8764-1D56CE31ED20}"/>
              </a:ext>
            </a:extLst>
          </p:cNvPr>
          <p:cNvSpPr>
            <a:spLocks noGrp="1"/>
          </p:cNvSpPr>
          <p:nvPr>
            <p:ph type="title"/>
          </p:nvPr>
        </p:nvSpPr>
        <p:spPr/>
        <p:txBody>
          <a:bodyPr/>
          <a:lstStyle/>
          <a:p>
            <a:r>
              <a:rPr lang="en-US" dirty="0"/>
              <a:t>Overview</a:t>
            </a:r>
          </a:p>
        </p:txBody>
      </p:sp>
      <p:sp>
        <p:nvSpPr>
          <p:cNvPr id="3" name="Text Placeholder 2">
            <a:extLst>
              <a:ext uri="{FF2B5EF4-FFF2-40B4-BE49-F238E27FC236}">
                <a16:creationId xmlns:a16="http://schemas.microsoft.com/office/drawing/2014/main" id="{46E9A8A7-A19D-4D69-82C4-CEE83550427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12592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791E-F0B4-BB5B-F4E9-5B5981D4E19F}"/>
              </a:ext>
            </a:extLst>
          </p:cNvPr>
          <p:cNvSpPr>
            <a:spLocks noGrp="1"/>
          </p:cNvSpPr>
          <p:nvPr>
            <p:ph type="title"/>
          </p:nvPr>
        </p:nvSpPr>
        <p:spPr>
          <a:xfrm>
            <a:off x="475989" y="790255"/>
            <a:ext cx="8192022" cy="1188857"/>
          </a:xfrm>
        </p:spPr>
        <p:txBody>
          <a:bodyPr anchor="ctr"/>
          <a:lstStyle/>
          <a:p>
            <a:pPr algn="ctr"/>
            <a:r>
              <a:rPr lang="en-US" dirty="0"/>
              <a:t>F-1. How is the proportionate share for PPPSS with disabilities calculated?  </a:t>
            </a:r>
          </a:p>
        </p:txBody>
      </p:sp>
      <p:sp>
        <p:nvSpPr>
          <p:cNvPr id="4" name="TextBox 3">
            <a:extLst>
              <a:ext uri="{FF2B5EF4-FFF2-40B4-BE49-F238E27FC236}">
                <a16:creationId xmlns:a16="http://schemas.microsoft.com/office/drawing/2014/main" id="{9A47B8D0-63A4-47D5-C5CB-8B8A98C6CCAB}"/>
              </a:ext>
            </a:extLst>
          </p:cNvPr>
          <p:cNvSpPr txBox="1"/>
          <p:nvPr/>
        </p:nvSpPr>
        <p:spPr>
          <a:xfrm>
            <a:off x="628650" y="1979112"/>
            <a:ext cx="7886700" cy="4693593"/>
          </a:xfrm>
          <a:prstGeom prst="rect">
            <a:avLst/>
          </a:prstGeom>
          <a:noFill/>
        </p:spPr>
        <p:txBody>
          <a:bodyPr wrap="square" rtlCol="0">
            <a:spAutoFit/>
          </a:bodyPr>
          <a:lstStyle/>
          <a:p>
            <a:r>
              <a:rPr lang="en-US" sz="2300" dirty="0"/>
              <a:t>All students who have been evaluated and found eligible for ESE and related services must be included in the count to calculate the proportionate share. Each LEA must determine the total number of private school students with disabilities who are enrolled by their parents in private elementary and secondary schools located in the LEA, and the total number of students with disabilities enrolled in public and private, elementary and secondary schools located in the LEA, in order to calculate the proportionate share of IDEA Part B funds that must be expended on equitable services. The count must also include those students whose parents decline all publicly funded services and place the students with disabilities in a private school at their own expense. </a:t>
            </a:r>
          </a:p>
        </p:txBody>
      </p:sp>
    </p:spTree>
    <p:extLst>
      <p:ext uri="{BB962C8B-B14F-4D97-AF65-F5344CB8AC3E}">
        <p14:creationId xmlns:p14="http://schemas.microsoft.com/office/powerpoint/2010/main" val="3237948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791E-F0B4-BB5B-F4E9-5B5981D4E19F}"/>
              </a:ext>
            </a:extLst>
          </p:cNvPr>
          <p:cNvSpPr>
            <a:spLocks noGrp="1"/>
          </p:cNvSpPr>
          <p:nvPr>
            <p:ph type="title"/>
          </p:nvPr>
        </p:nvSpPr>
        <p:spPr>
          <a:xfrm>
            <a:off x="475989" y="978145"/>
            <a:ext cx="8192022" cy="1339170"/>
          </a:xfrm>
        </p:spPr>
        <p:txBody>
          <a:bodyPr anchor="ctr"/>
          <a:lstStyle/>
          <a:p>
            <a:pPr algn="ctr"/>
            <a:r>
              <a:rPr lang="en-US" dirty="0"/>
              <a:t>F-5. What are appropriate expenditures when satisfying the proportionate share requirement?  </a:t>
            </a:r>
          </a:p>
        </p:txBody>
      </p:sp>
      <p:sp>
        <p:nvSpPr>
          <p:cNvPr id="4" name="TextBox 3">
            <a:extLst>
              <a:ext uri="{FF2B5EF4-FFF2-40B4-BE49-F238E27FC236}">
                <a16:creationId xmlns:a16="http://schemas.microsoft.com/office/drawing/2014/main" id="{9A47B8D0-63A4-47D5-C5CB-8B8A98C6CCAB}"/>
              </a:ext>
            </a:extLst>
          </p:cNvPr>
          <p:cNvSpPr txBox="1"/>
          <p:nvPr/>
        </p:nvSpPr>
        <p:spPr>
          <a:xfrm>
            <a:off x="628650" y="2467627"/>
            <a:ext cx="7886700" cy="2569934"/>
          </a:xfrm>
          <a:prstGeom prst="rect">
            <a:avLst/>
          </a:prstGeom>
          <a:noFill/>
        </p:spPr>
        <p:txBody>
          <a:bodyPr wrap="square" rtlCol="0">
            <a:spAutoFit/>
          </a:bodyPr>
          <a:lstStyle/>
          <a:p>
            <a:r>
              <a:rPr lang="en-US" sz="2300" dirty="0"/>
              <a:t>Costs must be allocable to providing ESE and related services for PPPSS with disabilities. This includes: </a:t>
            </a:r>
          </a:p>
          <a:p>
            <a:pPr marL="342900" indent="-342900">
              <a:buFont typeface="Arial" panose="020B0604020202020204" pitchFamily="34" charset="0"/>
              <a:buChar char="•"/>
            </a:pPr>
            <a:r>
              <a:rPr lang="en-US" sz="2300" dirty="0"/>
              <a:t>Personnel costs for salaries or contracted services positions; </a:t>
            </a:r>
          </a:p>
          <a:p>
            <a:pPr marL="342900" indent="-342900">
              <a:buFont typeface="Arial" panose="020B0604020202020204" pitchFamily="34" charset="0"/>
              <a:buChar char="•"/>
            </a:pPr>
            <a:r>
              <a:rPr lang="en-US" sz="2300" dirty="0"/>
              <a:t>Professional learning and training; </a:t>
            </a:r>
          </a:p>
          <a:p>
            <a:pPr marL="342900" indent="-342900">
              <a:buFont typeface="Arial" panose="020B0604020202020204" pitchFamily="34" charset="0"/>
              <a:buChar char="•"/>
            </a:pPr>
            <a:r>
              <a:rPr lang="en-US" sz="2300" dirty="0"/>
              <a:t>Equipment for students with disabilities; </a:t>
            </a:r>
          </a:p>
          <a:p>
            <a:pPr marL="342900" indent="-342900">
              <a:buFont typeface="Arial" panose="020B0604020202020204" pitchFamily="34" charset="0"/>
              <a:buChar char="•"/>
            </a:pPr>
            <a:r>
              <a:rPr lang="en-US" sz="2300" dirty="0"/>
              <a:t>Instructional materials and supplies; and </a:t>
            </a:r>
          </a:p>
          <a:p>
            <a:pPr marL="342900" indent="-342900">
              <a:buFont typeface="Arial" panose="020B0604020202020204" pitchFamily="34" charset="0"/>
              <a:buChar char="•"/>
            </a:pPr>
            <a:r>
              <a:rPr lang="en-US" sz="2300" dirty="0"/>
              <a:t>The costs of providing transportation. </a:t>
            </a:r>
          </a:p>
        </p:txBody>
      </p:sp>
    </p:spTree>
    <p:extLst>
      <p:ext uri="{BB962C8B-B14F-4D97-AF65-F5344CB8AC3E}">
        <p14:creationId xmlns:p14="http://schemas.microsoft.com/office/powerpoint/2010/main" val="537975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791E-F0B4-BB5B-F4E9-5B5981D4E19F}"/>
              </a:ext>
            </a:extLst>
          </p:cNvPr>
          <p:cNvSpPr>
            <a:spLocks noGrp="1"/>
          </p:cNvSpPr>
          <p:nvPr>
            <p:ph type="title"/>
          </p:nvPr>
        </p:nvSpPr>
        <p:spPr>
          <a:xfrm>
            <a:off x="475989" y="978145"/>
            <a:ext cx="8192022" cy="1339170"/>
          </a:xfrm>
        </p:spPr>
        <p:txBody>
          <a:bodyPr anchor="ctr"/>
          <a:lstStyle/>
          <a:p>
            <a:pPr algn="ctr"/>
            <a:r>
              <a:rPr lang="en-US" dirty="0"/>
              <a:t>F-6. What expenditures are excluded from the proportionate share funds?  </a:t>
            </a:r>
          </a:p>
        </p:txBody>
      </p:sp>
      <p:sp>
        <p:nvSpPr>
          <p:cNvPr id="4" name="TextBox 3">
            <a:extLst>
              <a:ext uri="{FF2B5EF4-FFF2-40B4-BE49-F238E27FC236}">
                <a16:creationId xmlns:a16="http://schemas.microsoft.com/office/drawing/2014/main" id="{9A47B8D0-63A4-47D5-C5CB-8B8A98C6CCAB}"/>
              </a:ext>
            </a:extLst>
          </p:cNvPr>
          <p:cNvSpPr txBox="1"/>
          <p:nvPr/>
        </p:nvSpPr>
        <p:spPr>
          <a:xfrm>
            <a:off x="628650" y="2467627"/>
            <a:ext cx="7886700" cy="2923877"/>
          </a:xfrm>
          <a:prstGeom prst="rect">
            <a:avLst/>
          </a:prstGeom>
          <a:noFill/>
        </p:spPr>
        <p:txBody>
          <a:bodyPr wrap="square" rtlCol="0">
            <a:spAutoFit/>
          </a:bodyPr>
          <a:lstStyle/>
          <a:p>
            <a:r>
              <a:rPr lang="en-US" sz="2300" dirty="0"/>
              <a:t>Child find activities, evaluations, and reevaluations are excluded from these expenditures. Additionally, costs cannot be allocable to the needs of the private school or the general needs of the students enrolled in a private school. State and local funds may supplement, but not supplant, the proportionate amount of federal funds required to be expended for PPPSS with disabilities. Costs must be necessary and reasonable, allocable and adequately documented. </a:t>
            </a:r>
          </a:p>
        </p:txBody>
      </p:sp>
    </p:spTree>
    <p:extLst>
      <p:ext uri="{BB962C8B-B14F-4D97-AF65-F5344CB8AC3E}">
        <p14:creationId xmlns:p14="http://schemas.microsoft.com/office/powerpoint/2010/main" val="3865444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791E-F0B4-BB5B-F4E9-5B5981D4E19F}"/>
              </a:ext>
            </a:extLst>
          </p:cNvPr>
          <p:cNvSpPr>
            <a:spLocks noGrp="1"/>
          </p:cNvSpPr>
          <p:nvPr>
            <p:ph type="title"/>
          </p:nvPr>
        </p:nvSpPr>
        <p:spPr>
          <a:xfrm>
            <a:off x="475989" y="978145"/>
            <a:ext cx="8192022" cy="1339170"/>
          </a:xfrm>
        </p:spPr>
        <p:txBody>
          <a:bodyPr anchor="ctr"/>
          <a:lstStyle/>
          <a:p>
            <a:pPr algn="ctr"/>
            <a:r>
              <a:rPr lang="en-US" dirty="0"/>
              <a:t>F-7. Can IDEA Part B funds for equitable ESE and related services ever be paid directly to a private school?  </a:t>
            </a:r>
          </a:p>
        </p:txBody>
      </p:sp>
      <p:sp>
        <p:nvSpPr>
          <p:cNvPr id="4" name="TextBox 3">
            <a:extLst>
              <a:ext uri="{FF2B5EF4-FFF2-40B4-BE49-F238E27FC236}">
                <a16:creationId xmlns:a16="http://schemas.microsoft.com/office/drawing/2014/main" id="{9A47B8D0-63A4-47D5-C5CB-8B8A98C6CCAB}"/>
              </a:ext>
            </a:extLst>
          </p:cNvPr>
          <p:cNvSpPr txBox="1"/>
          <p:nvPr/>
        </p:nvSpPr>
        <p:spPr>
          <a:xfrm>
            <a:off x="628650" y="2467627"/>
            <a:ext cx="7886700" cy="3985706"/>
          </a:xfrm>
          <a:prstGeom prst="rect">
            <a:avLst/>
          </a:prstGeom>
          <a:noFill/>
        </p:spPr>
        <p:txBody>
          <a:bodyPr wrap="square" rtlCol="0">
            <a:spAutoFit/>
          </a:bodyPr>
          <a:lstStyle/>
          <a:p>
            <a:r>
              <a:rPr lang="en-US" sz="2300" dirty="0"/>
              <a:t>No. Private school representatives have no authority to obligate or receive federal funds. IDEA Part B funds for equitable ESE and related services cannot be used to finance the existing level of instruction in a private school or otherwise benefit the private school. The LEA must maintain ownership and control over all funds, materials, equipment and property purchased with those funds. An LEA may also use federal funds to reimburse an individual private school teacher, principal or other school staff from professional learning that the LEA has pre-approved, and that meets the reasonable and necessary cost principles of the Office of Management and Budget. </a:t>
            </a:r>
          </a:p>
        </p:txBody>
      </p:sp>
    </p:spTree>
    <p:extLst>
      <p:ext uri="{BB962C8B-B14F-4D97-AF65-F5344CB8AC3E}">
        <p14:creationId xmlns:p14="http://schemas.microsoft.com/office/powerpoint/2010/main" val="2455811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791E-F0B4-BB5B-F4E9-5B5981D4E19F}"/>
              </a:ext>
            </a:extLst>
          </p:cNvPr>
          <p:cNvSpPr>
            <a:spLocks noGrp="1"/>
          </p:cNvSpPr>
          <p:nvPr>
            <p:ph type="title"/>
          </p:nvPr>
        </p:nvSpPr>
        <p:spPr>
          <a:xfrm>
            <a:off x="628650" y="978144"/>
            <a:ext cx="7886700" cy="2215991"/>
          </a:xfrm>
        </p:spPr>
        <p:txBody>
          <a:bodyPr anchor="ctr"/>
          <a:lstStyle/>
          <a:p>
            <a:pPr algn="ctr"/>
            <a:r>
              <a:rPr lang="en-US" dirty="0"/>
              <a:t>F-8. Should amounts expended for child find, including individual evaluations, be deducted from the required amount of funds to be expended on services for PPPSS with disabilities?  </a:t>
            </a:r>
          </a:p>
        </p:txBody>
      </p:sp>
      <p:sp>
        <p:nvSpPr>
          <p:cNvPr id="4" name="TextBox 3">
            <a:extLst>
              <a:ext uri="{FF2B5EF4-FFF2-40B4-BE49-F238E27FC236}">
                <a16:creationId xmlns:a16="http://schemas.microsoft.com/office/drawing/2014/main" id="{9A47B8D0-63A4-47D5-C5CB-8B8A98C6CCAB}"/>
              </a:ext>
            </a:extLst>
          </p:cNvPr>
          <p:cNvSpPr txBox="1"/>
          <p:nvPr/>
        </p:nvSpPr>
        <p:spPr>
          <a:xfrm>
            <a:off x="628650" y="3429000"/>
            <a:ext cx="7886700" cy="2215991"/>
          </a:xfrm>
          <a:prstGeom prst="rect">
            <a:avLst/>
          </a:prstGeom>
          <a:noFill/>
        </p:spPr>
        <p:txBody>
          <a:bodyPr wrap="square" rtlCol="0">
            <a:spAutoFit/>
          </a:bodyPr>
          <a:lstStyle/>
          <a:p>
            <a:r>
              <a:rPr lang="en-US" sz="2300" dirty="0"/>
              <a:t>No. The statutory provisions regarding child find and participation of PPPSS with disabilities in programs assisted or conducted under IDEA Part B are separate and distinct obligations. The costs of child find activities, including individual evaluations, should not be considered as part of the proportionate share expenditure requirement. </a:t>
            </a:r>
          </a:p>
        </p:txBody>
      </p:sp>
    </p:spTree>
    <p:extLst>
      <p:ext uri="{BB962C8B-B14F-4D97-AF65-F5344CB8AC3E}">
        <p14:creationId xmlns:p14="http://schemas.microsoft.com/office/powerpoint/2010/main" val="2212718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791E-F0B4-BB5B-F4E9-5B5981D4E19F}"/>
              </a:ext>
            </a:extLst>
          </p:cNvPr>
          <p:cNvSpPr>
            <a:spLocks noGrp="1"/>
          </p:cNvSpPr>
          <p:nvPr>
            <p:ph type="title"/>
          </p:nvPr>
        </p:nvSpPr>
        <p:spPr>
          <a:xfrm>
            <a:off x="237995" y="851770"/>
            <a:ext cx="8655484" cy="1942237"/>
          </a:xfrm>
        </p:spPr>
        <p:txBody>
          <a:bodyPr anchor="ctr"/>
          <a:lstStyle/>
          <a:p>
            <a:pPr algn="ctr"/>
            <a:r>
              <a:rPr lang="en-US" dirty="0"/>
              <a:t>F-9. If the amount of the proportionate share to be expended by the LEA has not been satisfied by the end of the fiscal year, is the LEA obligated to expend the remaining amount in a “roll year”?  </a:t>
            </a:r>
          </a:p>
        </p:txBody>
      </p:sp>
      <p:sp>
        <p:nvSpPr>
          <p:cNvPr id="4" name="TextBox 3">
            <a:extLst>
              <a:ext uri="{FF2B5EF4-FFF2-40B4-BE49-F238E27FC236}">
                <a16:creationId xmlns:a16="http://schemas.microsoft.com/office/drawing/2014/main" id="{9A47B8D0-63A4-47D5-C5CB-8B8A98C6CCAB}"/>
              </a:ext>
            </a:extLst>
          </p:cNvPr>
          <p:cNvSpPr txBox="1"/>
          <p:nvPr/>
        </p:nvSpPr>
        <p:spPr>
          <a:xfrm>
            <a:off x="513567" y="2794007"/>
            <a:ext cx="8104340" cy="3631763"/>
          </a:xfrm>
          <a:prstGeom prst="rect">
            <a:avLst/>
          </a:prstGeom>
          <a:noFill/>
        </p:spPr>
        <p:txBody>
          <a:bodyPr wrap="square" rtlCol="0">
            <a:spAutoFit/>
          </a:bodyPr>
          <a:lstStyle/>
          <a:p>
            <a:r>
              <a:rPr lang="en-US" sz="2300" dirty="0"/>
              <a:t>Yes. LEAs must utilize the proportionate share funds each year by providing ESE and related services to PPPSS with disabilities. If an LEA has not expended all the funds by the end of the fiscal year, the LEA must carry over and obligate the funds for equitable ESE and related services at the private school in the following fiscal year. Note that the IDEA does not prohibit an LEA from expending more than its proportionate amount of Part B funds designated to be spent for ESE and related services, though it must spend a minimum amount of its Part B subgrant. When funds are spent, the LEAs financial obligation ends for that fiscal year. </a:t>
            </a:r>
          </a:p>
        </p:txBody>
      </p:sp>
    </p:spTree>
    <p:extLst>
      <p:ext uri="{BB962C8B-B14F-4D97-AF65-F5344CB8AC3E}">
        <p14:creationId xmlns:p14="http://schemas.microsoft.com/office/powerpoint/2010/main" val="3241480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03304" y="990600"/>
            <a:ext cx="2042192" cy="566181"/>
          </a:xfrm>
          <a:prstGeom prst="rect">
            <a:avLst/>
          </a:prstGeom>
        </p:spPr>
        <p:txBody>
          <a:bodyPr vert="horz" wrap="square" lIns="0" tIns="12065" rIns="0" bIns="0" rtlCol="0">
            <a:spAutoFit/>
          </a:bodyPr>
          <a:lstStyle/>
          <a:p>
            <a:pPr marL="12700">
              <a:lnSpc>
                <a:spcPct val="100000"/>
              </a:lnSpc>
              <a:spcBef>
                <a:spcPts val="95"/>
              </a:spcBef>
            </a:pPr>
            <a:r>
              <a:rPr dirty="0"/>
              <a:t>Thank</a:t>
            </a:r>
            <a:r>
              <a:rPr spc="-50" dirty="0"/>
              <a:t> </a:t>
            </a:r>
            <a:r>
              <a:rPr spc="-25" dirty="0"/>
              <a:t>you</a:t>
            </a:r>
            <a:endParaRPr dirty="0"/>
          </a:p>
        </p:txBody>
      </p:sp>
      <p:sp>
        <p:nvSpPr>
          <p:cNvPr id="4" name="object 4"/>
          <p:cNvSpPr txBox="1">
            <a:spLocks noGrp="1"/>
          </p:cNvSpPr>
          <p:nvPr>
            <p:ph type="sldNum" sz="quarter" idx="7"/>
          </p:nvPr>
        </p:nvSpPr>
        <p:spPr>
          <a:xfrm>
            <a:off x="5348478" y="6480967"/>
            <a:ext cx="3852545" cy="269020"/>
          </a:xfrm>
          <a:prstGeom prst="rect">
            <a:avLst/>
          </a:prstGeom>
        </p:spPr>
        <p:txBody>
          <a:bodyPr vert="horz" wrap="square" lIns="0" tIns="0" rIns="0" bIns="0" rtlCol="0">
            <a:spAutoFit/>
          </a:bodyPr>
          <a:lstStyle>
            <a:defPPr>
              <a:defRPr kern="0"/>
            </a:defPPr>
            <a:lvl1pPr>
              <a:defRPr sz="1200" b="0" i="0" u="heavy">
                <a:solidFill>
                  <a:schemeClr val="tx1"/>
                </a:solidFill>
                <a:latin typeface="Calibri"/>
                <a:cs typeface="Calibri"/>
              </a:defRPr>
            </a:lvl1pPr>
          </a:lstStyle>
          <a:p>
            <a:pPr marL="12700">
              <a:lnSpc>
                <a:spcPts val="1240"/>
              </a:lnSpc>
              <a:tabLst>
                <a:tab pos="3542665" algn="l"/>
              </a:tabLst>
            </a:pPr>
            <a:fld id="{81D60167-4931-47E6-BA6A-407CBD079E47}" type="slidenum">
              <a:rPr lang="en-US" u="none" spc="-50" smtClean="0"/>
              <a:pPr marL="3623310">
                <a:lnSpc>
                  <a:spcPts val="1240"/>
                </a:lnSpc>
              </a:pPr>
              <a:t>36</a:t>
            </a:fld>
            <a:endParaRPr spc="500" dirty="0"/>
          </a:p>
        </p:txBody>
      </p:sp>
      <p:sp>
        <p:nvSpPr>
          <p:cNvPr id="5" name="object 5"/>
          <p:cNvSpPr txBox="1"/>
          <p:nvPr/>
        </p:nvSpPr>
        <p:spPr>
          <a:xfrm>
            <a:off x="3859847" y="6594036"/>
            <a:ext cx="1425575" cy="224790"/>
          </a:xfrm>
          <a:prstGeom prst="rect">
            <a:avLst/>
          </a:prstGeom>
        </p:spPr>
        <p:txBody>
          <a:bodyPr vert="horz" wrap="square" lIns="0" tIns="0" rIns="0" bIns="0" rtlCol="0">
            <a:spAutoFit/>
          </a:bodyPr>
          <a:lstStyle/>
          <a:p>
            <a:pPr marL="12700">
              <a:lnSpc>
                <a:spcPts val="1650"/>
              </a:lnSpc>
            </a:pPr>
            <a:r>
              <a:rPr sz="1400" b="1" u="sng" spc="-10" dirty="0">
                <a:solidFill>
                  <a:srgbClr val="0562C1"/>
                </a:solidFill>
                <a:uFill>
                  <a:solidFill>
                    <a:srgbClr val="0562C1"/>
                  </a:solidFill>
                </a:uFill>
                <a:latin typeface="Arial"/>
                <a:cs typeface="Arial"/>
                <a:hlinkClick r:id="rId3"/>
              </a:rPr>
              <a:t>www.FLDOE.org</a:t>
            </a:r>
            <a:endParaRPr sz="1400" dirty="0">
              <a:latin typeface="Arial"/>
              <a:cs typeface="Arial"/>
            </a:endParaRPr>
          </a:p>
        </p:txBody>
      </p:sp>
      <p:sp>
        <p:nvSpPr>
          <p:cNvPr id="3" name="object 3"/>
          <p:cNvSpPr txBox="1"/>
          <p:nvPr/>
        </p:nvSpPr>
        <p:spPr>
          <a:xfrm>
            <a:off x="304800" y="1761877"/>
            <a:ext cx="8839200" cy="4196020"/>
          </a:xfrm>
          <a:prstGeom prst="rect">
            <a:avLst/>
          </a:prstGeom>
        </p:spPr>
        <p:txBody>
          <a:bodyPr vert="horz" wrap="square" lIns="0" tIns="12700" rIns="0" bIns="0" rtlCol="0">
            <a:spAutoFit/>
          </a:bodyPr>
          <a:lstStyle/>
          <a:p>
            <a:pPr algn="ctr">
              <a:lnSpc>
                <a:spcPct val="100000"/>
              </a:lnSpc>
              <a:spcBef>
                <a:spcPts val="100"/>
              </a:spcBef>
            </a:pPr>
            <a:r>
              <a:rPr sz="2800" b="1" dirty="0">
                <a:latin typeface="Calibri"/>
                <a:cs typeface="Calibri"/>
              </a:rPr>
              <a:t>Contact</a:t>
            </a:r>
            <a:r>
              <a:rPr sz="2800" b="1" spc="-100" dirty="0">
                <a:latin typeface="Calibri"/>
                <a:cs typeface="Calibri"/>
              </a:rPr>
              <a:t> </a:t>
            </a:r>
            <a:r>
              <a:rPr sz="2800" b="1" spc="-10" dirty="0">
                <a:latin typeface="Calibri"/>
                <a:cs typeface="Calibri"/>
              </a:rPr>
              <a:t>Information</a:t>
            </a:r>
            <a:endParaRPr lang="en-US" sz="2800" b="1" spc="-10" dirty="0">
              <a:latin typeface="Calibri"/>
              <a:cs typeface="Calibri"/>
            </a:endParaRPr>
          </a:p>
          <a:p>
            <a:pPr algn="ctr">
              <a:lnSpc>
                <a:spcPct val="100000"/>
              </a:lnSpc>
              <a:spcBef>
                <a:spcPts val="100"/>
              </a:spcBef>
            </a:pPr>
            <a:endParaRPr lang="en-US" sz="2800" b="1" spc="-10" dirty="0">
              <a:latin typeface="Calibri"/>
              <a:cs typeface="Calibri"/>
            </a:endParaRPr>
          </a:p>
          <a:p>
            <a:pPr algn="ctr">
              <a:lnSpc>
                <a:spcPct val="100000"/>
              </a:lnSpc>
              <a:spcBef>
                <a:spcPts val="100"/>
              </a:spcBef>
            </a:pPr>
            <a:r>
              <a:rPr lang="en-US" sz="2800" dirty="0">
                <a:latin typeface="+mn-lt"/>
              </a:rPr>
              <a:t>Patricia Bodiford</a:t>
            </a:r>
          </a:p>
          <a:p>
            <a:pPr algn="ctr">
              <a:spcBef>
                <a:spcPts val="100"/>
              </a:spcBef>
            </a:pPr>
            <a:r>
              <a:rPr lang="en-US" sz="2800" b="0" i="0" dirty="0">
                <a:solidFill>
                  <a:srgbClr val="000000"/>
                </a:solidFill>
                <a:effectLst/>
                <a:highlight>
                  <a:srgbClr val="FFFFFF"/>
                </a:highlight>
                <a:latin typeface="+mn-lt"/>
              </a:rPr>
              <a:t>Senior Educational Program Director</a:t>
            </a:r>
            <a:endParaRPr lang="en-US" sz="2800" dirty="0">
              <a:latin typeface="+mn-lt"/>
            </a:endParaRPr>
          </a:p>
          <a:p>
            <a:pPr algn="ctr">
              <a:lnSpc>
                <a:spcPct val="100000"/>
              </a:lnSpc>
              <a:spcBef>
                <a:spcPts val="100"/>
              </a:spcBef>
            </a:pPr>
            <a:r>
              <a:rPr lang="en-US" sz="2800" dirty="0">
                <a:latin typeface="+mn-lt"/>
              </a:rPr>
              <a:t>Bureau of Exceptional Education and Student Support Services</a:t>
            </a:r>
            <a:r>
              <a:rPr sz="2800" dirty="0">
                <a:latin typeface="+mn-lt"/>
              </a:rPr>
              <a:t> </a:t>
            </a:r>
            <a:endParaRPr lang="en-US" sz="2800" dirty="0">
              <a:latin typeface="+mn-lt"/>
            </a:endParaRPr>
          </a:p>
          <a:p>
            <a:pPr algn="ctr">
              <a:lnSpc>
                <a:spcPct val="100000"/>
              </a:lnSpc>
              <a:spcBef>
                <a:spcPts val="100"/>
              </a:spcBef>
            </a:pPr>
            <a:r>
              <a:rPr lang="en-US" sz="2800" u="sng" spc="-10" dirty="0">
                <a:solidFill>
                  <a:srgbClr val="00689B"/>
                </a:solidFill>
                <a:uFill>
                  <a:solidFill>
                    <a:srgbClr val="00689B"/>
                  </a:solidFill>
                </a:uFill>
                <a:latin typeface="+mn-lt"/>
                <a:cs typeface="Calibri"/>
                <a:hlinkClick r:id="rId4"/>
              </a:rPr>
              <a:t>Patricia</a:t>
            </a:r>
            <a:r>
              <a:rPr sz="2800" u="sng" spc="-10" dirty="0">
                <a:solidFill>
                  <a:srgbClr val="00689B"/>
                </a:solidFill>
                <a:uFill>
                  <a:solidFill>
                    <a:srgbClr val="00689B"/>
                  </a:solidFill>
                </a:uFill>
                <a:latin typeface="+mn-lt"/>
                <a:cs typeface="Calibri"/>
                <a:hlinkClick r:id="rId4"/>
              </a:rPr>
              <a:t>.</a:t>
            </a:r>
            <a:r>
              <a:rPr lang="en-US" sz="2800" u="sng" spc="-10" dirty="0">
                <a:solidFill>
                  <a:srgbClr val="00689B"/>
                </a:solidFill>
                <a:uFill>
                  <a:solidFill>
                    <a:srgbClr val="00689B"/>
                  </a:solidFill>
                </a:uFill>
                <a:latin typeface="+mn-lt"/>
                <a:cs typeface="Calibri"/>
                <a:hlinkClick r:id="rId4"/>
              </a:rPr>
              <a:t>Bodiford</a:t>
            </a:r>
            <a:r>
              <a:rPr sz="2800" u="sng" spc="-10" dirty="0">
                <a:solidFill>
                  <a:srgbClr val="00689B"/>
                </a:solidFill>
                <a:uFill>
                  <a:solidFill>
                    <a:srgbClr val="00689B"/>
                  </a:solidFill>
                </a:uFill>
                <a:latin typeface="+mn-lt"/>
                <a:cs typeface="Calibri"/>
                <a:hlinkClick r:id="rId4"/>
              </a:rPr>
              <a:t>@fldoe.org</a:t>
            </a:r>
            <a:endParaRPr lang="en-US" sz="2800" u="sng" spc="-10" dirty="0">
              <a:solidFill>
                <a:srgbClr val="00689B"/>
              </a:solidFill>
              <a:uFill>
                <a:solidFill>
                  <a:srgbClr val="00689B"/>
                </a:solidFill>
              </a:uFill>
              <a:latin typeface="+mn-lt"/>
              <a:cs typeface="Calibri"/>
            </a:endParaRPr>
          </a:p>
          <a:p>
            <a:pPr algn="ctr">
              <a:spcBef>
                <a:spcPts val="100"/>
              </a:spcBef>
            </a:pPr>
            <a:r>
              <a:rPr lang="en-US" sz="2800" spc="-10" dirty="0">
                <a:latin typeface="+mn-lt"/>
                <a:cs typeface="Calibri"/>
              </a:rPr>
              <a:t>850-245-</a:t>
            </a:r>
            <a:r>
              <a:rPr lang="en-US" sz="2800" spc="-20" dirty="0">
                <a:latin typeface="+mn-lt"/>
                <a:cs typeface="Calibri"/>
              </a:rPr>
              <a:t>0475</a:t>
            </a:r>
            <a:endParaRPr lang="en-US" sz="2800" dirty="0">
              <a:latin typeface="+mn-lt"/>
              <a:cs typeface="Calibri"/>
            </a:endParaRPr>
          </a:p>
          <a:p>
            <a:pPr algn="ctr">
              <a:lnSpc>
                <a:spcPct val="100000"/>
              </a:lnSpc>
              <a:spcBef>
                <a:spcPts val="100"/>
              </a:spcBef>
            </a:pPr>
            <a:endParaRPr dirty="0"/>
          </a:p>
          <a:p>
            <a:pPr marL="1371600" marR="2897505" algn="ctr">
              <a:lnSpc>
                <a:spcPct val="100000"/>
              </a:lnSpc>
            </a:pPr>
            <a:r>
              <a:rPr lang="en-US" dirty="0"/>
              <a:t>                 </a:t>
            </a:r>
            <a:endParaRPr sz="2400" dirty="0">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84518-A12E-47A3-9535-B2344B9D847B}"/>
              </a:ext>
            </a:extLst>
          </p:cNvPr>
          <p:cNvSpPr>
            <a:spLocks noGrp="1"/>
          </p:cNvSpPr>
          <p:nvPr>
            <p:ph type="title"/>
          </p:nvPr>
        </p:nvSpPr>
        <p:spPr>
          <a:xfrm>
            <a:off x="628650" y="824500"/>
            <a:ext cx="7886700" cy="793750"/>
          </a:xfrm>
        </p:spPr>
        <p:txBody>
          <a:bodyPr anchor="ctr"/>
          <a:lstStyle/>
          <a:p>
            <a:pPr algn="ctr"/>
            <a:r>
              <a:rPr lang="en-US" dirty="0"/>
              <a:t>Definitions</a:t>
            </a:r>
          </a:p>
        </p:txBody>
      </p:sp>
      <p:sp>
        <p:nvSpPr>
          <p:cNvPr id="3" name="Content Placeholder 2">
            <a:extLst>
              <a:ext uri="{FF2B5EF4-FFF2-40B4-BE49-F238E27FC236}">
                <a16:creationId xmlns:a16="http://schemas.microsoft.com/office/drawing/2014/main" id="{C709802B-35BB-4CEC-95B9-FED1AF74E697}"/>
              </a:ext>
            </a:extLst>
          </p:cNvPr>
          <p:cNvSpPr>
            <a:spLocks noGrp="1"/>
          </p:cNvSpPr>
          <p:nvPr>
            <p:ph idx="1"/>
          </p:nvPr>
        </p:nvSpPr>
        <p:spPr>
          <a:xfrm>
            <a:off x="628650" y="1618249"/>
            <a:ext cx="7886700" cy="5045597"/>
          </a:xfrm>
        </p:spPr>
        <p:txBody>
          <a:bodyPr/>
          <a:lstStyle/>
          <a:p>
            <a:r>
              <a:rPr lang="en-US" sz="2400" b="1" dirty="0"/>
              <a:t>LEA</a:t>
            </a:r>
            <a:r>
              <a:rPr lang="en-US" sz="2400" dirty="0"/>
              <a:t> - Local Educational Agency (District)</a:t>
            </a:r>
          </a:p>
          <a:p>
            <a:r>
              <a:rPr lang="en-US" sz="2400" b="1" dirty="0"/>
              <a:t>SEA</a:t>
            </a:r>
            <a:r>
              <a:rPr lang="en-US" sz="2400" dirty="0"/>
              <a:t> - State Educational Agency (FDOE)</a:t>
            </a:r>
          </a:p>
          <a:p>
            <a:r>
              <a:rPr lang="en-US" sz="2400" b="1" dirty="0"/>
              <a:t>ESE</a:t>
            </a:r>
            <a:r>
              <a:rPr lang="en-US" sz="2400" dirty="0"/>
              <a:t> – Exceptional Student Education </a:t>
            </a:r>
          </a:p>
          <a:p>
            <a:r>
              <a:rPr lang="en-US" sz="2400" b="1" dirty="0"/>
              <a:t>IEP</a:t>
            </a:r>
            <a:r>
              <a:rPr lang="en-US" sz="2400" dirty="0"/>
              <a:t> – Individual Educational Plan</a:t>
            </a:r>
          </a:p>
          <a:p>
            <a:r>
              <a:rPr lang="en-US" sz="2400" b="1" dirty="0"/>
              <a:t>FAPE </a:t>
            </a:r>
            <a:r>
              <a:rPr lang="en-US" sz="2400" dirty="0"/>
              <a:t>– Free Appropriate Public Education </a:t>
            </a:r>
          </a:p>
          <a:p>
            <a:r>
              <a:rPr lang="en-US" sz="2400" b="1" dirty="0"/>
              <a:t>USED</a:t>
            </a:r>
            <a:r>
              <a:rPr lang="en-US" sz="2400" dirty="0"/>
              <a:t> – United State Education Department </a:t>
            </a:r>
          </a:p>
          <a:p>
            <a:r>
              <a:rPr lang="en-US" sz="2400" b="1" dirty="0"/>
              <a:t>OSEP</a:t>
            </a:r>
            <a:r>
              <a:rPr lang="en-US" sz="2400" dirty="0"/>
              <a:t> – Office of Special Education Programs</a:t>
            </a:r>
          </a:p>
          <a:p>
            <a:r>
              <a:rPr lang="en-US" sz="2400" b="1" dirty="0"/>
              <a:t>Parentally Placed Private School Student (PPPSS) </a:t>
            </a:r>
            <a:r>
              <a:rPr lang="en-US" sz="2400" dirty="0"/>
              <a:t>- A student with a disability who is enrolled by their parents in a </a:t>
            </a:r>
            <a:r>
              <a:rPr lang="en-US" sz="2400" b="1" dirty="0"/>
              <a:t>non-profit</a:t>
            </a:r>
            <a:r>
              <a:rPr lang="en-US" sz="2400" dirty="0"/>
              <a:t> private school.</a:t>
            </a:r>
          </a:p>
        </p:txBody>
      </p:sp>
    </p:spTree>
    <p:extLst>
      <p:ext uri="{BB962C8B-B14F-4D97-AF65-F5344CB8AC3E}">
        <p14:creationId xmlns:p14="http://schemas.microsoft.com/office/powerpoint/2010/main" val="2750940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3C389-892F-4E6A-BEDD-1A070CC6E9BE}"/>
              </a:ext>
            </a:extLst>
          </p:cNvPr>
          <p:cNvSpPr>
            <a:spLocks noGrp="1"/>
          </p:cNvSpPr>
          <p:nvPr>
            <p:ph type="title"/>
          </p:nvPr>
        </p:nvSpPr>
        <p:spPr>
          <a:xfrm>
            <a:off x="628650" y="742709"/>
            <a:ext cx="7886700" cy="793750"/>
          </a:xfrm>
        </p:spPr>
        <p:txBody>
          <a:bodyPr anchor="ctr"/>
          <a:lstStyle/>
          <a:p>
            <a:pPr algn="ctr"/>
            <a:r>
              <a:rPr lang="en-US" dirty="0"/>
              <a:t>Relevant Law/Guidance</a:t>
            </a:r>
          </a:p>
        </p:txBody>
      </p:sp>
      <p:sp>
        <p:nvSpPr>
          <p:cNvPr id="3" name="Content Placeholder 2">
            <a:extLst>
              <a:ext uri="{FF2B5EF4-FFF2-40B4-BE49-F238E27FC236}">
                <a16:creationId xmlns:a16="http://schemas.microsoft.com/office/drawing/2014/main" id="{DCDB30F7-246A-4E58-96D1-53FB06B70510}"/>
              </a:ext>
            </a:extLst>
          </p:cNvPr>
          <p:cNvSpPr>
            <a:spLocks noGrp="1"/>
          </p:cNvSpPr>
          <p:nvPr>
            <p:ph idx="1"/>
          </p:nvPr>
        </p:nvSpPr>
        <p:spPr>
          <a:xfrm>
            <a:off x="628650" y="1536459"/>
            <a:ext cx="7886700" cy="4582987"/>
          </a:xfrm>
        </p:spPr>
        <p:txBody>
          <a:bodyPr/>
          <a:lstStyle/>
          <a:p>
            <a:r>
              <a:rPr lang="en-US" sz="2400" dirty="0">
                <a:cs typeface="Calibri" panose="020F0502020204030204" pitchFamily="34" charset="0"/>
                <a:hlinkClick r:id="rId3"/>
              </a:rPr>
              <a:t>IDEA 34 C.F.R. §§ 300.130 through 300.144 </a:t>
            </a:r>
            <a:endParaRPr lang="en-US" sz="2400" dirty="0">
              <a:cs typeface="Calibri" panose="020F0502020204030204" pitchFamily="34" charset="0"/>
            </a:endParaRPr>
          </a:p>
          <a:p>
            <a:r>
              <a:rPr lang="en-US" sz="2400" dirty="0">
                <a:cs typeface="Calibri" panose="020F0502020204030204" pitchFamily="34" charset="0"/>
                <a:hlinkClick r:id="rId4"/>
              </a:rPr>
              <a:t>S. 1002.42, F.S., </a:t>
            </a:r>
            <a:r>
              <a:rPr lang="en-US" sz="2400" i="1" dirty="0">
                <a:cs typeface="Calibri" panose="020F0502020204030204" pitchFamily="34" charset="0"/>
                <a:hlinkClick r:id="rId4"/>
              </a:rPr>
              <a:t>Private schools</a:t>
            </a:r>
            <a:endParaRPr lang="en-US" sz="2400" i="1" dirty="0">
              <a:cs typeface="Calibri" panose="020F0502020204030204" pitchFamily="34" charset="0"/>
            </a:endParaRPr>
          </a:p>
          <a:p>
            <a:r>
              <a:rPr lang="en-US" sz="2400" dirty="0">
                <a:cs typeface="Calibri" panose="020F0502020204030204" pitchFamily="34" charset="0"/>
                <a:hlinkClick r:id="rId5"/>
              </a:rPr>
              <a:t>S. 1003.57, F.S., </a:t>
            </a:r>
            <a:r>
              <a:rPr lang="en-US" sz="2400" i="1" dirty="0">
                <a:cs typeface="Calibri" panose="020F0502020204030204" pitchFamily="34" charset="0"/>
                <a:hlinkClick r:id="rId5"/>
              </a:rPr>
              <a:t>Exceptional students instruction</a:t>
            </a:r>
            <a:endParaRPr lang="en-US" sz="2400" i="1" dirty="0">
              <a:cs typeface="Calibri" panose="020F0502020204030204" pitchFamily="34" charset="0"/>
            </a:endParaRPr>
          </a:p>
          <a:p>
            <a:r>
              <a:rPr lang="en-US" sz="2400" dirty="0">
                <a:cs typeface="Calibri" panose="020F0502020204030204" pitchFamily="34" charset="0"/>
                <a:hlinkClick r:id="rId6"/>
              </a:rPr>
              <a:t>Rule 6A-6.030281, Florida Administrative Code (F.A.C.), </a:t>
            </a:r>
            <a:r>
              <a:rPr lang="en-US" sz="2400" i="1" dirty="0">
                <a:cs typeface="Calibri" panose="020F0502020204030204" pitchFamily="34" charset="0"/>
                <a:hlinkClick r:id="rId6"/>
              </a:rPr>
              <a:t>Provision of Equitable Services to Parentally-Placed Private School Students with Disabilities</a:t>
            </a:r>
            <a:endParaRPr lang="en-US" sz="2400" i="1" dirty="0">
              <a:cs typeface="Calibri" panose="020F0502020204030204" pitchFamily="34" charset="0"/>
            </a:endParaRPr>
          </a:p>
          <a:p>
            <a:r>
              <a:rPr lang="en-US" sz="2400" dirty="0">
                <a:cs typeface="Calibri" panose="020F0502020204030204" pitchFamily="34" charset="0"/>
                <a:hlinkClick r:id="rId7"/>
              </a:rPr>
              <a:t>OSEP QA 22-01 Questions and Answers on Serving Children with Disabilities Placed by Their Parents in Private Schools (revised February 2022)</a:t>
            </a:r>
            <a:endParaRPr lang="en-US" sz="2400" dirty="0">
              <a:cs typeface="Calibri" panose="020F0502020204030204" pitchFamily="34" charset="0"/>
            </a:endParaRPr>
          </a:p>
          <a:p>
            <a:r>
              <a:rPr lang="en-US" sz="2400" dirty="0">
                <a:cs typeface="Calibri" panose="020F0502020204030204" pitchFamily="34" charset="0"/>
                <a:hlinkClick r:id="rId8"/>
              </a:rPr>
              <a:t>FDOE Technical Assistance Paper (TAP) for Parentally-Placed Private School Students with Disabilities</a:t>
            </a:r>
            <a:endParaRPr lang="en-US" sz="2400" dirty="0">
              <a:cs typeface="Calibri" panose="020F0502020204030204" pitchFamily="34" charset="0"/>
            </a:endParaRPr>
          </a:p>
        </p:txBody>
      </p:sp>
    </p:spTree>
    <p:extLst>
      <p:ext uri="{BB962C8B-B14F-4D97-AF65-F5344CB8AC3E}">
        <p14:creationId xmlns:p14="http://schemas.microsoft.com/office/powerpoint/2010/main" val="4024110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D8604-98B8-A9D2-D342-D961A0DB908D}"/>
              </a:ext>
            </a:extLst>
          </p:cNvPr>
          <p:cNvSpPr>
            <a:spLocks noGrp="1"/>
          </p:cNvSpPr>
          <p:nvPr>
            <p:ph type="title"/>
          </p:nvPr>
        </p:nvSpPr>
        <p:spPr/>
        <p:txBody>
          <a:bodyPr/>
          <a:lstStyle/>
          <a:p>
            <a:r>
              <a:rPr lang="en-US" dirty="0"/>
              <a:t>B. Child Find</a:t>
            </a:r>
          </a:p>
        </p:txBody>
      </p:sp>
      <p:sp>
        <p:nvSpPr>
          <p:cNvPr id="3" name="Text Placeholder 2">
            <a:extLst>
              <a:ext uri="{FF2B5EF4-FFF2-40B4-BE49-F238E27FC236}">
                <a16:creationId xmlns:a16="http://schemas.microsoft.com/office/drawing/2014/main" id="{1610B463-7BF2-D5E8-A20A-48E1B4F8FB02}"/>
              </a:ext>
            </a:extLst>
          </p:cNvPr>
          <p:cNvSpPr>
            <a:spLocks noGrp="1"/>
          </p:cNvSpPr>
          <p:nvPr>
            <p:ph type="body" idx="1"/>
          </p:nvPr>
        </p:nvSpPr>
        <p:spPr>
          <a:xfrm>
            <a:off x="1065276" y="4746500"/>
            <a:ext cx="7013448" cy="557729"/>
          </a:xfrm>
        </p:spPr>
        <p:txBody>
          <a:bodyPr/>
          <a:lstStyle/>
          <a:p>
            <a:pPr algn="ctr"/>
            <a:r>
              <a:rPr lang="en-US" dirty="0"/>
              <a:t>FDOE TAP for PPPSS</a:t>
            </a:r>
          </a:p>
        </p:txBody>
      </p:sp>
    </p:spTree>
    <p:extLst>
      <p:ext uri="{BB962C8B-B14F-4D97-AF65-F5344CB8AC3E}">
        <p14:creationId xmlns:p14="http://schemas.microsoft.com/office/powerpoint/2010/main" val="854439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791E-F0B4-BB5B-F4E9-5B5981D4E19F}"/>
              </a:ext>
            </a:extLst>
          </p:cNvPr>
          <p:cNvSpPr>
            <a:spLocks noGrp="1"/>
          </p:cNvSpPr>
          <p:nvPr>
            <p:ph type="title"/>
          </p:nvPr>
        </p:nvSpPr>
        <p:spPr>
          <a:xfrm>
            <a:off x="628650" y="951745"/>
            <a:ext cx="7886700" cy="793750"/>
          </a:xfrm>
        </p:spPr>
        <p:txBody>
          <a:bodyPr anchor="ctr"/>
          <a:lstStyle/>
          <a:p>
            <a:pPr algn="ctr"/>
            <a:r>
              <a:rPr lang="en-US" dirty="0"/>
              <a:t>B-1. What is child find?</a:t>
            </a:r>
          </a:p>
        </p:txBody>
      </p:sp>
      <p:sp>
        <p:nvSpPr>
          <p:cNvPr id="4" name="TextBox 3">
            <a:extLst>
              <a:ext uri="{FF2B5EF4-FFF2-40B4-BE49-F238E27FC236}">
                <a16:creationId xmlns:a16="http://schemas.microsoft.com/office/drawing/2014/main" id="{9A47B8D0-63A4-47D5-C5CB-8B8A98C6CCAB}"/>
              </a:ext>
            </a:extLst>
          </p:cNvPr>
          <p:cNvSpPr txBox="1"/>
          <p:nvPr/>
        </p:nvSpPr>
        <p:spPr>
          <a:xfrm>
            <a:off x="726510" y="1751271"/>
            <a:ext cx="7690980" cy="4154984"/>
          </a:xfrm>
          <a:prstGeom prst="rect">
            <a:avLst/>
          </a:prstGeom>
          <a:noFill/>
        </p:spPr>
        <p:txBody>
          <a:bodyPr wrap="square" rtlCol="0">
            <a:spAutoFit/>
          </a:bodyPr>
          <a:lstStyle/>
          <a:p>
            <a:r>
              <a:rPr lang="en-US" sz="2400" dirty="0"/>
              <a:t>“Child find” is the process of locating, identifying and evaluating all students residing in the state, including students with disabilities who are homeless or are wards of the state, and students with disabilities attending private schools, regardless of the severity of their disability, and who are in need of ESE and related services. This includes all private school students ages 3 through 21 suspected of having a disability. During this process, a practical method is developed and implemented to determine which students are currently receiving needed ESE and relate services. </a:t>
            </a:r>
          </a:p>
          <a:p>
            <a:endParaRPr lang="en-US" sz="2400" dirty="0"/>
          </a:p>
        </p:txBody>
      </p:sp>
    </p:spTree>
    <p:extLst>
      <p:ext uri="{BB962C8B-B14F-4D97-AF65-F5344CB8AC3E}">
        <p14:creationId xmlns:p14="http://schemas.microsoft.com/office/powerpoint/2010/main" val="2505414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791E-F0B4-BB5B-F4E9-5B5981D4E19F}"/>
              </a:ext>
            </a:extLst>
          </p:cNvPr>
          <p:cNvSpPr>
            <a:spLocks noGrp="1"/>
          </p:cNvSpPr>
          <p:nvPr>
            <p:ph type="title"/>
          </p:nvPr>
        </p:nvSpPr>
        <p:spPr>
          <a:xfrm>
            <a:off x="628650" y="951745"/>
            <a:ext cx="7886700" cy="793750"/>
          </a:xfrm>
        </p:spPr>
        <p:txBody>
          <a:bodyPr anchor="ctr"/>
          <a:lstStyle/>
          <a:p>
            <a:pPr algn="ctr"/>
            <a:r>
              <a:rPr lang="en-US" dirty="0"/>
              <a:t>B-2. Who must conduct child find?</a:t>
            </a:r>
          </a:p>
        </p:txBody>
      </p:sp>
      <p:sp>
        <p:nvSpPr>
          <p:cNvPr id="4" name="TextBox 3">
            <a:extLst>
              <a:ext uri="{FF2B5EF4-FFF2-40B4-BE49-F238E27FC236}">
                <a16:creationId xmlns:a16="http://schemas.microsoft.com/office/drawing/2014/main" id="{9A47B8D0-63A4-47D5-C5CB-8B8A98C6CCAB}"/>
              </a:ext>
            </a:extLst>
          </p:cNvPr>
          <p:cNvSpPr txBox="1"/>
          <p:nvPr/>
        </p:nvSpPr>
        <p:spPr>
          <a:xfrm>
            <a:off x="726510" y="1751271"/>
            <a:ext cx="7690980" cy="4524315"/>
          </a:xfrm>
          <a:prstGeom prst="rect">
            <a:avLst/>
          </a:prstGeom>
          <a:noFill/>
        </p:spPr>
        <p:txBody>
          <a:bodyPr wrap="square" rtlCol="0">
            <a:spAutoFit/>
          </a:bodyPr>
          <a:lstStyle/>
          <a:p>
            <a:r>
              <a:rPr lang="en-US" sz="2400" dirty="0"/>
              <a:t>The LEA in which the private school is located is responsible for conducting child find. They may choose to carry out the child find obligation, or contract with another LEA, such as the LEA where the student resides. The LEA may also contract with a third party to conduct child find activities. However, if the LEA contracts with a third party, the responsibility to ensure that child find activities follow the statutory guidelines and timelines remain with the LEA. If the private school operates as a for-profit school, or the student is enrolled in a home education program, then the LEA where the student resides is responsible for child find activities. </a:t>
            </a:r>
          </a:p>
        </p:txBody>
      </p:sp>
    </p:spTree>
    <p:extLst>
      <p:ext uri="{BB962C8B-B14F-4D97-AF65-F5344CB8AC3E}">
        <p14:creationId xmlns:p14="http://schemas.microsoft.com/office/powerpoint/2010/main" val="42499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791E-F0B4-BB5B-F4E9-5B5981D4E19F}"/>
              </a:ext>
            </a:extLst>
          </p:cNvPr>
          <p:cNvSpPr>
            <a:spLocks noGrp="1"/>
          </p:cNvSpPr>
          <p:nvPr>
            <p:ph type="title"/>
          </p:nvPr>
        </p:nvSpPr>
        <p:spPr>
          <a:xfrm>
            <a:off x="628650" y="691215"/>
            <a:ext cx="7886700" cy="1267222"/>
          </a:xfrm>
        </p:spPr>
        <p:txBody>
          <a:bodyPr anchor="ctr"/>
          <a:lstStyle/>
          <a:p>
            <a:pPr algn="ctr"/>
            <a:r>
              <a:rPr lang="en-US" dirty="0"/>
              <a:t>B-3. What are an LEA’s responsibilities for child find activities for PPPSS?</a:t>
            </a:r>
          </a:p>
        </p:txBody>
      </p:sp>
      <p:sp>
        <p:nvSpPr>
          <p:cNvPr id="4" name="TextBox 3">
            <a:extLst>
              <a:ext uri="{FF2B5EF4-FFF2-40B4-BE49-F238E27FC236}">
                <a16:creationId xmlns:a16="http://schemas.microsoft.com/office/drawing/2014/main" id="{9A47B8D0-63A4-47D5-C5CB-8B8A98C6CCAB}"/>
              </a:ext>
            </a:extLst>
          </p:cNvPr>
          <p:cNvSpPr txBox="1"/>
          <p:nvPr/>
        </p:nvSpPr>
        <p:spPr>
          <a:xfrm>
            <a:off x="628650" y="1720443"/>
            <a:ext cx="7886700" cy="4893647"/>
          </a:xfrm>
          <a:prstGeom prst="rect">
            <a:avLst/>
          </a:prstGeom>
          <a:noFill/>
        </p:spPr>
        <p:txBody>
          <a:bodyPr wrap="square" rtlCol="0">
            <a:spAutoFit/>
          </a:bodyPr>
          <a:lstStyle/>
          <a:p>
            <a:r>
              <a:rPr lang="en-US" sz="2400" dirty="0"/>
              <a:t>Each LEA must locate, identify and evaluate all students with disabilities who are enrolled by their parents in private, including religious, elementary and secondary schools. </a:t>
            </a:r>
          </a:p>
          <a:p>
            <a:r>
              <a:rPr lang="en-US" sz="2400" dirty="0"/>
              <a:t>The child find process must be designed to ensure:</a:t>
            </a:r>
          </a:p>
          <a:p>
            <a:pPr marL="457200" indent="-457200">
              <a:buFont typeface="Arial" panose="020B0604020202020204" pitchFamily="34" charset="0"/>
              <a:buChar char="•"/>
            </a:pPr>
            <a:r>
              <a:rPr lang="en-US" sz="2400" dirty="0"/>
              <a:t>The equitable participation of parentally-placed private school students and an accurate count of those students; </a:t>
            </a:r>
          </a:p>
          <a:p>
            <a:pPr marL="457200" indent="-457200">
              <a:buFont typeface="Arial" panose="020B0604020202020204" pitchFamily="34" charset="0"/>
              <a:buChar char="•"/>
            </a:pPr>
            <a:r>
              <a:rPr lang="en-US" sz="2400" dirty="0"/>
              <a:t>The activities are similar to the activities undertaken for the LEA’s public-school students; </a:t>
            </a:r>
          </a:p>
          <a:p>
            <a:pPr marL="457200" indent="-457200">
              <a:buFont typeface="Arial" panose="020B0604020202020204" pitchFamily="34" charset="0"/>
              <a:buChar char="•"/>
            </a:pPr>
            <a:r>
              <a:rPr lang="en-US" sz="2400" dirty="0"/>
              <a:t>The cost of carrying out the child find requirements may not be considered in determining if an LEA has met its obligation; and </a:t>
            </a:r>
          </a:p>
          <a:p>
            <a:pPr marL="457200" indent="-457200">
              <a:buFont typeface="Arial" panose="020B0604020202020204" pitchFamily="34" charset="0"/>
              <a:buChar char="•"/>
            </a:pPr>
            <a:r>
              <a:rPr lang="en-US" sz="2400" dirty="0"/>
              <a:t>The process is completed in a time period comparable to that for students attending public school in the LEA. </a:t>
            </a:r>
          </a:p>
        </p:txBody>
      </p:sp>
    </p:spTree>
    <p:extLst>
      <p:ext uri="{BB962C8B-B14F-4D97-AF65-F5344CB8AC3E}">
        <p14:creationId xmlns:p14="http://schemas.microsoft.com/office/powerpoint/2010/main" val="4388342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4"/>
</p:tagLst>
</file>

<file path=ppt/theme/theme1.xml><?xml version="1.0" encoding="utf-8"?>
<a:theme xmlns:a="http://schemas.openxmlformats.org/drawingml/2006/main" name="FDOE_PPT_template_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DD5E37C-6C2F-46FA-BFC9-1C0F105173D8}" vid="{789741E5-CF7B-4966-B95F-7F27961147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7368EC2E1156499C737FEC273605F8" ma:contentTypeVersion="12" ma:contentTypeDescription="Create a new document." ma:contentTypeScope="" ma:versionID="0f393163793e474c0aa372561895ea7c">
  <xsd:schema xmlns:xsd="http://www.w3.org/2001/XMLSchema" xmlns:xs="http://www.w3.org/2001/XMLSchema" xmlns:p="http://schemas.microsoft.com/office/2006/metadata/properties" xmlns:ns3="3d6e94f6-e282-43fb-97b1-ceb22202c3dd" xmlns:ns4="e5edabd5-bd69-41b4-8d5d-f25e0298ce84" targetNamespace="http://schemas.microsoft.com/office/2006/metadata/properties" ma:root="true" ma:fieldsID="fda749fb0315ff3f475c2755a646f308" ns3:_="" ns4:_="">
    <xsd:import namespace="3d6e94f6-e282-43fb-97b1-ceb22202c3dd"/>
    <xsd:import namespace="e5edabd5-bd69-41b4-8d5d-f25e0298ce8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6e94f6-e282-43fb-97b1-ceb22202c3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edabd5-bd69-41b4-8d5d-f25e0298ce8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3A97FD-158B-4C1C-B550-9D45DD856C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6e94f6-e282-43fb-97b1-ceb22202c3dd"/>
    <ds:schemaRef ds:uri="e5edabd5-bd69-41b4-8d5d-f25e0298ce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1D69A9-7432-4EC0-8EB5-4DE5F4882F6C}">
  <ds:schemaRefs>
    <ds:schemaRef ds:uri="http://www.w3.org/XML/1998/namespace"/>
    <ds:schemaRef ds:uri="http://purl.org/dc/terms/"/>
    <ds:schemaRef ds:uri="3d6e94f6-e282-43fb-97b1-ceb22202c3dd"/>
    <ds:schemaRef ds:uri="http://purl.org/dc/elements/1.1/"/>
    <ds:schemaRef ds:uri="e5edabd5-bd69-41b4-8d5d-f25e0298ce84"/>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EA371842-A203-45D6-9FE3-6AF5D9CDE7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FDOE_PPT_template_Standard</Template>
  <TotalTime>15740</TotalTime>
  <Words>3462</Words>
  <Application>Microsoft Office PowerPoint</Application>
  <PresentationFormat>On-screen Show (4:3)</PresentationFormat>
  <Paragraphs>192</Paragraphs>
  <Slides>37</Slides>
  <Notes>37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FDOE_PPT_template_Standard</vt:lpstr>
      <vt:lpstr>Parentally-Placed Private School Students</vt:lpstr>
      <vt:lpstr>Agenda</vt:lpstr>
      <vt:lpstr>Overview</vt:lpstr>
      <vt:lpstr>Definitions</vt:lpstr>
      <vt:lpstr>Relevant Law/Guidance</vt:lpstr>
      <vt:lpstr>B. Child Find</vt:lpstr>
      <vt:lpstr>B-1. What is child find?</vt:lpstr>
      <vt:lpstr>B-2. Who must conduct child find?</vt:lpstr>
      <vt:lpstr>B-3. What are an LEA’s responsibilities for child find activities for PPPSS?</vt:lpstr>
      <vt:lpstr>B-4. How can LEAs ensure they conduct proactive outreach to educate the public on child find?</vt:lpstr>
      <vt:lpstr>B-5. Is there a specific timeline for the child find process?</vt:lpstr>
      <vt:lpstr>B-16. Can interventions be required to determine eligibility?</vt:lpstr>
      <vt:lpstr>B-17. If an LEA evaluates a PPPSS and determines that the student has a disability, must the LEA develop and IEP to make FAPE available to that student?</vt:lpstr>
      <vt:lpstr>B-25. What evaluation criteria must the LEA meet when assessing PPPSS suspected of having a disability?</vt:lpstr>
      <vt:lpstr>B-26. Are LEAs required to conduct triennial reevaluations of PPPSS with disabilities?</vt:lpstr>
      <vt:lpstr>B-31. What are the LEA’s responsibilities when a parent requests and Individual Educational Evaluation (IEE)?</vt:lpstr>
      <vt:lpstr>C. Consultation</vt:lpstr>
      <vt:lpstr>C-1. What is timely and meaningful consultation? </vt:lpstr>
      <vt:lpstr>C-2. What constitutes “timely” consultation?  </vt:lpstr>
      <vt:lpstr>C-3. What constitutes “meaningful” consultation?  </vt:lpstr>
      <vt:lpstr>C-4. What is the definition of “representatives of parents of PPPSS children with disabilities” that must be included in consultation?  </vt:lpstr>
      <vt:lpstr>C-5. What topics must be discussed during consultation?  </vt:lpstr>
      <vt:lpstr>C-6. Can an LEA make a unilateral offer of services?  </vt:lpstr>
      <vt:lpstr>C-7. Does IDEA specify how often consultation should occur?  </vt:lpstr>
      <vt:lpstr>C-8. If a private school representative did not participate in the consultation process, can they request participation midyear for a student that was not included in the annual count?  </vt:lpstr>
      <vt:lpstr>C-9. Must an LEA document the consultation process?  </vt:lpstr>
      <vt:lpstr>C-10. Can an LEA require a private school to sign a Memorandum of Understanding (MOU) with the LEA for its students to receive ESE and related services?  </vt:lpstr>
      <vt:lpstr>C-11. What occurs if a private school representative disagrees with the consultation process or the decisions made regarding the provision of services?  </vt:lpstr>
      <vt:lpstr>Proportionate Share</vt:lpstr>
      <vt:lpstr>F-1. How is the proportionate share for PPPSS with disabilities calculated?  </vt:lpstr>
      <vt:lpstr>F-5. What are appropriate expenditures when satisfying the proportionate share requirement?  </vt:lpstr>
      <vt:lpstr>F-6. What expenditures are excluded from the proportionate share funds?  </vt:lpstr>
      <vt:lpstr>F-7. Can IDEA Part B funds for equitable ESE and related services ever be paid directly to a private school?  </vt:lpstr>
      <vt:lpstr>F-8. Should amounts expended for child find, including individual evaluations, be deducted from the required amount of funds to be expended on services for PPPSS with disabilities?  </vt:lpstr>
      <vt:lpstr>F-9. If the amount of the proportionate share to be expended by the LEA has not been satisfied by the end of the fiscal year, is the LEA obligated to expend the remaining amount in a “roll year”?  </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Penik, Megan</dc:creator>
  <cp:lastModifiedBy>Bodiford, Patricia</cp:lastModifiedBy>
  <cp:revision>313</cp:revision>
  <cp:lastPrinted>2023-06-07T12:41:56Z</cp:lastPrinted>
  <dcterms:created xsi:type="dcterms:W3CDTF">2015-06-03T15:39:07Z</dcterms:created>
  <dcterms:modified xsi:type="dcterms:W3CDTF">2024-11-19T03:45:13Z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917e4c49-9b6b-485f-9f91-2b7b643feae2</vt:lpwstr>
  </property>
  <property fmtid="{D5CDD505-2E9C-101B-9397-08002B2CF9AE}" pid="3" name="ContentTypeId">
    <vt:lpwstr>0x010100DE7368EC2E1156499C737FEC273605F8</vt:lpwstr>
  </property>
  <property fmtid="{D5CDD505-2E9C-101B-9397-08002B2CF9AE}" pid="4" name="_dlc_DocId">
    <vt:lpwstr>372YA7RW7CNW-1147-385</vt:lpwstr>
  </property>
  <property fmtid="{D5CDD505-2E9C-101B-9397-08002B2CF9AE}" pid="5" name="_dlc_DocIdUrl">
    <vt:lpwstr>https://mybfk.battelleforkids.org/projects/FDOE/_layouts/DocIdRedir.aspx?ID=372YA7RW7CNW-1147-385, 372YA7RW7CNW-1147-385</vt:lpwstr>
  </property>
  <property fmtid="{D5CDD505-2E9C-101B-9397-08002B2CF9AE}" pid="6" name="ArticulateGUID">
    <vt:lpwstr>C2E04765-E83A-469C-BCDB-26CF12ABD5B2</vt:lpwstr>
  </property>
  <property fmtid="{D5CDD505-2E9C-101B-9397-08002B2CF9AE}" pid="7" name="ArticulatePath">
    <vt:lpwstr>Rule Development Workshop Rule 6A1.09401 Student Performance Standards (002)</vt:lpwstr>
  </property>
</Properties>
</file>