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7" r:id="rId4"/>
    <p:sldMasterId id="2147486960" r:id="rId5"/>
  </p:sldMasterIdLst>
  <p:notesMasterIdLst>
    <p:notesMasterId r:id="rId42"/>
  </p:notesMasterIdLst>
  <p:handoutMasterIdLst>
    <p:handoutMasterId r:id="rId43"/>
  </p:handoutMasterIdLst>
  <p:sldIdLst>
    <p:sldId id="271" r:id="rId6"/>
    <p:sldId id="281" r:id="rId7"/>
    <p:sldId id="1324" r:id="rId8"/>
    <p:sldId id="1323" r:id="rId9"/>
    <p:sldId id="1616" r:id="rId10"/>
    <p:sldId id="1595" r:id="rId11"/>
    <p:sldId id="1596" r:id="rId12"/>
    <p:sldId id="1566" r:id="rId13"/>
    <p:sldId id="1586" r:id="rId14"/>
    <p:sldId id="1587" r:id="rId15"/>
    <p:sldId id="1588" r:id="rId16"/>
    <p:sldId id="1599" r:id="rId17"/>
    <p:sldId id="1600" r:id="rId18"/>
    <p:sldId id="1601" r:id="rId19"/>
    <p:sldId id="1589" r:id="rId20"/>
    <p:sldId id="1598" r:id="rId21"/>
    <p:sldId id="1590" r:id="rId22"/>
    <p:sldId id="1592" r:id="rId23"/>
    <p:sldId id="1591" r:id="rId24"/>
    <p:sldId id="1602" r:id="rId25"/>
    <p:sldId id="1603" r:id="rId26"/>
    <p:sldId id="1604" r:id="rId27"/>
    <p:sldId id="1606" r:id="rId28"/>
    <p:sldId id="1607" r:id="rId29"/>
    <p:sldId id="1608" r:id="rId30"/>
    <p:sldId id="1609" r:id="rId31"/>
    <p:sldId id="1610" r:id="rId32"/>
    <p:sldId id="1611" r:id="rId33"/>
    <p:sldId id="1605" r:id="rId34"/>
    <p:sldId id="1612" r:id="rId35"/>
    <p:sldId id="1613" r:id="rId36"/>
    <p:sldId id="1614" r:id="rId37"/>
    <p:sldId id="1541" r:id="rId38"/>
    <p:sldId id="1585" r:id="rId39"/>
    <p:sldId id="278" r:id="rId40"/>
    <p:sldId id="300"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7F8F6E-1A9B-D9AD-CC71-F8E639E24398}" name="Strickland, Chelsea" initials="CS" userId="S::Chelsea.Strickland@fldoe.org::7757ab86-2d47-400c-95c7-604392fc9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pson, Erin" initials="" lastIdx="9" clrIdx="0"/>
  <p:cmAuthor id="2" name="Strickland, Chelsea" initials="" lastIdx="0" clrIdx="1"/>
  <p:cmAuthor id="3" name="Bodiford, Patricia" initials="" lastIdx="2" clrIdx="2"/>
  <p:cmAuthor id="4" name="Bodiford, Patricia" initials="BP"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63"/>
    <a:srgbClr val="00689B"/>
    <a:srgbClr val="EAEAEA"/>
    <a:srgbClr val="CD9D2C"/>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67" autoAdjust="0"/>
  </p:normalViewPr>
  <p:slideViewPr>
    <p:cSldViewPr snapToGrid="0">
      <p:cViewPr varScale="1">
        <p:scale>
          <a:sx n="70" d="100"/>
          <a:sy n="70" d="100"/>
        </p:scale>
        <p:origin x="1838" y="38"/>
      </p:cViewPr>
      <p:guideLst>
        <p:guide orient="horz" pos="2160"/>
        <p:guide pos="2880"/>
      </p:guideLst>
    </p:cSldViewPr>
  </p:slideViewPr>
  <p:outlineViewPr>
    <p:cViewPr>
      <p:scale>
        <a:sx n="33" d="100"/>
        <a:sy n="33" d="100"/>
      </p:scale>
      <p:origin x="0" y="-8508"/>
    </p:cViewPr>
  </p:outlineViewPr>
  <p:notesTextViewPr>
    <p:cViewPr>
      <p:scale>
        <a:sx n="1" d="1"/>
        <a:sy n="1" d="1"/>
      </p:scale>
      <p:origin x="0" y="0"/>
    </p:cViewPr>
  </p:notesTextViewPr>
  <p:sorterViewPr>
    <p:cViewPr>
      <p:scale>
        <a:sx n="70" d="100"/>
        <a:sy n="7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26E4A3-7AB9-4DE8-A483-FF3CEDD162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6CAD598-D46B-4BB1-8C1F-85BB0FABCA32}">
      <dgm:prSet phldrT="[Text]" custT="1"/>
      <dgm:spPr>
        <a:solidFill>
          <a:schemeClr val="accent4">
            <a:lumMod val="60000"/>
            <a:lumOff val="40000"/>
          </a:schemeClr>
        </a:solidFill>
        <a:effectLst/>
      </dgm:spPr>
      <dgm:t>
        <a:bodyPr/>
        <a:lstStyle/>
        <a:p>
          <a:r>
            <a:rPr lang="en-US" sz="1400" b="1" dirty="0">
              <a:solidFill>
                <a:srgbClr val="262A63"/>
              </a:solidFill>
            </a:rPr>
            <a:t>Child Find</a:t>
          </a:r>
        </a:p>
        <a:p>
          <a:r>
            <a:rPr lang="en-US" sz="1400" b="0" i="0" dirty="0">
              <a:solidFill>
                <a:srgbClr val="262A63"/>
              </a:solidFill>
            </a:rPr>
            <a:t>FDLRS Child Find, in coordination with the school districts, locates children who are potentially eligible for services under the Individuals with Disabilities Act (IDEA) and provides service coordination for diagnostic screening, placement, training and support.</a:t>
          </a:r>
          <a:endParaRPr lang="en-US" sz="1400" b="0" dirty="0">
            <a:solidFill>
              <a:srgbClr val="262A63"/>
            </a:solidFill>
          </a:endParaRPr>
        </a:p>
      </dgm:t>
    </dgm:pt>
    <dgm:pt modelId="{D49D8176-FED4-4A9E-98E7-4F977B8BB1CB}" type="parTrans" cxnId="{C30D3D32-35E4-4728-97F0-DE1FEA649484}">
      <dgm:prSet/>
      <dgm:spPr/>
      <dgm:t>
        <a:bodyPr/>
        <a:lstStyle/>
        <a:p>
          <a:endParaRPr lang="en-US"/>
        </a:p>
      </dgm:t>
    </dgm:pt>
    <dgm:pt modelId="{F757B72E-2E61-41E4-B467-A9BD8ACC090C}" type="sibTrans" cxnId="{C30D3D32-35E4-4728-97F0-DE1FEA649484}">
      <dgm:prSet/>
      <dgm:spPr/>
      <dgm:t>
        <a:bodyPr/>
        <a:lstStyle/>
        <a:p>
          <a:endParaRPr lang="en-US"/>
        </a:p>
      </dgm:t>
    </dgm:pt>
    <dgm:pt modelId="{2824DED8-427A-476A-8608-3A45BAF79CEB}">
      <dgm:prSet phldrT="[Text]" custT="1"/>
      <dgm:spPr>
        <a:solidFill>
          <a:schemeClr val="accent4">
            <a:lumMod val="60000"/>
            <a:lumOff val="40000"/>
          </a:schemeClr>
        </a:solidFill>
      </dgm:spPr>
      <dgm:t>
        <a:bodyPr/>
        <a:lstStyle/>
        <a:p>
          <a:r>
            <a:rPr lang="en-US" sz="1400" b="1" dirty="0">
              <a:solidFill>
                <a:srgbClr val="262A63"/>
              </a:solidFill>
            </a:rPr>
            <a:t>Family Services</a:t>
          </a:r>
        </a:p>
        <a:p>
          <a:r>
            <a:rPr lang="en-US" sz="1400" b="0" i="0" dirty="0">
              <a:solidFill>
                <a:srgbClr val="262A63"/>
              </a:solidFill>
            </a:rPr>
            <a:t>FDLRS Parent &amp; Family Services Specialist assist in the development of family-friendly programs, training and support for services for children with disabilities and the support of partnerships between schools and parents to support student achievement.</a:t>
          </a:r>
          <a:endParaRPr lang="en-US" sz="1400" b="1" dirty="0">
            <a:solidFill>
              <a:srgbClr val="262A63"/>
            </a:solidFill>
          </a:endParaRPr>
        </a:p>
      </dgm:t>
    </dgm:pt>
    <dgm:pt modelId="{3413314E-1C43-4302-8920-270F61AAC825}" type="parTrans" cxnId="{6448B5D5-3AC3-4CB8-B150-9F449371F855}">
      <dgm:prSet/>
      <dgm:spPr/>
      <dgm:t>
        <a:bodyPr/>
        <a:lstStyle/>
        <a:p>
          <a:endParaRPr lang="en-US"/>
        </a:p>
      </dgm:t>
    </dgm:pt>
    <dgm:pt modelId="{DF6942BB-A0B4-4658-AB7E-EC61FDF83150}" type="sibTrans" cxnId="{6448B5D5-3AC3-4CB8-B150-9F449371F855}">
      <dgm:prSet/>
      <dgm:spPr/>
      <dgm:t>
        <a:bodyPr/>
        <a:lstStyle/>
        <a:p>
          <a:endParaRPr lang="en-US"/>
        </a:p>
      </dgm:t>
    </dgm:pt>
    <dgm:pt modelId="{BED0967E-CB8A-47B6-A496-0EBBF2D9F24E}">
      <dgm:prSet phldrT="[Text]" custT="1"/>
      <dgm:spPr>
        <a:solidFill>
          <a:schemeClr val="accent4">
            <a:lumMod val="60000"/>
            <a:lumOff val="40000"/>
          </a:schemeClr>
        </a:solidFill>
      </dgm:spPr>
      <dgm:t>
        <a:bodyPr/>
        <a:lstStyle/>
        <a:p>
          <a:r>
            <a:rPr lang="en-US" sz="1400" b="1" dirty="0">
              <a:solidFill>
                <a:srgbClr val="262A63"/>
              </a:solidFill>
            </a:rPr>
            <a:t>Resource Development</a:t>
          </a:r>
        </a:p>
        <a:p>
          <a:r>
            <a:rPr lang="en-US" sz="1400" b="0" i="0" dirty="0">
              <a:solidFill>
                <a:srgbClr val="262A63"/>
              </a:solidFill>
            </a:rPr>
            <a:t>FDLRS Resources Development is available in areas of classroom behavior management, instructional strategies, differentiated instruction, Universal Design for Learning, explicit instruction, secondary transition and collaborative teaching.</a:t>
          </a:r>
          <a:endParaRPr lang="en-US" sz="1400" b="1" dirty="0">
            <a:solidFill>
              <a:srgbClr val="262A63"/>
            </a:solidFill>
          </a:endParaRPr>
        </a:p>
      </dgm:t>
    </dgm:pt>
    <dgm:pt modelId="{28178E35-3970-45AF-B137-4760CD807E8C}" type="parTrans" cxnId="{2B6087B0-29FF-4332-9167-3DCF98564826}">
      <dgm:prSet/>
      <dgm:spPr/>
      <dgm:t>
        <a:bodyPr/>
        <a:lstStyle/>
        <a:p>
          <a:endParaRPr lang="en-US"/>
        </a:p>
      </dgm:t>
    </dgm:pt>
    <dgm:pt modelId="{ADE5DB02-3BB5-444D-BB31-A5E357360309}" type="sibTrans" cxnId="{2B6087B0-29FF-4332-9167-3DCF98564826}">
      <dgm:prSet/>
      <dgm:spPr/>
      <dgm:t>
        <a:bodyPr/>
        <a:lstStyle/>
        <a:p>
          <a:endParaRPr lang="en-US"/>
        </a:p>
      </dgm:t>
    </dgm:pt>
    <dgm:pt modelId="{686F2644-FE0F-43E2-9061-58DF3C6426AF}">
      <dgm:prSet phldrT="[Text]" custT="1"/>
      <dgm:spPr>
        <a:solidFill>
          <a:schemeClr val="accent4">
            <a:lumMod val="60000"/>
            <a:lumOff val="40000"/>
          </a:schemeClr>
        </a:solidFill>
      </dgm:spPr>
      <dgm:t>
        <a:bodyPr/>
        <a:lstStyle/>
        <a:p>
          <a:r>
            <a:rPr lang="en-US" sz="1400" b="1" dirty="0">
              <a:solidFill>
                <a:srgbClr val="262A63"/>
              </a:solidFill>
            </a:rPr>
            <a:t>Technology</a:t>
          </a:r>
        </a:p>
        <a:p>
          <a:r>
            <a:rPr lang="en-US" sz="1400" b="0" i="0" dirty="0">
              <a:solidFill>
                <a:srgbClr val="262A63"/>
              </a:solidFill>
            </a:rPr>
            <a:t>FDLRS technology support personnel provide services in multiple areas including assistive technology, instructional technology, Universal Design for Learning, Accessible Educational Materials (AEM) and virtual instruction.</a:t>
          </a:r>
          <a:endParaRPr lang="en-US" sz="1400" b="1" dirty="0">
            <a:solidFill>
              <a:srgbClr val="262A63"/>
            </a:solidFill>
          </a:endParaRPr>
        </a:p>
      </dgm:t>
    </dgm:pt>
    <dgm:pt modelId="{06F16CEC-C044-49C2-A2F2-CECA8F86FCB5}" type="parTrans" cxnId="{18BFE1C3-7CA2-4E24-A95F-5AC741EBA64B}">
      <dgm:prSet/>
      <dgm:spPr/>
      <dgm:t>
        <a:bodyPr/>
        <a:lstStyle/>
        <a:p>
          <a:endParaRPr lang="en-US"/>
        </a:p>
      </dgm:t>
    </dgm:pt>
    <dgm:pt modelId="{09A79076-EA12-4873-95B4-0002A85DD588}" type="sibTrans" cxnId="{18BFE1C3-7CA2-4E24-A95F-5AC741EBA64B}">
      <dgm:prSet/>
      <dgm:spPr/>
      <dgm:t>
        <a:bodyPr/>
        <a:lstStyle/>
        <a:p>
          <a:endParaRPr lang="en-US"/>
        </a:p>
      </dgm:t>
    </dgm:pt>
    <dgm:pt modelId="{AA8B5C5F-B27D-430F-818B-5B461918A8B8}" type="pres">
      <dgm:prSet presAssocID="{8826E4A3-7AB9-4DE8-A483-FF3CEDD1626E}" presName="diagram" presStyleCnt="0">
        <dgm:presLayoutVars>
          <dgm:dir/>
          <dgm:resizeHandles val="exact"/>
        </dgm:presLayoutVars>
      </dgm:prSet>
      <dgm:spPr/>
    </dgm:pt>
    <dgm:pt modelId="{D87A3239-4BD8-4A0F-9A7D-996462C25EC3}" type="pres">
      <dgm:prSet presAssocID="{C6CAD598-D46B-4BB1-8C1F-85BB0FABCA32}" presName="node" presStyleLbl="node1" presStyleIdx="0" presStyleCnt="4">
        <dgm:presLayoutVars>
          <dgm:bulletEnabled val="1"/>
        </dgm:presLayoutVars>
      </dgm:prSet>
      <dgm:spPr/>
    </dgm:pt>
    <dgm:pt modelId="{A2E750DF-DE37-4C1E-8CAF-BE2CCA734AAA}" type="pres">
      <dgm:prSet presAssocID="{F757B72E-2E61-41E4-B467-A9BD8ACC090C}" presName="sibTrans" presStyleCnt="0"/>
      <dgm:spPr/>
    </dgm:pt>
    <dgm:pt modelId="{F2A32BA7-9CDF-4981-846C-EF62F7B5DC32}" type="pres">
      <dgm:prSet presAssocID="{2824DED8-427A-476A-8608-3A45BAF79CEB}" presName="node" presStyleLbl="node1" presStyleIdx="1" presStyleCnt="4">
        <dgm:presLayoutVars>
          <dgm:bulletEnabled val="1"/>
        </dgm:presLayoutVars>
      </dgm:prSet>
      <dgm:spPr/>
    </dgm:pt>
    <dgm:pt modelId="{1BD7A4BE-FC36-41A8-91A1-78668D8F632E}" type="pres">
      <dgm:prSet presAssocID="{DF6942BB-A0B4-4658-AB7E-EC61FDF83150}" presName="sibTrans" presStyleCnt="0"/>
      <dgm:spPr/>
    </dgm:pt>
    <dgm:pt modelId="{B4D1D505-2EC5-4CCA-B9CA-734AE0E15FFC}" type="pres">
      <dgm:prSet presAssocID="{BED0967E-CB8A-47B6-A496-0EBBF2D9F24E}" presName="node" presStyleLbl="node1" presStyleIdx="2" presStyleCnt="4">
        <dgm:presLayoutVars>
          <dgm:bulletEnabled val="1"/>
        </dgm:presLayoutVars>
      </dgm:prSet>
      <dgm:spPr/>
    </dgm:pt>
    <dgm:pt modelId="{5D1CAFB9-ECD7-40A3-944A-91BD7D9346C4}" type="pres">
      <dgm:prSet presAssocID="{ADE5DB02-3BB5-444D-BB31-A5E357360309}" presName="sibTrans" presStyleCnt="0"/>
      <dgm:spPr/>
    </dgm:pt>
    <dgm:pt modelId="{454E4AF9-CE8B-4348-A457-5A7FC7957EFA}" type="pres">
      <dgm:prSet presAssocID="{686F2644-FE0F-43E2-9061-58DF3C6426AF}" presName="node" presStyleLbl="node1" presStyleIdx="3" presStyleCnt="4">
        <dgm:presLayoutVars>
          <dgm:bulletEnabled val="1"/>
        </dgm:presLayoutVars>
      </dgm:prSet>
      <dgm:spPr/>
    </dgm:pt>
  </dgm:ptLst>
  <dgm:cxnLst>
    <dgm:cxn modelId="{C30D3D32-35E4-4728-97F0-DE1FEA649484}" srcId="{8826E4A3-7AB9-4DE8-A483-FF3CEDD1626E}" destId="{C6CAD598-D46B-4BB1-8C1F-85BB0FABCA32}" srcOrd="0" destOrd="0" parTransId="{D49D8176-FED4-4A9E-98E7-4F977B8BB1CB}" sibTransId="{F757B72E-2E61-41E4-B467-A9BD8ACC090C}"/>
    <dgm:cxn modelId="{BA883540-844D-4B69-9E77-70E957A3176A}" type="presOf" srcId="{BED0967E-CB8A-47B6-A496-0EBBF2D9F24E}" destId="{B4D1D505-2EC5-4CCA-B9CA-734AE0E15FFC}" srcOrd="0" destOrd="0" presId="urn:microsoft.com/office/officeart/2005/8/layout/default"/>
    <dgm:cxn modelId="{27BA076B-CB9F-441C-8EEE-A5A22ECFC8D3}" type="presOf" srcId="{C6CAD598-D46B-4BB1-8C1F-85BB0FABCA32}" destId="{D87A3239-4BD8-4A0F-9A7D-996462C25EC3}" srcOrd="0" destOrd="0" presId="urn:microsoft.com/office/officeart/2005/8/layout/default"/>
    <dgm:cxn modelId="{27B6CE5A-E7F3-4B72-ABAA-A8CCF190895B}" type="presOf" srcId="{686F2644-FE0F-43E2-9061-58DF3C6426AF}" destId="{454E4AF9-CE8B-4348-A457-5A7FC7957EFA}" srcOrd="0" destOrd="0" presId="urn:microsoft.com/office/officeart/2005/8/layout/default"/>
    <dgm:cxn modelId="{2B6087B0-29FF-4332-9167-3DCF98564826}" srcId="{8826E4A3-7AB9-4DE8-A483-FF3CEDD1626E}" destId="{BED0967E-CB8A-47B6-A496-0EBBF2D9F24E}" srcOrd="2" destOrd="0" parTransId="{28178E35-3970-45AF-B137-4760CD807E8C}" sibTransId="{ADE5DB02-3BB5-444D-BB31-A5E357360309}"/>
    <dgm:cxn modelId="{18BFE1C3-7CA2-4E24-A95F-5AC741EBA64B}" srcId="{8826E4A3-7AB9-4DE8-A483-FF3CEDD1626E}" destId="{686F2644-FE0F-43E2-9061-58DF3C6426AF}" srcOrd="3" destOrd="0" parTransId="{06F16CEC-C044-49C2-A2F2-CECA8F86FCB5}" sibTransId="{09A79076-EA12-4873-95B4-0002A85DD588}"/>
    <dgm:cxn modelId="{953162C9-6F49-457E-838A-3BD03660B6F1}" type="presOf" srcId="{8826E4A3-7AB9-4DE8-A483-FF3CEDD1626E}" destId="{AA8B5C5F-B27D-430F-818B-5B461918A8B8}" srcOrd="0" destOrd="0" presId="urn:microsoft.com/office/officeart/2005/8/layout/default"/>
    <dgm:cxn modelId="{6448B5D5-3AC3-4CB8-B150-9F449371F855}" srcId="{8826E4A3-7AB9-4DE8-A483-FF3CEDD1626E}" destId="{2824DED8-427A-476A-8608-3A45BAF79CEB}" srcOrd="1" destOrd="0" parTransId="{3413314E-1C43-4302-8920-270F61AAC825}" sibTransId="{DF6942BB-A0B4-4658-AB7E-EC61FDF83150}"/>
    <dgm:cxn modelId="{7DB74BD8-C66F-4278-9924-504EF00C0336}" type="presOf" srcId="{2824DED8-427A-476A-8608-3A45BAF79CEB}" destId="{F2A32BA7-9CDF-4981-846C-EF62F7B5DC32}" srcOrd="0" destOrd="0" presId="urn:microsoft.com/office/officeart/2005/8/layout/default"/>
    <dgm:cxn modelId="{4739DAF0-28DE-4C41-B0A7-F1F5DA263924}" type="presParOf" srcId="{AA8B5C5F-B27D-430F-818B-5B461918A8B8}" destId="{D87A3239-4BD8-4A0F-9A7D-996462C25EC3}" srcOrd="0" destOrd="0" presId="urn:microsoft.com/office/officeart/2005/8/layout/default"/>
    <dgm:cxn modelId="{E3B6CCB4-4D10-46EC-8311-37622F1065DE}" type="presParOf" srcId="{AA8B5C5F-B27D-430F-818B-5B461918A8B8}" destId="{A2E750DF-DE37-4C1E-8CAF-BE2CCA734AAA}" srcOrd="1" destOrd="0" presId="urn:microsoft.com/office/officeart/2005/8/layout/default"/>
    <dgm:cxn modelId="{95CAD967-ACE3-4971-9F1F-15D827515A3A}" type="presParOf" srcId="{AA8B5C5F-B27D-430F-818B-5B461918A8B8}" destId="{F2A32BA7-9CDF-4981-846C-EF62F7B5DC32}" srcOrd="2" destOrd="0" presId="urn:microsoft.com/office/officeart/2005/8/layout/default"/>
    <dgm:cxn modelId="{6F43DEC6-D5C7-4D2E-B841-51A91AC31955}" type="presParOf" srcId="{AA8B5C5F-B27D-430F-818B-5B461918A8B8}" destId="{1BD7A4BE-FC36-41A8-91A1-78668D8F632E}" srcOrd="3" destOrd="0" presId="urn:microsoft.com/office/officeart/2005/8/layout/default"/>
    <dgm:cxn modelId="{57D0DABF-6BE8-4F87-B9CB-C26469624E39}" type="presParOf" srcId="{AA8B5C5F-B27D-430F-818B-5B461918A8B8}" destId="{B4D1D505-2EC5-4CCA-B9CA-734AE0E15FFC}" srcOrd="4" destOrd="0" presId="urn:microsoft.com/office/officeart/2005/8/layout/default"/>
    <dgm:cxn modelId="{465D8B11-E9D3-4FAD-924F-0BE5C52C0A45}" type="presParOf" srcId="{AA8B5C5F-B27D-430F-818B-5B461918A8B8}" destId="{5D1CAFB9-ECD7-40A3-944A-91BD7D9346C4}" srcOrd="5" destOrd="0" presId="urn:microsoft.com/office/officeart/2005/8/layout/default"/>
    <dgm:cxn modelId="{7D99CE06-4DFF-414B-A3CD-BC50856C5867}" type="presParOf" srcId="{AA8B5C5F-B27D-430F-818B-5B461918A8B8}" destId="{454E4AF9-CE8B-4348-A457-5A7FC7957EFA}"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A3239-4BD8-4A0F-9A7D-996462C25EC3}">
      <dsp:nvSpPr>
        <dsp:cNvPr id="0" name=""/>
        <dsp:cNvSpPr/>
      </dsp:nvSpPr>
      <dsp:spPr>
        <a:xfrm>
          <a:off x="977615" y="2384"/>
          <a:ext cx="3064780" cy="183886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262A63"/>
              </a:solidFill>
            </a:rPr>
            <a:t>Child Find</a:t>
          </a:r>
        </a:p>
        <a:p>
          <a:pPr marL="0" lvl="0" indent="0" algn="ctr" defTabSz="622300">
            <a:lnSpc>
              <a:spcPct val="90000"/>
            </a:lnSpc>
            <a:spcBef>
              <a:spcPct val="0"/>
            </a:spcBef>
            <a:spcAft>
              <a:spcPct val="35000"/>
            </a:spcAft>
            <a:buNone/>
          </a:pPr>
          <a:r>
            <a:rPr lang="en-US" sz="1400" b="0" i="0" kern="1200" dirty="0">
              <a:solidFill>
                <a:srgbClr val="262A63"/>
              </a:solidFill>
            </a:rPr>
            <a:t>FDLRS Child Find, in coordination with the school districts, locates children who are potentially eligible for services under the Individuals with Disabilities Act (IDEA) and provides service coordination for diagnostic screening, placement, training and support.</a:t>
          </a:r>
          <a:endParaRPr lang="en-US" sz="1400" b="0" kern="1200" dirty="0">
            <a:solidFill>
              <a:srgbClr val="262A63"/>
            </a:solidFill>
          </a:endParaRPr>
        </a:p>
      </dsp:txBody>
      <dsp:txXfrm>
        <a:off x="977615" y="2384"/>
        <a:ext cx="3064780" cy="1838868"/>
      </dsp:txXfrm>
    </dsp:sp>
    <dsp:sp modelId="{F2A32BA7-9CDF-4981-846C-EF62F7B5DC32}">
      <dsp:nvSpPr>
        <dsp:cNvPr id="0" name=""/>
        <dsp:cNvSpPr/>
      </dsp:nvSpPr>
      <dsp:spPr>
        <a:xfrm>
          <a:off x="4348874" y="2384"/>
          <a:ext cx="3064780" cy="183886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262A63"/>
              </a:solidFill>
            </a:rPr>
            <a:t>Family Services</a:t>
          </a:r>
        </a:p>
        <a:p>
          <a:pPr marL="0" lvl="0" indent="0" algn="ctr" defTabSz="622300">
            <a:lnSpc>
              <a:spcPct val="90000"/>
            </a:lnSpc>
            <a:spcBef>
              <a:spcPct val="0"/>
            </a:spcBef>
            <a:spcAft>
              <a:spcPct val="35000"/>
            </a:spcAft>
            <a:buNone/>
          </a:pPr>
          <a:r>
            <a:rPr lang="en-US" sz="1400" b="0" i="0" kern="1200" dirty="0">
              <a:solidFill>
                <a:srgbClr val="262A63"/>
              </a:solidFill>
            </a:rPr>
            <a:t>FDLRS Parent &amp; Family Services Specialist assist in the development of family-friendly programs, training and support for services for children with disabilities and the support of partnerships between schools and parents to support student achievement.</a:t>
          </a:r>
          <a:endParaRPr lang="en-US" sz="1400" b="1" kern="1200" dirty="0">
            <a:solidFill>
              <a:srgbClr val="262A63"/>
            </a:solidFill>
          </a:endParaRPr>
        </a:p>
      </dsp:txBody>
      <dsp:txXfrm>
        <a:off x="4348874" y="2384"/>
        <a:ext cx="3064780" cy="1838868"/>
      </dsp:txXfrm>
    </dsp:sp>
    <dsp:sp modelId="{B4D1D505-2EC5-4CCA-B9CA-734AE0E15FFC}">
      <dsp:nvSpPr>
        <dsp:cNvPr id="0" name=""/>
        <dsp:cNvSpPr/>
      </dsp:nvSpPr>
      <dsp:spPr>
        <a:xfrm>
          <a:off x="977615" y="2147730"/>
          <a:ext cx="3064780" cy="183886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262A63"/>
              </a:solidFill>
            </a:rPr>
            <a:t>Resource Development</a:t>
          </a:r>
        </a:p>
        <a:p>
          <a:pPr marL="0" lvl="0" indent="0" algn="ctr" defTabSz="622300">
            <a:lnSpc>
              <a:spcPct val="90000"/>
            </a:lnSpc>
            <a:spcBef>
              <a:spcPct val="0"/>
            </a:spcBef>
            <a:spcAft>
              <a:spcPct val="35000"/>
            </a:spcAft>
            <a:buNone/>
          </a:pPr>
          <a:r>
            <a:rPr lang="en-US" sz="1400" b="0" i="0" kern="1200" dirty="0">
              <a:solidFill>
                <a:srgbClr val="262A63"/>
              </a:solidFill>
            </a:rPr>
            <a:t>FDLRS Resources Development is available in areas of classroom behavior management, instructional strategies, differentiated instruction, Universal Design for Learning, explicit instruction, secondary transition and collaborative teaching.</a:t>
          </a:r>
          <a:endParaRPr lang="en-US" sz="1400" b="1" kern="1200" dirty="0">
            <a:solidFill>
              <a:srgbClr val="262A63"/>
            </a:solidFill>
          </a:endParaRPr>
        </a:p>
      </dsp:txBody>
      <dsp:txXfrm>
        <a:off x="977615" y="2147730"/>
        <a:ext cx="3064780" cy="1838868"/>
      </dsp:txXfrm>
    </dsp:sp>
    <dsp:sp modelId="{454E4AF9-CE8B-4348-A457-5A7FC7957EFA}">
      <dsp:nvSpPr>
        <dsp:cNvPr id="0" name=""/>
        <dsp:cNvSpPr/>
      </dsp:nvSpPr>
      <dsp:spPr>
        <a:xfrm>
          <a:off x="4348874" y="2147730"/>
          <a:ext cx="3064780" cy="1838868"/>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262A63"/>
              </a:solidFill>
            </a:rPr>
            <a:t>Technology</a:t>
          </a:r>
        </a:p>
        <a:p>
          <a:pPr marL="0" lvl="0" indent="0" algn="ctr" defTabSz="622300">
            <a:lnSpc>
              <a:spcPct val="90000"/>
            </a:lnSpc>
            <a:spcBef>
              <a:spcPct val="0"/>
            </a:spcBef>
            <a:spcAft>
              <a:spcPct val="35000"/>
            </a:spcAft>
            <a:buNone/>
          </a:pPr>
          <a:r>
            <a:rPr lang="en-US" sz="1400" b="0" i="0" kern="1200" dirty="0">
              <a:solidFill>
                <a:srgbClr val="262A63"/>
              </a:solidFill>
            </a:rPr>
            <a:t>FDLRS technology support personnel provide services in multiple areas including assistive technology, instructional technology, Universal Design for Learning, Accessible Educational Materials (AEM) and virtual instruction.</a:t>
          </a:r>
          <a:endParaRPr lang="en-US" sz="1400" b="1" kern="1200" dirty="0">
            <a:solidFill>
              <a:srgbClr val="262A63"/>
            </a:solidFill>
          </a:endParaRPr>
        </a:p>
      </dsp:txBody>
      <dsp:txXfrm>
        <a:off x="4348874" y="2147730"/>
        <a:ext cx="3064780" cy="18388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8A0A27-4133-4974-BE61-AE293701E7B5}"/>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a:extLst>
              <a:ext uri="{FF2B5EF4-FFF2-40B4-BE49-F238E27FC236}">
                <a16:creationId xmlns:a16="http://schemas.microsoft.com/office/drawing/2014/main" id="{F0A95EF1-5CF0-4E71-BFED-E74BA8A2FDD0}"/>
              </a:ext>
            </a:extLst>
          </p:cNvPr>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A470B244-813C-4055-860E-4E6F32FB4F7B}" type="datetimeFigureOut">
              <a:rPr lang="en-US" altLang="en-US"/>
              <a:pPr>
                <a:defRPr/>
              </a:pPr>
              <a:t>11/18/2024</a:t>
            </a:fld>
            <a:endParaRPr lang="en-US" altLang="en-US" dirty="0"/>
          </a:p>
        </p:txBody>
      </p:sp>
      <p:sp>
        <p:nvSpPr>
          <p:cNvPr id="4" name="Footer Placeholder 3">
            <a:extLst>
              <a:ext uri="{FF2B5EF4-FFF2-40B4-BE49-F238E27FC236}">
                <a16:creationId xmlns:a16="http://schemas.microsoft.com/office/drawing/2014/main" id="{DB581A72-CA80-46AB-8FDC-ED596554F735}"/>
              </a:ext>
            </a:extLst>
          </p:cNvPr>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5" name="Slide Number Placeholder 4">
            <a:extLst>
              <a:ext uri="{FF2B5EF4-FFF2-40B4-BE49-F238E27FC236}">
                <a16:creationId xmlns:a16="http://schemas.microsoft.com/office/drawing/2014/main" id="{F1E37BA9-753E-439D-9BDA-7FA149113F3F}"/>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C6A4BA6F-41CC-49BA-AFF5-5FD37B00FCD1}"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9CC41C-4CFE-4ED2-96FD-B7A4E37CB9E1}"/>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dirty="0"/>
          </a:p>
        </p:txBody>
      </p:sp>
      <p:sp>
        <p:nvSpPr>
          <p:cNvPr id="3" name="Date Placeholder 2">
            <a:extLst>
              <a:ext uri="{FF2B5EF4-FFF2-40B4-BE49-F238E27FC236}">
                <a16:creationId xmlns:a16="http://schemas.microsoft.com/office/drawing/2014/main" id="{2AF71B4A-DBC3-4A50-AEEA-60B4770D274F}"/>
              </a:ext>
            </a:extLst>
          </p:cNvPr>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9855A79D-F220-4305-A403-D5DF07345EF3}" type="datetimeFigureOut">
              <a:rPr lang="en-US" altLang="en-US"/>
              <a:pPr>
                <a:defRPr/>
              </a:pPr>
              <a:t>11/18/2024</a:t>
            </a:fld>
            <a:endParaRPr lang="en-US" altLang="en-US" dirty="0"/>
          </a:p>
        </p:txBody>
      </p:sp>
      <p:sp>
        <p:nvSpPr>
          <p:cNvPr id="4" name="Slide Image Placeholder 3">
            <a:extLst>
              <a:ext uri="{FF2B5EF4-FFF2-40B4-BE49-F238E27FC236}">
                <a16:creationId xmlns:a16="http://schemas.microsoft.com/office/drawing/2014/main" id="{E321F70F-39F2-48D5-B367-75FFC3582242}"/>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B365F9F3-32CA-456F-83F6-01E0D59AD9A1}"/>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BA95B17-0611-41A6-9099-E8A020EF262E}"/>
              </a:ext>
            </a:extLst>
          </p:cNvPr>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dirty="0"/>
          </a:p>
        </p:txBody>
      </p:sp>
      <p:sp>
        <p:nvSpPr>
          <p:cNvPr id="7" name="Slide Number Placeholder 6">
            <a:extLst>
              <a:ext uri="{FF2B5EF4-FFF2-40B4-BE49-F238E27FC236}">
                <a16:creationId xmlns:a16="http://schemas.microsoft.com/office/drawing/2014/main" id="{7C73C4F8-12EA-4BE5-9309-0523E7EFCA08}"/>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D526FF2F-B6EF-45CB-89C9-B1437DA64B05}"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3D33181-8FE1-4812-9C1E-1FF1EE2F2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FAF6CC9-A50C-4744-AEDC-0E46E04E90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r>
              <a:rPr lang="en-US" altLang="en-US" sz="1200" b="0" dirty="0">
                <a:latin typeface="+mn-lt"/>
              </a:rPr>
              <a:t>What/Where: 2024 Florida Charter Schools Conference</a:t>
            </a:r>
            <a:r>
              <a:rPr lang="en-US" sz="1200" b="0" dirty="0">
                <a:latin typeface="+mn-lt"/>
              </a:rPr>
              <a:t> - Orlando, FL</a:t>
            </a:r>
            <a:endParaRPr lang="en-US" altLang="en-US" sz="1200" b="0" dirty="0">
              <a:latin typeface="+mn-lt"/>
              <a:cs typeface="Calibri"/>
            </a:endParaRPr>
          </a:p>
          <a:p>
            <a:endParaRPr lang="en-US" altLang="en-US" sz="1200" b="0" dirty="0">
              <a:latin typeface="+mn-lt"/>
            </a:endParaRPr>
          </a:p>
          <a:p>
            <a:r>
              <a:rPr lang="en-US" altLang="en-US" sz="1200" b="0" dirty="0">
                <a:latin typeface="+mn-lt"/>
              </a:rPr>
              <a:t>Welcome! This presentation provides an</a:t>
            </a:r>
            <a:r>
              <a:rPr lang="en-US" sz="1200" b="0" dirty="0">
                <a:latin typeface="+mn-lt"/>
              </a:rPr>
              <a:t> overview of Individuals with Disabilities Education Act (IDEA) funded state projects implemented by the Florida Department of Education (FDOE) </a:t>
            </a:r>
            <a:r>
              <a:rPr lang="en-US" sz="1200" b="0" dirty="0">
                <a:solidFill>
                  <a:srgbClr val="000000"/>
                </a:solidFill>
                <a:effectLst/>
                <a:latin typeface="+mn-lt"/>
                <a:ea typeface="Calibri" panose="020F0502020204030204" pitchFamily="34" charset="0"/>
              </a:rPr>
              <a:t>Bureau of Exceptional Education and Student Services (BEESS) </a:t>
            </a:r>
            <a:r>
              <a:rPr lang="en-US" sz="1200" b="0" dirty="0">
                <a:latin typeface="+mn-lt"/>
              </a:rPr>
              <a:t>that support students with disabilities. </a:t>
            </a:r>
            <a:endParaRPr lang="en-US" altLang="en-US" sz="1200" dirty="0">
              <a:latin typeface="+mn-lt"/>
            </a:endParaRPr>
          </a:p>
        </p:txBody>
      </p:sp>
      <p:sp>
        <p:nvSpPr>
          <p:cNvPr id="17412" name="Slide Number Placeholder 3">
            <a:extLst>
              <a:ext uri="{FF2B5EF4-FFF2-40B4-BE49-F238E27FC236}">
                <a16:creationId xmlns:a16="http://schemas.microsoft.com/office/drawing/2014/main" id="{90C4693B-399D-465A-AB99-59FE293C3D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1AC1FE2-2EF4-4266-8A4C-E3247A734220}"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resources available through CIVI.</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10</a:t>
            </a:fld>
            <a:endParaRPr lang="en-US" altLang="en-US" dirty="0"/>
          </a:p>
        </p:txBody>
      </p:sp>
    </p:spTree>
    <p:extLst>
      <p:ext uri="{BB962C8B-B14F-4D97-AF65-F5344CB8AC3E}">
        <p14:creationId xmlns:p14="http://schemas.microsoft.com/office/powerpoint/2010/main" val="1628669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CIVI.</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11</a:t>
            </a:fld>
            <a:endParaRPr lang="en-US" altLang="en-US" dirty="0"/>
          </a:p>
        </p:txBody>
      </p:sp>
    </p:spTree>
    <p:extLst>
      <p:ext uri="{BB962C8B-B14F-4D97-AF65-F5344CB8AC3E}">
        <p14:creationId xmlns:p14="http://schemas.microsoft.com/office/powerpoint/2010/main" val="417548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12</a:t>
            </a:fld>
            <a:endParaRPr lang="en-US" altLang="en-US" dirty="0"/>
          </a:p>
        </p:txBody>
      </p:sp>
    </p:spTree>
    <p:extLst>
      <p:ext uri="{BB962C8B-B14F-4D97-AF65-F5344CB8AC3E}">
        <p14:creationId xmlns:p14="http://schemas.microsoft.com/office/powerpoint/2010/main" val="47913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resources available through FDLRS.</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13</a:t>
            </a:fld>
            <a:endParaRPr lang="en-US" altLang="en-US" dirty="0"/>
          </a:p>
        </p:txBody>
      </p:sp>
    </p:spTree>
    <p:extLst>
      <p:ext uri="{BB962C8B-B14F-4D97-AF65-F5344CB8AC3E}">
        <p14:creationId xmlns:p14="http://schemas.microsoft.com/office/powerpoint/2010/main" val="500411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location of the FDLRS sites.</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14</a:t>
            </a:fld>
            <a:endParaRPr lang="en-US" altLang="en-US" dirty="0"/>
          </a:p>
        </p:txBody>
      </p:sp>
    </p:spTree>
    <p:extLst>
      <p:ext uri="{BB962C8B-B14F-4D97-AF65-F5344CB8AC3E}">
        <p14:creationId xmlns:p14="http://schemas.microsoft.com/office/powerpoint/2010/main" val="261858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15</a:t>
            </a:fld>
            <a:endParaRPr lang="en-US" altLang="en-US" dirty="0"/>
          </a:p>
        </p:txBody>
      </p:sp>
    </p:spTree>
    <p:extLst>
      <p:ext uri="{BB962C8B-B14F-4D97-AF65-F5344CB8AC3E}">
        <p14:creationId xmlns:p14="http://schemas.microsoft.com/office/powerpoint/2010/main" val="215504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resources available through FDLRS MDC.</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16</a:t>
            </a:fld>
            <a:endParaRPr lang="en-US" altLang="en-US" dirty="0"/>
          </a:p>
        </p:txBody>
      </p:sp>
    </p:spTree>
    <p:extLst>
      <p:ext uri="{BB962C8B-B14F-4D97-AF65-F5344CB8AC3E}">
        <p14:creationId xmlns:p14="http://schemas.microsoft.com/office/powerpoint/2010/main" val="190437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location of the FDLRS MDC sites.</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17</a:t>
            </a:fld>
            <a:endParaRPr lang="en-US" altLang="en-US" dirty="0"/>
          </a:p>
        </p:txBody>
      </p:sp>
    </p:spTree>
    <p:extLst>
      <p:ext uri="{BB962C8B-B14F-4D97-AF65-F5344CB8AC3E}">
        <p14:creationId xmlns:p14="http://schemas.microsoft.com/office/powerpoint/2010/main" val="3512168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18</a:t>
            </a:fld>
            <a:endParaRPr lang="en-US" altLang="en-US" dirty="0"/>
          </a:p>
        </p:txBody>
      </p:sp>
    </p:spTree>
    <p:extLst>
      <p:ext uri="{BB962C8B-B14F-4D97-AF65-F5344CB8AC3E}">
        <p14:creationId xmlns:p14="http://schemas.microsoft.com/office/powerpoint/2010/main" val="3377124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location and contact information for the Project 10 sites.</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19</a:t>
            </a:fld>
            <a:endParaRPr lang="en-US" altLang="en-US" dirty="0"/>
          </a:p>
        </p:txBody>
      </p:sp>
    </p:spTree>
    <p:extLst>
      <p:ext uri="{BB962C8B-B14F-4D97-AF65-F5344CB8AC3E}">
        <p14:creationId xmlns:p14="http://schemas.microsoft.com/office/powerpoint/2010/main" val="382963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FAF801F-FD93-914E-1BB1-696FAF7B0A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FA01CDF-98C0-AB0E-86D2-F1399ADAB7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t>FDOE’s mission and vision places emphasis on the fact that students with disabilities are students first</a:t>
            </a:r>
            <a:r>
              <a:rPr lang="en-US" altLang="en-US" sz="1400" b="1" dirty="0"/>
              <a:t>. READ SLIDE.</a:t>
            </a:r>
          </a:p>
        </p:txBody>
      </p:sp>
      <p:sp>
        <p:nvSpPr>
          <p:cNvPr id="47108" name="Slide Number Placeholder 3">
            <a:extLst>
              <a:ext uri="{FF2B5EF4-FFF2-40B4-BE49-F238E27FC236}">
                <a16:creationId xmlns:a16="http://schemas.microsoft.com/office/drawing/2014/main" id="{29296C07-7901-3CCA-744E-B3C51EB6D8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6089B07-0A68-429E-BA31-5DB4B9F10B39}" type="slidenum">
              <a:rPr lang="en-US" altLang="en-US" smtClean="0"/>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20</a:t>
            </a:fld>
            <a:endParaRPr lang="en-US" altLang="en-US" dirty="0"/>
          </a:p>
        </p:txBody>
      </p:sp>
    </p:spTree>
    <p:extLst>
      <p:ext uri="{BB962C8B-B14F-4D97-AF65-F5344CB8AC3E}">
        <p14:creationId xmlns:p14="http://schemas.microsoft.com/office/powerpoint/2010/main" val="2152587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the Clarke Schools for Hearing and Speech.</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21</a:t>
            </a:fld>
            <a:endParaRPr lang="en-US" altLang="en-US" dirty="0"/>
          </a:p>
        </p:txBody>
      </p:sp>
    </p:spTree>
    <p:extLst>
      <p:ext uri="{BB962C8B-B14F-4D97-AF65-F5344CB8AC3E}">
        <p14:creationId xmlns:p14="http://schemas.microsoft.com/office/powerpoint/2010/main" val="323662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22</a:t>
            </a:fld>
            <a:endParaRPr lang="en-US" altLang="en-US" dirty="0"/>
          </a:p>
        </p:txBody>
      </p:sp>
    </p:spTree>
    <p:extLst>
      <p:ext uri="{BB962C8B-B14F-4D97-AF65-F5344CB8AC3E}">
        <p14:creationId xmlns:p14="http://schemas.microsoft.com/office/powerpoint/2010/main" val="1002583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Debbie UM..</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23</a:t>
            </a:fld>
            <a:endParaRPr lang="en-US" altLang="en-US" dirty="0"/>
          </a:p>
        </p:txBody>
      </p:sp>
    </p:spTree>
    <p:extLst>
      <p:ext uri="{BB962C8B-B14F-4D97-AF65-F5344CB8AC3E}">
        <p14:creationId xmlns:p14="http://schemas.microsoft.com/office/powerpoint/2010/main" val="4115672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24</a:t>
            </a:fld>
            <a:endParaRPr lang="en-US" altLang="en-US" dirty="0"/>
          </a:p>
        </p:txBody>
      </p:sp>
    </p:spTree>
    <p:extLst>
      <p:ext uri="{BB962C8B-B14F-4D97-AF65-F5344CB8AC3E}">
        <p14:creationId xmlns:p14="http://schemas.microsoft.com/office/powerpoint/2010/main" val="3513353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the Bridge to Speech programs at the Clarke Schools and Debbie UM.  </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25</a:t>
            </a:fld>
            <a:endParaRPr lang="en-US" altLang="en-US" dirty="0"/>
          </a:p>
        </p:txBody>
      </p:sp>
    </p:spTree>
    <p:extLst>
      <p:ext uri="{BB962C8B-B14F-4D97-AF65-F5344CB8AC3E}">
        <p14:creationId xmlns:p14="http://schemas.microsoft.com/office/powerpoint/2010/main" val="3663953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26</a:t>
            </a:fld>
            <a:endParaRPr lang="en-US" altLang="en-US" dirty="0"/>
          </a:p>
        </p:txBody>
      </p:sp>
    </p:spTree>
    <p:extLst>
      <p:ext uri="{BB962C8B-B14F-4D97-AF65-F5344CB8AC3E}">
        <p14:creationId xmlns:p14="http://schemas.microsoft.com/office/powerpoint/2010/main" val="4096937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FIMC-VI.</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27</a:t>
            </a:fld>
            <a:endParaRPr lang="en-US" altLang="en-US" dirty="0"/>
          </a:p>
        </p:txBody>
      </p:sp>
    </p:spTree>
    <p:extLst>
      <p:ext uri="{BB962C8B-B14F-4D97-AF65-F5344CB8AC3E}">
        <p14:creationId xmlns:p14="http://schemas.microsoft.com/office/powerpoint/2010/main" val="208654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28</a:t>
            </a:fld>
            <a:endParaRPr lang="en-US" altLang="en-US" dirty="0"/>
          </a:p>
        </p:txBody>
      </p:sp>
    </p:spTree>
    <p:extLst>
      <p:ext uri="{BB962C8B-B14F-4D97-AF65-F5344CB8AC3E}">
        <p14:creationId xmlns:p14="http://schemas.microsoft.com/office/powerpoint/2010/main" val="2310437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RMTC.</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29</a:t>
            </a:fld>
            <a:endParaRPr lang="en-US" altLang="en-US" dirty="0"/>
          </a:p>
        </p:txBody>
      </p:sp>
    </p:spTree>
    <p:extLst>
      <p:ext uri="{BB962C8B-B14F-4D97-AF65-F5344CB8AC3E}">
        <p14:creationId xmlns:p14="http://schemas.microsoft.com/office/powerpoint/2010/main" val="244696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1C2B1BF-4AE5-0535-A50C-E7D2103688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1D0552C-C17D-FC2A-54C6-F4640EF3E0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t>Our goals for all students, including students with disabilities, are summed up by the FDOE Strategic Plan. </a:t>
            </a:r>
            <a:r>
              <a:rPr lang="en-US" altLang="en-US" sz="1400" b="1" dirty="0"/>
              <a:t>READ SLIDE.</a:t>
            </a:r>
          </a:p>
        </p:txBody>
      </p:sp>
      <p:sp>
        <p:nvSpPr>
          <p:cNvPr id="49156" name="Slide Number Placeholder 3">
            <a:extLst>
              <a:ext uri="{FF2B5EF4-FFF2-40B4-BE49-F238E27FC236}">
                <a16:creationId xmlns:a16="http://schemas.microsoft.com/office/drawing/2014/main" id="{BC84E6D0-9D00-CDA2-1081-210D608545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FF431C-07B9-4C04-B221-A02F7173A747}" type="slidenum">
              <a:rPr lang="en-US" altLang="en-US" smtClean="0"/>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30</a:t>
            </a:fld>
            <a:endParaRPr lang="en-US" altLang="en-US" dirty="0"/>
          </a:p>
        </p:txBody>
      </p:sp>
    </p:spTree>
    <p:extLst>
      <p:ext uri="{BB962C8B-B14F-4D97-AF65-F5344CB8AC3E}">
        <p14:creationId xmlns:p14="http://schemas.microsoft.com/office/powerpoint/2010/main" val="3882216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contact information for EIP.</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31</a:t>
            </a:fld>
            <a:endParaRPr lang="en-US" altLang="en-US" dirty="0"/>
          </a:p>
        </p:txBody>
      </p:sp>
    </p:spTree>
    <p:extLst>
      <p:ext uri="{BB962C8B-B14F-4D97-AF65-F5344CB8AC3E}">
        <p14:creationId xmlns:p14="http://schemas.microsoft.com/office/powerpoint/2010/main" val="69965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32</a:t>
            </a:fld>
            <a:endParaRPr lang="en-US" altLang="en-US" dirty="0"/>
          </a:p>
        </p:txBody>
      </p:sp>
    </p:spTree>
    <p:extLst>
      <p:ext uri="{BB962C8B-B14F-4D97-AF65-F5344CB8AC3E}">
        <p14:creationId xmlns:p14="http://schemas.microsoft.com/office/powerpoint/2010/main" val="3304225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the contact information for SEDNET.</a:t>
            </a:r>
          </a:p>
        </p:txBody>
      </p:sp>
      <p:sp>
        <p:nvSpPr>
          <p:cNvPr id="4" name="Slide Number Placeholder 3"/>
          <p:cNvSpPr>
            <a:spLocks noGrp="1"/>
          </p:cNvSpPr>
          <p:nvPr>
            <p:ph type="sldNum" sz="quarter" idx="5"/>
          </p:nvPr>
        </p:nvSpPr>
        <p:spPr/>
        <p:txBody>
          <a:bodyPr/>
          <a:lstStyle/>
          <a:p>
            <a:fld id="{D526FF2F-B6EF-45CB-89C9-B1437DA64B05}" type="slidenum">
              <a:rPr lang="en-US" altLang="en-US" smtClean="0"/>
              <a:pPr/>
              <a:t>33</a:t>
            </a:fld>
            <a:endParaRPr lang="en-US" altLang="en-US" dirty="0"/>
          </a:p>
        </p:txBody>
      </p:sp>
    </p:spTree>
    <p:extLst>
      <p:ext uri="{BB962C8B-B14F-4D97-AF65-F5344CB8AC3E}">
        <p14:creationId xmlns:p14="http://schemas.microsoft.com/office/powerpoint/2010/main" val="3950158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CA63FB7-E83C-799A-C243-9A5D7BC50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99F59F5-6DF2-4628-48C0-E32CA260E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dirty="0">
                <a:latin typeface="+mn-lt"/>
              </a:rPr>
              <a:t>Ask question.</a:t>
            </a:r>
          </a:p>
          <a:p>
            <a:pPr algn="l"/>
            <a:endParaRPr lang="en-US" sz="1200" dirty="0">
              <a:latin typeface="+mn-lt"/>
            </a:endParaRPr>
          </a:p>
          <a:p>
            <a:pPr algn="l"/>
            <a:r>
              <a:rPr lang="en-US" sz="1200" dirty="0">
                <a:latin typeface="+mn-lt"/>
              </a:rPr>
              <a:t>How do charter schools contact these projects and other resources? </a:t>
            </a:r>
          </a:p>
          <a:p>
            <a:pPr algn="l"/>
            <a:endParaRPr lang="en-US" sz="1200" dirty="0">
              <a:latin typeface="+mn-lt"/>
            </a:endParaRPr>
          </a:p>
          <a:p>
            <a:pPr algn="l"/>
            <a:r>
              <a:rPr lang="en-US" sz="1200" dirty="0">
                <a:latin typeface="+mn-lt"/>
              </a:rPr>
              <a:t>Circulate in the room to hear responses from participants.  </a:t>
            </a:r>
          </a:p>
          <a:p>
            <a:endParaRPr lang="en-US" altLang="en-US" dirty="0"/>
          </a:p>
        </p:txBody>
      </p:sp>
    </p:spTree>
    <p:extLst>
      <p:ext uri="{BB962C8B-B14F-4D97-AF65-F5344CB8AC3E}">
        <p14:creationId xmlns:p14="http://schemas.microsoft.com/office/powerpoint/2010/main" val="3115642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5"/>
          </p:nvPr>
        </p:nvSpPr>
        <p:spPr/>
        <p:txBody>
          <a:bodyPr/>
          <a:lstStyle/>
          <a:p>
            <a:fld id="{A28E4CCC-8E4C-4B94-9296-D6DD2B51A11F}" type="slidenum">
              <a:rPr lang="en-US" smtClean="0"/>
              <a:t>35</a:t>
            </a:fld>
            <a:endParaRPr lang="en-US" dirty="0"/>
          </a:p>
        </p:txBody>
      </p:sp>
    </p:spTree>
    <p:extLst>
      <p:ext uri="{BB962C8B-B14F-4D97-AF65-F5344CB8AC3E}">
        <p14:creationId xmlns:p14="http://schemas.microsoft.com/office/powerpoint/2010/main" val="2987556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A87DACA-2C6A-4E3A-A5EB-31FAA0B490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3EB4A78E-8ACF-412F-AB5A-756EDCA713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164" name="Slide Number Placeholder 3">
            <a:extLst>
              <a:ext uri="{FF2B5EF4-FFF2-40B4-BE49-F238E27FC236}">
                <a16:creationId xmlns:a16="http://schemas.microsoft.com/office/drawing/2014/main" id="{49617E08-847C-48B1-A3B2-1409566FE6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C702098-0FF6-4FD7-8E59-7B61911651F6}" type="slidenum">
              <a:rPr lang="en-US" altLang="en-US"/>
              <a:pPr/>
              <a:t>36</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11EEA9B-885D-50BB-5518-3ED5D6C2F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07B8201E-2385-39A1-2F61-E1FC34A79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400" dirty="0"/>
              <a:t>Title five, chapter 19, section 39.0016, Florida Statutes, states that. </a:t>
            </a:r>
            <a:r>
              <a:rPr lang="en-US" altLang="en-US" sz="1400" b="1" dirty="0"/>
              <a:t>READ SLIDE</a:t>
            </a:r>
            <a:r>
              <a:rPr lang="en-US" altLang="en-US" sz="1400" dirty="0"/>
              <a:t>.</a:t>
            </a:r>
          </a:p>
        </p:txBody>
      </p:sp>
      <p:sp>
        <p:nvSpPr>
          <p:cNvPr id="51204" name="Slide Number Placeholder 3">
            <a:extLst>
              <a:ext uri="{FF2B5EF4-FFF2-40B4-BE49-F238E27FC236}">
                <a16:creationId xmlns:a16="http://schemas.microsoft.com/office/drawing/2014/main" id="{781D771D-1D5E-983F-B216-E73399856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CEC2A3-19E4-4CF6-B5A0-FAA3EB57AEE6}"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CA63FB7-E83C-799A-C243-9A5D7BC50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999F59F5-6DF2-4628-48C0-E32CA260E6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200" dirty="0">
                <a:latin typeface="+mn-lt"/>
              </a:rPr>
              <a:t>You are probably wondering, “What are IDEA-funded state projects?” </a:t>
            </a:r>
          </a:p>
          <a:p>
            <a:pPr algn="l"/>
            <a:endParaRPr lang="en-US" sz="1200" dirty="0">
              <a:latin typeface="+mn-lt"/>
            </a:endParaRPr>
          </a:p>
          <a:p>
            <a:pPr algn="l"/>
            <a:r>
              <a:rPr lang="en-US" sz="1200" dirty="0">
                <a:latin typeface="+mn-lt"/>
              </a:rPr>
              <a:t>An IDEA-funded state project is a state and/or federally funded project that provides support and services to students with disabilities. </a:t>
            </a:r>
          </a:p>
          <a:p>
            <a:endParaRPr lang="en-US" altLang="en-US" dirty="0"/>
          </a:p>
        </p:txBody>
      </p:sp>
    </p:spTree>
    <p:extLst>
      <p:ext uri="{BB962C8B-B14F-4D97-AF65-F5344CB8AC3E}">
        <p14:creationId xmlns:p14="http://schemas.microsoft.com/office/powerpoint/2010/main" val="377982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cs typeface="Calibri"/>
              </a:rPr>
              <a:t>Previously approved for the ASD Contacts Meeting.</a:t>
            </a:r>
          </a:p>
          <a:p>
            <a:endParaRPr lang="en-US" altLang="en-US" dirty="0">
              <a:cs typeface="Calibri"/>
            </a:endParaRPr>
          </a:p>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6</a:t>
            </a:fld>
            <a:endParaRPr lang="en-US" altLang="en-US" dirty="0"/>
          </a:p>
        </p:txBody>
      </p:sp>
    </p:spTree>
    <p:extLst>
      <p:ext uri="{BB962C8B-B14F-4D97-AF65-F5344CB8AC3E}">
        <p14:creationId xmlns:p14="http://schemas.microsoft.com/office/powerpoint/2010/main" val="415647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cs typeface="Calibri"/>
              </a:rPr>
              <a:t>Previously approved for the ASD Contacts Meeting.</a:t>
            </a:r>
            <a:endParaRPr lang="en-US" altLang="en-US" dirty="0">
              <a:cs typeface="Calibri"/>
            </a:endParaRPr>
          </a:p>
          <a:p>
            <a:endParaRPr lang="en-US" altLang="en-US" dirty="0">
              <a:cs typeface="Calibri"/>
            </a:endParaRPr>
          </a:p>
          <a:p>
            <a:r>
              <a:rPr lang="en-US" altLang="en-US" dirty="0">
                <a:cs typeface="Calibri"/>
              </a:rPr>
              <a:t>State the resources available through CARD.</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7</a:t>
            </a:fld>
            <a:endParaRPr lang="en-US" altLang="en-US" dirty="0"/>
          </a:p>
        </p:txBody>
      </p:sp>
    </p:spTree>
    <p:extLst>
      <p:ext uri="{BB962C8B-B14F-4D97-AF65-F5344CB8AC3E}">
        <p14:creationId xmlns:p14="http://schemas.microsoft.com/office/powerpoint/2010/main" val="369076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State the location of CARD sites.</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8</a:t>
            </a:fld>
            <a:endParaRPr lang="en-US" altLang="en-US" dirty="0"/>
          </a:p>
        </p:txBody>
      </p:sp>
    </p:spTree>
    <p:extLst>
      <p:ext uri="{BB962C8B-B14F-4D97-AF65-F5344CB8AC3E}">
        <p14:creationId xmlns:p14="http://schemas.microsoft.com/office/powerpoint/2010/main" val="175718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A65E5D6-7E1F-353E-31CC-E7E7509003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C5C4D99-563A-595A-21CF-A8714F4CC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Read slide.</a:t>
            </a:r>
          </a:p>
        </p:txBody>
      </p:sp>
      <p:sp>
        <p:nvSpPr>
          <p:cNvPr id="24580" name="Slide Number Placeholder 3">
            <a:extLst>
              <a:ext uri="{FF2B5EF4-FFF2-40B4-BE49-F238E27FC236}">
                <a16:creationId xmlns:a16="http://schemas.microsoft.com/office/drawing/2014/main" id="{F3A6A899-40B2-0B98-813B-AEAA0FDB98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83A53D-3C21-4416-803F-7BC374967437}" type="slidenum">
              <a:rPr lang="en-US" altLang="en-US" smtClean="0"/>
              <a:pPr/>
              <a:t>9</a:t>
            </a:fld>
            <a:endParaRPr lang="en-US" altLang="en-US" dirty="0"/>
          </a:p>
        </p:txBody>
      </p:sp>
    </p:spTree>
    <p:extLst>
      <p:ext uri="{BB962C8B-B14F-4D97-AF65-F5344CB8AC3E}">
        <p14:creationId xmlns:p14="http://schemas.microsoft.com/office/powerpoint/2010/main" val="2361778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E9CC254B-1715-4C91-B5D2-1BA00AE496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1694639-AD4B-4479-8CEA-73D18C12BB3F}"/>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8" name="Rectangle 7">
            <a:extLst>
              <a:ext uri="{FF2B5EF4-FFF2-40B4-BE49-F238E27FC236}">
                <a16:creationId xmlns:a16="http://schemas.microsoft.com/office/drawing/2014/main" id="{DB7C5BA3-B5D4-490F-8DEC-E138687C2BAB}"/>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9" name="Picture 18" descr="FDOELogo.png">
            <a:extLst>
              <a:ext uri="{FF2B5EF4-FFF2-40B4-BE49-F238E27FC236}">
                <a16:creationId xmlns:a16="http://schemas.microsoft.com/office/drawing/2014/main" id="{2C153A1E-F4DE-463D-B86D-69BDCAAE62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91641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37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2A05DD-EF98-4B72-890F-719ABCAB41CA}"/>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4660E1A3-7500-43D5-AE6B-8A6CED32685D}"/>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39F9C80-C099-4B3C-90E9-BB7046AE2902}"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55BC1BCF-45F7-4F8E-A005-527630AFC6A1}"/>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2BE17925-3331-4827-AAB7-AA3045E9B97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5651551-F5D3-475B-82B2-D98307FC9A2B}" type="slidenum">
              <a:rPr lang="en-US" altLang="en-US"/>
              <a:pPr/>
              <a:t>‹#›</a:t>
            </a:fld>
            <a:endParaRPr lang="en-US" altLang="en-US" dirty="0"/>
          </a:p>
        </p:txBody>
      </p:sp>
    </p:spTree>
    <p:extLst>
      <p:ext uri="{BB962C8B-B14F-4D97-AF65-F5344CB8AC3E}">
        <p14:creationId xmlns:p14="http://schemas.microsoft.com/office/powerpoint/2010/main" val="300848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7BD5F3-113C-48D7-82BF-F3E4A7F35782}"/>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03BE7DDB-1D54-4221-BCA0-CEE1443206AA}"/>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9075EF4-E3F0-4363-8D8A-EC0F60922E01}"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761E02FC-4F2A-446B-A871-9A9A06F8A156}"/>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5A3D4C2D-B106-4C85-AA24-0981688FCBC2}"/>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6660E28-135A-43D8-8CD7-3025B7C27C12}" type="slidenum">
              <a:rPr lang="en-US" altLang="en-US"/>
              <a:pPr/>
              <a:t>‹#›</a:t>
            </a:fld>
            <a:endParaRPr lang="en-US" altLang="en-US" dirty="0"/>
          </a:p>
        </p:txBody>
      </p:sp>
    </p:spTree>
    <p:extLst>
      <p:ext uri="{BB962C8B-B14F-4D97-AF65-F5344CB8AC3E}">
        <p14:creationId xmlns:p14="http://schemas.microsoft.com/office/powerpoint/2010/main" val="2733336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72C36E-7330-4CDF-ABCB-6CB38C4F641F}"/>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CFF5BE45-3A85-44FB-A13E-F95417749C10}"/>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1DEEE93-5DD1-42D3-B469-D2EC4CC19854}"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634F6DEB-C3E1-45FA-B9B8-B9D325A65F82}"/>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2D0EBCF5-A30D-407E-AA0A-3ED482B1B97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01DF55A-AE6A-413C-BF8C-912D1211FDE3}" type="slidenum">
              <a:rPr lang="en-US" altLang="en-US"/>
              <a:pPr/>
              <a:t>‹#›</a:t>
            </a:fld>
            <a:endParaRPr lang="en-US" altLang="en-US" dirty="0"/>
          </a:p>
        </p:txBody>
      </p:sp>
    </p:spTree>
    <p:extLst>
      <p:ext uri="{BB962C8B-B14F-4D97-AF65-F5344CB8AC3E}">
        <p14:creationId xmlns:p14="http://schemas.microsoft.com/office/powerpoint/2010/main" val="1270622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9E9A1E-C6D5-4081-9984-F12CB24751F0}"/>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E2790C74-CC19-4209-A583-C569C41F1F66}"/>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D6A06D8-7DAD-4F1E-A569-D5BB61620E6A}"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D388BCD4-371C-4758-95D2-2EEB26DBD9FC}"/>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E3B1A988-5707-48C4-8B89-2A4C9FE001E7}"/>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8E2AD27-14C2-4678-9E57-A261A10F0A21}" type="slidenum">
              <a:rPr lang="en-US" altLang="en-US"/>
              <a:pPr/>
              <a:t>‹#›</a:t>
            </a:fld>
            <a:endParaRPr lang="en-US" altLang="en-US" dirty="0"/>
          </a:p>
        </p:txBody>
      </p:sp>
    </p:spTree>
    <p:extLst>
      <p:ext uri="{BB962C8B-B14F-4D97-AF65-F5344CB8AC3E}">
        <p14:creationId xmlns:p14="http://schemas.microsoft.com/office/powerpoint/2010/main" val="47020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83E673-930E-4306-A347-0728D60D936D}"/>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25B9E01D-BEFA-485C-B5C1-5CFD274B40A2}"/>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8CDFBDA-D06B-4003-861C-5D1B0C319C7E}"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F259D234-EB0A-46DD-890C-5A9FBA772798}"/>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67D39D3D-F4D8-429D-ADC8-01E42198C1C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8D60A32-E7F1-4E2B-B3E9-77D3D829025A}" type="slidenum">
              <a:rPr lang="en-US" altLang="en-US"/>
              <a:pPr/>
              <a:t>‹#›</a:t>
            </a:fld>
            <a:endParaRPr lang="en-US" altLang="en-US" dirty="0"/>
          </a:p>
        </p:txBody>
      </p:sp>
    </p:spTree>
    <p:extLst>
      <p:ext uri="{BB962C8B-B14F-4D97-AF65-F5344CB8AC3E}">
        <p14:creationId xmlns:p14="http://schemas.microsoft.com/office/powerpoint/2010/main" val="99419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8C562B-28FC-40B0-8039-EFD9E85083EF}"/>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256B46D6-DD2F-46D9-9909-8B989DAC4A5C}"/>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A4C9A983-9796-4927-8481-F8FC473E708F}"/>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TextBox 23">
            <a:extLst>
              <a:ext uri="{FF2B5EF4-FFF2-40B4-BE49-F238E27FC236}">
                <a16:creationId xmlns:a16="http://schemas.microsoft.com/office/drawing/2014/main" id="{EDEC7D54-F5B2-48FA-A5E5-08C6259EE4B9}"/>
              </a:ext>
            </a:extLst>
          </p:cNvPr>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dirty="0">
                <a:solidFill>
                  <a:schemeClr val="bg1"/>
                </a:solidFill>
                <a:ea typeface="Arial" charset="0"/>
                <a:cs typeface="Arial" charset="0"/>
              </a:rPr>
              <a:t>www.FLDOE.org</a:t>
            </a:r>
          </a:p>
        </p:txBody>
      </p:sp>
      <p:pic>
        <p:nvPicPr>
          <p:cNvPr id="8" name="Picture 24" descr="FDOELogo.png">
            <a:extLst>
              <a:ext uri="{FF2B5EF4-FFF2-40B4-BE49-F238E27FC236}">
                <a16:creationId xmlns:a16="http://schemas.microsoft.com/office/drawing/2014/main" id="{FF0A7395-A481-40F1-93F8-2A0A76C76D63}"/>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extLst>
              <a:ext uri="{FF2B5EF4-FFF2-40B4-BE49-F238E27FC236}">
                <a16:creationId xmlns:a16="http://schemas.microsoft.com/office/drawing/2014/main" id="{4C3D3B23-BA1F-474D-A61B-12094F77CA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8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77BBA73D-2270-4DD2-9FA7-DCB99A8C1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AD3B28C-1FBB-448B-ACB3-9D572D5E6B83}"/>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8" name="Rectangle 7">
            <a:extLst>
              <a:ext uri="{FF2B5EF4-FFF2-40B4-BE49-F238E27FC236}">
                <a16:creationId xmlns:a16="http://schemas.microsoft.com/office/drawing/2014/main" id="{D02F8B26-F11D-4086-A7D6-34A837E9A861}"/>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9" name="Picture 18" descr="FDOELogo.png">
            <a:extLst>
              <a:ext uri="{FF2B5EF4-FFF2-40B4-BE49-F238E27FC236}">
                <a16:creationId xmlns:a16="http://schemas.microsoft.com/office/drawing/2014/main" id="{FEF123AF-CDAC-4DA0-A1B0-4D4EA60ADE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6010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04836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42F555-D2E6-4A9C-A48E-C421D78CC3CD}"/>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07005BF3-1B92-446E-859A-1CC18411EF88}"/>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009B9858-7CC2-457E-936C-5DD5BE6F4DC7}"/>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B634585E-BF1E-48B7-95A7-9075867837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512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6286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70DDF2-7F85-49F6-A72F-475FCE1A6285}"/>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F9AD8DD0-8BFB-43FE-8DC7-CECBF62BC824}"/>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4A3BDF11-5412-459D-A529-0735169EC29B}"/>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44B35112-B7FB-4BCA-A0BA-7EBF63A4CC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4539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3A4E49-7649-494E-A342-8DC1349392FE}"/>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4753E86A-D05E-4CF0-8E5D-F12A33883F76}"/>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346CCB2F-E112-48C2-BD31-6F9453E2CA6C}"/>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E3E802FD-C7F5-43B9-9944-7761B3DB25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43245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D12A0-CE11-4CD9-A0E0-F5566EE755BB}"/>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D1C34186-1271-4E4D-A74B-1807AF236BF5}"/>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98274349-52F0-4C49-AFB5-612BDF2D14BD}"/>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AB438A50-1258-42B7-8D0D-C77E5D5B49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7955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602F5A-4ECE-4A31-9DC8-068EC1BE7B17}"/>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791F7747-8DAF-470B-AC33-14ED2EB8F5CA}"/>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CC20C15B-03F5-4E61-B816-875342E30CD5}"/>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182A52A1-B1B0-4547-90BC-0271A1407A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4318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1445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814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9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9F7BA7-AA0A-4D5E-8E86-20E87541E87E}"/>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1425426A-133F-4695-B0ED-2E8A0A537C39}"/>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A57DE9A-B77C-41F2-9952-17D5AF6BAAF8}"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15BDD02E-15B0-4750-BE81-E428B07314F8}"/>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C41DF390-591D-429A-BBFC-DA5A0FC77B0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CF92856-290B-46FE-A6A2-5382081764E0}" type="slidenum">
              <a:rPr lang="en-US" altLang="en-US"/>
              <a:pPr/>
              <a:t>‹#›</a:t>
            </a:fld>
            <a:endParaRPr lang="en-US" altLang="en-US" dirty="0"/>
          </a:p>
        </p:txBody>
      </p:sp>
    </p:spTree>
    <p:extLst>
      <p:ext uri="{BB962C8B-B14F-4D97-AF65-F5344CB8AC3E}">
        <p14:creationId xmlns:p14="http://schemas.microsoft.com/office/powerpoint/2010/main" val="3535810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89360B-C43A-41EE-AEE6-E63D68C3D788}"/>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5A4C0B1C-B7B2-47BD-9883-F75AA9674C5D}"/>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6F98AC3-AB0B-4DA2-94DB-BF08578F09CD}"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24E71EBA-F658-47DF-9E40-B266FC185F67}"/>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C325A861-B9FF-4C76-9242-6A43F21538F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7CE082-395D-4FEB-9C4D-C21153D222F1}" type="slidenum">
              <a:rPr lang="en-US" altLang="en-US"/>
              <a:pPr/>
              <a:t>‹#›</a:t>
            </a:fld>
            <a:endParaRPr lang="en-US" altLang="en-US" dirty="0"/>
          </a:p>
        </p:txBody>
      </p:sp>
    </p:spTree>
    <p:extLst>
      <p:ext uri="{BB962C8B-B14F-4D97-AF65-F5344CB8AC3E}">
        <p14:creationId xmlns:p14="http://schemas.microsoft.com/office/powerpoint/2010/main" val="2113783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32E89D-972B-45ED-B5A2-2E321165E9FE}"/>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4F14AB9E-F179-4436-8281-E8A9D44BB408}"/>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51BED2B-1B22-4AD7-AD5F-27AAF336A3E1}"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99C65B96-2E28-48F2-B132-7AD39E4B5B3F}"/>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3442AF45-4DA8-40D7-86DC-861B3C1B538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F40E7A3-E85E-440F-A2D1-7F7106B48D3F}" type="slidenum">
              <a:rPr lang="en-US" altLang="en-US"/>
              <a:pPr/>
              <a:t>‹#›</a:t>
            </a:fld>
            <a:endParaRPr lang="en-US" altLang="en-US" dirty="0"/>
          </a:p>
        </p:txBody>
      </p:sp>
    </p:spTree>
    <p:extLst>
      <p:ext uri="{BB962C8B-B14F-4D97-AF65-F5344CB8AC3E}">
        <p14:creationId xmlns:p14="http://schemas.microsoft.com/office/powerpoint/2010/main" val="56417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944ED3-6FF4-4C20-B896-7563E9F94530}"/>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E8B1A95A-B81C-4336-BF04-65137E2C22B9}"/>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E1404515-4459-4169-A220-CA1BDCE7AF52}"/>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87B4EE67-C60F-4139-9C38-5FB983A45F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7257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AA454A-333D-4B38-B080-D69146BFE210}"/>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6EFE9D28-2806-49FD-91EF-94611D250955}"/>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EA4FB7D-EE36-4831-A5DA-2545527A87F9}"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AC008E21-3725-4BF9-9556-F5634F398DD6}"/>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12C86369-15AE-4A35-8403-1890F618C32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5A3EE68-3D88-4CB4-AF52-5A6C8E1F195E}" type="slidenum">
              <a:rPr lang="en-US" altLang="en-US"/>
              <a:pPr/>
              <a:t>‹#›</a:t>
            </a:fld>
            <a:endParaRPr lang="en-US" altLang="en-US" dirty="0"/>
          </a:p>
        </p:txBody>
      </p:sp>
    </p:spTree>
    <p:extLst>
      <p:ext uri="{BB962C8B-B14F-4D97-AF65-F5344CB8AC3E}">
        <p14:creationId xmlns:p14="http://schemas.microsoft.com/office/powerpoint/2010/main" val="4289719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ABE8AB-AF9F-43DB-BD3B-62348B48052B}"/>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3" name="Date Placeholder 1">
            <a:extLst>
              <a:ext uri="{FF2B5EF4-FFF2-40B4-BE49-F238E27FC236}">
                <a16:creationId xmlns:a16="http://schemas.microsoft.com/office/drawing/2014/main" id="{466811BD-592C-4277-82B0-5421016A6BC0}"/>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EE91B5C-2BB5-4717-80C7-ECCC57685477}" type="datetimeFigureOut">
              <a:rPr lang="en-US" altLang="en-US"/>
              <a:pPr>
                <a:defRPr/>
              </a:pPr>
              <a:t>11/18/2024</a:t>
            </a:fld>
            <a:endParaRPr lang="en-US" altLang="en-US" dirty="0"/>
          </a:p>
        </p:txBody>
      </p:sp>
      <p:sp>
        <p:nvSpPr>
          <p:cNvPr id="4" name="Footer Placeholder 2">
            <a:extLst>
              <a:ext uri="{FF2B5EF4-FFF2-40B4-BE49-F238E27FC236}">
                <a16:creationId xmlns:a16="http://schemas.microsoft.com/office/drawing/2014/main" id="{80C6FD8F-5D8B-4481-89A2-E364720C322C}"/>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dirty="0"/>
          </a:p>
        </p:txBody>
      </p:sp>
      <p:sp>
        <p:nvSpPr>
          <p:cNvPr id="5" name="Slide Number Placeholder 3">
            <a:extLst>
              <a:ext uri="{FF2B5EF4-FFF2-40B4-BE49-F238E27FC236}">
                <a16:creationId xmlns:a16="http://schemas.microsoft.com/office/drawing/2014/main" id="{1C79E339-B759-48C3-AD77-3C80F401AFF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F42CC60-5A9D-4D39-BEE5-AD1EC24BF241}" type="slidenum">
              <a:rPr lang="en-US" altLang="en-US"/>
              <a:pPr/>
              <a:t>‹#›</a:t>
            </a:fld>
            <a:endParaRPr lang="en-US" altLang="en-US" dirty="0"/>
          </a:p>
        </p:txBody>
      </p:sp>
    </p:spTree>
    <p:extLst>
      <p:ext uri="{BB962C8B-B14F-4D97-AF65-F5344CB8AC3E}">
        <p14:creationId xmlns:p14="http://schemas.microsoft.com/office/powerpoint/2010/main" val="2008558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A34E23-6710-4E08-BE82-4F258C8A70E8}"/>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746BC573-E620-47E8-BCD7-C888D0A29838}"/>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5C821913-00F5-40C2-B65D-DDCFCB5E4903}"/>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7" name="TextBox 23">
            <a:extLst>
              <a:ext uri="{FF2B5EF4-FFF2-40B4-BE49-F238E27FC236}">
                <a16:creationId xmlns:a16="http://schemas.microsoft.com/office/drawing/2014/main" id="{B0B02E92-B0C0-46CA-9025-BFE57E54774B}"/>
              </a:ext>
            </a:extLst>
          </p:cNvPr>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dirty="0">
                <a:solidFill>
                  <a:schemeClr val="bg1"/>
                </a:solidFill>
                <a:ea typeface="Arial" charset="0"/>
                <a:cs typeface="Arial" charset="0"/>
              </a:rPr>
              <a:t>www.FLDOE.org</a:t>
            </a:r>
          </a:p>
        </p:txBody>
      </p:sp>
      <p:pic>
        <p:nvPicPr>
          <p:cNvPr id="8" name="Picture 24" descr="FDOELogo.png">
            <a:extLst>
              <a:ext uri="{FF2B5EF4-FFF2-40B4-BE49-F238E27FC236}">
                <a16:creationId xmlns:a16="http://schemas.microsoft.com/office/drawing/2014/main" id="{B96E6E9B-EC24-47E3-8AB2-D61BA2E7240A}"/>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extLst>
              <a:ext uri="{FF2B5EF4-FFF2-40B4-BE49-F238E27FC236}">
                <a16:creationId xmlns:a16="http://schemas.microsoft.com/office/drawing/2014/main" id="{A1C0246E-77C5-44A2-9B8B-2427758967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47988" y="5554663"/>
            <a:ext cx="32194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9243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D0CCBC-ADB6-494E-AFA3-5A1CD4D1F847}"/>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5DB2BD55-1326-495E-B512-6D597479C351}"/>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8C0662F0-000C-479A-BA56-19E7F6232401}"/>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3F5743C6-A0D4-4650-8202-862E1A712C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800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2F52A-F3A8-4D8C-9A5C-6CB857206B50}"/>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0CDBA3D0-3853-43FA-BB73-87B72683E1F9}"/>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338DB3FC-AC50-4E5E-BF4B-666638C93CBF}"/>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272AFB86-DA20-44E9-ADA8-A0726C068E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255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58B2CA-0EF2-49AD-82F1-D049895C720F}"/>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8F312CA8-0339-4E46-BFBC-CE7ACDC373C4}"/>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F383DADC-EE82-4998-B8D7-73B94C70F2DD}"/>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BCDC125E-FA5B-427C-97AC-C51643C46E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451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B3CEC-AEDD-42B6-B55F-D1099A6A4889}"/>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5" name="Rectangle 4">
            <a:extLst>
              <a:ext uri="{FF2B5EF4-FFF2-40B4-BE49-F238E27FC236}">
                <a16:creationId xmlns:a16="http://schemas.microsoft.com/office/drawing/2014/main" id="{379CAE79-F4F7-4CA7-941E-93B9D6DFEAB9}"/>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sp>
        <p:nvSpPr>
          <p:cNvPr id="6" name="Rectangle 5">
            <a:extLst>
              <a:ext uri="{FF2B5EF4-FFF2-40B4-BE49-F238E27FC236}">
                <a16:creationId xmlns:a16="http://schemas.microsoft.com/office/drawing/2014/main" id="{1BFF1103-9E96-41AD-A603-73DBF5CF3AC7}"/>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dirty="0">
              <a:solidFill>
                <a:srgbClr val="FFFFFF"/>
              </a:solidFill>
            </a:endParaRPr>
          </a:p>
        </p:txBody>
      </p:sp>
      <p:pic>
        <p:nvPicPr>
          <p:cNvPr id="7" name="Picture 18" descr="FDOELogo.png">
            <a:extLst>
              <a:ext uri="{FF2B5EF4-FFF2-40B4-BE49-F238E27FC236}">
                <a16:creationId xmlns:a16="http://schemas.microsoft.com/office/drawing/2014/main" id="{1544519B-D911-4538-84C9-70AE7C5564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988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894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97420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hyperlink" Target="http://www.fldoe.org/" TargetMode="Externa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0A1EE9-A142-4280-AF07-D538C58B91C6}"/>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5C5E406-6A47-4283-A335-8D85DAB288F2}"/>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6D13A4EF-7868-496F-9D8A-6F71571395EF}"/>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dirty="0">
                <a:solidFill>
                  <a:srgbClr val="262A63"/>
                </a:solidFill>
                <a:latin typeface="Arial" panose="020B0604020202020204" pitchFamily="34" charset="0"/>
                <a:hlinkClick r:id="rId18"/>
              </a:rPr>
              <a:t>www.FLDOE.org</a:t>
            </a:r>
            <a:endParaRPr lang="en-US" altLang="en-US" sz="1200" b="1" dirty="0">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4B1D558C-41B6-4B6D-B584-E3FA277583FB}"/>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45F1E6BD-D229-4E9B-BB83-500619CC5879}"/>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8899B0F3-1239-4E12-8D38-0B1378AEF07D}"/>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5E86F9-1D8C-4C2D-ACA4-193B2C512497}"/>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37E64-74FD-4589-A32F-68F429BE9335}"/>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72B7454D-2AE0-43DD-8AF1-E732FBB57EA4}"/>
              </a:ext>
            </a:extLst>
          </p:cNvPr>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1A4010F-D6A9-48E3-9F8B-2A79E5F93A68}" type="slidenum">
              <a:rPr lang="en-US" altLang="en-US" sz="1600">
                <a:solidFill>
                  <a:srgbClr val="7F7F7F"/>
                </a:solidFill>
              </a:rPr>
              <a:pPr eaLnBrk="1" hangingPunct="1"/>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6737" r:id="rId1"/>
    <p:sldLayoutId id="2147486738" r:id="rId2"/>
    <p:sldLayoutId id="2147486739" r:id="rId3"/>
    <p:sldLayoutId id="2147486740" r:id="rId4"/>
    <p:sldLayoutId id="2147486741" r:id="rId5"/>
    <p:sldLayoutId id="2147486742" r:id="rId6"/>
    <p:sldLayoutId id="2147486743" r:id="rId7"/>
    <p:sldLayoutId id="2147486744" r:id="rId8"/>
    <p:sldLayoutId id="2147486745" r:id="rId9"/>
    <p:sldLayoutId id="2147486746" r:id="rId10"/>
    <p:sldLayoutId id="2147486747" r:id="rId11"/>
    <p:sldLayoutId id="2147486748" r:id="rId12"/>
    <p:sldLayoutId id="2147486749" r:id="rId13"/>
    <p:sldLayoutId id="2147486750" r:id="rId14"/>
    <p:sldLayoutId id="2147486751" r:id="rId15"/>
    <p:sldLayoutId id="2147486752"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B7BA363-A504-4496-87E0-65A6FBAD9A56}"/>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9307284-E2AF-4E36-A246-37E7443DD1BA}"/>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67AF8DF2-B98D-4512-B52E-722A4F9C5C25}"/>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dirty="0">
                <a:solidFill>
                  <a:srgbClr val="262A63"/>
                </a:solidFill>
                <a:latin typeface="Arial" panose="020B0604020202020204" pitchFamily="34" charset="0"/>
                <a:hlinkClick r:id="rId18"/>
              </a:rPr>
              <a:t>www.FLDOE.org</a:t>
            </a:r>
            <a:endParaRPr lang="en-US" altLang="en-US" sz="1200" b="1" dirty="0">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A1C07850-4BCF-4B67-93D6-82B36FDAFA75}"/>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DD0C4577-0971-4D6A-A670-BFEF61F50DB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E432E12-017D-4FBD-91CF-E4537CCC9872}"/>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9822B19-F0C8-4260-AAF6-8064C802A4AD}"/>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A12D6D-BBAD-41CD-ADCF-A49E18139A30}"/>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BE8D5406-546A-46AD-96AB-E540D125C07E}"/>
              </a:ext>
            </a:extLst>
          </p:cNvPr>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44CCAA5-6695-4204-89A2-65B4FF856FC5}" type="slidenum">
              <a:rPr lang="en-US" altLang="en-US" sz="1600">
                <a:solidFill>
                  <a:srgbClr val="7F7F7F"/>
                </a:solidFill>
              </a:rPr>
              <a:pPr eaLnBrk="1" hangingPunct="1"/>
              <a:t>‹#›</a:t>
            </a:fld>
            <a:endParaRPr lang="en-US" altLang="en-US" sz="1600" dirty="0">
              <a:solidFill>
                <a:srgbClr val="7F7F7F"/>
              </a:solidFill>
            </a:endParaRPr>
          </a:p>
        </p:txBody>
      </p:sp>
    </p:spTree>
  </p:cSld>
  <p:clrMap bg1="lt1" tx1="dk1" bg2="lt2" tx2="dk2" accent1="accent1" accent2="accent2" accent3="accent3" accent4="accent4" accent5="accent5" accent6="accent6" hlink="hlink" folHlink="folHlink"/>
  <p:sldLayoutIdLst>
    <p:sldLayoutId id="2147486948" r:id="rId1"/>
    <p:sldLayoutId id="2147486944" r:id="rId2"/>
    <p:sldLayoutId id="2147486949" r:id="rId3"/>
    <p:sldLayoutId id="2147486950" r:id="rId4"/>
    <p:sldLayoutId id="2147486951" r:id="rId5"/>
    <p:sldLayoutId id="2147486952" r:id="rId6"/>
    <p:sldLayoutId id="2147486953" r:id="rId7"/>
    <p:sldLayoutId id="2147486945" r:id="rId8"/>
    <p:sldLayoutId id="2147486946" r:id="rId9"/>
    <p:sldLayoutId id="2147486947" r:id="rId10"/>
    <p:sldLayoutId id="2147486954" r:id="rId11"/>
    <p:sldLayoutId id="2147486955" r:id="rId12"/>
    <p:sldLayoutId id="2147486956" r:id="rId13"/>
    <p:sldLayoutId id="2147486957" r:id="rId14"/>
    <p:sldLayoutId id="2147486958" r:id="rId15"/>
    <p:sldLayoutId id="2147486959"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mailto:bischof@fsu.edu"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hyperlink" Target="mailto:s.garner@fsu.edu" TargetMode="External"/><Relationship Id="rId4" Type="http://schemas.openxmlformats.org/officeDocument/2006/relationships/hyperlink" Target="mailto:kmroberts@fsu.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hyperlink" Target="https://lindaraycenter.miami.edu/" TargetMode="External"/><Relationship Id="rId3" Type="http://schemas.openxmlformats.org/officeDocument/2006/relationships/hyperlink" Target="https://kumc.keiseruniversity.edu/" TargetMode="External"/><Relationship Id="rId7" Type="http://schemas.openxmlformats.org/officeDocument/2006/relationships/hyperlink" Target="http://icei.fmhi.usf.edu/"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www.hscj.ufl.edu/pediatrics/diagnostic-and-learning-resources/" TargetMode="External"/><Relationship Id="rId5" Type="http://schemas.openxmlformats.org/officeDocument/2006/relationships/hyperlink" Target="http://mdtp.pediatrics.med.ufl.edu/" TargetMode="External"/><Relationship Id="rId4" Type="http://schemas.openxmlformats.org/officeDocument/2006/relationships/hyperlink" Target="https://mdc.fsu.edu/" TargetMode="Externa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hyperlink" Target="mailto:fjcoker@usf.edu" TargetMode="External"/><Relationship Id="rId4" Type="http://schemas.openxmlformats.org/officeDocument/2006/relationships/hyperlink" Target="mailto:dphillips5@usf.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8.31&amp;URL=1000-1099/1008/Sections/1008.31.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ldoe.org/policy/state-board-of-edu/strategic-plan.s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mailto:ademico@clarkeschools.or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mailto:lmiskiel@miami.edu"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hyperlink" Target="mailto:kvergara@med.miami.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mailto:ademico@clarkeschools.org" TargetMode="External"/><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hyperlink" Target="mailto:kvergara@med.miami.edu" TargetMode="External"/><Relationship Id="rId4" Type="http://schemas.openxmlformats.org/officeDocument/2006/relationships/hyperlink" Target="mailto:lmiskiel@miami.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mailto:eanderson@fimcvi.org" TargetMode="External"/><Relationship Id="rId7" Type="http://schemas.openxmlformats.org/officeDocument/2006/relationships/image" Target="../media/image22.sv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hyperlink" Target="https://www.clarkeschools.org/" TargetMode="External"/><Relationship Id="rId4" Type="http://schemas.openxmlformats.org/officeDocument/2006/relationships/hyperlink" Target="mailto:tconrad@fimcvi.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mailto:c.hollingsworth@rmtcdhh.org"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hyperlink" Target="https://www.clarkeschools.org/" TargetMode="External"/><Relationship Id="rId4" Type="http://schemas.openxmlformats.org/officeDocument/2006/relationships/hyperlink" Target="https://www.rmtcdhh.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leg.state.fl.us/statutes/index.cfm?mode=View%20Statutes&amp;SubMenu=1&amp;App_mode=Display_Statute&amp;Search_String=1008.31&amp;URL=1000-1099/1008/Sections/1008.31.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fldoe.org/policy/state-board-of-edu/strategic-plan.s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hyperlink" Target="mailto:lshadvise@usf.edu" TargetMode="External"/><Relationship Id="rId3" Type="http://schemas.openxmlformats.org/officeDocument/2006/relationships/hyperlink" Target="mailto:jmfrancisco@usf.edu" TargetMode="External"/><Relationship Id="rId7" Type="http://schemas.openxmlformats.org/officeDocument/2006/relationships/hyperlink" Target="https://www.usf.edu/cbcs/csd/bolesta/" TargetMode="External"/><Relationship Id="rId12"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hyperlink" Target="mailto:speechclinic@usf.edu" TargetMode="External"/><Relationship Id="rId11" Type="http://schemas.openxmlformats.org/officeDocument/2006/relationships/hyperlink" Target="mailto:cristyner@usf.edu" TargetMode="External"/><Relationship Id="rId5" Type="http://schemas.openxmlformats.org/officeDocument/2006/relationships/hyperlink" Target="mailto:hearingclinic@usf.edu" TargetMode="External"/><Relationship Id="rId10" Type="http://schemas.openxmlformats.org/officeDocument/2006/relationships/hyperlink" Target="mailto:housf@usf.edu" TargetMode="External"/><Relationship Id="rId4" Type="http://schemas.openxmlformats.org/officeDocument/2006/relationships/hyperlink" Target="https://www.clarkeschools.org/" TargetMode="External"/><Relationship Id="rId9" Type="http://schemas.openxmlformats.org/officeDocument/2006/relationships/hyperlink" Target="mailto:ASLadvise@usf.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hyperlink" Target="mailto:cgrecsek@usf.ed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www.fldoe.org/"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hyperlink" Target="mailto:Patricia.Bodiford@fldoe.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hyperlink" Target="http://www.ucf-card.org/" TargetMode="External"/><Relationship Id="rId3" Type="http://schemas.openxmlformats.org/officeDocument/2006/relationships/hyperlink" Target="http://coe.fau.edu/centersandprograms/card/index.php" TargetMode="External"/><Relationship Id="rId7" Type="http://schemas.openxmlformats.org/officeDocument/2006/relationships/hyperlink" Target="http://card-usf.fmhi.usf.edu/"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www.hscj.ufl.edu/pediatrics/autism/" TargetMode="External"/><Relationship Id="rId5" Type="http://schemas.openxmlformats.org/officeDocument/2006/relationships/hyperlink" Target="http://card.ufl.edu/" TargetMode="External"/><Relationship Id="rId10" Type="http://schemas.openxmlformats.org/officeDocument/2006/relationships/image" Target="../media/image7.jpeg"/><Relationship Id="rId4" Type="http://schemas.openxmlformats.org/officeDocument/2006/relationships/hyperlink" Target="https://fsucard.com/" TargetMode="External"/><Relationship Id="rId9" Type="http://schemas.openxmlformats.org/officeDocument/2006/relationships/hyperlink" Target="https://www.card.miami.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27794C6-1996-4368-9926-36D7E7B101A1}"/>
              </a:ext>
            </a:extLst>
          </p:cNvPr>
          <p:cNvSpPr>
            <a:spLocks noGrp="1"/>
          </p:cNvSpPr>
          <p:nvPr>
            <p:ph type="ctrTitle"/>
          </p:nvPr>
        </p:nvSpPr>
        <p:spPr>
          <a:xfrm>
            <a:off x="482600" y="3167744"/>
            <a:ext cx="8178800" cy="1066120"/>
          </a:xfrm>
        </p:spPr>
        <p:txBody>
          <a:bodyPr>
            <a:noAutofit/>
          </a:bodyPr>
          <a:lstStyle/>
          <a:p>
            <a:pPr eaLnBrk="1" hangingPunct="1">
              <a:defRPr/>
            </a:pPr>
            <a:r>
              <a:rPr lang="en-US" altLang="en-US" sz="2800" dirty="0">
                <a:latin typeface="Calibri"/>
                <a:cs typeface="Calibri"/>
              </a:rPr>
              <a:t>Florida’s Individuals with Disabilities Education Act (IDEA)-Funded State Projects</a:t>
            </a:r>
            <a:br>
              <a:rPr lang="en-US" altLang="en-US" sz="2800" dirty="0">
                <a:latin typeface="Calibri"/>
                <a:cs typeface="Calibri"/>
              </a:rPr>
            </a:br>
            <a:r>
              <a:rPr lang="en-US" altLang="en-US" sz="2800" dirty="0">
                <a:latin typeface="Calibri"/>
                <a:cs typeface="Calibri"/>
              </a:rPr>
              <a:t>Supporting Families</a:t>
            </a:r>
            <a:endParaRPr altLang="en-US" sz="2800" dirty="0"/>
          </a:p>
        </p:txBody>
      </p:sp>
      <p:sp>
        <p:nvSpPr>
          <p:cNvPr id="3" name="Subtitle 2">
            <a:extLst>
              <a:ext uri="{FF2B5EF4-FFF2-40B4-BE49-F238E27FC236}">
                <a16:creationId xmlns:a16="http://schemas.microsoft.com/office/drawing/2014/main" id="{B9272B96-203E-46D3-9CA9-7EC67A8C2E0C}"/>
              </a:ext>
            </a:extLst>
          </p:cNvPr>
          <p:cNvSpPr>
            <a:spLocks noGrp="1"/>
          </p:cNvSpPr>
          <p:nvPr>
            <p:ph type="subTitle" idx="1"/>
          </p:nvPr>
        </p:nvSpPr>
        <p:spPr>
          <a:xfrm>
            <a:off x="482600" y="4384675"/>
            <a:ext cx="8178800" cy="407988"/>
          </a:xfrm>
        </p:spPr>
        <p:txBody>
          <a:bodyPr rtlCol="0">
            <a:normAutofit lnSpcReduction="10000"/>
          </a:bodyPr>
          <a:lstStyle/>
          <a:p>
            <a:pPr eaLnBrk="1" fontAlgn="auto" hangingPunct="1">
              <a:spcAft>
                <a:spcPts val="0"/>
              </a:spcAft>
              <a:defRPr/>
            </a:pPr>
            <a:r>
              <a:rPr lang="en-US" dirty="0"/>
              <a:t>2024 Florida Charter Schools Conference </a:t>
            </a:r>
          </a:p>
        </p:txBody>
      </p:sp>
      <p:sp>
        <p:nvSpPr>
          <p:cNvPr id="4" name="Text Placeholder 3">
            <a:extLst>
              <a:ext uri="{FF2B5EF4-FFF2-40B4-BE49-F238E27FC236}">
                <a16:creationId xmlns:a16="http://schemas.microsoft.com/office/drawing/2014/main" id="{AD4914BC-7EFD-4E75-9AEC-CA3E6E24C198}"/>
              </a:ext>
            </a:extLst>
          </p:cNvPr>
          <p:cNvSpPr>
            <a:spLocks noGrp="1"/>
          </p:cNvSpPr>
          <p:nvPr>
            <p:ph type="body" sz="quarter" idx="14"/>
          </p:nvPr>
        </p:nvSpPr>
        <p:spPr>
          <a:xfrm>
            <a:off x="482600" y="4943475"/>
            <a:ext cx="8178800" cy="366713"/>
          </a:xfrm>
        </p:spPr>
        <p:txBody>
          <a:bodyPr rtlCol="0">
            <a:noAutofit/>
          </a:bodyPr>
          <a:lstStyle/>
          <a:p>
            <a:pPr eaLnBrk="1" fontAlgn="auto" hangingPunct="1">
              <a:spcAft>
                <a:spcPts val="0"/>
              </a:spcAft>
              <a:defRPr/>
            </a:pPr>
            <a:r>
              <a:rPr lang="en-US" dirty="0"/>
              <a:t>Bureau of Exceptional Education and Student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9F3C6C-0491-CBD8-E33F-6BA9143974EA}"/>
              </a:ext>
            </a:extLst>
          </p:cNvPr>
          <p:cNvSpPr txBox="1">
            <a:spLocks/>
          </p:cNvSpPr>
          <p:nvPr/>
        </p:nvSpPr>
        <p:spPr>
          <a:xfrm>
            <a:off x="628650" y="1192536"/>
            <a:ext cx="7886700" cy="855869"/>
          </a:xfrm>
          <a:prstGeom prst="rect">
            <a:avLst/>
          </a:prstGeom>
        </p:spPr>
        <p:txBody>
          <a:bodyPr anchor="ct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gn="ctr"/>
            <a:r>
              <a:rPr lang="en-US" sz="3200" b="1" dirty="0">
                <a:latin typeface="+mn-lt"/>
                <a:ea typeface="ＭＳ Ｐゴシック" charset="-128"/>
                <a:cs typeface="Adobe Garamond Pro"/>
              </a:rPr>
              <a:t>Critical Initiatives in Visual Impairment (CIVI) Florida Low Vision Initiative</a:t>
            </a:r>
          </a:p>
          <a:p>
            <a:pPr algn="ctr"/>
            <a:endParaRPr lang="en-US" dirty="0">
              <a:cs typeface="Calibri" panose="020F0502020204030204" pitchFamily="34" charset="0"/>
            </a:endParaRPr>
          </a:p>
        </p:txBody>
      </p:sp>
      <p:sp>
        <p:nvSpPr>
          <p:cNvPr id="5" name="TextBox 4">
            <a:extLst>
              <a:ext uri="{FF2B5EF4-FFF2-40B4-BE49-F238E27FC236}">
                <a16:creationId xmlns:a16="http://schemas.microsoft.com/office/drawing/2014/main" id="{D7A8C653-D435-5CC3-5094-920108E4293A}"/>
              </a:ext>
            </a:extLst>
          </p:cNvPr>
          <p:cNvSpPr txBox="1"/>
          <p:nvPr/>
        </p:nvSpPr>
        <p:spPr>
          <a:xfrm>
            <a:off x="1219200" y="2032470"/>
            <a:ext cx="6705600" cy="3416320"/>
          </a:xfrm>
          <a:prstGeom prst="rect">
            <a:avLst/>
          </a:prstGeom>
          <a:noFill/>
        </p:spPr>
        <p:txBody>
          <a:bodyPr wrap="square" rtlCol="0">
            <a:spAutoFit/>
          </a:bodyPr>
          <a:lstStyle/>
          <a:p>
            <a:pPr eaLnBrk="1" hangingPunct="1"/>
            <a:r>
              <a:rPr lang="en-US" sz="2400" dirty="0">
                <a:solidFill>
                  <a:srgbClr val="000000">
                    <a:lumMod val="85000"/>
                    <a:lumOff val="15000"/>
                  </a:srgbClr>
                </a:solidFill>
                <a:latin typeface="+mn-lt"/>
                <a:cs typeface="+mn-cs"/>
              </a:rPr>
              <a:t>Low vision services to students include:</a:t>
            </a:r>
          </a:p>
          <a:p>
            <a:pPr eaLnBrk="1" hangingPunct="1"/>
            <a:endParaRPr lang="en-US" sz="2400" dirty="0">
              <a:solidFill>
                <a:srgbClr val="000000">
                  <a:lumMod val="85000"/>
                  <a:lumOff val="15000"/>
                </a:srgbClr>
              </a:solidFill>
              <a:latin typeface="+mn-lt"/>
              <a:cs typeface="+mn-cs"/>
            </a:endParaRPr>
          </a:p>
          <a:p>
            <a:pPr marL="800100" lvl="1" indent="-342900" eaLnBrk="1" hangingPunct="1">
              <a:buFont typeface="Arial" panose="020B0604020202020204" pitchFamily="34" charset="0"/>
              <a:buChar char="•"/>
            </a:pPr>
            <a:r>
              <a:rPr lang="en-US" sz="2400" dirty="0">
                <a:solidFill>
                  <a:srgbClr val="000000">
                    <a:lumMod val="85000"/>
                    <a:lumOff val="15000"/>
                  </a:srgbClr>
                </a:solidFill>
                <a:latin typeface="+mn-lt"/>
                <a:cs typeface="+mn-cs"/>
              </a:rPr>
              <a:t>Free, clinical low vision exams</a:t>
            </a:r>
          </a:p>
          <a:p>
            <a:pPr lvl="1" eaLnBrk="1" hangingPunct="1"/>
            <a:endParaRPr lang="en-US" sz="2400" dirty="0">
              <a:solidFill>
                <a:srgbClr val="000000">
                  <a:lumMod val="85000"/>
                  <a:lumOff val="15000"/>
                </a:srgbClr>
              </a:solidFill>
              <a:latin typeface="+mn-lt"/>
              <a:cs typeface="+mn-cs"/>
            </a:endParaRPr>
          </a:p>
          <a:p>
            <a:pPr marL="800100" lvl="1" indent="-342900" eaLnBrk="1" hangingPunct="1">
              <a:buFont typeface="Arial" panose="020B0604020202020204" pitchFamily="34" charset="0"/>
              <a:buChar char="•"/>
            </a:pPr>
            <a:r>
              <a:rPr lang="en-US" sz="2400" dirty="0">
                <a:solidFill>
                  <a:srgbClr val="000000">
                    <a:lumMod val="85000"/>
                    <a:lumOff val="15000"/>
                  </a:srgbClr>
                </a:solidFill>
                <a:latin typeface="+mn-lt"/>
                <a:cs typeface="+mn-cs"/>
              </a:rPr>
              <a:t>Prescribed, portable near and/or distance optical aids</a:t>
            </a:r>
          </a:p>
          <a:p>
            <a:pPr lvl="1" eaLnBrk="1" hangingPunct="1"/>
            <a:endParaRPr lang="en-US" sz="2400" dirty="0">
              <a:solidFill>
                <a:srgbClr val="000000">
                  <a:lumMod val="85000"/>
                  <a:lumOff val="15000"/>
                </a:srgbClr>
              </a:solidFill>
              <a:latin typeface="+mn-lt"/>
              <a:cs typeface="+mn-cs"/>
            </a:endParaRPr>
          </a:p>
          <a:p>
            <a:pPr marL="800100" lvl="1" indent="-342900" eaLnBrk="1" hangingPunct="1">
              <a:buFont typeface="Arial" panose="020B0604020202020204" pitchFamily="34" charset="0"/>
              <a:buChar char="•"/>
            </a:pPr>
            <a:r>
              <a:rPr lang="en-US" sz="2400" dirty="0">
                <a:solidFill>
                  <a:srgbClr val="000000">
                    <a:lumMod val="85000"/>
                    <a:lumOff val="15000"/>
                  </a:srgbClr>
                </a:solidFill>
                <a:latin typeface="+mn-lt"/>
                <a:cs typeface="+mn-cs"/>
              </a:rPr>
              <a:t>Training in the use of devices</a:t>
            </a:r>
          </a:p>
          <a:p>
            <a:pPr eaLnBrk="1" hangingPunct="1"/>
            <a:endParaRPr lang="en-US" sz="2400" dirty="0">
              <a:solidFill>
                <a:srgbClr val="FFFFFF"/>
              </a:solidFill>
              <a:latin typeface="Times New Roman" charset="0"/>
              <a:cs typeface="+mn-cs"/>
            </a:endParaRPr>
          </a:p>
        </p:txBody>
      </p:sp>
      <p:pic>
        <p:nvPicPr>
          <p:cNvPr id="2" name="Picture 1">
            <a:extLst>
              <a:ext uri="{FF2B5EF4-FFF2-40B4-BE49-F238E27FC236}">
                <a16:creationId xmlns:a16="http://schemas.microsoft.com/office/drawing/2014/main" id="{230990B7-8BB0-C521-3E23-FC4A9CEECEB2}"/>
              </a:ext>
            </a:extLst>
          </p:cNvPr>
          <p:cNvPicPr>
            <a:picLocks noChangeAspect="1"/>
          </p:cNvPicPr>
          <p:nvPr/>
        </p:nvPicPr>
        <p:blipFill>
          <a:blip r:embed="rId3"/>
          <a:stretch>
            <a:fillRect/>
          </a:stretch>
        </p:blipFill>
        <p:spPr>
          <a:xfrm>
            <a:off x="2621111" y="5448790"/>
            <a:ext cx="3901778" cy="871804"/>
          </a:xfrm>
          <a:prstGeom prst="rect">
            <a:avLst/>
          </a:prstGeom>
        </p:spPr>
      </p:pic>
    </p:spTree>
    <p:extLst>
      <p:ext uri="{BB962C8B-B14F-4D97-AF65-F5344CB8AC3E}">
        <p14:creationId xmlns:p14="http://schemas.microsoft.com/office/powerpoint/2010/main" val="156492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50" y="967394"/>
            <a:ext cx="7886700" cy="855869"/>
          </a:xfrm>
        </p:spPr>
        <p:txBody>
          <a:bodyPr anchor="ctr"/>
          <a:lstStyle/>
          <a:p>
            <a:pPr algn="ctr"/>
            <a:r>
              <a:rPr lang="en-US" sz="3200" b="1" dirty="0">
                <a:latin typeface="+mn-lt"/>
                <a:ea typeface="ＭＳ Ｐゴシック" charset="-128"/>
                <a:cs typeface="Adobe Garamond Pro"/>
              </a:rPr>
              <a:t>Critical Initiatives in Visual Impairment (CIVI)</a:t>
            </a:r>
            <a:endParaRPr lang="en-US" dirty="0">
              <a:latin typeface="+mn-lt"/>
              <a:cs typeface="Calibri"/>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628650" y="1823263"/>
            <a:ext cx="7886700" cy="3569619"/>
          </a:xfrm>
        </p:spPr>
        <p:txBody>
          <a:bodyPr/>
          <a:lstStyle/>
          <a:p>
            <a:pPr>
              <a:buClrTx/>
            </a:pPr>
            <a:r>
              <a:rPr lang="en-US" sz="2400" b="1" dirty="0">
                <a:latin typeface="+mn-lt"/>
              </a:rPr>
              <a:t>CIVI Project Coordinator</a:t>
            </a:r>
          </a:p>
          <a:p>
            <a:pPr lvl="1">
              <a:buClrTx/>
            </a:pPr>
            <a:r>
              <a:rPr lang="en-US" b="1" dirty="0">
                <a:latin typeface="+mn-lt"/>
              </a:rPr>
              <a:t>Eileen Bischof (</a:t>
            </a:r>
            <a:r>
              <a:rPr lang="en-US" b="1" dirty="0">
                <a:latin typeface="+mn-lt"/>
                <a:hlinkClick r:id="rId3"/>
              </a:rPr>
              <a:t>bischof@fsu.edu</a:t>
            </a:r>
            <a:r>
              <a:rPr lang="en-US" b="1" dirty="0">
                <a:latin typeface="+mn-lt"/>
              </a:rPr>
              <a:t>)</a:t>
            </a:r>
          </a:p>
          <a:p>
            <a:pPr marL="0" indent="0">
              <a:buNone/>
            </a:pPr>
            <a:endParaRPr lang="en-US" sz="2400" b="1" dirty="0">
              <a:latin typeface="+mn-lt"/>
            </a:endParaRPr>
          </a:p>
          <a:p>
            <a:pPr>
              <a:buClrTx/>
            </a:pPr>
            <a:r>
              <a:rPr lang="en-US" sz="2400" b="1" dirty="0">
                <a:latin typeface="+mn-lt"/>
              </a:rPr>
              <a:t>FLVI Project Manager</a:t>
            </a:r>
          </a:p>
          <a:p>
            <a:pPr lvl="1">
              <a:buClrTx/>
            </a:pPr>
            <a:r>
              <a:rPr lang="en-US" b="1" dirty="0">
                <a:latin typeface="+mn-lt"/>
              </a:rPr>
              <a:t>Kim Roberts (</a:t>
            </a:r>
            <a:r>
              <a:rPr lang="en-US" b="1" dirty="0">
                <a:latin typeface="+mn-lt"/>
                <a:hlinkClick r:id="rId4"/>
              </a:rPr>
              <a:t>kmroberts@fsu.edu</a:t>
            </a:r>
            <a:r>
              <a:rPr lang="en-US" b="1" dirty="0">
                <a:latin typeface="+mn-lt"/>
              </a:rPr>
              <a:t>)</a:t>
            </a:r>
          </a:p>
          <a:p>
            <a:endParaRPr lang="en-US" sz="2400" b="1" dirty="0">
              <a:latin typeface="+mn-lt"/>
            </a:endParaRPr>
          </a:p>
          <a:p>
            <a:pPr>
              <a:buClrTx/>
            </a:pPr>
            <a:r>
              <a:rPr lang="en-US" sz="2400" b="1" dirty="0">
                <a:latin typeface="+mn-lt"/>
              </a:rPr>
              <a:t>Online TVI Program Manager</a:t>
            </a:r>
          </a:p>
          <a:p>
            <a:pPr lvl="1">
              <a:buClrTx/>
            </a:pPr>
            <a:r>
              <a:rPr lang="en-US" b="1" dirty="0">
                <a:latin typeface="+mn-lt"/>
              </a:rPr>
              <a:t>Susan Garner (</a:t>
            </a:r>
            <a:r>
              <a:rPr lang="en-US" b="1" dirty="0">
                <a:latin typeface="+mn-lt"/>
                <a:hlinkClick r:id="rId5"/>
              </a:rPr>
              <a:t>s.garner@fsu.edu</a:t>
            </a:r>
            <a:r>
              <a:rPr lang="en-US" b="1" dirty="0">
                <a:latin typeface="+mn-lt"/>
              </a:rPr>
              <a:t>)</a:t>
            </a:r>
          </a:p>
        </p:txBody>
      </p:sp>
      <p:pic>
        <p:nvPicPr>
          <p:cNvPr id="3" name="Picture 2">
            <a:extLst>
              <a:ext uri="{FF2B5EF4-FFF2-40B4-BE49-F238E27FC236}">
                <a16:creationId xmlns:a16="http://schemas.microsoft.com/office/drawing/2014/main" id="{F18B5DA3-C2CF-4A4E-BDAE-A9725CDD65D8}"/>
              </a:ext>
            </a:extLst>
          </p:cNvPr>
          <p:cNvPicPr>
            <a:picLocks noChangeAspect="1"/>
          </p:cNvPicPr>
          <p:nvPr/>
        </p:nvPicPr>
        <p:blipFill>
          <a:blip r:embed="rId6"/>
          <a:stretch>
            <a:fillRect/>
          </a:stretch>
        </p:blipFill>
        <p:spPr>
          <a:xfrm>
            <a:off x="2621111" y="5454704"/>
            <a:ext cx="3901778" cy="871804"/>
          </a:xfrm>
          <a:prstGeom prst="rect">
            <a:avLst/>
          </a:prstGeom>
        </p:spPr>
      </p:pic>
    </p:spTree>
    <p:extLst>
      <p:ext uri="{BB962C8B-B14F-4D97-AF65-F5344CB8AC3E}">
        <p14:creationId xmlns:p14="http://schemas.microsoft.com/office/powerpoint/2010/main" val="211136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4E9CA39F-C777-B0B4-479F-6349940A1509}"/>
              </a:ext>
            </a:extLst>
          </p:cNvPr>
          <p:cNvSpPr/>
          <p:nvPr/>
        </p:nvSpPr>
        <p:spPr>
          <a:xfrm>
            <a:off x="1455808" y="1870344"/>
            <a:ext cx="6232359" cy="3723901"/>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sz="2200" b="1" i="0" dirty="0">
                <a:solidFill>
                  <a:srgbClr val="262A63"/>
                </a:solidFill>
                <a:effectLst/>
              </a:rPr>
              <a:t>FDLRS provides an array of instructional and technical support services to school district Exceptional Student Education programs statewide. The four central functions of each FDLRS Associate Centers are Child Find, Parent Services, Human Resource Development and Technology. FDLRS includes Associate Centers that serve all Florida's school districts. These centers collaborate with districts, agency and support personnel, administrators and students with disabilities. </a:t>
            </a:r>
            <a:endParaRPr lang="en-US" altLang="en-US" sz="2200" b="1" dirty="0">
              <a:solidFill>
                <a:schemeClr val="accent5">
                  <a:lumMod val="50000"/>
                </a:schemeClr>
              </a:solidFill>
            </a:endParaRPr>
          </a:p>
        </p:txBody>
      </p:sp>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1077523"/>
            <a:ext cx="9144000" cy="855869"/>
          </a:xfrm>
        </p:spPr>
        <p:txBody>
          <a:bodyPr anchor="ctr"/>
          <a:lstStyle/>
          <a:p>
            <a:pPr algn="ctr"/>
            <a:r>
              <a:rPr lang="en-US" altLang="en-US" dirty="0">
                <a:latin typeface="+mn-lt"/>
              </a:rPr>
              <a:t>Florida Diagnostic &amp; Learning Resources System (FDLRS) </a:t>
            </a:r>
            <a:br>
              <a:rPr lang="en-US" altLang="en-US" sz="3200" dirty="0">
                <a:latin typeface="+mn-lt"/>
              </a:rPr>
            </a:br>
            <a:endParaRPr dirty="0">
              <a:cs typeface="Calibri" panose="020F0502020204030204" pitchFamily="34" charset="0"/>
            </a:endParaRPr>
          </a:p>
        </p:txBody>
      </p:sp>
      <p:pic>
        <p:nvPicPr>
          <p:cNvPr id="3" name="Picture 2">
            <a:extLst>
              <a:ext uri="{FF2B5EF4-FFF2-40B4-BE49-F238E27FC236}">
                <a16:creationId xmlns:a16="http://schemas.microsoft.com/office/drawing/2014/main" id="{838838D1-9C04-83B0-AECC-962F6FFA89C7}"/>
              </a:ext>
            </a:extLst>
          </p:cNvPr>
          <p:cNvPicPr>
            <a:picLocks noChangeAspect="1"/>
          </p:cNvPicPr>
          <p:nvPr/>
        </p:nvPicPr>
        <p:blipFill>
          <a:blip r:embed="rId3"/>
          <a:stretch>
            <a:fillRect/>
          </a:stretch>
        </p:blipFill>
        <p:spPr>
          <a:xfrm>
            <a:off x="4133837" y="5678953"/>
            <a:ext cx="876300" cy="877961"/>
          </a:xfrm>
          <a:prstGeom prst="rect">
            <a:avLst/>
          </a:prstGeom>
        </p:spPr>
      </p:pic>
    </p:spTree>
    <p:extLst>
      <p:ext uri="{BB962C8B-B14F-4D97-AF65-F5344CB8AC3E}">
        <p14:creationId xmlns:p14="http://schemas.microsoft.com/office/powerpoint/2010/main" val="376135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9F3C6C-0491-CBD8-E33F-6BA9143974EA}"/>
              </a:ext>
            </a:extLst>
          </p:cNvPr>
          <p:cNvSpPr txBox="1">
            <a:spLocks/>
          </p:cNvSpPr>
          <p:nvPr/>
        </p:nvSpPr>
        <p:spPr>
          <a:xfrm>
            <a:off x="628636" y="711328"/>
            <a:ext cx="7886700" cy="855869"/>
          </a:xfrm>
          <a:prstGeom prst="rect">
            <a:avLst/>
          </a:prstGeom>
        </p:spPr>
        <p:txBody>
          <a:bodyPr anchor="ct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gn="ctr"/>
            <a:r>
              <a:rPr lang="en-US" altLang="en-US" dirty="0">
                <a:latin typeface="+mn-lt"/>
              </a:rPr>
              <a:t>FDLRS</a:t>
            </a:r>
            <a:r>
              <a:rPr lang="en-US" sz="3200" b="1" dirty="0">
                <a:latin typeface="+mn-lt"/>
                <a:ea typeface="ＭＳ Ｐゴシック" charset="-128"/>
                <a:cs typeface="Adobe Garamond Pro"/>
              </a:rPr>
              <a:t> Provided Services</a:t>
            </a:r>
          </a:p>
        </p:txBody>
      </p:sp>
      <p:sp>
        <p:nvSpPr>
          <p:cNvPr id="2" name="TextBox 1">
            <a:extLst>
              <a:ext uri="{FF2B5EF4-FFF2-40B4-BE49-F238E27FC236}">
                <a16:creationId xmlns:a16="http://schemas.microsoft.com/office/drawing/2014/main" id="{7939D528-99FE-D80E-A27C-C0074A097420}"/>
              </a:ext>
            </a:extLst>
          </p:cNvPr>
          <p:cNvSpPr txBox="1"/>
          <p:nvPr/>
        </p:nvSpPr>
        <p:spPr>
          <a:xfrm>
            <a:off x="2223356" y="1492647"/>
            <a:ext cx="4697260" cy="738664"/>
          </a:xfrm>
          <a:prstGeom prst="rect">
            <a:avLst/>
          </a:prstGeom>
          <a:noFill/>
        </p:spPr>
        <p:txBody>
          <a:bodyPr wrap="square" rtlCol="0">
            <a:spAutoFit/>
          </a:bodyPr>
          <a:lstStyle/>
          <a:p>
            <a:pPr algn="ctr"/>
            <a:r>
              <a:rPr lang="en-US" sz="2400" b="1" dirty="0">
                <a:solidFill>
                  <a:srgbClr val="000000">
                    <a:lumMod val="85000"/>
                    <a:lumOff val="15000"/>
                  </a:srgbClr>
                </a:solidFill>
                <a:latin typeface="+mn-lt"/>
                <a:cs typeface="+mn-cs"/>
              </a:rPr>
              <a:t>Services for students include:</a:t>
            </a:r>
          </a:p>
          <a:p>
            <a:endParaRPr lang="en-US" dirty="0"/>
          </a:p>
        </p:txBody>
      </p:sp>
      <p:pic>
        <p:nvPicPr>
          <p:cNvPr id="5" name="Picture 4">
            <a:extLst>
              <a:ext uri="{FF2B5EF4-FFF2-40B4-BE49-F238E27FC236}">
                <a16:creationId xmlns:a16="http://schemas.microsoft.com/office/drawing/2014/main" id="{94439300-22FD-E5A6-A9FB-7B367068C854}"/>
              </a:ext>
            </a:extLst>
          </p:cNvPr>
          <p:cNvPicPr>
            <a:picLocks noChangeAspect="1"/>
          </p:cNvPicPr>
          <p:nvPr/>
        </p:nvPicPr>
        <p:blipFill>
          <a:blip r:embed="rId3"/>
          <a:stretch>
            <a:fillRect/>
          </a:stretch>
        </p:blipFill>
        <p:spPr>
          <a:xfrm>
            <a:off x="4277762" y="5892939"/>
            <a:ext cx="588449" cy="589564"/>
          </a:xfrm>
          <a:prstGeom prst="rect">
            <a:avLst/>
          </a:prstGeom>
        </p:spPr>
      </p:pic>
      <p:graphicFrame>
        <p:nvGraphicFramePr>
          <p:cNvPr id="10" name="Diagram 9">
            <a:extLst>
              <a:ext uri="{FF2B5EF4-FFF2-40B4-BE49-F238E27FC236}">
                <a16:creationId xmlns:a16="http://schemas.microsoft.com/office/drawing/2014/main" id="{F12815B3-6A8F-D903-FB9F-78466581C92A}"/>
              </a:ext>
            </a:extLst>
          </p:cNvPr>
          <p:cNvGraphicFramePr/>
          <p:nvPr>
            <p:extLst>
              <p:ext uri="{D42A27DB-BD31-4B8C-83A1-F6EECF244321}">
                <p14:modId xmlns:p14="http://schemas.microsoft.com/office/powerpoint/2010/main" val="2381574495"/>
              </p:ext>
            </p:extLst>
          </p:nvPr>
        </p:nvGraphicFramePr>
        <p:xfrm>
          <a:off x="376364" y="1903956"/>
          <a:ext cx="8391271" cy="3988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731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8201C3-2064-A84D-C33F-7A83667C5359}"/>
              </a:ext>
            </a:extLst>
          </p:cNvPr>
          <p:cNvPicPr>
            <a:picLocks noChangeAspect="1"/>
          </p:cNvPicPr>
          <p:nvPr/>
        </p:nvPicPr>
        <p:blipFill>
          <a:blip r:embed="rId3"/>
          <a:stretch>
            <a:fillRect/>
          </a:stretch>
        </p:blipFill>
        <p:spPr>
          <a:xfrm>
            <a:off x="1717270" y="711200"/>
            <a:ext cx="5709459" cy="5821680"/>
          </a:xfrm>
          <a:prstGeom prst="rect">
            <a:avLst/>
          </a:prstGeom>
        </p:spPr>
      </p:pic>
    </p:spTree>
    <p:extLst>
      <p:ext uri="{BB962C8B-B14F-4D97-AF65-F5344CB8AC3E}">
        <p14:creationId xmlns:p14="http://schemas.microsoft.com/office/powerpoint/2010/main" val="2310330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4E9CA39F-C777-B0B4-479F-6349940A1509}"/>
              </a:ext>
            </a:extLst>
          </p:cNvPr>
          <p:cNvSpPr/>
          <p:nvPr/>
        </p:nvSpPr>
        <p:spPr>
          <a:xfrm>
            <a:off x="1455808" y="1870344"/>
            <a:ext cx="6232359" cy="3723901"/>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defRPr/>
            </a:pPr>
            <a:r>
              <a:rPr lang="en-US" altLang="en-US" sz="2400" b="1" dirty="0">
                <a:solidFill>
                  <a:schemeClr val="accent5">
                    <a:lumMod val="50000"/>
                  </a:schemeClr>
                </a:solidFill>
              </a:rPr>
              <a:t>A network of six regional Multidisciplinary Educational Services Centers provide multidisciplinary diagnostic evaluations for pre-school and school-aged children with complex academic, medical, emotional and/or behavioral needs. </a:t>
            </a:r>
          </a:p>
          <a:p>
            <a:pPr algn="ctr">
              <a:defRPr/>
            </a:pPr>
            <a:endParaRPr lang="en-US" altLang="en-US" sz="2000" b="1" dirty="0">
              <a:solidFill>
                <a:schemeClr val="accent5">
                  <a:lumMod val="50000"/>
                </a:schemeClr>
              </a:solidFill>
            </a:endParaRPr>
          </a:p>
        </p:txBody>
      </p:sp>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1077523"/>
            <a:ext cx="9144000" cy="855869"/>
          </a:xfrm>
        </p:spPr>
        <p:txBody>
          <a:bodyPr anchor="ctr"/>
          <a:lstStyle/>
          <a:p>
            <a:pPr algn="ctr"/>
            <a:r>
              <a:rPr lang="en-US" altLang="en-US" dirty="0">
                <a:latin typeface="+mn-lt"/>
              </a:rPr>
              <a:t>FLDRS Multidisciplinary Centers (MDC) </a:t>
            </a:r>
            <a:br>
              <a:rPr lang="en-US" altLang="en-US" sz="3200" dirty="0">
                <a:latin typeface="+mn-lt"/>
              </a:rPr>
            </a:br>
            <a:endParaRPr dirty="0">
              <a:cs typeface="Calibri" panose="020F0502020204030204" pitchFamily="34" charset="0"/>
            </a:endParaRPr>
          </a:p>
        </p:txBody>
      </p:sp>
      <p:pic>
        <p:nvPicPr>
          <p:cNvPr id="3" name="Picture 2">
            <a:extLst>
              <a:ext uri="{FF2B5EF4-FFF2-40B4-BE49-F238E27FC236}">
                <a16:creationId xmlns:a16="http://schemas.microsoft.com/office/drawing/2014/main" id="{838838D1-9C04-83B0-AECC-962F6FFA89C7}"/>
              </a:ext>
            </a:extLst>
          </p:cNvPr>
          <p:cNvPicPr>
            <a:picLocks noChangeAspect="1"/>
          </p:cNvPicPr>
          <p:nvPr/>
        </p:nvPicPr>
        <p:blipFill>
          <a:blip r:embed="rId3"/>
          <a:stretch>
            <a:fillRect/>
          </a:stretch>
        </p:blipFill>
        <p:spPr>
          <a:xfrm>
            <a:off x="4133837" y="5678953"/>
            <a:ext cx="876300" cy="877961"/>
          </a:xfrm>
          <a:prstGeom prst="rect">
            <a:avLst/>
          </a:prstGeom>
        </p:spPr>
      </p:pic>
    </p:spTree>
    <p:extLst>
      <p:ext uri="{BB962C8B-B14F-4D97-AF65-F5344CB8AC3E}">
        <p14:creationId xmlns:p14="http://schemas.microsoft.com/office/powerpoint/2010/main" val="130768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19856-32D0-317C-5623-49F403A50697}"/>
              </a:ext>
            </a:extLst>
          </p:cNvPr>
          <p:cNvSpPr txBox="1"/>
          <p:nvPr/>
        </p:nvSpPr>
        <p:spPr bwMode="auto">
          <a:xfrm>
            <a:off x="628650" y="2379591"/>
            <a:ext cx="4095773" cy="3675042"/>
          </a:xfrm>
          <a:prstGeom prst="rect">
            <a:avLst/>
          </a:prstGeom>
          <a:noFill/>
          <a:ln>
            <a:noFill/>
          </a:ln>
        </p:spPr>
        <p:txBody>
          <a:bodyPr vert="horz" wrap="square" lIns="91440" tIns="45720" rIns="91440" bIns="45720" numCol="1" rtlCol="0" anchor="t" anchorCtr="0" compatLnSpc="1">
            <a:prstTxWarp prst="textNoShape">
              <a:avLst/>
            </a:prstTxWarp>
            <a:normAutofit fontScale="92500"/>
          </a:bodyPr>
          <a:lstStyle/>
          <a:p>
            <a:pPr lvl="1" algn="ctr">
              <a:lnSpc>
                <a:spcPct val="90000"/>
              </a:lnSpc>
              <a:spcAft>
                <a:spcPts val="600"/>
              </a:spcAft>
            </a:pPr>
            <a:r>
              <a:rPr lang="en-US" sz="2200" b="1" dirty="0">
                <a:solidFill>
                  <a:srgbClr val="000000">
                    <a:lumMod val="85000"/>
                    <a:lumOff val="15000"/>
                  </a:srgbClr>
                </a:solidFill>
                <a:latin typeface="+mn-lt"/>
                <a:cs typeface="+mn-cs"/>
              </a:rPr>
              <a:t>Diagnostic Evaluations</a:t>
            </a:r>
            <a:endParaRPr lang="en-US" sz="2200" b="1" dirty="0">
              <a:cs typeface="+mn-cs"/>
            </a:endParaRP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Psychological assessment of children and adolescents</a:t>
            </a: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Specialized evaluations of children suspected of having an Autism Spectrum Disorder or Attention Disorder</a:t>
            </a: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Specialized evaluations for bilingual children</a:t>
            </a: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Audiological, speech and language evaluations</a:t>
            </a:r>
          </a:p>
          <a:p>
            <a:pPr lvl="1">
              <a:lnSpc>
                <a:spcPct val="90000"/>
              </a:lnSpc>
              <a:spcAft>
                <a:spcPts val="600"/>
              </a:spcAft>
            </a:pPr>
            <a:endParaRPr lang="en-US" i="0" dirty="0">
              <a:effectLst/>
              <a:cs typeface="+mn-cs"/>
            </a:endParaRPr>
          </a:p>
        </p:txBody>
      </p:sp>
      <p:sp>
        <p:nvSpPr>
          <p:cNvPr id="6" name="Title 1">
            <a:extLst>
              <a:ext uri="{FF2B5EF4-FFF2-40B4-BE49-F238E27FC236}">
                <a16:creationId xmlns:a16="http://schemas.microsoft.com/office/drawing/2014/main" id="{F49F3C6C-0491-CBD8-E33F-6BA9143974EA}"/>
              </a:ext>
            </a:extLst>
          </p:cNvPr>
          <p:cNvSpPr txBox="1">
            <a:spLocks/>
          </p:cNvSpPr>
          <p:nvPr/>
        </p:nvSpPr>
        <p:spPr>
          <a:xfrm>
            <a:off x="628637" y="989566"/>
            <a:ext cx="7886700" cy="855869"/>
          </a:xfrm>
          <a:prstGeom prst="rect">
            <a:avLst/>
          </a:prstGeom>
        </p:spPr>
        <p:txBody>
          <a:bodyPr anchor="ct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gn="ctr"/>
            <a:r>
              <a:rPr lang="en-US" altLang="en-US" dirty="0">
                <a:latin typeface="+mn-lt"/>
              </a:rPr>
              <a:t>FLDRS MDC </a:t>
            </a:r>
            <a:r>
              <a:rPr lang="en-US" sz="3200" b="1" dirty="0">
                <a:latin typeface="+mn-lt"/>
                <a:ea typeface="ＭＳ Ｐゴシック" charset="-128"/>
                <a:cs typeface="Adobe Garamond Pro"/>
              </a:rPr>
              <a:t>Provided Services</a:t>
            </a:r>
          </a:p>
        </p:txBody>
      </p:sp>
      <p:sp>
        <p:nvSpPr>
          <p:cNvPr id="2" name="TextBox 1">
            <a:extLst>
              <a:ext uri="{FF2B5EF4-FFF2-40B4-BE49-F238E27FC236}">
                <a16:creationId xmlns:a16="http://schemas.microsoft.com/office/drawing/2014/main" id="{7939D528-99FE-D80E-A27C-C0074A097420}"/>
              </a:ext>
            </a:extLst>
          </p:cNvPr>
          <p:cNvSpPr txBox="1"/>
          <p:nvPr/>
        </p:nvSpPr>
        <p:spPr>
          <a:xfrm>
            <a:off x="2223357" y="2010259"/>
            <a:ext cx="4697260" cy="738664"/>
          </a:xfrm>
          <a:prstGeom prst="rect">
            <a:avLst/>
          </a:prstGeom>
          <a:noFill/>
        </p:spPr>
        <p:txBody>
          <a:bodyPr wrap="square" rtlCol="0">
            <a:spAutoFit/>
          </a:bodyPr>
          <a:lstStyle/>
          <a:p>
            <a:pPr algn="ctr"/>
            <a:r>
              <a:rPr lang="en-US" sz="2400" dirty="0">
                <a:solidFill>
                  <a:srgbClr val="000000">
                    <a:lumMod val="85000"/>
                    <a:lumOff val="15000"/>
                  </a:srgbClr>
                </a:solidFill>
                <a:latin typeface="+mn-lt"/>
                <a:cs typeface="+mn-cs"/>
              </a:rPr>
              <a:t>Services for children include:</a:t>
            </a:r>
            <a:endParaRPr lang="en-US" sz="2400" b="1" i="0" dirty="0">
              <a:effectLst/>
              <a:cs typeface="+mn-cs"/>
            </a:endParaRPr>
          </a:p>
          <a:p>
            <a:endParaRPr lang="en-US" dirty="0"/>
          </a:p>
        </p:txBody>
      </p:sp>
      <p:sp>
        <p:nvSpPr>
          <p:cNvPr id="4" name="TextBox 3">
            <a:extLst>
              <a:ext uri="{FF2B5EF4-FFF2-40B4-BE49-F238E27FC236}">
                <a16:creationId xmlns:a16="http://schemas.microsoft.com/office/drawing/2014/main" id="{0F2F7591-8901-FC28-27CE-E6F2C6EC8997}"/>
              </a:ext>
            </a:extLst>
          </p:cNvPr>
          <p:cNvSpPr txBox="1"/>
          <p:nvPr/>
        </p:nvSpPr>
        <p:spPr bwMode="auto">
          <a:xfrm>
            <a:off x="4571987" y="2379591"/>
            <a:ext cx="4095773" cy="3675042"/>
          </a:xfrm>
          <a:prstGeom prst="rect">
            <a:avLst/>
          </a:prstGeom>
          <a:noFill/>
          <a:ln>
            <a:noFill/>
          </a:ln>
        </p:spPr>
        <p:txBody>
          <a:bodyPr vert="horz" wrap="square" lIns="91440" tIns="45720" rIns="91440" bIns="45720" numCol="1" rtlCol="0" anchor="t" anchorCtr="0" compatLnSpc="1">
            <a:prstTxWarp prst="textNoShape">
              <a:avLst/>
            </a:prstTxWarp>
            <a:normAutofit fontScale="92500"/>
          </a:bodyPr>
          <a:lstStyle/>
          <a:p>
            <a:pPr lvl="1" algn="ctr">
              <a:lnSpc>
                <a:spcPct val="90000"/>
              </a:lnSpc>
              <a:spcAft>
                <a:spcPts val="600"/>
              </a:spcAft>
            </a:pPr>
            <a:r>
              <a:rPr lang="en-US" sz="2200" b="1" dirty="0">
                <a:solidFill>
                  <a:srgbClr val="000000">
                    <a:lumMod val="85000"/>
                    <a:lumOff val="15000"/>
                  </a:srgbClr>
                </a:solidFill>
                <a:latin typeface="+mn-lt"/>
                <a:cs typeface="+mn-cs"/>
              </a:rPr>
              <a:t>Therapeutic Interventions</a:t>
            </a:r>
            <a:endParaRPr lang="en-US" sz="2200" b="1" i="0" dirty="0">
              <a:solidFill>
                <a:schemeClr val="tx1"/>
              </a:solidFill>
              <a:effectLst/>
            </a:endParaRP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School-based individual and group health services with children and adolescents</a:t>
            </a: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Participation on school-based intervention teams</a:t>
            </a: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Academic and behavioral consultations </a:t>
            </a:r>
          </a:p>
          <a:p>
            <a:pPr marL="800100" lvl="1" indent="-342900" eaLnBrk="1" hangingPunct="1">
              <a:buFont typeface="Arial" panose="020B0604020202020204" pitchFamily="34" charset="0"/>
              <a:buChar char="•"/>
            </a:pPr>
            <a:r>
              <a:rPr lang="en-US" sz="2200" dirty="0">
                <a:solidFill>
                  <a:srgbClr val="000000">
                    <a:lumMod val="85000"/>
                    <a:lumOff val="15000"/>
                  </a:srgbClr>
                </a:solidFill>
                <a:latin typeface="+mn-lt"/>
                <a:cs typeface="+mn-cs"/>
              </a:rPr>
              <a:t>Referral to and collaboration with appropriate community-based agencies or resources</a:t>
            </a:r>
          </a:p>
          <a:p>
            <a:pPr lvl="1">
              <a:lnSpc>
                <a:spcPct val="90000"/>
              </a:lnSpc>
              <a:spcAft>
                <a:spcPts val="600"/>
              </a:spcAft>
            </a:pPr>
            <a:endParaRPr lang="en-US" i="0" dirty="0">
              <a:effectLst/>
              <a:cs typeface="+mn-cs"/>
            </a:endParaRPr>
          </a:p>
          <a:p>
            <a:pPr>
              <a:lnSpc>
                <a:spcPct val="90000"/>
              </a:lnSpc>
              <a:spcAft>
                <a:spcPts val="600"/>
              </a:spcAft>
            </a:pPr>
            <a:endParaRPr lang="en-US" sz="1500" dirty="0">
              <a:cs typeface="+mn-cs"/>
            </a:endParaRPr>
          </a:p>
        </p:txBody>
      </p:sp>
      <p:pic>
        <p:nvPicPr>
          <p:cNvPr id="5" name="Picture 4">
            <a:extLst>
              <a:ext uri="{FF2B5EF4-FFF2-40B4-BE49-F238E27FC236}">
                <a16:creationId xmlns:a16="http://schemas.microsoft.com/office/drawing/2014/main" id="{94439300-22FD-E5A6-A9FB-7B367068C854}"/>
              </a:ext>
            </a:extLst>
          </p:cNvPr>
          <p:cNvPicPr>
            <a:picLocks noChangeAspect="1"/>
          </p:cNvPicPr>
          <p:nvPr/>
        </p:nvPicPr>
        <p:blipFill>
          <a:blip r:embed="rId3"/>
          <a:stretch>
            <a:fillRect/>
          </a:stretch>
        </p:blipFill>
        <p:spPr>
          <a:xfrm>
            <a:off x="4133837" y="5341496"/>
            <a:ext cx="876300" cy="877961"/>
          </a:xfrm>
          <a:prstGeom prst="rect">
            <a:avLst/>
          </a:prstGeom>
        </p:spPr>
      </p:pic>
    </p:spTree>
    <p:extLst>
      <p:ext uri="{BB962C8B-B14F-4D97-AF65-F5344CB8AC3E}">
        <p14:creationId xmlns:p14="http://schemas.microsoft.com/office/powerpoint/2010/main" val="10163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50" y="747757"/>
            <a:ext cx="7886700" cy="855869"/>
          </a:xfrm>
        </p:spPr>
        <p:txBody>
          <a:bodyPr anchor="ctr"/>
          <a:lstStyle/>
          <a:p>
            <a:pPr algn="ctr"/>
            <a:r>
              <a:rPr lang="en-US" altLang="en-US" dirty="0">
                <a:latin typeface="+mn-lt"/>
              </a:rPr>
              <a:t>FLDRS MDC </a:t>
            </a:r>
            <a:r>
              <a:rPr lang="en-US" altLang="en-US" dirty="0">
                <a:latin typeface="Calibri"/>
                <a:cs typeface="Calibri"/>
              </a:rPr>
              <a:t>Sites</a:t>
            </a:r>
            <a:endParaRPr lang="en-US" dirty="0">
              <a:latin typeface="Calibri"/>
              <a:cs typeface="Calibri"/>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628650" y="1420886"/>
            <a:ext cx="8256270" cy="4555503"/>
          </a:xfrm>
        </p:spPr>
        <p:txBody>
          <a:bodyPr/>
          <a:lstStyle/>
          <a:p>
            <a:pPr>
              <a:defRPr/>
            </a:pPr>
            <a:r>
              <a:rPr lang="en-US" sz="2200" b="1" dirty="0">
                <a:latin typeface="+mn-lt"/>
              </a:rPr>
              <a:t>Keiser University Multidisciplinary Center</a:t>
            </a:r>
            <a:r>
              <a:rPr lang="en-US" sz="2200" b="1" kern="100" dirty="0">
                <a:latin typeface="+mn-lt"/>
                <a:ea typeface="Calibri" panose="020F0502020204030204" pitchFamily="34" charset="0"/>
                <a:cs typeface="Times New Roman" panose="02020603050405020304" pitchFamily="18" charset="0"/>
              </a:rPr>
              <a:t> (KUMDC)</a:t>
            </a:r>
            <a:r>
              <a:rPr lang="en-US" altLang="en-US" sz="2200" b="1" dirty="0">
                <a:latin typeface="+mn-lt"/>
              </a:rPr>
              <a:t> </a:t>
            </a:r>
            <a:r>
              <a:rPr lang="en-US" sz="2200" b="1" dirty="0">
                <a:latin typeface="+mn-lt"/>
                <a:hlinkClick r:id="rId3"/>
              </a:rPr>
              <a:t>https://kumc.keiseruniversity.edu/</a:t>
            </a:r>
            <a:endParaRPr lang="en-US" altLang="en-US" sz="2200" b="1" dirty="0">
              <a:latin typeface="+mn-lt"/>
            </a:endParaRPr>
          </a:p>
          <a:p>
            <a:pPr>
              <a:buFont typeface="Arial" charset="0"/>
              <a:buChar char="•"/>
              <a:defRPr/>
            </a:pPr>
            <a:r>
              <a:rPr kumimoji="0" lang="en-US" sz="2200" b="1" i="0" u="none" strike="noStrike" kern="1200" cap="none" spc="0" normalizeH="0" baseline="0" noProof="0" dirty="0">
                <a:ln>
                  <a:noFill/>
                </a:ln>
                <a:solidFill>
                  <a:prstClr val="black"/>
                </a:solidFill>
                <a:effectLst/>
                <a:uLnTx/>
                <a:uFillTx/>
                <a:latin typeface="+mn-lt"/>
                <a:ea typeface="+mj-ea"/>
                <a:cs typeface="+mj-cs"/>
              </a:rPr>
              <a:t>FSU Multidisciplinary Evaluation and Consulting Center </a:t>
            </a:r>
            <a:r>
              <a:rPr lang="en-US" sz="2200" b="1" dirty="0">
                <a:latin typeface="+mn-lt"/>
                <a:hlinkClick r:id="rId4"/>
              </a:rPr>
              <a:t>https://mdc.fsu.edu/</a:t>
            </a:r>
            <a:r>
              <a:rPr lang="en-US" sz="2200" b="1" dirty="0">
                <a:latin typeface="+mn-lt"/>
              </a:rPr>
              <a:t> </a:t>
            </a:r>
          </a:p>
          <a:p>
            <a:pPr>
              <a:buFont typeface="Arial" charset="0"/>
              <a:buChar char="•"/>
              <a:defRPr/>
            </a:pPr>
            <a:r>
              <a:rPr lang="en-US" sz="2200" b="1" dirty="0">
                <a:latin typeface="+mn-lt"/>
              </a:rPr>
              <a:t>University of Florida</a:t>
            </a:r>
            <a:r>
              <a:rPr kumimoji="0" lang="en-US" sz="2200" b="1" i="0" u="none" strike="noStrike" kern="1200" cap="none" spc="0" normalizeH="0" baseline="0" noProof="0" dirty="0">
                <a:ln>
                  <a:noFill/>
                </a:ln>
                <a:solidFill>
                  <a:srgbClr val="000000"/>
                </a:solidFill>
                <a:effectLst/>
                <a:uLnTx/>
                <a:uFillTx/>
                <a:latin typeface="+mn-lt"/>
                <a:ea typeface="+mj-ea"/>
                <a:cs typeface="+mj-cs"/>
              </a:rPr>
              <a:t> Multidisciplinary Diagnostic &amp; Training Program </a:t>
            </a:r>
            <a:r>
              <a:rPr lang="en-US" sz="2200" b="1" dirty="0">
                <a:latin typeface="+mn-lt"/>
              </a:rPr>
              <a:t>-Gainesville (FDLRS/UF MDTP) </a:t>
            </a:r>
            <a:r>
              <a:rPr lang="en-US" altLang="en-US" sz="2200" b="1" dirty="0">
                <a:latin typeface="+mn-lt"/>
                <a:hlinkClick r:id="rId5"/>
              </a:rPr>
              <a:t>http://mdtp.pediatrics.med.ufl.edu/</a:t>
            </a:r>
            <a:r>
              <a:rPr lang="en-US" altLang="en-US" sz="2200" b="1" dirty="0">
                <a:latin typeface="+mn-lt"/>
              </a:rPr>
              <a:t> </a:t>
            </a:r>
            <a:endParaRPr lang="en-US" sz="2200" b="1" dirty="0">
              <a:latin typeface="+mn-lt"/>
            </a:endParaRPr>
          </a:p>
          <a:p>
            <a:pPr>
              <a:buFont typeface="Arial" charset="0"/>
              <a:buChar char="•"/>
              <a:defRPr/>
            </a:pPr>
            <a:r>
              <a:rPr lang="en-US" sz="2200" b="1" dirty="0">
                <a:latin typeface="+mn-lt"/>
              </a:rPr>
              <a:t>University of Florida </a:t>
            </a:r>
            <a:r>
              <a:rPr kumimoji="0" lang="en-US" sz="2200" b="1" i="0" u="none" strike="noStrike" kern="1200" cap="none" spc="0" normalizeH="0" baseline="0" noProof="0" dirty="0">
                <a:ln>
                  <a:noFill/>
                </a:ln>
                <a:solidFill>
                  <a:srgbClr val="000000"/>
                </a:solidFill>
                <a:effectLst/>
                <a:uLnTx/>
                <a:uFillTx/>
                <a:latin typeface="+mn-lt"/>
                <a:ea typeface="+mj-ea"/>
                <a:cs typeface="+mj-cs"/>
              </a:rPr>
              <a:t>Multidisciplinary Center</a:t>
            </a:r>
            <a:r>
              <a:rPr lang="en-US" sz="2200" b="1" dirty="0">
                <a:latin typeface="+mn-lt"/>
              </a:rPr>
              <a:t> -Jacksonville (UF/JX) </a:t>
            </a:r>
            <a:r>
              <a:rPr lang="en-US" sz="2200" b="1" u="sng" dirty="0">
                <a:latin typeface="+mn-lt"/>
                <a:hlinkClick r:id="rId6"/>
              </a:rPr>
              <a:t>http://www.hscj.ufl.edu/pediatrics/diagnostic-and-learning-resources/</a:t>
            </a:r>
            <a:endParaRPr lang="en-US" sz="2200" b="1" dirty="0">
              <a:latin typeface="+mn-lt"/>
            </a:endParaRPr>
          </a:p>
          <a:p>
            <a:pPr>
              <a:buFont typeface="Arial" charset="0"/>
              <a:buChar char="•"/>
              <a:defRPr/>
            </a:pPr>
            <a:r>
              <a:rPr lang="en-US" sz="2200" b="1" dirty="0">
                <a:latin typeface="+mn-lt"/>
              </a:rPr>
              <a:t>University of South Florida Interdisciplinary Center for Evaluation and Intervention (ICEI) </a:t>
            </a:r>
            <a:r>
              <a:rPr lang="en-US" sz="2200" b="1" dirty="0">
                <a:latin typeface="+mn-lt"/>
                <a:hlinkClick r:id="rId7"/>
              </a:rPr>
              <a:t>http://icei.fmhi.usf.edu</a:t>
            </a:r>
            <a:r>
              <a:rPr lang="en-US" sz="2200" b="1" dirty="0">
                <a:latin typeface="+mn-lt"/>
              </a:rPr>
              <a:t> </a:t>
            </a:r>
          </a:p>
          <a:p>
            <a:pPr>
              <a:buFont typeface="Arial" charset="0"/>
              <a:buChar char="•"/>
              <a:defRPr/>
            </a:pPr>
            <a:r>
              <a:rPr lang="en-US" sz="2200" b="1" dirty="0">
                <a:latin typeface="+mn-lt"/>
              </a:rPr>
              <a:t>University of Miami Linda Ray Intervention Center (UM) </a:t>
            </a:r>
            <a:r>
              <a:rPr lang="en-US" sz="2200" b="1" dirty="0">
                <a:latin typeface="+mn-lt"/>
                <a:hlinkClick r:id="rId8"/>
              </a:rPr>
              <a:t>https://lindaraycenter.miami.edu/</a:t>
            </a:r>
            <a:r>
              <a:rPr lang="en-US" sz="2200" b="1" dirty="0">
                <a:latin typeface="+mn-lt"/>
              </a:rPr>
              <a:t> </a:t>
            </a:r>
          </a:p>
        </p:txBody>
      </p:sp>
      <p:pic>
        <p:nvPicPr>
          <p:cNvPr id="4" name="Picture 3">
            <a:extLst>
              <a:ext uri="{FF2B5EF4-FFF2-40B4-BE49-F238E27FC236}">
                <a16:creationId xmlns:a16="http://schemas.microsoft.com/office/drawing/2014/main" id="{2661A024-DBDB-5C46-E959-4D4C1B7D2929}"/>
              </a:ext>
            </a:extLst>
          </p:cNvPr>
          <p:cNvPicPr>
            <a:picLocks noChangeAspect="1"/>
          </p:cNvPicPr>
          <p:nvPr/>
        </p:nvPicPr>
        <p:blipFill>
          <a:blip r:embed="rId9"/>
          <a:stretch>
            <a:fillRect/>
          </a:stretch>
        </p:blipFill>
        <p:spPr>
          <a:xfrm>
            <a:off x="7572519" y="5861635"/>
            <a:ext cx="835190" cy="835190"/>
          </a:xfrm>
          <a:prstGeom prst="rect">
            <a:avLst/>
          </a:prstGeom>
        </p:spPr>
      </p:pic>
    </p:spTree>
    <p:extLst>
      <p:ext uri="{BB962C8B-B14F-4D97-AF65-F5344CB8AC3E}">
        <p14:creationId xmlns:p14="http://schemas.microsoft.com/office/powerpoint/2010/main" val="33333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1077523"/>
            <a:ext cx="9144000" cy="855869"/>
          </a:xfrm>
        </p:spPr>
        <p:txBody>
          <a:bodyPr anchor="ctr"/>
          <a:lstStyle/>
          <a:p>
            <a:pPr algn="ctr"/>
            <a:r>
              <a:rPr lang="en-US" b="1" dirty="0"/>
              <a:t>Project 10: Transition Education Network</a:t>
            </a:r>
            <a:r>
              <a:rPr lang="en-US" altLang="en-US" dirty="0">
                <a:latin typeface="+mn-lt"/>
              </a:rPr>
              <a:t> </a:t>
            </a:r>
            <a:br>
              <a:rPr lang="en-US" altLang="en-US" sz="3200" dirty="0">
                <a:latin typeface="+mn-lt"/>
              </a:rPr>
            </a:br>
            <a:endParaRPr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55813" y="1808264"/>
            <a:ext cx="6232359" cy="3723901"/>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r>
              <a:rPr lang="en-US" sz="2400" b="1" dirty="0">
                <a:solidFill>
                  <a:schemeClr val="accent5">
                    <a:lumMod val="50000"/>
                  </a:schemeClr>
                </a:solidFill>
              </a:rPr>
              <a:t>Project 10 provides training and technical assistance, including product development and dissemination, to assist school districts and other stakeholders in building capacity to implement secondary transition at the school, district and state-level. Project 10’s mission is to improve post-school academic, employment, independent living and community participation outcomes.</a:t>
            </a: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7" name="Picture 6">
            <a:extLst>
              <a:ext uri="{FF2B5EF4-FFF2-40B4-BE49-F238E27FC236}">
                <a16:creationId xmlns:a16="http://schemas.microsoft.com/office/drawing/2014/main" id="{B571D404-5949-97D7-BB70-C29C63335EBC}"/>
              </a:ext>
            </a:extLst>
          </p:cNvPr>
          <p:cNvPicPr>
            <a:picLocks noChangeAspect="1"/>
          </p:cNvPicPr>
          <p:nvPr/>
        </p:nvPicPr>
        <p:blipFill>
          <a:blip r:embed="rId3"/>
          <a:stretch>
            <a:fillRect/>
          </a:stretch>
        </p:blipFill>
        <p:spPr>
          <a:xfrm>
            <a:off x="3351825" y="5654040"/>
            <a:ext cx="2440350" cy="717069"/>
          </a:xfrm>
          <a:prstGeom prst="rect">
            <a:avLst/>
          </a:prstGeom>
        </p:spPr>
      </p:pic>
    </p:spTree>
    <p:extLst>
      <p:ext uri="{BB962C8B-B14F-4D97-AF65-F5344CB8AC3E}">
        <p14:creationId xmlns:p14="http://schemas.microsoft.com/office/powerpoint/2010/main" val="192112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50" y="723314"/>
            <a:ext cx="7886700" cy="855869"/>
          </a:xfrm>
        </p:spPr>
        <p:txBody>
          <a:bodyPr anchor="ctr"/>
          <a:lstStyle/>
          <a:p>
            <a:pPr algn="ctr"/>
            <a:r>
              <a:rPr lang="en-US" b="1" dirty="0"/>
              <a:t>Project 10: Transition Education Network</a:t>
            </a:r>
            <a:endParaRPr lang="en-US" dirty="0">
              <a:latin typeface="Calibri"/>
              <a:cs typeface="Calibri"/>
            </a:endParaRPr>
          </a:p>
        </p:txBody>
      </p:sp>
      <p:graphicFrame>
        <p:nvGraphicFramePr>
          <p:cNvPr id="3" name="Table 2">
            <a:extLst>
              <a:ext uri="{FF2B5EF4-FFF2-40B4-BE49-F238E27FC236}">
                <a16:creationId xmlns:a16="http://schemas.microsoft.com/office/drawing/2014/main" id="{C21DB971-953F-8184-4F51-70DC58BD0B7C}"/>
              </a:ext>
            </a:extLst>
          </p:cNvPr>
          <p:cNvGraphicFramePr>
            <a:graphicFrameLocks noGrp="1"/>
          </p:cNvGraphicFramePr>
          <p:nvPr>
            <p:extLst>
              <p:ext uri="{D42A27DB-BD31-4B8C-83A1-F6EECF244321}">
                <p14:modId xmlns:p14="http://schemas.microsoft.com/office/powerpoint/2010/main" val="3207061807"/>
              </p:ext>
            </p:extLst>
          </p:nvPr>
        </p:nvGraphicFramePr>
        <p:xfrm>
          <a:off x="417776" y="1639436"/>
          <a:ext cx="3715274" cy="4492313"/>
        </p:xfrm>
        <a:graphic>
          <a:graphicData uri="http://schemas.openxmlformats.org/drawingml/2006/table">
            <a:tbl>
              <a:tblPr firstRow="1" bandRow="1"/>
              <a:tblGrid>
                <a:gridCol w="3715274">
                  <a:extLst>
                    <a:ext uri="{9D8B030D-6E8A-4147-A177-3AD203B41FA5}">
                      <a16:colId xmlns:a16="http://schemas.microsoft.com/office/drawing/2014/main" val="390417335"/>
                    </a:ext>
                  </a:extLst>
                </a:gridCol>
              </a:tblGrid>
              <a:tr h="658574">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sz="2000" dirty="0"/>
                        <a:t>Regional Transition Representatives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3AC"/>
                    </a:solidFill>
                  </a:tcPr>
                </a:tc>
                <a:extLst>
                  <a:ext uri="{0D108BD9-81ED-4DB2-BD59-A6C34878D82A}">
                    <a16:rowId xmlns:a16="http://schemas.microsoft.com/office/drawing/2014/main" val="3757020796"/>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Region 1: Tracy</a:t>
                      </a:r>
                      <a:r>
                        <a:rPr lang="en-US" sz="1200" baseline="0" dirty="0">
                          <a:latin typeface="+mn-lt"/>
                        </a:rPr>
                        <a:t> Dempsey</a:t>
                      </a:r>
                      <a:endParaRPr lang="en-US" sz="12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21"/>
                    </a:solidFill>
                  </a:tcPr>
                </a:tc>
                <a:extLst>
                  <a:ext uri="{0D108BD9-81ED-4DB2-BD59-A6C34878D82A}">
                    <a16:rowId xmlns:a16="http://schemas.microsoft.com/office/drawing/2014/main" val="3712904792"/>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tracydempsey@usf.edu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DE21"/>
                    </a:solidFill>
                  </a:tcPr>
                </a:tc>
                <a:extLst>
                  <a:ext uri="{0D108BD9-81ED-4DB2-BD59-A6C34878D82A}">
                    <a16:rowId xmlns:a16="http://schemas.microsoft.com/office/drawing/2014/main" val="269437194"/>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Region 2: Leigh Ann Hale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C9516"/>
                    </a:solidFill>
                  </a:tcPr>
                </a:tc>
                <a:extLst>
                  <a:ext uri="{0D108BD9-81ED-4DB2-BD59-A6C34878D82A}">
                    <a16:rowId xmlns:a16="http://schemas.microsoft.com/office/drawing/2014/main" val="1061661594"/>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hale37@usf.edu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C9516"/>
                    </a:solidFill>
                  </a:tcPr>
                </a:tc>
                <a:extLst>
                  <a:ext uri="{0D108BD9-81ED-4DB2-BD59-A6C34878D82A}">
                    <a16:rowId xmlns:a16="http://schemas.microsoft.com/office/drawing/2014/main" val="914490223"/>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Region 3: Kim Thorne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B531"/>
                    </a:solidFill>
                  </a:tcPr>
                </a:tc>
                <a:extLst>
                  <a:ext uri="{0D108BD9-81ED-4DB2-BD59-A6C34878D82A}">
                    <a16:rowId xmlns:a16="http://schemas.microsoft.com/office/drawing/2014/main" val="1730903830"/>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kthorne1@usf.edu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B531"/>
                    </a:solidFill>
                  </a:tcPr>
                </a:tc>
                <a:extLst>
                  <a:ext uri="{0D108BD9-81ED-4DB2-BD59-A6C34878D82A}">
                    <a16:rowId xmlns:a16="http://schemas.microsoft.com/office/drawing/2014/main" val="1645257465"/>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Region 4: Federico Valadez</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BBE6"/>
                    </a:solidFill>
                  </a:tcPr>
                </a:tc>
                <a:extLst>
                  <a:ext uri="{0D108BD9-81ED-4DB2-BD59-A6C34878D82A}">
                    <a16:rowId xmlns:a16="http://schemas.microsoft.com/office/drawing/2014/main" val="840447572"/>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fvaladez@usf.edu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6BBE6"/>
                    </a:solidFill>
                  </a:tcPr>
                </a:tc>
                <a:extLst>
                  <a:ext uri="{0D108BD9-81ED-4DB2-BD59-A6C34878D82A}">
                    <a16:rowId xmlns:a16="http://schemas.microsoft.com/office/drawing/2014/main" val="2335808621"/>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Region 5: Lisa Friedman-Chavez</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98D0"/>
                    </a:solidFill>
                  </a:tcPr>
                </a:tc>
                <a:extLst>
                  <a:ext uri="{0D108BD9-81ED-4DB2-BD59-A6C34878D82A}">
                    <a16:rowId xmlns:a16="http://schemas.microsoft.com/office/drawing/2014/main" val="2477584965"/>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Lfchavez@usf.edu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98D0"/>
                    </a:solidFill>
                  </a:tcPr>
                </a:tc>
                <a:extLst>
                  <a:ext uri="{0D108BD9-81ED-4DB2-BD59-A6C34878D82A}">
                    <a16:rowId xmlns:a16="http://schemas.microsoft.com/office/drawing/2014/main" val="697468837"/>
                  </a:ext>
                </a:extLst>
              </a:tr>
              <a:tr h="319723">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Region 6: Nicole Klees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BF6FD"/>
                    </a:solidFill>
                  </a:tcPr>
                </a:tc>
                <a:extLst>
                  <a:ext uri="{0D108BD9-81ED-4DB2-BD59-A6C34878D82A}">
                    <a16:rowId xmlns:a16="http://schemas.microsoft.com/office/drawing/2014/main" val="3567752642"/>
                  </a:ext>
                </a:extLst>
              </a:tr>
              <a:tr h="23022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sz="1200" dirty="0">
                          <a:latin typeface="+mn-lt"/>
                        </a:rPr>
                        <a:t>enklees@usf.edu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BF6FD"/>
                    </a:solidFill>
                  </a:tcPr>
                </a:tc>
                <a:extLst>
                  <a:ext uri="{0D108BD9-81ED-4DB2-BD59-A6C34878D82A}">
                    <a16:rowId xmlns:a16="http://schemas.microsoft.com/office/drawing/2014/main" val="2801766489"/>
                  </a:ext>
                </a:extLst>
              </a:tr>
            </a:tbl>
          </a:graphicData>
        </a:graphic>
      </p:graphicFrame>
      <p:pic>
        <p:nvPicPr>
          <p:cNvPr id="6" name="Picture 5" descr="Graphical user interface, application">
            <a:extLst>
              <a:ext uri="{FF2B5EF4-FFF2-40B4-BE49-F238E27FC236}">
                <a16:creationId xmlns:a16="http://schemas.microsoft.com/office/drawing/2014/main" id="{0369EF4C-9955-1792-44CE-66F4E1168FAC}"/>
              </a:ext>
            </a:extLst>
          </p:cNvPr>
          <p:cNvPicPr>
            <a:picLocks noChangeAspect="1"/>
          </p:cNvPicPr>
          <p:nvPr/>
        </p:nvPicPr>
        <p:blipFill rotWithShape="1">
          <a:blip r:embed="rId3"/>
          <a:srcRect l="47059" t="35324" r="20447" b="21194"/>
          <a:stretch/>
        </p:blipFill>
        <p:spPr bwMode="auto">
          <a:xfrm>
            <a:off x="4671804" y="1501699"/>
            <a:ext cx="4354564" cy="364202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0302050-D78F-C71E-754B-D65CC16A08A8}"/>
              </a:ext>
            </a:extLst>
          </p:cNvPr>
          <p:cNvSpPr txBox="1"/>
          <p:nvPr/>
        </p:nvSpPr>
        <p:spPr>
          <a:xfrm>
            <a:off x="4611522" y="2896950"/>
            <a:ext cx="2668044" cy="1127343"/>
          </a:xfrm>
          <a:prstGeom prst="rect">
            <a:avLst/>
          </a:prstGeom>
          <a:solidFill>
            <a:schemeClr val="bg1"/>
          </a:solidFill>
        </p:spPr>
        <p:txBody>
          <a:bodyPr wrap="square" rtlCol="0">
            <a:spAutoFit/>
          </a:bodyPr>
          <a:lstStyle/>
          <a:p>
            <a:endParaRPr lang="en-US" dirty="0"/>
          </a:p>
        </p:txBody>
      </p:sp>
      <p:sp>
        <p:nvSpPr>
          <p:cNvPr id="7" name="Rectangle 6">
            <a:extLst>
              <a:ext uri="{FF2B5EF4-FFF2-40B4-BE49-F238E27FC236}">
                <a16:creationId xmlns:a16="http://schemas.microsoft.com/office/drawing/2014/main" id="{22A957CA-CC02-EA24-D026-3D0198F3028F}"/>
              </a:ext>
            </a:extLst>
          </p:cNvPr>
          <p:cNvSpPr/>
          <p:nvPr/>
        </p:nvSpPr>
        <p:spPr>
          <a:xfrm>
            <a:off x="4290941" y="2762373"/>
            <a:ext cx="3309206" cy="2593928"/>
          </a:xfrm>
          <a:prstGeom prst="rect">
            <a:avLst/>
          </a:prstGeom>
        </p:spPr>
        <p:txBody>
          <a:bodyPr wrap="square">
            <a:spAutoFit/>
          </a:bodyPr>
          <a:lstStyle/>
          <a:p>
            <a:pPr lvl="0">
              <a:defRPr/>
            </a:pPr>
            <a:r>
              <a:rPr lang="en-US" sz="2000" b="1" dirty="0">
                <a:solidFill>
                  <a:srgbClr val="3D3D3D"/>
                </a:solidFill>
                <a:sym typeface="Wingdings" pitchFamily="2" charset="2"/>
              </a:rPr>
              <a:t>Project 10 Leadership:</a:t>
            </a:r>
          </a:p>
          <a:p>
            <a:pPr>
              <a:buFont typeface="Wingdings" pitchFamily="2" charset="2"/>
              <a:buChar char="n"/>
              <a:defRPr/>
            </a:pPr>
            <a:r>
              <a:rPr lang="en-US" sz="2000" b="1" dirty="0">
                <a:solidFill>
                  <a:srgbClr val="3D3D3D"/>
                </a:solidFill>
                <a:sym typeface="Wingdings" pitchFamily="2" charset="2"/>
              </a:rPr>
              <a:t> Donna Phillips, Ed.D. </a:t>
            </a:r>
            <a:br>
              <a:rPr lang="en-US" sz="2000" b="1" dirty="0">
                <a:solidFill>
                  <a:srgbClr val="3D3D3D"/>
                </a:solidFill>
                <a:sym typeface="Wingdings" pitchFamily="2" charset="2"/>
              </a:rPr>
            </a:br>
            <a:r>
              <a:rPr lang="en-US" sz="2000" b="1" dirty="0">
                <a:solidFill>
                  <a:srgbClr val="3D3D3D"/>
                </a:solidFill>
                <a:sym typeface="Wingdings" pitchFamily="2" charset="2"/>
              </a:rPr>
              <a:t>Director and Principal Investigator</a:t>
            </a:r>
            <a:br>
              <a:rPr lang="en-US" sz="2000" b="1" dirty="0">
                <a:solidFill>
                  <a:srgbClr val="3D3D3D"/>
                </a:solidFill>
                <a:sym typeface="Wingdings" pitchFamily="2" charset="2"/>
              </a:rPr>
            </a:br>
            <a:r>
              <a:rPr lang="en-US" sz="2000" b="1" dirty="0">
                <a:solidFill>
                  <a:srgbClr val="3D3D3D"/>
                </a:solidFill>
                <a:sym typeface="Wingdings" pitchFamily="2" charset="2"/>
                <a:hlinkClick r:id="rId4"/>
              </a:rPr>
              <a:t>dphillips5@usf.edu</a:t>
            </a:r>
            <a:r>
              <a:rPr lang="en-US" sz="2000" b="1" dirty="0">
                <a:solidFill>
                  <a:srgbClr val="3D3D3D"/>
                </a:solidFill>
                <a:sym typeface="Wingdings" pitchFamily="2" charset="2"/>
              </a:rPr>
              <a:t>  </a:t>
            </a:r>
          </a:p>
          <a:p>
            <a:pPr lvl="0">
              <a:buFont typeface="Wingdings" pitchFamily="2" charset="2"/>
              <a:buChar char="n"/>
              <a:defRPr/>
            </a:pPr>
            <a:r>
              <a:rPr lang="en-US" sz="2000" b="1" dirty="0">
                <a:solidFill>
                  <a:srgbClr val="3D3D3D"/>
                </a:solidFill>
                <a:sym typeface="Wingdings" pitchFamily="2" charset="2"/>
              </a:rPr>
              <a:t> Franklin Coker, Ed.S. </a:t>
            </a:r>
            <a:br>
              <a:rPr lang="en-US" sz="2000" b="1" dirty="0">
                <a:solidFill>
                  <a:srgbClr val="3D3D3D"/>
                </a:solidFill>
                <a:sym typeface="Wingdings" pitchFamily="2" charset="2"/>
              </a:rPr>
            </a:br>
            <a:r>
              <a:rPr lang="en-US" sz="2000" b="1" dirty="0">
                <a:solidFill>
                  <a:srgbClr val="3D3D3D"/>
                </a:solidFill>
                <a:sym typeface="Wingdings" pitchFamily="2" charset="2"/>
              </a:rPr>
              <a:t>Assistant Director</a:t>
            </a:r>
            <a:br>
              <a:rPr lang="en-US" sz="2000" b="1" dirty="0">
                <a:solidFill>
                  <a:srgbClr val="3D3D3D"/>
                </a:solidFill>
                <a:sym typeface="Wingdings" pitchFamily="2" charset="2"/>
              </a:rPr>
            </a:br>
            <a:r>
              <a:rPr lang="en-US" sz="2000" b="1" dirty="0">
                <a:solidFill>
                  <a:srgbClr val="3D3D3D"/>
                </a:solidFill>
                <a:sym typeface="Wingdings" pitchFamily="2" charset="2"/>
                <a:hlinkClick r:id="rId5"/>
              </a:rPr>
              <a:t>fjcoker@usf.edu</a:t>
            </a:r>
            <a:r>
              <a:rPr lang="en-US" sz="2000" b="1" dirty="0">
                <a:solidFill>
                  <a:srgbClr val="3D3D3D"/>
                </a:solidFill>
                <a:sym typeface="Wingdings" pitchFamily="2" charset="2"/>
              </a:rPr>
              <a:t> </a:t>
            </a:r>
          </a:p>
        </p:txBody>
      </p:sp>
      <p:pic>
        <p:nvPicPr>
          <p:cNvPr id="12" name="Picture 11">
            <a:extLst>
              <a:ext uri="{FF2B5EF4-FFF2-40B4-BE49-F238E27FC236}">
                <a16:creationId xmlns:a16="http://schemas.microsoft.com/office/drawing/2014/main" id="{29D18B15-BB07-776E-6021-4E5AF6FD1ABA}"/>
              </a:ext>
            </a:extLst>
          </p:cNvPr>
          <p:cNvPicPr>
            <a:picLocks noChangeAspect="1"/>
          </p:cNvPicPr>
          <p:nvPr/>
        </p:nvPicPr>
        <p:blipFill>
          <a:blip r:embed="rId6"/>
          <a:stretch>
            <a:fillRect/>
          </a:stretch>
        </p:blipFill>
        <p:spPr>
          <a:xfrm>
            <a:off x="4725369" y="5563569"/>
            <a:ext cx="2440350" cy="717069"/>
          </a:xfrm>
          <a:prstGeom prst="rect">
            <a:avLst/>
          </a:prstGeom>
        </p:spPr>
      </p:pic>
    </p:spTree>
    <p:extLst>
      <p:ext uri="{BB962C8B-B14F-4D97-AF65-F5344CB8AC3E}">
        <p14:creationId xmlns:p14="http://schemas.microsoft.com/office/powerpoint/2010/main" val="2404537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3F2C7DA-D3E9-A0FD-F139-45E063D17F07}"/>
              </a:ext>
            </a:extLst>
          </p:cNvPr>
          <p:cNvSpPr>
            <a:spLocks noGrp="1"/>
          </p:cNvSpPr>
          <p:nvPr>
            <p:ph type="title"/>
          </p:nvPr>
        </p:nvSpPr>
        <p:spPr>
          <a:xfrm>
            <a:off x="1168400" y="1166019"/>
            <a:ext cx="7078662" cy="658812"/>
          </a:xfrm>
        </p:spPr>
        <p:txBody>
          <a:bodyPr/>
          <a:lstStyle/>
          <a:p>
            <a:pPr algn="ctr"/>
            <a:r>
              <a:rPr lang="en-US" altLang="en-US" dirty="0">
                <a:latin typeface="Calibri"/>
                <a:cs typeface="Calibri"/>
              </a:rPr>
              <a:t>Florida Department of Education’s (FDOE) Mission &amp; Vision</a:t>
            </a:r>
          </a:p>
        </p:txBody>
      </p:sp>
      <p:sp>
        <p:nvSpPr>
          <p:cNvPr id="3" name="Content Placeholder 2">
            <a:extLst>
              <a:ext uri="{FF2B5EF4-FFF2-40B4-BE49-F238E27FC236}">
                <a16:creationId xmlns:a16="http://schemas.microsoft.com/office/drawing/2014/main" id="{F65C22B3-C921-E6BF-5709-CD247BB7A376}"/>
              </a:ext>
            </a:extLst>
          </p:cNvPr>
          <p:cNvSpPr>
            <a:spLocks noGrp="1"/>
          </p:cNvSpPr>
          <p:nvPr>
            <p:ph idx="1"/>
          </p:nvPr>
        </p:nvSpPr>
        <p:spPr>
          <a:xfrm>
            <a:off x="261937" y="1988344"/>
            <a:ext cx="8620125" cy="3868737"/>
          </a:xfrm>
        </p:spPr>
        <p:txBody>
          <a:bodyPr/>
          <a:lstStyle/>
          <a:p>
            <a:pPr>
              <a:defRPr/>
            </a:pPr>
            <a:r>
              <a:rPr lang="en-US" dirty="0"/>
              <a:t>The mission of Florida’s Early Learning-20 education system shall be to increase the proficiency of </a:t>
            </a:r>
            <a:r>
              <a:rPr lang="en-US" b="1" u="sng" dirty="0"/>
              <a:t>all students</a:t>
            </a:r>
            <a:r>
              <a:rPr lang="en-US" b="1" dirty="0"/>
              <a:t> </a:t>
            </a:r>
            <a:r>
              <a:rPr lang="en-US" dirty="0"/>
              <a:t>within one seamless, efficient system, by allowing them the opportunity to expand their knowledge and skills through learning opportunities and research valued by students, parents and communities.</a:t>
            </a:r>
          </a:p>
          <a:p>
            <a:pPr>
              <a:defRPr/>
            </a:pPr>
            <a:r>
              <a:rPr lang="en-US" dirty="0"/>
              <a:t>Florida will have an efficient world-class education system that engages and prepares </a:t>
            </a:r>
            <a:r>
              <a:rPr lang="en-US" b="1" u="sng" dirty="0"/>
              <a:t>all students</a:t>
            </a:r>
            <a:r>
              <a:rPr lang="en-US" b="1" dirty="0"/>
              <a:t> </a:t>
            </a:r>
            <a:r>
              <a:rPr lang="en-US" dirty="0"/>
              <a:t>to be globally competitive for college and careers.</a:t>
            </a:r>
          </a:p>
          <a:p>
            <a:pPr marL="0" indent="0" algn="ctr">
              <a:buFont typeface="Arial" panose="020B0604020202020204" pitchFamily="34" charset="0"/>
              <a:buNone/>
              <a:defRPr/>
            </a:pPr>
            <a:r>
              <a:rPr lang="en-US" sz="1400" dirty="0"/>
              <a:t>From: </a:t>
            </a:r>
            <a:r>
              <a:rPr lang="en-US" sz="1400" dirty="0">
                <a:hlinkClick r:id="rId3"/>
              </a:rPr>
              <a:t>Section 1008.31, Florida Statutes (F.S.)</a:t>
            </a:r>
            <a:r>
              <a:rPr lang="en-US" sz="1400" dirty="0"/>
              <a:t>, and </a:t>
            </a:r>
            <a:r>
              <a:rPr lang="en-US" sz="1400" dirty="0">
                <a:hlinkClick r:id="rId4"/>
              </a:rPr>
              <a:t>FDOE’s Strategic Plan</a:t>
            </a:r>
            <a:r>
              <a:rPr lang="en-US" sz="1400" dirty="0"/>
              <a:t>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1077523"/>
            <a:ext cx="9144000" cy="855869"/>
          </a:xfrm>
        </p:spPr>
        <p:txBody>
          <a:bodyPr anchor="ctr"/>
          <a:lstStyle/>
          <a:p>
            <a:pPr algn="ctr"/>
            <a:r>
              <a:rPr lang="en-US" b="1" dirty="0"/>
              <a:t>Clarke Schools for </a:t>
            </a:r>
            <a:r>
              <a:rPr lang="en-US" dirty="0"/>
              <a:t>Deaf and Hard of Hearing </a:t>
            </a:r>
            <a:br>
              <a:rPr lang="en-US" dirty="0"/>
            </a:br>
            <a:r>
              <a:rPr lang="en-US" b="1" dirty="0"/>
              <a:t>Auditory Oral Program</a:t>
            </a:r>
            <a:br>
              <a:rPr lang="en-US" altLang="en-US" sz="3200" dirty="0">
                <a:latin typeface="+mn-lt"/>
              </a:rPr>
            </a:br>
            <a:endParaRPr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55813" y="1808264"/>
            <a:ext cx="6232359" cy="3723901"/>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just">
              <a:defRPr/>
            </a:pPr>
            <a:endParaRPr kumimoji="0" lang="en-US" sz="2000" b="1" i="0" u="none" strike="noStrike" kern="1200" cap="none" spc="0" normalizeH="0" baseline="0" noProof="0" dirty="0">
              <a:ln>
                <a:noFill/>
              </a:ln>
              <a:solidFill>
                <a:schemeClr val="accent5">
                  <a:lumMod val="50000"/>
                </a:schemeClr>
              </a:solidFill>
              <a:effectLst/>
              <a:uLnTx/>
              <a:uFillTx/>
              <a:ea typeface="ＭＳ Ｐゴシック"/>
            </a:endParaRPr>
          </a:p>
          <a:p>
            <a:pPr algn="ctr" eaLnBrk="1" hangingPunct="1">
              <a:spcBef>
                <a:spcPct val="20000"/>
              </a:spcBef>
              <a:defRPr/>
            </a:pPr>
            <a:endParaRPr lang="en-US" sz="2000" b="1" dirty="0">
              <a:solidFill>
                <a:schemeClr val="accent5">
                  <a:lumMod val="50000"/>
                </a:schemeClr>
              </a:solidFill>
            </a:endParaRPr>
          </a:p>
          <a:p>
            <a:pPr algn="ctr" eaLnBrk="1" hangingPunct="1">
              <a:spcBef>
                <a:spcPct val="20000"/>
              </a:spcBef>
              <a:defRPr/>
            </a:pPr>
            <a:endParaRPr lang="en-US" sz="2000" b="1" dirty="0">
              <a:solidFill>
                <a:schemeClr val="accent5">
                  <a:lumMod val="50000"/>
                </a:schemeClr>
              </a:solidFill>
            </a:endParaRPr>
          </a:p>
          <a:p>
            <a:pPr algn="ctr" eaLnBrk="1" hangingPunct="1">
              <a:spcBef>
                <a:spcPct val="20000"/>
              </a:spcBef>
              <a:defRPr/>
            </a:pPr>
            <a:endParaRPr lang="en-US" sz="2000" b="1" dirty="0">
              <a:solidFill>
                <a:schemeClr val="accent5">
                  <a:lumMod val="50000"/>
                </a:schemeClr>
              </a:solidFill>
            </a:endParaRPr>
          </a:p>
          <a:p>
            <a:pPr algn="ctr" eaLnBrk="1" hangingPunct="1">
              <a:spcBef>
                <a:spcPct val="20000"/>
              </a:spcBef>
              <a:defRPr/>
            </a:pPr>
            <a:r>
              <a:rPr lang="en-US" sz="2200" b="1" dirty="0">
                <a:solidFill>
                  <a:schemeClr val="accent5">
                    <a:lumMod val="50000"/>
                  </a:schemeClr>
                </a:solidFill>
              </a:rPr>
              <a:t>Clarke Schools provides children who are deaf or hard of hearing with the listening, learning and spoken language skills they need to succeed. The project focuses on children ages birth to three, preschool and early education through age 7. Clarke Schools offer in-person or tele-services including speech and language therapy, parent trainings and community resources for children and families without access to funding. </a:t>
            </a:r>
            <a:endParaRPr lang="en-US" sz="2200" dirty="0">
              <a:solidFill>
                <a:schemeClr val="accent5">
                  <a:lumMod val="50000"/>
                </a:schemeClr>
              </a:solidFill>
            </a:endParaRPr>
          </a:p>
          <a:p>
            <a:pPr eaLnBrk="1" hangingPunct="1">
              <a:spcBef>
                <a:spcPct val="20000"/>
              </a:spcBef>
              <a:defRPr/>
            </a:pPr>
            <a:endParaRPr lang="en-US" altLang="en-US" sz="2000" dirty="0">
              <a:ea typeface="ＭＳ Ｐゴシック"/>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000" b="1" i="0" u="none" strike="noStrike" kern="1200" cap="none" spc="0" normalizeH="0" baseline="0" noProof="0" dirty="0">
              <a:ln>
                <a:noFill/>
              </a:ln>
              <a:solidFill>
                <a:schemeClr val="accent5">
                  <a:lumMod val="50000"/>
                </a:schemeClr>
              </a:solidFill>
              <a:effectLst/>
              <a:uLnTx/>
              <a:uFillTx/>
              <a:ea typeface="ＭＳ Ｐゴシック"/>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2" name="Picture 1">
            <a:extLst>
              <a:ext uri="{FF2B5EF4-FFF2-40B4-BE49-F238E27FC236}">
                <a16:creationId xmlns:a16="http://schemas.microsoft.com/office/drawing/2014/main" id="{89A28DD5-9394-8BBC-DECA-579EC4CF5057}"/>
              </a:ext>
            </a:extLst>
          </p:cNvPr>
          <p:cNvPicPr>
            <a:picLocks noChangeAspect="1"/>
          </p:cNvPicPr>
          <p:nvPr/>
        </p:nvPicPr>
        <p:blipFill>
          <a:blip r:embed="rId3"/>
          <a:stretch>
            <a:fillRect/>
          </a:stretch>
        </p:blipFill>
        <p:spPr>
          <a:xfrm>
            <a:off x="3084439" y="5780477"/>
            <a:ext cx="2975106" cy="646232"/>
          </a:xfrm>
          <a:prstGeom prst="rect">
            <a:avLst/>
          </a:prstGeom>
        </p:spPr>
      </p:pic>
    </p:spTree>
    <p:extLst>
      <p:ext uri="{BB962C8B-B14F-4D97-AF65-F5344CB8AC3E}">
        <p14:creationId xmlns:p14="http://schemas.microsoft.com/office/powerpoint/2010/main" val="189908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49" y="1048113"/>
            <a:ext cx="7886700" cy="855869"/>
          </a:xfrm>
        </p:spPr>
        <p:txBody>
          <a:bodyPr anchor="ctr"/>
          <a:lstStyle/>
          <a:p>
            <a:pPr algn="ctr"/>
            <a:r>
              <a:rPr lang="en-US" b="1" dirty="0"/>
              <a:t>Clarke Schools for </a:t>
            </a:r>
            <a:r>
              <a:rPr lang="en-US" dirty="0"/>
              <a:t>Deaf and Hard of Hearing </a:t>
            </a:r>
            <a:r>
              <a:rPr lang="en-US" b="1" dirty="0"/>
              <a:t>Auditory Oral Program</a:t>
            </a:r>
            <a:endParaRPr lang="en-US" dirty="0">
              <a:latin typeface="Calibri"/>
              <a:cs typeface="Calibri"/>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2049178" y="1644190"/>
            <a:ext cx="5045640" cy="3569619"/>
          </a:xfrm>
        </p:spPr>
        <p:txBody>
          <a:bodyPr/>
          <a:lstStyle/>
          <a:p>
            <a:pPr marL="0" indent="0">
              <a:buNone/>
            </a:pPr>
            <a:endParaRPr lang="en-US" altLang="en-US" sz="2000" b="1" dirty="0">
              <a:solidFill>
                <a:schemeClr val="tx1"/>
              </a:solidFill>
              <a:latin typeface="+mn-lt"/>
              <a:ea typeface="ＭＳ Ｐゴシック" panose="020B0600070205080204" pitchFamily="34" charset="-128"/>
            </a:endParaRPr>
          </a:p>
          <a:p>
            <a:pPr marL="0" indent="0">
              <a:buNone/>
            </a:pPr>
            <a:endParaRPr lang="en-US" altLang="en-US" sz="2000" b="1" dirty="0">
              <a:latin typeface="+mn-lt"/>
              <a:ea typeface="ＭＳ Ｐゴシック" panose="020B0600070205080204" pitchFamily="34" charset="-128"/>
            </a:endParaRPr>
          </a:p>
          <a:p>
            <a:pPr marL="0" indent="0">
              <a:buNone/>
            </a:pPr>
            <a:r>
              <a:rPr lang="en-US" altLang="en-US" sz="2400" b="1" dirty="0">
                <a:solidFill>
                  <a:schemeClr val="tx1"/>
                </a:solidFill>
                <a:latin typeface="+mn-lt"/>
                <a:ea typeface="ＭＳ Ｐゴシック" panose="020B0600070205080204" pitchFamily="34" charset="-128"/>
              </a:rPr>
              <a:t>Alisa Demico, M.S., CCC-SLP, LSLS, Certified AVT Director - Clarke Schools for Hearing and Speech </a:t>
            </a:r>
          </a:p>
          <a:p>
            <a:pPr marL="0" indent="0">
              <a:buNone/>
            </a:pPr>
            <a:r>
              <a:rPr lang="en-US" altLang="en-US" sz="2400" b="1" dirty="0">
                <a:latin typeface="+mn-lt"/>
                <a:ea typeface="ＭＳ Ｐゴシック" panose="020B0600070205080204" pitchFamily="34" charset="-128"/>
                <a:hlinkClick r:id="rId3"/>
              </a:rPr>
              <a:t>ademico@clarkeschools.org</a:t>
            </a:r>
            <a:r>
              <a:rPr lang="en-US" altLang="en-US" sz="2400" b="1" dirty="0">
                <a:latin typeface="+mn-lt"/>
                <a:ea typeface="ＭＳ Ｐゴシック" panose="020B0600070205080204" pitchFamily="34" charset="-128"/>
              </a:rPr>
              <a:t>   </a:t>
            </a:r>
          </a:p>
          <a:p>
            <a:pPr marL="0" indent="0">
              <a:buNone/>
            </a:pPr>
            <a:r>
              <a:rPr lang="en-US" altLang="en-US" sz="2400" b="1" dirty="0">
                <a:solidFill>
                  <a:schemeClr val="tx1"/>
                </a:solidFill>
                <a:latin typeface="+mn-lt"/>
                <a:ea typeface="ＭＳ Ｐゴシック" panose="020B0600070205080204" pitchFamily="34" charset="-128"/>
              </a:rPr>
              <a:t>Phone: 904-880-9001</a:t>
            </a:r>
          </a:p>
          <a:p>
            <a:pPr marL="0" indent="0" algn="ctr">
              <a:buNone/>
            </a:pPr>
            <a:endParaRPr lang="en-US" altLang="en-US" sz="2400" b="1" dirty="0">
              <a:solidFill>
                <a:schemeClr val="tx1"/>
              </a:solidFill>
              <a:latin typeface="+mn-lt"/>
              <a:ea typeface="ＭＳ Ｐゴシック" panose="020B0600070205080204" pitchFamily="34" charset="-128"/>
              <a:hlinkClick r:id="" action="ppaction://noaction"/>
            </a:endParaRPr>
          </a:p>
          <a:p>
            <a:pPr marL="0" indent="0" algn="ctr">
              <a:buNone/>
            </a:pPr>
            <a:r>
              <a:rPr lang="en-US" altLang="en-US" sz="2400" b="1" dirty="0">
                <a:solidFill>
                  <a:schemeClr val="tx1"/>
                </a:solidFill>
                <a:latin typeface="+mn-lt"/>
                <a:ea typeface="ＭＳ Ｐゴシック" panose="020B0600070205080204" pitchFamily="34" charset="-128"/>
                <a:hlinkClick r:id="" action="ppaction://noaction"/>
              </a:rPr>
              <a:t>https://www.clarkeschools.org/</a:t>
            </a:r>
            <a:r>
              <a:rPr lang="en-US" altLang="en-US" sz="2400" b="1" dirty="0">
                <a:latin typeface="+mn-lt"/>
                <a:ea typeface="ＭＳ Ｐゴシック" panose="020B0600070205080204" pitchFamily="34" charset="-128"/>
              </a:rPr>
              <a:t> </a:t>
            </a:r>
            <a:endParaRPr lang="en-US" altLang="en-US" sz="2400" b="1" dirty="0">
              <a:solidFill>
                <a:schemeClr val="tx1"/>
              </a:solidFill>
              <a:latin typeface="+mn-lt"/>
              <a:ea typeface="ＭＳ Ｐゴシック" panose="020B0600070205080204" pitchFamily="34" charset="-128"/>
            </a:endParaRPr>
          </a:p>
        </p:txBody>
      </p:sp>
      <p:pic>
        <p:nvPicPr>
          <p:cNvPr id="5" name="Picture 4">
            <a:extLst>
              <a:ext uri="{FF2B5EF4-FFF2-40B4-BE49-F238E27FC236}">
                <a16:creationId xmlns:a16="http://schemas.microsoft.com/office/drawing/2014/main" id="{F76CADF2-2907-D113-ADBA-7DD54AB18DF7}"/>
              </a:ext>
            </a:extLst>
          </p:cNvPr>
          <p:cNvPicPr>
            <a:picLocks noChangeAspect="1"/>
          </p:cNvPicPr>
          <p:nvPr/>
        </p:nvPicPr>
        <p:blipFill>
          <a:blip r:embed="rId4"/>
          <a:stretch>
            <a:fillRect/>
          </a:stretch>
        </p:blipFill>
        <p:spPr>
          <a:xfrm>
            <a:off x="3085891" y="5679872"/>
            <a:ext cx="2972215" cy="647790"/>
          </a:xfrm>
          <a:prstGeom prst="rect">
            <a:avLst/>
          </a:prstGeom>
        </p:spPr>
      </p:pic>
    </p:spTree>
    <p:extLst>
      <p:ext uri="{BB962C8B-B14F-4D97-AF65-F5344CB8AC3E}">
        <p14:creationId xmlns:p14="http://schemas.microsoft.com/office/powerpoint/2010/main" val="227738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976786"/>
            <a:ext cx="9144000" cy="855869"/>
          </a:xfrm>
        </p:spPr>
        <p:txBody>
          <a:bodyPr anchor="ctr"/>
          <a:lstStyle/>
          <a:p>
            <a:pPr algn="ctr"/>
            <a:r>
              <a:rPr lang="en-US" altLang="en-US" sz="3200" dirty="0">
                <a:latin typeface="+mn-lt"/>
              </a:rPr>
              <a:t>Debbie </a:t>
            </a:r>
            <a:r>
              <a:rPr lang="en-US" altLang="en-US" dirty="0">
                <a:latin typeface="+mn-lt"/>
              </a:rPr>
              <a:t>University of Miami School for </a:t>
            </a:r>
            <a:r>
              <a:rPr lang="en-US" dirty="0"/>
              <a:t>Deaf and Hard of Hearing</a:t>
            </a:r>
            <a:r>
              <a:rPr lang="en-US" altLang="en-US" sz="3200" dirty="0">
                <a:latin typeface="+mn-lt"/>
              </a:rPr>
              <a:t> Auditory Oral Program</a:t>
            </a:r>
            <a:endParaRPr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55819" y="1957254"/>
            <a:ext cx="6232359" cy="3369503"/>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just">
              <a:defRPr/>
            </a:pPr>
            <a:endParaRPr kumimoji="0" lang="en-US" sz="2000" b="1" i="0" u="none" strike="noStrike" kern="1200" cap="none" spc="0" normalizeH="0" baseline="0" noProof="0" dirty="0">
              <a:ln>
                <a:noFill/>
              </a:ln>
              <a:solidFill>
                <a:schemeClr val="accent5">
                  <a:lumMod val="50000"/>
                </a:schemeClr>
              </a:solidFill>
              <a:effectLst/>
              <a:uLnTx/>
              <a:uFillTx/>
              <a:ea typeface="ＭＳ Ｐゴシック"/>
            </a:endParaRPr>
          </a:p>
          <a:p>
            <a:pPr algn="ctr" eaLnBrk="1" hangingPunct="1">
              <a:spcBef>
                <a:spcPct val="20000"/>
              </a:spcBef>
              <a:defRPr/>
            </a:pPr>
            <a:endParaRPr lang="en-US" sz="2000" b="1" dirty="0">
              <a:solidFill>
                <a:schemeClr val="accent5">
                  <a:lumMod val="50000"/>
                </a:schemeClr>
              </a:solidFill>
            </a:endParaRPr>
          </a:p>
          <a:p>
            <a:pPr algn="ctr" eaLnBrk="1" hangingPunct="1">
              <a:spcBef>
                <a:spcPct val="20000"/>
              </a:spcBef>
              <a:defRPr/>
            </a:pPr>
            <a:endParaRPr lang="en-US" sz="2000" b="1" dirty="0">
              <a:solidFill>
                <a:schemeClr val="accent5">
                  <a:lumMod val="50000"/>
                </a:schemeClr>
              </a:solidFill>
            </a:endParaRPr>
          </a:p>
          <a:p>
            <a:pPr algn="ctr" eaLnBrk="1" hangingPunct="1">
              <a:spcBef>
                <a:spcPct val="20000"/>
              </a:spcBef>
              <a:defRPr/>
            </a:pPr>
            <a:r>
              <a:rPr lang="en-US" sz="2200" b="1" dirty="0">
                <a:solidFill>
                  <a:schemeClr val="accent5">
                    <a:lumMod val="50000"/>
                  </a:schemeClr>
                </a:solidFill>
              </a:rPr>
              <a:t>Debbie UM provides children who are deaf or hard of hearing with the listening, learning and spoken language skills they need to succeed. The project focuses on children ages birth to three, preschool and early education through age 7. Debbie UM offers in-person or tele-services including speech and language therapy, parent trainings and community resources for children and families without access to funding. </a:t>
            </a:r>
            <a:endParaRPr lang="en-US" sz="2200" dirty="0">
              <a:solidFill>
                <a:schemeClr val="accent5">
                  <a:lumMod val="50000"/>
                </a:schemeClr>
              </a:solidFill>
            </a:endParaRPr>
          </a:p>
          <a:p>
            <a:pPr eaLnBrk="1" hangingPunct="1">
              <a:spcBef>
                <a:spcPct val="20000"/>
              </a:spcBef>
              <a:defRPr/>
            </a:pPr>
            <a:endParaRPr lang="en-US" altLang="en-US" sz="2000" dirty="0">
              <a:ea typeface="ＭＳ Ｐゴシック"/>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000" b="1" i="0" u="none" strike="noStrike" kern="1200" cap="none" spc="0" normalizeH="0" baseline="0" noProof="0" dirty="0">
              <a:ln>
                <a:noFill/>
              </a:ln>
              <a:solidFill>
                <a:schemeClr val="accent5">
                  <a:lumMod val="50000"/>
                </a:schemeClr>
              </a:solidFill>
              <a:effectLst/>
              <a:uLnTx/>
              <a:uFillTx/>
              <a:ea typeface="ＭＳ Ｐゴシック"/>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2054" name="Picture 6" descr="Image preview">
            <a:extLst>
              <a:ext uri="{FF2B5EF4-FFF2-40B4-BE49-F238E27FC236}">
                <a16:creationId xmlns:a16="http://schemas.microsoft.com/office/drawing/2014/main" id="{AD995B23-CBA1-3FF6-86A9-B0151C6AE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444" y="5575955"/>
            <a:ext cx="2455111" cy="85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9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2049180" y="1936770"/>
            <a:ext cx="5045640" cy="3190732"/>
          </a:xfrm>
        </p:spPr>
        <p:txBody>
          <a:bodyPr/>
          <a:lstStyle/>
          <a:p>
            <a:pPr marL="0" indent="0" algn="ctr">
              <a:buNone/>
            </a:pPr>
            <a:endParaRPr lang="en-US" altLang="en-US" sz="2000" b="1" dirty="0">
              <a:solidFill>
                <a:schemeClr val="tx1"/>
              </a:solidFill>
              <a:latin typeface="+mn-lt"/>
              <a:ea typeface="ＭＳ Ｐゴシック" panose="020B0600070205080204" pitchFamily="34" charset="-128"/>
            </a:endParaRPr>
          </a:p>
          <a:p>
            <a:pPr marL="0" marR="0" indent="0">
              <a:lnSpc>
                <a:spcPct val="107000"/>
              </a:lnSpc>
              <a:spcBef>
                <a:spcPts val="0"/>
              </a:spcBef>
              <a:spcAft>
                <a:spcPts val="800"/>
              </a:spcAft>
              <a:buNone/>
            </a:pPr>
            <a:r>
              <a:rPr lang="en-US" sz="2400" b="1" kern="100" dirty="0">
                <a:effectLst/>
                <a:latin typeface="+mn-lt"/>
                <a:ea typeface="Aptos" panose="020B0004020202020204" pitchFamily="34" charset="0"/>
                <a:cs typeface="Times New Roman" panose="02020603050405020304" pitchFamily="18" charset="0"/>
              </a:rPr>
              <a:t>Lynn W. Miskiel, M.A., CCC-SLP/A, ​</a:t>
            </a:r>
          </a:p>
          <a:p>
            <a:pPr marL="0" marR="0" indent="0">
              <a:lnSpc>
                <a:spcPct val="107000"/>
              </a:lnSpc>
              <a:spcBef>
                <a:spcPts val="0"/>
              </a:spcBef>
              <a:spcAft>
                <a:spcPts val="800"/>
              </a:spcAft>
              <a:buNone/>
            </a:pPr>
            <a:r>
              <a:rPr lang="en-US" sz="2400" b="1" kern="100" dirty="0">
                <a:effectLst/>
                <a:latin typeface="+mn-lt"/>
                <a:ea typeface="Aptos" panose="020B0004020202020204" pitchFamily="34" charset="0"/>
                <a:cs typeface="Times New Roman" panose="02020603050405020304" pitchFamily="18" charset="0"/>
              </a:rPr>
              <a:t>LSLS Cert AVEd​</a:t>
            </a:r>
          </a:p>
          <a:p>
            <a:pPr marL="0" marR="0" indent="0">
              <a:lnSpc>
                <a:spcPct val="107000"/>
              </a:lnSpc>
              <a:spcBef>
                <a:spcPts val="0"/>
              </a:spcBef>
              <a:spcAft>
                <a:spcPts val="800"/>
              </a:spcAft>
              <a:buNone/>
            </a:pPr>
            <a:r>
              <a:rPr lang="en-US" sz="2400" u="sng" kern="100" dirty="0">
                <a:solidFill>
                  <a:srgbClr val="467886"/>
                </a:solidFill>
                <a:effectLst/>
                <a:latin typeface="+mn-lt"/>
                <a:ea typeface="Aptos" panose="020B0004020202020204" pitchFamily="34" charset="0"/>
                <a:cs typeface="Times New Roman" panose="02020603050405020304" pitchFamily="18" charset="0"/>
                <a:hlinkClick r:id="rId3"/>
              </a:rPr>
              <a:t>lmiskiel@miami.edu</a:t>
            </a:r>
            <a:r>
              <a:rPr lang="en-US" sz="2400" kern="100" dirty="0">
                <a:effectLst/>
                <a:latin typeface="+mn-lt"/>
                <a:ea typeface="Aptos" panose="020B0004020202020204" pitchFamily="34" charset="0"/>
                <a:cs typeface="Times New Roman" panose="02020603050405020304" pitchFamily="18" charset="0"/>
              </a:rPr>
              <a:t>​</a:t>
            </a:r>
            <a:endParaRPr lang="en-US" sz="2400" kern="100" dirty="0">
              <a:latin typeface="+mn-lt"/>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kern="100" dirty="0">
              <a:effectLst/>
              <a:latin typeface="+mn-lt"/>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400" b="1" kern="100" dirty="0">
                <a:effectLst/>
                <a:latin typeface="+mn-lt"/>
                <a:ea typeface="Aptos" panose="020B0004020202020204" pitchFamily="34" charset="0"/>
                <a:cs typeface="Times New Roman" panose="02020603050405020304" pitchFamily="18" charset="0"/>
              </a:rPr>
              <a:t>Kathleen C. Vergara, M.A. CED </a:t>
            </a:r>
          </a:p>
          <a:p>
            <a:pPr marL="0" marR="0" indent="0">
              <a:lnSpc>
                <a:spcPct val="107000"/>
              </a:lnSpc>
              <a:spcBef>
                <a:spcPts val="0"/>
              </a:spcBef>
              <a:spcAft>
                <a:spcPts val="800"/>
              </a:spcAft>
              <a:buNone/>
            </a:pPr>
            <a:r>
              <a:rPr lang="en-US" sz="2400" u="sng" kern="100" dirty="0">
                <a:solidFill>
                  <a:srgbClr val="467886"/>
                </a:solidFill>
                <a:effectLst/>
                <a:latin typeface="+mn-lt"/>
                <a:ea typeface="Aptos" panose="020B0004020202020204" pitchFamily="34" charset="0"/>
                <a:cs typeface="Times New Roman" panose="02020603050405020304" pitchFamily="18" charset="0"/>
                <a:hlinkClick r:id="rId4"/>
              </a:rPr>
              <a:t>kvergara@med.miami.edu</a:t>
            </a:r>
            <a:endParaRPr lang="en-US" sz="2400" kern="100" dirty="0">
              <a:effectLst/>
              <a:latin typeface="+mn-lt"/>
              <a:ea typeface="Aptos" panose="020B0004020202020204" pitchFamily="34" charset="0"/>
              <a:cs typeface="Times New Roman" panose="02020603050405020304" pitchFamily="18" charset="0"/>
            </a:endParaRPr>
          </a:p>
        </p:txBody>
      </p:sp>
      <p:pic>
        <p:nvPicPr>
          <p:cNvPr id="3" name="Picture 2" descr="Image preview">
            <a:extLst>
              <a:ext uri="{FF2B5EF4-FFF2-40B4-BE49-F238E27FC236}">
                <a16:creationId xmlns:a16="http://schemas.microsoft.com/office/drawing/2014/main" id="{12CBA4AA-FA36-9AB0-4445-54DFA236A1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01340" y="5156911"/>
            <a:ext cx="2941320" cy="1182370"/>
          </a:xfrm>
          <a:prstGeom prst="rect">
            <a:avLst/>
          </a:prstGeom>
          <a:noFill/>
          <a:ln>
            <a:noFill/>
          </a:ln>
        </p:spPr>
      </p:pic>
      <p:sp>
        <p:nvSpPr>
          <p:cNvPr id="5" name="Title 1">
            <a:extLst>
              <a:ext uri="{FF2B5EF4-FFF2-40B4-BE49-F238E27FC236}">
                <a16:creationId xmlns:a16="http://schemas.microsoft.com/office/drawing/2014/main" id="{97DA6C58-B480-4253-4F8D-D0D51E076E73}"/>
              </a:ext>
            </a:extLst>
          </p:cNvPr>
          <p:cNvSpPr txBox="1">
            <a:spLocks/>
          </p:cNvSpPr>
          <p:nvPr/>
        </p:nvSpPr>
        <p:spPr bwMode="auto">
          <a:xfrm>
            <a:off x="522514" y="939869"/>
            <a:ext cx="8066315" cy="8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a:lstStyle>
          <a:p>
            <a:pPr algn="ctr"/>
            <a:r>
              <a:rPr lang="en-US" altLang="en-US" dirty="0">
                <a:latin typeface="+mn-lt"/>
              </a:rPr>
              <a:t>Debbie University of Miami School for </a:t>
            </a:r>
            <a:r>
              <a:rPr lang="en-US" dirty="0"/>
              <a:t>Deaf and Hard of Hearing</a:t>
            </a:r>
            <a:r>
              <a:rPr lang="en-US" altLang="en-US" dirty="0">
                <a:latin typeface="+mn-lt"/>
              </a:rPr>
              <a:t> Auditory Oral Program</a:t>
            </a:r>
            <a:endParaRPr lang="en-US" dirty="0">
              <a:cs typeface="Calibri" panose="020F0502020204030204" pitchFamily="34" charset="0"/>
            </a:endParaRPr>
          </a:p>
        </p:txBody>
      </p:sp>
    </p:spTree>
    <p:extLst>
      <p:ext uri="{BB962C8B-B14F-4D97-AF65-F5344CB8AC3E}">
        <p14:creationId xmlns:p14="http://schemas.microsoft.com/office/powerpoint/2010/main" val="23897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590127" y="770769"/>
            <a:ext cx="7963745" cy="895194"/>
          </a:xfrm>
        </p:spPr>
        <p:txBody>
          <a:bodyPr anchor="ctr"/>
          <a:lstStyle/>
          <a:p>
            <a:pPr marL="0" marR="0" algn="ctr">
              <a:lnSpc>
                <a:spcPct val="100000"/>
              </a:lnSpc>
              <a:spcBef>
                <a:spcPts val="0"/>
              </a:spcBef>
              <a:spcAft>
                <a:spcPts val="0"/>
              </a:spcAft>
            </a:pPr>
            <a:r>
              <a:rPr lang="en-US" sz="3200" kern="100" dirty="0">
                <a:effectLst/>
                <a:latin typeface="+mn-lt"/>
                <a:ea typeface="Aptos" panose="020B0004020202020204" pitchFamily="34" charset="0"/>
                <a:cs typeface="Times New Roman" panose="02020603050405020304" pitchFamily="18" charset="0"/>
              </a:rPr>
              <a:t>  Bridge to Speech</a:t>
            </a: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55819" y="1665963"/>
            <a:ext cx="6232359" cy="3628032"/>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just">
              <a:defRPr/>
            </a:pPr>
            <a:endParaRPr kumimoji="0" lang="en-US" sz="2000" b="1" i="0" u="none" strike="noStrike" kern="1200" cap="none" spc="0" normalizeH="0" baseline="0" noProof="0" dirty="0">
              <a:ln>
                <a:noFill/>
              </a:ln>
              <a:solidFill>
                <a:schemeClr val="accent5">
                  <a:lumMod val="50000"/>
                </a:schemeClr>
              </a:solidFill>
              <a:effectLst/>
              <a:uLnTx/>
              <a:uFillTx/>
              <a:ea typeface="ＭＳ Ｐゴシック"/>
            </a:endParaRPr>
          </a:p>
          <a:p>
            <a:pPr marL="0" marR="0" algn="ctr">
              <a:lnSpc>
                <a:spcPct val="107000"/>
              </a:lnSpc>
              <a:spcBef>
                <a:spcPts val="0"/>
              </a:spcBef>
              <a:spcAft>
                <a:spcPts val="800"/>
              </a:spcAft>
            </a:pPr>
            <a:r>
              <a:rPr lang="en-US" sz="2000" b="1" dirty="0">
                <a:solidFill>
                  <a:srgbClr val="262A63"/>
                </a:solidFill>
              </a:rPr>
              <a:t>Bridge to Speech provides </a:t>
            </a:r>
            <a:r>
              <a:rPr lang="en-US" sz="2000" b="1" kern="100" dirty="0">
                <a:solidFill>
                  <a:srgbClr val="262A63"/>
                </a:solidFill>
                <a:effectLst/>
                <a:latin typeface="Aptos" panose="020B0004020202020204" pitchFamily="34" charset="0"/>
                <a:ea typeface="Aptos" panose="020B0004020202020204" pitchFamily="34" charset="0"/>
                <a:cs typeface="Times New Roman" panose="02020603050405020304" pitchFamily="18" charset="0"/>
              </a:rPr>
              <a:t>opportunities for families to choose auditory oral education programs for their children who are deaf/hard of hearing ages 3 to 6. They provide faculty certified as Listening and Spoken Language Specialists. </a:t>
            </a:r>
            <a:r>
              <a:rPr lang="en-US" sz="2000" b="1" kern="100" dirty="0">
                <a:solidFill>
                  <a:srgbClr val="262A63"/>
                </a:solidFill>
                <a:latin typeface="Aptos" panose="020B0004020202020204" pitchFamily="34" charset="0"/>
                <a:ea typeface="Aptos" panose="020B0004020202020204" pitchFamily="34" charset="0"/>
                <a:cs typeface="Times New Roman" panose="02020603050405020304" pitchFamily="18" charset="0"/>
              </a:rPr>
              <a:t>T</a:t>
            </a:r>
            <a:r>
              <a:rPr lang="en-US" sz="2000" b="1" kern="100" dirty="0">
                <a:solidFill>
                  <a:srgbClr val="262A63"/>
                </a:solidFill>
                <a:effectLst/>
                <a:latin typeface="Aptos" panose="020B0004020202020204" pitchFamily="34" charset="0"/>
                <a:ea typeface="Aptos" panose="020B0004020202020204" pitchFamily="34" charset="0"/>
                <a:cs typeface="Times New Roman" panose="02020603050405020304" pitchFamily="18" charset="0"/>
              </a:rPr>
              <a:t>hey provide full time school services, part time virtual services and</a:t>
            </a:r>
            <a:r>
              <a:rPr lang="en-US" sz="2000" b="1" kern="100" dirty="0">
                <a:solidFill>
                  <a:srgbClr val="262A63"/>
                </a:solidFill>
                <a:latin typeface="Aptos" panose="020B0004020202020204" pitchFamily="34" charset="0"/>
                <a:ea typeface="Aptos" panose="020B0004020202020204" pitchFamily="34" charset="0"/>
                <a:cs typeface="Times New Roman" panose="02020603050405020304" pitchFamily="18" charset="0"/>
              </a:rPr>
              <a:t> </a:t>
            </a:r>
            <a:r>
              <a:rPr lang="en-US" sz="2000" b="1" kern="100" dirty="0">
                <a:solidFill>
                  <a:srgbClr val="262A63"/>
                </a:solidFill>
                <a:effectLst/>
                <a:latin typeface="Aptos" panose="020B0004020202020204" pitchFamily="34" charset="0"/>
                <a:ea typeface="Aptos" panose="020B0004020202020204" pitchFamily="34" charset="0"/>
                <a:cs typeface="Times New Roman" panose="02020603050405020304" pitchFamily="18" charset="0"/>
              </a:rPr>
              <a:t>support following transition to general education settings. Bridge to Speech encourages parent/family involvement</a:t>
            </a:r>
            <a:r>
              <a:rPr lang="en-US" sz="2000" b="1" kern="100" dirty="0">
                <a:solidFill>
                  <a:srgbClr val="262A63"/>
                </a:solidFill>
                <a:latin typeface="Aptos" panose="020B0004020202020204" pitchFamily="34" charset="0"/>
                <a:ea typeface="Aptos" panose="020B0004020202020204" pitchFamily="34" charset="0"/>
                <a:cs typeface="Times New Roman" panose="02020603050405020304" pitchFamily="18" charset="0"/>
              </a:rPr>
              <a:t> and </a:t>
            </a:r>
            <a:r>
              <a:rPr lang="en-US" sz="2000" b="1" kern="100" dirty="0">
                <a:solidFill>
                  <a:srgbClr val="262A63"/>
                </a:solidFill>
                <a:effectLst/>
                <a:latin typeface="Aptos" panose="020B0004020202020204" pitchFamily="34" charset="0"/>
                <a:ea typeface="Aptos" panose="020B0004020202020204" pitchFamily="34" charset="0"/>
                <a:cs typeface="Times New Roman" panose="02020603050405020304" pitchFamily="18" charset="0"/>
              </a:rPr>
              <a:t>professional learning opportunities for families.</a:t>
            </a: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2" name="Picture 1">
            <a:extLst>
              <a:ext uri="{FF2B5EF4-FFF2-40B4-BE49-F238E27FC236}">
                <a16:creationId xmlns:a16="http://schemas.microsoft.com/office/drawing/2014/main" id="{86046C2D-E7BD-7F59-CE7B-B914E78B41C7}"/>
              </a:ext>
            </a:extLst>
          </p:cNvPr>
          <p:cNvPicPr>
            <a:picLocks noChangeAspect="1"/>
          </p:cNvPicPr>
          <p:nvPr/>
        </p:nvPicPr>
        <p:blipFill>
          <a:blip r:embed="rId3"/>
          <a:stretch>
            <a:fillRect/>
          </a:stretch>
        </p:blipFill>
        <p:spPr>
          <a:xfrm>
            <a:off x="1781740" y="5673720"/>
            <a:ext cx="2975106" cy="646232"/>
          </a:xfrm>
          <a:prstGeom prst="rect">
            <a:avLst/>
          </a:prstGeom>
        </p:spPr>
      </p:pic>
      <p:pic>
        <p:nvPicPr>
          <p:cNvPr id="3" name="Picture 2">
            <a:extLst>
              <a:ext uri="{FF2B5EF4-FFF2-40B4-BE49-F238E27FC236}">
                <a16:creationId xmlns:a16="http://schemas.microsoft.com/office/drawing/2014/main" id="{083825A1-2004-C295-FDA9-C7437ABE4F7D}"/>
              </a:ext>
            </a:extLst>
          </p:cNvPr>
          <p:cNvPicPr>
            <a:picLocks noChangeAspect="1"/>
          </p:cNvPicPr>
          <p:nvPr/>
        </p:nvPicPr>
        <p:blipFill>
          <a:blip r:embed="rId4"/>
          <a:stretch>
            <a:fillRect/>
          </a:stretch>
        </p:blipFill>
        <p:spPr>
          <a:xfrm>
            <a:off x="4969986" y="5579224"/>
            <a:ext cx="2085013" cy="835224"/>
          </a:xfrm>
          <a:prstGeom prst="rect">
            <a:avLst/>
          </a:prstGeom>
        </p:spPr>
      </p:pic>
    </p:spTree>
    <p:extLst>
      <p:ext uri="{BB962C8B-B14F-4D97-AF65-F5344CB8AC3E}">
        <p14:creationId xmlns:p14="http://schemas.microsoft.com/office/powerpoint/2010/main" val="2981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50" y="780094"/>
            <a:ext cx="7886700" cy="1288019"/>
          </a:xfrm>
        </p:spPr>
        <p:txBody>
          <a:bodyPr anchor="ctr"/>
          <a:lstStyle/>
          <a:p>
            <a:pPr algn="ctr"/>
            <a:r>
              <a:rPr lang="en-US" sz="3200" kern="100" dirty="0">
                <a:effectLst/>
                <a:latin typeface="Aptos" panose="020B0004020202020204" pitchFamily="34" charset="0"/>
                <a:ea typeface="Aptos" panose="020B0004020202020204" pitchFamily="34" charset="0"/>
                <a:cs typeface="Times New Roman" panose="02020603050405020304" pitchFamily="18" charset="0"/>
              </a:rPr>
              <a:t>Bridge to Speech</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r>
              <a:rPr lang="en-US"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Available</a:t>
            </a:r>
            <a:r>
              <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through contacting the </a:t>
            </a:r>
            <a:r>
              <a:rPr lang="en-US"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C</a:t>
            </a:r>
            <a:r>
              <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larke Schools or University of Miami Debbie Institute</a:t>
            </a:r>
            <a:endParaRPr lang="en-US" sz="2400" dirty="0">
              <a:solidFill>
                <a:schemeClr val="tx1"/>
              </a:solidFill>
              <a:latin typeface="Calibri"/>
              <a:cs typeface="Calibri"/>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1588261" y="2245563"/>
            <a:ext cx="5967478" cy="3190732"/>
          </a:xfrm>
        </p:spPr>
        <p:txBody>
          <a:bodyPr/>
          <a:lstStyle/>
          <a:p>
            <a:pPr marL="0" indent="0">
              <a:buNone/>
            </a:pPr>
            <a:r>
              <a:rPr lang="en-US" altLang="en-US" sz="2200" b="1" dirty="0">
                <a:solidFill>
                  <a:schemeClr val="tx1"/>
                </a:solidFill>
                <a:latin typeface="+mn-lt"/>
                <a:ea typeface="ＭＳ Ｐゴシック" panose="020B0600070205080204" pitchFamily="34" charset="-128"/>
              </a:rPr>
              <a:t>Alisa Demico, CCC-SLP, LSLS, Certified AVT</a:t>
            </a:r>
          </a:p>
          <a:p>
            <a:pPr marL="0" indent="0">
              <a:buNone/>
            </a:pPr>
            <a:r>
              <a:rPr kumimoji="0" lang="en-US" sz="2200" b="0" i="0" u="none" strike="noStrike" kern="0" cap="none" spc="0" normalizeH="0" baseline="0" noProof="0" dirty="0">
                <a:ln>
                  <a:noFill/>
                </a:ln>
                <a:solidFill>
                  <a:sysClr val="windowText" lastClr="000000"/>
                </a:solidFill>
                <a:effectLst/>
                <a:uLnTx/>
                <a:uFillTx/>
                <a:latin typeface="+mn-lt"/>
                <a:hlinkClick r:id="rId3"/>
              </a:rPr>
              <a:t>ademico@clarkeschools.org</a:t>
            </a:r>
            <a:r>
              <a:rPr lang="en-US" altLang="en-US" sz="2200" b="1" dirty="0">
                <a:solidFill>
                  <a:schemeClr val="tx1"/>
                </a:solidFill>
                <a:latin typeface="+mn-lt"/>
                <a:ea typeface="ＭＳ Ｐゴシック" panose="020B0600070205080204" pitchFamily="34" charset="-128"/>
              </a:rPr>
              <a:t> </a:t>
            </a:r>
          </a:p>
          <a:p>
            <a:pPr marL="0" marR="0" indent="0">
              <a:lnSpc>
                <a:spcPct val="150000"/>
              </a:lnSpc>
              <a:spcBef>
                <a:spcPts val="0"/>
              </a:spcBef>
              <a:spcAft>
                <a:spcPts val="800"/>
              </a:spcAft>
              <a:buNone/>
            </a:pPr>
            <a:r>
              <a:rPr lang="en-US" sz="2200" b="1" kern="100" dirty="0">
                <a:effectLst/>
                <a:latin typeface="+mn-lt"/>
                <a:ea typeface="Aptos" panose="020B0004020202020204" pitchFamily="34" charset="0"/>
                <a:cs typeface="Times New Roman" panose="02020603050405020304" pitchFamily="18" charset="0"/>
              </a:rPr>
              <a:t>Lynn W. Miskiel, M.A., CCC-SLP/A, ​LSLS Cert AVEd​</a:t>
            </a:r>
          </a:p>
          <a:p>
            <a:pPr marL="0" marR="0" indent="0">
              <a:lnSpc>
                <a:spcPct val="107000"/>
              </a:lnSpc>
              <a:spcBef>
                <a:spcPts val="0"/>
              </a:spcBef>
              <a:spcAft>
                <a:spcPts val="800"/>
              </a:spcAft>
              <a:buNone/>
            </a:pPr>
            <a:r>
              <a:rPr lang="en-US" sz="2200" u="sng" kern="100" dirty="0">
                <a:solidFill>
                  <a:srgbClr val="467886"/>
                </a:solidFill>
                <a:effectLst/>
                <a:latin typeface="+mn-lt"/>
                <a:ea typeface="Aptos" panose="020B0004020202020204" pitchFamily="34" charset="0"/>
                <a:cs typeface="Times New Roman" panose="02020603050405020304" pitchFamily="18" charset="0"/>
                <a:hlinkClick r:id="rId4"/>
              </a:rPr>
              <a:t>lmiskiel@miami.edu</a:t>
            </a:r>
            <a:r>
              <a:rPr lang="en-US" sz="2200" kern="100" dirty="0">
                <a:effectLst/>
                <a:latin typeface="+mn-lt"/>
                <a:ea typeface="Aptos" panose="020B0004020202020204" pitchFamily="34" charset="0"/>
                <a:cs typeface="Times New Roman" panose="02020603050405020304" pitchFamily="18" charset="0"/>
              </a:rPr>
              <a:t>​</a:t>
            </a:r>
          </a:p>
          <a:p>
            <a:pPr marL="0" marR="0" indent="0">
              <a:lnSpc>
                <a:spcPct val="107000"/>
              </a:lnSpc>
              <a:spcBef>
                <a:spcPts val="0"/>
              </a:spcBef>
              <a:spcAft>
                <a:spcPts val="800"/>
              </a:spcAft>
              <a:buNone/>
            </a:pPr>
            <a:r>
              <a:rPr lang="en-US" sz="2200" b="1" kern="100" dirty="0">
                <a:effectLst/>
                <a:latin typeface="+mn-lt"/>
                <a:ea typeface="Aptos" panose="020B0004020202020204" pitchFamily="34" charset="0"/>
                <a:cs typeface="Times New Roman" panose="02020603050405020304" pitchFamily="18" charset="0"/>
              </a:rPr>
              <a:t>Kathleen C. Vergara, M.A. CED </a:t>
            </a:r>
          </a:p>
          <a:p>
            <a:pPr marL="0" marR="0" indent="0">
              <a:lnSpc>
                <a:spcPct val="107000"/>
              </a:lnSpc>
              <a:spcBef>
                <a:spcPts val="0"/>
              </a:spcBef>
              <a:spcAft>
                <a:spcPts val="800"/>
              </a:spcAft>
              <a:buNone/>
            </a:pPr>
            <a:r>
              <a:rPr lang="en-US" sz="2200" u="sng" kern="100" dirty="0">
                <a:solidFill>
                  <a:srgbClr val="467886"/>
                </a:solidFill>
                <a:effectLst/>
                <a:latin typeface="+mn-lt"/>
                <a:ea typeface="Aptos" panose="020B0004020202020204" pitchFamily="34" charset="0"/>
                <a:cs typeface="Times New Roman" panose="02020603050405020304" pitchFamily="18" charset="0"/>
                <a:hlinkClick r:id="rId5"/>
              </a:rPr>
              <a:t>kvergara@med.miami.edu</a:t>
            </a:r>
            <a:endParaRPr lang="en-US" sz="2200" kern="100" dirty="0">
              <a:effectLst/>
              <a:latin typeface="+mn-lt"/>
              <a:ea typeface="Aptos" panose="020B0004020202020204" pitchFamily="34" charset="0"/>
              <a:cs typeface="Times New Roman" panose="02020603050405020304" pitchFamily="18" charset="0"/>
            </a:endParaRPr>
          </a:p>
        </p:txBody>
      </p:sp>
      <p:pic>
        <p:nvPicPr>
          <p:cNvPr id="3" name="Picture 2" descr="Image preview">
            <a:extLst>
              <a:ext uri="{FF2B5EF4-FFF2-40B4-BE49-F238E27FC236}">
                <a16:creationId xmlns:a16="http://schemas.microsoft.com/office/drawing/2014/main" id="{12CBA4AA-FA36-9AB0-4445-54DFA236A1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8676" y="5436295"/>
            <a:ext cx="2086144" cy="838601"/>
          </a:xfrm>
          <a:prstGeom prst="rect">
            <a:avLst/>
          </a:prstGeom>
          <a:noFill/>
          <a:ln>
            <a:noFill/>
          </a:ln>
        </p:spPr>
      </p:pic>
      <p:pic>
        <p:nvPicPr>
          <p:cNvPr id="4" name="Picture 3">
            <a:extLst>
              <a:ext uri="{FF2B5EF4-FFF2-40B4-BE49-F238E27FC236}">
                <a16:creationId xmlns:a16="http://schemas.microsoft.com/office/drawing/2014/main" id="{0BA09FD1-E711-420E-0866-489995BC89A9}"/>
              </a:ext>
            </a:extLst>
          </p:cNvPr>
          <p:cNvPicPr>
            <a:picLocks noChangeAspect="1"/>
          </p:cNvPicPr>
          <p:nvPr/>
        </p:nvPicPr>
        <p:blipFill>
          <a:blip r:embed="rId7"/>
          <a:stretch>
            <a:fillRect/>
          </a:stretch>
        </p:blipFill>
        <p:spPr>
          <a:xfrm>
            <a:off x="1706584" y="5532479"/>
            <a:ext cx="2975106" cy="646232"/>
          </a:xfrm>
          <a:prstGeom prst="rect">
            <a:avLst/>
          </a:prstGeom>
        </p:spPr>
      </p:pic>
    </p:spTree>
    <p:extLst>
      <p:ext uri="{BB962C8B-B14F-4D97-AF65-F5344CB8AC3E}">
        <p14:creationId xmlns:p14="http://schemas.microsoft.com/office/powerpoint/2010/main" val="288842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852187"/>
            <a:ext cx="9144000" cy="855869"/>
          </a:xfrm>
        </p:spPr>
        <p:txBody>
          <a:bodyPr anchor="ctr"/>
          <a:lstStyle/>
          <a:p>
            <a:pPr algn="ctr"/>
            <a:r>
              <a:rPr lang="en-US" altLang="en-US" sz="3200" dirty="0">
                <a:latin typeface="+mn-lt"/>
              </a:rPr>
              <a:t>Florida Instructional Materials Center for the </a:t>
            </a:r>
            <a:br>
              <a:rPr lang="en-US" altLang="en-US" sz="3200" dirty="0">
                <a:latin typeface="+mn-lt"/>
              </a:rPr>
            </a:br>
            <a:r>
              <a:rPr lang="en-US" altLang="en-US" sz="3200" dirty="0">
                <a:latin typeface="+mn-lt"/>
              </a:rPr>
              <a:t>Visually Impaired (FIMC-VI)</a:t>
            </a:r>
            <a:endParaRPr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27967" y="1805569"/>
            <a:ext cx="6288066" cy="3833838"/>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marL="0" marR="0" algn="ctr">
              <a:lnSpc>
                <a:spcPct val="107000"/>
              </a:lnSpc>
              <a:spcBef>
                <a:spcPts val="0"/>
              </a:spcBef>
              <a:spcAft>
                <a:spcPts val="800"/>
              </a:spcAft>
            </a:pPr>
            <a:r>
              <a:rPr lang="en-US" sz="2000" b="1" kern="100" dirty="0">
                <a:solidFill>
                  <a:schemeClr val="tx1"/>
                </a:solidFill>
                <a:effectLst/>
                <a:ea typeface="Aptos" panose="020B0004020202020204" pitchFamily="34" charset="0"/>
                <a:cs typeface="Times New Roman" panose="02020603050405020304" pitchFamily="18" charset="0"/>
              </a:rPr>
              <a:t>FIMC-VI offers a variety of free services to stakeholders. FIMC-VI </a:t>
            </a:r>
            <a:r>
              <a:rPr lang="en-US" sz="2000" b="1" kern="100" dirty="0">
                <a:solidFill>
                  <a:schemeClr val="tx1"/>
                </a:solidFill>
                <a:ea typeface="Aptos" panose="020B0004020202020204" pitchFamily="34" charset="0"/>
                <a:cs typeface="Times New Roman" panose="02020603050405020304" pitchFamily="18" charset="0"/>
              </a:rPr>
              <a:t>s</a:t>
            </a:r>
            <a:r>
              <a:rPr lang="en-US" sz="2000" b="1" kern="100" dirty="0">
                <a:solidFill>
                  <a:schemeClr val="tx1"/>
                </a:solidFill>
                <a:effectLst/>
                <a:ea typeface="Aptos" panose="020B0004020202020204" pitchFamily="34" charset="0"/>
                <a:cs typeface="Times New Roman" panose="02020603050405020304" pitchFamily="18" charset="0"/>
              </a:rPr>
              <a:t>upports districts in the procurement or production and distribution of accessible instructional materials (braille, large print). FIMC-VI partners with local community volunteer services for braille services. </a:t>
            </a:r>
            <a:r>
              <a:rPr lang="en-US" sz="2000" b="1" kern="100" dirty="0">
                <a:solidFill>
                  <a:schemeClr val="tx1"/>
                </a:solidFill>
                <a:ea typeface="Aptos" panose="020B0004020202020204" pitchFamily="34" charset="0"/>
                <a:cs typeface="Times New Roman" panose="02020603050405020304" pitchFamily="18" charset="0"/>
              </a:rPr>
              <a:t>They work with </a:t>
            </a:r>
            <a:r>
              <a:rPr lang="en-US" sz="2000" b="1" kern="100" dirty="0">
                <a:solidFill>
                  <a:schemeClr val="tx1"/>
                </a:solidFill>
                <a:effectLst/>
                <a:ea typeface="Aptos" panose="020B0004020202020204" pitchFamily="34" charset="0"/>
                <a:cs typeface="Times New Roman" panose="02020603050405020304" pitchFamily="18" charset="0"/>
              </a:rPr>
              <a:t>American Printing House for Blind (APH) products</a:t>
            </a:r>
            <a:r>
              <a:rPr lang="en-US" sz="2000" b="1" kern="100" dirty="0">
                <a:solidFill>
                  <a:schemeClr val="tx1"/>
                </a:solidFill>
                <a:ea typeface="Aptos" panose="020B0004020202020204" pitchFamily="34" charset="0"/>
                <a:cs typeface="Times New Roman" panose="02020603050405020304" pitchFamily="18" charset="0"/>
              </a:rPr>
              <a:t>, provide a l</a:t>
            </a:r>
            <a:r>
              <a:rPr lang="en-US" sz="2000" b="1" kern="100" dirty="0">
                <a:solidFill>
                  <a:schemeClr val="tx1"/>
                </a:solidFill>
                <a:effectLst/>
                <a:ea typeface="Aptos" panose="020B0004020202020204" pitchFamily="34" charset="0"/>
                <a:cs typeface="Times New Roman" panose="02020603050405020304" pitchFamily="18" charset="0"/>
              </a:rPr>
              <a:t>oan library for stakeholders, </a:t>
            </a:r>
            <a:r>
              <a:rPr lang="en-US" sz="2000" b="1" kern="100" dirty="0">
                <a:solidFill>
                  <a:schemeClr val="tx1"/>
                </a:solidFill>
                <a:ea typeface="Aptos" panose="020B0004020202020204" pitchFamily="34" charset="0"/>
                <a:cs typeface="Times New Roman" panose="02020603050405020304" pitchFamily="18" charset="0"/>
              </a:rPr>
              <a:t>h</a:t>
            </a:r>
            <a:r>
              <a:rPr lang="en-US" sz="2000" b="1" kern="100" dirty="0">
                <a:solidFill>
                  <a:schemeClr val="tx1"/>
                </a:solidFill>
                <a:effectLst/>
                <a:ea typeface="Aptos" panose="020B0004020202020204" pitchFamily="34" charset="0"/>
                <a:cs typeface="Times New Roman" panose="02020603050405020304" pitchFamily="18" charset="0"/>
              </a:rPr>
              <a:t>old </a:t>
            </a:r>
            <a:r>
              <a:rPr lang="en-US" sz="2000" b="1" kern="100" dirty="0">
                <a:solidFill>
                  <a:schemeClr val="tx1"/>
                </a:solidFill>
                <a:ea typeface="Aptos" panose="020B0004020202020204" pitchFamily="34" charset="0"/>
                <a:cs typeface="Times New Roman" panose="02020603050405020304" pitchFamily="18" charset="0"/>
              </a:rPr>
              <a:t>s</a:t>
            </a:r>
            <a:r>
              <a:rPr lang="en-US" sz="2000" b="1" kern="100" dirty="0">
                <a:solidFill>
                  <a:schemeClr val="tx1"/>
                </a:solidFill>
                <a:effectLst/>
                <a:ea typeface="Aptos" panose="020B0004020202020204" pitchFamily="34" charset="0"/>
                <a:cs typeface="Times New Roman" panose="02020603050405020304" pitchFamily="18" charset="0"/>
              </a:rPr>
              <a:t>tudent and family events</a:t>
            </a:r>
            <a:r>
              <a:rPr lang="en-US" sz="2000" b="1" kern="100" dirty="0">
                <a:solidFill>
                  <a:schemeClr val="tx1"/>
                </a:solidFill>
                <a:ea typeface="Aptos" panose="020B0004020202020204" pitchFamily="34" charset="0"/>
                <a:cs typeface="Times New Roman" panose="02020603050405020304" pitchFamily="18" charset="0"/>
              </a:rPr>
              <a:t>, offer p</a:t>
            </a:r>
            <a:r>
              <a:rPr lang="en-US" sz="2000" b="1" kern="100" dirty="0">
                <a:solidFill>
                  <a:schemeClr val="tx1"/>
                </a:solidFill>
                <a:effectLst/>
                <a:ea typeface="Aptos" panose="020B0004020202020204" pitchFamily="34" charset="0"/>
                <a:cs typeface="Times New Roman" panose="02020603050405020304" pitchFamily="18" charset="0"/>
              </a:rPr>
              <a:t>rograms for the visually </a:t>
            </a:r>
            <a:r>
              <a:rPr lang="en-US" sz="2000" b="1" kern="100" dirty="0">
                <a:solidFill>
                  <a:schemeClr val="tx1"/>
                </a:solidFill>
                <a:ea typeface="Aptos" panose="020B0004020202020204" pitchFamily="34" charset="0"/>
                <a:cs typeface="Times New Roman" panose="02020603050405020304" pitchFamily="18" charset="0"/>
              </a:rPr>
              <a:t>i</a:t>
            </a:r>
            <a:r>
              <a:rPr lang="en-US" sz="2000" b="1" kern="100" dirty="0">
                <a:solidFill>
                  <a:schemeClr val="tx1"/>
                </a:solidFill>
                <a:effectLst/>
                <a:ea typeface="Aptos" panose="020B0004020202020204" pitchFamily="34" charset="0"/>
                <a:cs typeface="Times New Roman" panose="02020603050405020304" pitchFamily="18" charset="0"/>
              </a:rPr>
              <a:t>mpaired</a:t>
            </a:r>
            <a:r>
              <a:rPr lang="en-US" sz="2000" b="1" kern="100" dirty="0">
                <a:solidFill>
                  <a:schemeClr val="tx1"/>
                </a:solidFill>
                <a:ea typeface="Aptos" panose="020B0004020202020204" pitchFamily="34" charset="0"/>
                <a:cs typeface="Times New Roman" panose="02020603050405020304" pitchFamily="18" charset="0"/>
              </a:rPr>
              <a:t> and t</a:t>
            </a:r>
            <a:r>
              <a:rPr lang="en-US" sz="2000" b="1" kern="100" dirty="0">
                <a:solidFill>
                  <a:schemeClr val="tx1"/>
                </a:solidFill>
                <a:effectLst/>
                <a:ea typeface="Aptos" panose="020B0004020202020204" pitchFamily="34" charset="0"/>
                <a:cs typeface="Times New Roman" panose="02020603050405020304" pitchFamily="18" charset="0"/>
              </a:rPr>
              <a:t>echnical assistance to school districts.</a:t>
            </a: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3" name="Picture 2">
            <a:extLst>
              <a:ext uri="{FF2B5EF4-FFF2-40B4-BE49-F238E27FC236}">
                <a16:creationId xmlns:a16="http://schemas.microsoft.com/office/drawing/2014/main" id="{D71E2710-73A2-C625-A0DC-E01D94DE3F16}"/>
              </a:ext>
            </a:extLst>
          </p:cNvPr>
          <p:cNvPicPr>
            <a:picLocks noChangeAspect="1"/>
          </p:cNvPicPr>
          <p:nvPr/>
        </p:nvPicPr>
        <p:blipFill>
          <a:blip r:embed="rId3"/>
          <a:stretch>
            <a:fillRect/>
          </a:stretch>
        </p:blipFill>
        <p:spPr>
          <a:xfrm>
            <a:off x="3956250" y="5341676"/>
            <a:ext cx="1231499" cy="1127858"/>
          </a:xfrm>
          <a:prstGeom prst="rect">
            <a:avLst/>
          </a:prstGeom>
        </p:spPr>
      </p:pic>
    </p:spTree>
    <p:extLst>
      <p:ext uri="{BB962C8B-B14F-4D97-AF65-F5344CB8AC3E}">
        <p14:creationId xmlns:p14="http://schemas.microsoft.com/office/powerpoint/2010/main" val="1688397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48" y="926555"/>
            <a:ext cx="7886700" cy="855869"/>
          </a:xfrm>
        </p:spPr>
        <p:txBody>
          <a:bodyPr anchor="ctr"/>
          <a:lstStyle/>
          <a:p>
            <a:pPr marL="0" marR="0" algn="ctr">
              <a:lnSpc>
                <a:spcPct val="107000"/>
              </a:lnSpc>
              <a:spcBef>
                <a:spcPts val="0"/>
              </a:spcBef>
              <a:spcAft>
                <a:spcPts val="800"/>
              </a:spcAft>
            </a:pPr>
            <a:r>
              <a:rPr lang="en-US" altLang="en-US" sz="3200" dirty="0">
                <a:latin typeface="+mn-lt"/>
              </a:rPr>
              <a:t>FIMC-VI</a:t>
            </a:r>
            <a:endParaRPr lang="en-US" sz="3200" kern="100" dirty="0">
              <a:effectLst/>
              <a:latin typeface="+mn-lt"/>
              <a:ea typeface="Aptos" panose="020B000402020202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2373086" y="1922142"/>
            <a:ext cx="4582885" cy="3044429"/>
          </a:xfrm>
        </p:spPr>
        <p:txBody>
          <a:bodyPr/>
          <a:lstStyle/>
          <a:p>
            <a:pPr marL="0" indent="0">
              <a:buNone/>
            </a:pPr>
            <a:endParaRPr lang="en-US" altLang="en-US" sz="2000" b="1" dirty="0">
              <a:solidFill>
                <a:schemeClr val="tx1"/>
              </a:solidFill>
              <a:latin typeface="+mn-lt"/>
              <a:ea typeface="ＭＳ Ｐゴシック" panose="020B0600070205080204" pitchFamily="34" charset="-128"/>
            </a:endParaRPr>
          </a:p>
          <a:p>
            <a:pPr marL="0" indent="0">
              <a:buNone/>
            </a:pPr>
            <a:r>
              <a:rPr lang="en-US" altLang="en-US" sz="2400" b="1" dirty="0">
                <a:solidFill>
                  <a:schemeClr val="tx1"/>
                </a:solidFill>
                <a:latin typeface="+mn-lt"/>
                <a:ea typeface="ＭＳ Ｐゴシック" panose="020B0600070205080204" pitchFamily="34" charset="-128"/>
              </a:rPr>
              <a:t>Elizabeth Anderson - Supervisor</a:t>
            </a:r>
          </a:p>
          <a:p>
            <a:pPr marL="0" indent="0">
              <a:buNone/>
            </a:pPr>
            <a:r>
              <a:rPr lang="en-US" altLang="en-US" sz="2400" b="1" dirty="0">
                <a:latin typeface="+mn-lt"/>
                <a:ea typeface="ＭＳ Ｐゴシック" panose="020B0600070205080204" pitchFamily="34" charset="-128"/>
                <a:hlinkClick r:id="rId3"/>
              </a:rPr>
              <a:t>eanderson@fimcvi.org</a:t>
            </a:r>
            <a:endParaRPr lang="en-US" altLang="en-US" sz="2400" b="1" dirty="0">
              <a:latin typeface="+mn-lt"/>
              <a:ea typeface="ＭＳ Ｐゴシック" panose="020B0600070205080204" pitchFamily="34" charset="-128"/>
            </a:endParaRPr>
          </a:p>
          <a:p>
            <a:pPr marL="0" indent="0">
              <a:buNone/>
            </a:pPr>
            <a:endParaRPr lang="en-US" altLang="en-US" sz="2400" b="1" dirty="0">
              <a:solidFill>
                <a:schemeClr val="tx1"/>
              </a:solidFill>
              <a:latin typeface="+mn-lt"/>
              <a:ea typeface="ＭＳ Ｐゴシック" panose="020B0600070205080204" pitchFamily="34" charset="-128"/>
            </a:endParaRPr>
          </a:p>
          <a:p>
            <a:pPr marL="0" indent="0">
              <a:buNone/>
            </a:pPr>
            <a:r>
              <a:rPr lang="en-US" altLang="en-US" sz="2400" b="1" dirty="0">
                <a:latin typeface="+mn-lt"/>
                <a:ea typeface="ＭＳ Ｐゴシック" panose="020B0600070205080204" pitchFamily="34" charset="-128"/>
              </a:rPr>
              <a:t>Tiffany Conrad - Coordinator</a:t>
            </a:r>
          </a:p>
          <a:p>
            <a:pPr marL="0" indent="0">
              <a:buNone/>
            </a:pPr>
            <a:r>
              <a:rPr lang="en-US" altLang="en-US" sz="2400" b="1" dirty="0">
                <a:latin typeface="+mn-lt"/>
                <a:ea typeface="ＭＳ Ｐゴシック" panose="020B0600070205080204" pitchFamily="34" charset="-128"/>
                <a:hlinkClick r:id="rId4"/>
              </a:rPr>
              <a:t>tconrad@fimcvi.org</a:t>
            </a:r>
            <a:r>
              <a:rPr lang="en-US" altLang="en-US" sz="2400" b="1" dirty="0">
                <a:latin typeface="+mn-lt"/>
                <a:ea typeface="ＭＳ Ｐゴシック" panose="020B0600070205080204" pitchFamily="34" charset="-128"/>
              </a:rPr>
              <a:t> </a:t>
            </a:r>
          </a:p>
          <a:p>
            <a:pPr marL="0" indent="0" algn="ctr">
              <a:buNone/>
            </a:pPr>
            <a:endParaRPr lang="en-US" altLang="en-US" sz="2000" b="1" dirty="0">
              <a:solidFill>
                <a:schemeClr val="tx1"/>
              </a:solidFill>
              <a:latin typeface="+mn-lt"/>
              <a:ea typeface="ＭＳ Ｐゴシック" panose="020B0600070205080204" pitchFamily="34" charset="-128"/>
              <a:hlinkClick r:id="rId5"/>
            </a:endParaRPr>
          </a:p>
        </p:txBody>
      </p:sp>
      <p:pic>
        <p:nvPicPr>
          <p:cNvPr id="3" name="Graphic 1">
            <a:extLst>
              <a:ext uri="{FF2B5EF4-FFF2-40B4-BE49-F238E27FC236}">
                <a16:creationId xmlns:a16="http://schemas.microsoft.com/office/drawing/2014/main" id="{14988995-D55F-DA23-4C6D-42B94CA48B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56374" y="5246007"/>
            <a:ext cx="1231248" cy="1127760"/>
          </a:xfrm>
          <a:prstGeom prst="rect">
            <a:avLst/>
          </a:prstGeom>
        </p:spPr>
      </p:pic>
    </p:spTree>
    <p:extLst>
      <p:ext uri="{BB962C8B-B14F-4D97-AF65-F5344CB8AC3E}">
        <p14:creationId xmlns:p14="http://schemas.microsoft.com/office/powerpoint/2010/main" val="52374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1002499"/>
            <a:ext cx="9144000" cy="855869"/>
          </a:xfrm>
        </p:spPr>
        <p:txBody>
          <a:bodyPr anchor="ctr"/>
          <a:lstStyle/>
          <a:p>
            <a:pPr algn="ctr"/>
            <a:r>
              <a:rPr lang="en-US" altLang="en-US" sz="3200" dirty="0">
                <a:latin typeface="+mn-lt"/>
              </a:rPr>
              <a:t>Resource Materials and Technology Center for the Deaf and Hard of Hearing (RMTC)</a:t>
            </a:r>
            <a:endParaRPr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672223" y="1979901"/>
            <a:ext cx="5799551" cy="3628032"/>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marL="0" marR="0" algn="ctr">
              <a:lnSpc>
                <a:spcPct val="107000"/>
              </a:lnSpc>
              <a:spcBef>
                <a:spcPts val="0"/>
              </a:spcBef>
              <a:spcAft>
                <a:spcPts val="800"/>
              </a:spcAft>
            </a:pPr>
            <a:r>
              <a:rPr lang="en-US" sz="2400" b="1" kern="100" dirty="0">
                <a:solidFill>
                  <a:schemeClr val="tx1"/>
                </a:solidFill>
                <a:effectLst/>
                <a:ea typeface="Aptos" panose="020B0004020202020204" pitchFamily="34" charset="0"/>
                <a:cs typeface="Times New Roman" panose="02020603050405020304" pitchFamily="18" charset="0"/>
              </a:rPr>
              <a:t>RMTC-D/HH supports families and school personnel by researching current national and state initiatives, procuring interventions, the development of curricula and assessments and utilizing data to assist stakeholders in implementing instructional practices for students</a:t>
            </a:r>
            <a:r>
              <a:rPr lang="en-US"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2" name="Picture 1">
            <a:extLst>
              <a:ext uri="{FF2B5EF4-FFF2-40B4-BE49-F238E27FC236}">
                <a16:creationId xmlns:a16="http://schemas.microsoft.com/office/drawing/2014/main" id="{53D89A4E-6534-C489-DE8E-2BEB3F9EB610}"/>
              </a:ext>
            </a:extLst>
          </p:cNvPr>
          <p:cNvPicPr>
            <a:picLocks noChangeAspect="1"/>
          </p:cNvPicPr>
          <p:nvPr/>
        </p:nvPicPr>
        <p:blipFill>
          <a:blip r:embed="rId3"/>
          <a:stretch>
            <a:fillRect/>
          </a:stretch>
        </p:blipFill>
        <p:spPr>
          <a:xfrm>
            <a:off x="4051685" y="5607933"/>
            <a:ext cx="1040629" cy="1040629"/>
          </a:xfrm>
          <a:prstGeom prst="rect">
            <a:avLst/>
          </a:prstGeom>
        </p:spPr>
      </p:pic>
    </p:spTree>
    <p:extLst>
      <p:ext uri="{BB962C8B-B14F-4D97-AF65-F5344CB8AC3E}">
        <p14:creationId xmlns:p14="http://schemas.microsoft.com/office/powerpoint/2010/main" val="3541899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1048113"/>
            <a:ext cx="9143999" cy="855869"/>
          </a:xfrm>
        </p:spPr>
        <p:txBody>
          <a:bodyPr anchor="ctr"/>
          <a:lstStyle/>
          <a:p>
            <a:pPr marL="0" marR="0" algn="ctr">
              <a:lnSpc>
                <a:spcPct val="107000"/>
              </a:lnSpc>
              <a:spcBef>
                <a:spcPts val="0"/>
              </a:spcBef>
              <a:spcAft>
                <a:spcPts val="800"/>
              </a:spcAft>
            </a:pPr>
            <a:r>
              <a:rPr lang="en-US" altLang="en-US" sz="3200" dirty="0">
                <a:latin typeface="+mn-lt"/>
              </a:rPr>
              <a:t>RMTC</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2275115" y="2023692"/>
            <a:ext cx="4757057" cy="3044429"/>
          </a:xfrm>
        </p:spPr>
        <p:txBody>
          <a:bodyPr/>
          <a:lstStyle/>
          <a:p>
            <a:pPr marL="0" indent="0">
              <a:buNone/>
            </a:pPr>
            <a:endParaRPr lang="en-US" altLang="en-US" sz="2000" b="1" dirty="0">
              <a:solidFill>
                <a:schemeClr val="tx1"/>
              </a:solidFill>
              <a:latin typeface="+mn-lt"/>
              <a:ea typeface="ＭＳ Ｐゴシック" panose="020B0600070205080204" pitchFamily="34" charset="-128"/>
            </a:endParaRPr>
          </a:p>
          <a:p>
            <a:pPr marL="0" marR="0" indent="0">
              <a:spcBef>
                <a:spcPts val="0"/>
              </a:spcBef>
              <a:spcAft>
                <a:spcPts val="0"/>
              </a:spcAft>
              <a:buNone/>
            </a:pPr>
            <a:r>
              <a:rPr lang="en-US" sz="2400" b="1" dirty="0">
                <a:effectLst/>
                <a:latin typeface="Segoe UI" panose="020B0502040204020203" pitchFamily="34" charset="0"/>
                <a:ea typeface="Times New Roman" panose="02020603050405020304" pitchFamily="18" charset="0"/>
                <a:cs typeface="Aptos" panose="020B0004020202020204" pitchFamily="34" charset="0"/>
              </a:rPr>
              <a:t>Carmelina Hollingsworth, </a:t>
            </a:r>
            <a:r>
              <a:rPr lang="en-US" sz="2400" b="1" i="1" dirty="0">
                <a:effectLst/>
                <a:latin typeface="Segoe UI" panose="020B0502040204020203" pitchFamily="34" charset="0"/>
                <a:ea typeface="Times New Roman" panose="02020603050405020304" pitchFamily="18" charset="0"/>
                <a:cs typeface="Aptos" panose="020B0004020202020204" pitchFamily="34" charset="0"/>
              </a:rPr>
              <a:t>FCCM</a:t>
            </a:r>
            <a:endParaRPr lang="en-US" sz="2400" b="1"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2400" b="1" dirty="0">
                <a:effectLst/>
                <a:latin typeface="Segoe UI" panose="020B0502040204020203" pitchFamily="34" charset="0"/>
                <a:ea typeface="Times New Roman" panose="02020603050405020304" pitchFamily="18" charset="0"/>
                <a:cs typeface="Aptos" panose="020B0004020202020204" pitchFamily="34" charset="0"/>
              </a:rPr>
              <a:t>Project Director</a:t>
            </a:r>
            <a:endParaRPr lang="en-US" sz="2400" b="1"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altLang="en-US" sz="2400" b="1" dirty="0">
                <a:solidFill>
                  <a:schemeClr val="tx1"/>
                </a:solidFill>
                <a:latin typeface="+mn-lt"/>
                <a:ea typeface="ＭＳ Ｐゴシック" panose="020B0600070205080204" pitchFamily="34" charset="-128"/>
                <a:hlinkClick r:id="rId3"/>
              </a:rPr>
              <a:t>c.hollingsworth@rmtcdhh.org</a:t>
            </a:r>
            <a:endParaRPr lang="en-US" altLang="en-US" sz="2400" b="1" dirty="0">
              <a:solidFill>
                <a:schemeClr val="tx1"/>
              </a:solidFill>
              <a:latin typeface="+mn-lt"/>
              <a:ea typeface="ＭＳ Ｐゴシック" panose="020B0600070205080204" pitchFamily="34" charset="-128"/>
            </a:endParaRPr>
          </a:p>
          <a:p>
            <a:pPr marL="0" indent="0">
              <a:buNone/>
            </a:pPr>
            <a:r>
              <a:rPr lang="en-US" altLang="en-US" sz="2400" b="1" dirty="0">
                <a:latin typeface="+mn-lt"/>
                <a:ea typeface="ＭＳ Ｐゴシック" panose="020B0600070205080204" pitchFamily="34" charset="-128"/>
                <a:hlinkClick r:id="rId4"/>
              </a:rPr>
              <a:t>rmtcdhh.org </a:t>
            </a:r>
            <a:endParaRPr lang="en-US" altLang="en-US" sz="2400" b="1" dirty="0">
              <a:solidFill>
                <a:schemeClr val="tx1"/>
              </a:solidFill>
              <a:latin typeface="+mn-lt"/>
              <a:ea typeface="ＭＳ Ｐゴシック" panose="020B0600070205080204" pitchFamily="34" charset="-128"/>
            </a:endParaRPr>
          </a:p>
          <a:p>
            <a:pPr marL="0" indent="0" algn="ctr">
              <a:buNone/>
            </a:pPr>
            <a:endParaRPr lang="en-US" altLang="en-US" sz="2000" b="1" dirty="0">
              <a:solidFill>
                <a:schemeClr val="tx1"/>
              </a:solidFill>
              <a:latin typeface="+mn-lt"/>
              <a:ea typeface="ＭＳ Ｐゴシック" panose="020B0600070205080204" pitchFamily="34" charset="-128"/>
              <a:hlinkClick r:id="rId5"/>
            </a:endParaRPr>
          </a:p>
        </p:txBody>
      </p:sp>
      <p:pic>
        <p:nvPicPr>
          <p:cNvPr id="4" name="Picture 3">
            <a:extLst>
              <a:ext uri="{FF2B5EF4-FFF2-40B4-BE49-F238E27FC236}">
                <a16:creationId xmlns:a16="http://schemas.microsoft.com/office/drawing/2014/main" id="{EBA81FCB-464A-3EFF-39CD-3AFF80657030}"/>
              </a:ext>
            </a:extLst>
          </p:cNvPr>
          <p:cNvPicPr>
            <a:picLocks noChangeAspect="1"/>
          </p:cNvPicPr>
          <p:nvPr/>
        </p:nvPicPr>
        <p:blipFill>
          <a:blip r:embed="rId6"/>
          <a:stretch>
            <a:fillRect/>
          </a:stretch>
        </p:blipFill>
        <p:spPr>
          <a:xfrm>
            <a:off x="3883091" y="4984196"/>
            <a:ext cx="1377815" cy="1371719"/>
          </a:xfrm>
          <a:prstGeom prst="rect">
            <a:avLst/>
          </a:prstGeom>
        </p:spPr>
      </p:pic>
    </p:spTree>
    <p:extLst>
      <p:ext uri="{BB962C8B-B14F-4D97-AF65-F5344CB8AC3E}">
        <p14:creationId xmlns:p14="http://schemas.microsoft.com/office/powerpoint/2010/main" val="94013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9A4BBC7-41A6-0A32-C900-AF2B108C956A}"/>
              </a:ext>
            </a:extLst>
          </p:cNvPr>
          <p:cNvSpPr>
            <a:spLocks noGrp="1"/>
          </p:cNvSpPr>
          <p:nvPr>
            <p:ph type="title"/>
          </p:nvPr>
        </p:nvSpPr>
        <p:spPr>
          <a:xfrm>
            <a:off x="343693" y="939165"/>
            <a:ext cx="8456612" cy="595313"/>
          </a:xfrm>
        </p:spPr>
        <p:txBody>
          <a:bodyPr anchor="ctr"/>
          <a:lstStyle/>
          <a:p>
            <a:pPr algn="ctr"/>
            <a:r>
              <a:rPr altLang="en-US" dirty="0">
                <a:latin typeface="Calibri"/>
                <a:cs typeface="Calibri"/>
              </a:rPr>
              <a:t>FDOE’s Goals</a:t>
            </a:r>
          </a:p>
        </p:txBody>
      </p:sp>
      <p:sp>
        <p:nvSpPr>
          <p:cNvPr id="3" name="Content Placeholder 2">
            <a:extLst>
              <a:ext uri="{FF2B5EF4-FFF2-40B4-BE49-F238E27FC236}">
                <a16:creationId xmlns:a16="http://schemas.microsoft.com/office/drawing/2014/main" id="{99728405-A323-F215-E99A-7C321B7F0F22}"/>
              </a:ext>
            </a:extLst>
          </p:cNvPr>
          <p:cNvSpPr>
            <a:spLocks noGrp="1"/>
          </p:cNvSpPr>
          <p:nvPr>
            <p:ph idx="1"/>
          </p:nvPr>
        </p:nvSpPr>
        <p:spPr>
          <a:xfrm>
            <a:off x="827246" y="2315212"/>
            <a:ext cx="7489507" cy="2856228"/>
          </a:xfrm>
        </p:spPr>
        <p:txBody>
          <a:bodyPr/>
          <a:lstStyle/>
          <a:p>
            <a:pPr marL="514350" indent="-514350">
              <a:spcBef>
                <a:spcPts val="600"/>
              </a:spcBef>
              <a:buFont typeface="Arial" panose="020B0604020202020204" pitchFamily="34" charset="0"/>
              <a:buAutoNum type="arabicPeriod"/>
              <a:defRPr/>
            </a:pPr>
            <a:r>
              <a:rPr lang="en-US" dirty="0"/>
              <a:t>Highest Student Achievement</a:t>
            </a:r>
          </a:p>
          <a:p>
            <a:pPr marL="514350" indent="-514350">
              <a:spcBef>
                <a:spcPts val="600"/>
              </a:spcBef>
              <a:buFont typeface="Arial" panose="020B0604020202020204" pitchFamily="34" charset="0"/>
              <a:buAutoNum type="arabicPeriod"/>
              <a:defRPr/>
            </a:pPr>
            <a:r>
              <a:rPr lang="en-US" dirty="0"/>
              <a:t>Seamless Articulation and Maximum Access</a:t>
            </a:r>
          </a:p>
          <a:p>
            <a:pPr marL="514350" indent="-514350">
              <a:spcBef>
                <a:spcPts val="600"/>
              </a:spcBef>
              <a:buFont typeface="Arial" panose="020B0604020202020204" pitchFamily="34" charset="0"/>
              <a:buAutoNum type="arabicPeriod"/>
              <a:defRPr/>
            </a:pPr>
            <a:r>
              <a:rPr lang="en-US" dirty="0"/>
              <a:t>Skilled Workforce and Economic Development</a:t>
            </a:r>
          </a:p>
          <a:p>
            <a:pPr marL="514350" indent="-514350">
              <a:spcBef>
                <a:spcPts val="600"/>
              </a:spcBef>
              <a:buFont typeface="Arial" panose="020B0604020202020204" pitchFamily="34" charset="0"/>
              <a:buAutoNum type="arabicPeriod"/>
              <a:defRPr/>
            </a:pPr>
            <a:r>
              <a:rPr lang="en-US" dirty="0"/>
              <a:t>Quality Efficient Services</a:t>
            </a:r>
          </a:p>
          <a:p>
            <a:pPr marL="514350" indent="-514350">
              <a:spcBef>
                <a:spcPts val="0"/>
              </a:spcBef>
              <a:buFont typeface="Arial" panose="020B0604020202020204" pitchFamily="34" charset="0"/>
              <a:buAutoNum type="arabicPeriod"/>
              <a:defRPr/>
            </a:pPr>
            <a:endParaRPr lang="en-US" dirty="0"/>
          </a:p>
          <a:p>
            <a:pPr marL="0" indent="0" algn="ctr">
              <a:spcBef>
                <a:spcPts val="0"/>
              </a:spcBef>
              <a:buFont typeface="Arial" panose="020B0604020202020204" pitchFamily="34" charset="0"/>
              <a:buNone/>
              <a:defRPr/>
            </a:pPr>
            <a:r>
              <a:rPr lang="en-US" sz="1400" dirty="0"/>
              <a:t>From: </a:t>
            </a:r>
            <a:r>
              <a:rPr lang="en-US" sz="1400" dirty="0">
                <a:hlinkClick r:id="rId3"/>
              </a:rPr>
              <a:t>Section 1008.31, F.S.</a:t>
            </a:r>
            <a:r>
              <a:rPr lang="en-US" sz="1400" dirty="0"/>
              <a:t>, and </a:t>
            </a:r>
            <a:r>
              <a:rPr lang="en-US" sz="1400" dirty="0">
                <a:hlinkClick r:id="rId4"/>
              </a:rPr>
              <a:t>FDOE’s Strategic Plan</a:t>
            </a:r>
            <a:r>
              <a:rPr lang="en-US" sz="1400" dirty="0"/>
              <a:t> (2021)</a:t>
            </a: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852187"/>
            <a:ext cx="9144000" cy="855869"/>
          </a:xfrm>
        </p:spPr>
        <p:txBody>
          <a:bodyPr anchor="ctr"/>
          <a:lstStyle/>
          <a:p>
            <a:pPr algn="ctr"/>
            <a:r>
              <a:rPr lang="en-US" dirty="0">
                <a:latin typeface="+mn-lt"/>
                <a:cs typeface="Calibri" panose="020F0502020204030204" pitchFamily="34" charset="0"/>
              </a:rPr>
              <a:t>Educational Interpreter Project (EIP)</a:t>
            </a:r>
            <a:endParaRPr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55820" y="1833316"/>
            <a:ext cx="6232359" cy="3628033"/>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r>
              <a:rPr lang="en-US" sz="2400" b="1" dirty="0">
                <a:solidFill>
                  <a:schemeClr val="accent5">
                    <a:lumMod val="50000"/>
                  </a:schemeClr>
                </a:solidFill>
                <a:ea typeface="ＭＳ Ｐゴシック"/>
              </a:rPr>
              <a:t>The Educator Interpreter project (EIP) supports students who are Deaf and Hard of Hearing (DHH), Deaf Blind and Deaf Disabled. They collaborate with  Local Education Agencies to provide supports. EIP collaborates with other IDEA funded state projects, provides workshops and hosts quarterly meetings. EIP supports educational interpreters who provide services for students who are DHH. </a:t>
            </a:r>
            <a:endParaRPr kumimoji="0" lang="en-US" sz="2400" b="1" i="0" u="none" strike="noStrike" kern="1200" cap="none" spc="0" normalizeH="0" baseline="0" noProof="0" dirty="0">
              <a:ln>
                <a:noFill/>
              </a:ln>
              <a:solidFill>
                <a:schemeClr val="accent5">
                  <a:lumMod val="50000"/>
                </a:schemeClr>
              </a:solidFill>
              <a:effectLst/>
              <a:uLnTx/>
              <a:uFillTx/>
              <a:ea typeface="ＭＳ Ｐゴシック"/>
            </a:endParaRPr>
          </a:p>
          <a:p>
            <a:pPr algn="ctr">
              <a:lnSpc>
                <a:spcPct val="90000"/>
              </a:lnSpc>
              <a:spcAft>
                <a:spcPts val="600"/>
              </a:spcAft>
            </a:pPr>
            <a:endParaRPr lang="en-US" sz="2000" b="1" dirty="0">
              <a:solidFill>
                <a:schemeClr val="accent5">
                  <a:lumMod val="50000"/>
                </a:schemeClr>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2" name="Picture 1">
            <a:extLst>
              <a:ext uri="{FF2B5EF4-FFF2-40B4-BE49-F238E27FC236}">
                <a16:creationId xmlns:a16="http://schemas.microsoft.com/office/drawing/2014/main" id="{53E0EA39-9EBF-D3DF-054C-EFE839BED9BC}"/>
              </a:ext>
            </a:extLst>
          </p:cNvPr>
          <p:cNvPicPr>
            <a:picLocks noChangeAspect="1"/>
          </p:cNvPicPr>
          <p:nvPr/>
        </p:nvPicPr>
        <p:blipFill>
          <a:blip r:embed="rId3"/>
          <a:stretch>
            <a:fillRect/>
          </a:stretch>
        </p:blipFill>
        <p:spPr>
          <a:xfrm>
            <a:off x="3767257" y="5461349"/>
            <a:ext cx="1609483" cy="896190"/>
          </a:xfrm>
          <a:prstGeom prst="rect">
            <a:avLst/>
          </a:prstGeom>
        </p:spPr>
      </p:pic>
    </p:spTree>
    <p:extLst>
      <p:ext uri="{BB962C8B-B14F-4D97-AF65-F5344CB8AC3E}">
        <p14:creationId xmlns:p14="http://schemas.microsoft.com/office/powerpoint/2010/main" val="199785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2501681" y="2142114"/>
            <a:ext cx="3958225" cy="3044429"/>
          </a:xfrm>
        </p:spPr>
        <p:txBody>
          <a:bodyPr/>
          <a:lstStyle/>
          <a:p>
            <a:pPr marL="0" indent="0">
              <a:buNone/>
            </a:pPr>
            <a:endParaRPr lang="en-US" altLang="en-US" sz="2000" b="1" dirty="0">
              <a:solidFill>
                <a:schemeClr val="tx1"/>
              </a:solidFill>
              <a:latin typeface="+mn-lt"/>
              <a:ea typeface="ＭＳ Ｐゴシック" panose="020B0600070205080204" pitchFamily="34" charset="-128"/>
            </a:endParaRPr>
          </a:p>
          <a:p>
            <a:pPr marL="0" indent="0">
              <a:buNone/>
            </a:pPr>
            <a:r>
              <a:rPr lang="en-US" altLang="en-US" sz="2000" b="1" dirty="0">
                <a:solidFill>
                  <a:schemeClr val="tx1"/>
                </a:solidFill>
                <a:latin typeface="+mn-lt"/>
                <a:ea typeface="ＭＳ Ｐゴシック" panose="020B0600070205080204" pitchFamily="34" charset="-128"/>
              </a:rPr>
              <a:t>Jennifer Francisco</a:t>
            </a:r>
          </a:p>
          <a:p>
            <a:pPr marL="0" indent="0">
              <a:buNone/>
            </a:pPr>
            <a:r>
              <a:rPr lang="en-US" altLang="en-US" sz="2000" b="1" dirty="0">
                <a:latin typeface="+mn-lt"/>
                <a:ea typeface="ＭＳ Ｐゴシック" panose="020B0600070205080204" pitchFamily="34" charset="-128"/>
                <a:hlinkClick r:id="rId3"/>
              </a:rPr>
              <a:t>jmfrancisco@usf.edu</a:t>
            </a:r>
            <a:r>
              <a:rPr lang="en-US" altLang="en-US" sz="2000" b="1" dirty="0">
                <a:latin typeface="+mn-lt"/>
                <a:ea typeface="ＭＳ Ｐゴシック" panose="020B0600070205080204" pitchFamily="34" charset="-128"/>
              </a:rPr>
              <a:t> </a:t>
            </a:r>
          </a:p>
          <a:p>
            <a:pPr marL="0" indent="0" algn="ctr">
              <a:buNone/>
            </a:pPr>
            <a:endParaRPr lang="en-US" altLang="en-US" sz="2000" b="1" dirty="0">
              <a:solidFill>
                <a:schemeClr val="tx1"/>
              </a:solidFill>
              <a:latin typeface="+mn-lt"/>
              <a:ea typeface="ＭＳ Ｐゴシック" panose="020B0600070205080204" pitchFamily="34" charset="-128"/>
              <a:hlinkClick r:id="rId4"/>
            </a:endParaRPr>
          </a:p>
        </p:txBody>
      </p:sp>
      <p:sp>
        <p:nvSpPr>
          <p:cNvPr id="3" name="Title 1">
            <a:extLst>
              <a:ext uri="{FF2B5EF4-FFF2-40B4-BE49-F238E27FC236}">
                <a16:creationId xmlns:a16="http://schemas.microsoft.com/office/drawing/2014/main" id="{C77BDDBF-6F14-9695-9441-06BCD661EB79}"/>
              </a:ext>
            </a:extLst>
          </p:cNvPr>
          <p:cNvSpPr txBox="1">
            <a:spLocks/>
          </p:cNvSpPr>
          <p:nvPr/>
        </p:nvSpPr>
        <p:spPr bwMode="auto">
          <a:xfrm>
            <a:off x="0" y="858827"/>
            <a:ext cx="9144000" cy="8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a:lstStyle>
          <a:p>
            <a:pPr algn="ctr"/>
            <a:r>
              <a:rPr lang="en-US" dirty="0">
                <a:latin typeface="+mn-lt"/>
                <a:cs typeface="Calibri" panose="020F0502020204030204" pitchFamily="34" charset="0"/>
              </a:rPr>
              <a:t>EIP</a:t>
            </a:r>
            <a:endParaRPr lang="en-US" b="0" dirty="0">
              <a:cs typeface="Calibri" panose="020F0502020204030204" pitchFamily="34" charset="0"/>
            </a:endParaRPr>
          </a:p>
        </p:txBody>
      </p:sp>
      <p:graphicFrame>
        <p:nvGraphicFramePr>
          <p:cNvPr id="6" name="Table 5">
            <a:extLst>
              <a:ext uri="{FF2B5EF4-FFF2-40B4-BE49-F238E27FC236}">
                <a16:creationId xmlns:a16="http://schemas.microsoft.com/office/drawing/2014/main" id="{13FE7CB0-B418-E23F-5855-EA1718FA41FF}"/>
              </a:ext>
            </a:extLst>
          </p:cNvPr>
          <p:cNvGraphicFramePr>
            <a:graphicFrameLocks noGrp="1"/>
          </p:cNvGraphicFramePr>
          <p:nvPr>
            <p:extLst>
              <p:ext uri="{D42A27DB-BD31-4B8C-83A1-F6EECF244321}">
                <p14:modId xmlns:p14="http://schemas.microsoft.com/office/powerpoint/2010/main" val="3340750874"/>
              </p:ext>
            </p:extLst>
          </p:nvPr>
        </p:nvGraphicFramePr>
        <p:xfrm>
          <a:off x="1460847" y="1714696"/>
          <a:ext cx="6222306" cy="4397374"/>
        </p:xfrm>
        <a:graphic>
          <a:graphicData uri="http://schemas.openxmlformats.org/drawingml/2006/table">
            <a:tbl>
              <a:tblPr/>
              <a:tblGrid>
                <a:gridCol w="2074102">
                  <a:extLst>
                    <a:ext uri="{9D8B030D-6E8A-4147-A177-3AD203B41FA5}">
                      <a16:colId xmlns:a16="http://schemas.microsoft.com/office/drawing/2014/main" val="893845767"/>
                    </a:ext>
                  </a:extLst>
                </a:gridCol>
                <a:gridCol w="2074102">
                  <a:extLst>
                    <a:ext uri="{9D8B030D-6E8A-4147-A177-3AD203B41FA5}">
                      <a16:colId xmlns:a16="http://schemas.microsoft.com/office/drawing/2014/main" val="1122245129"/>
                    </a:ext>
                  </a:extLst>
                </a:gridCol>
                <a:gridCol w="2074102">
                  <a:extLst>
                    <a:ext uri="{9D8B030D-6E8A-4147-A177-3AD203B41FA5}">
                      <a16:colId xmlns:a16="http://schemas.microsoft.com/office/drawing/2014/main" val="1129278718"/>
                    </a:ext>
                  </a:extLst>
                </a:gridCol>
              </a:tblGrid>
              <a:tr h="1005114">
                <a:tc>
                  <a:txBody>
                    <a:bodyPr/>
                    <a:lstStyle/>
                    <a:p>
                      <a:pPr algn="l" fontAlgn="base"/>
                      <a:r>
                        <a:rPr lang="en-US" sz="1200" b="1" dirty="0">
                          <a:effectLst/>
                        </a:rPr>
                        <a:t>Hearing Clinic</a:t>
                      </a:r>
                      <a:br>
                        <a:rPr lang="en-US" sz="1200" dirty="0">
                          <a:effectLst/>
                        </a:rPr>
                      </a:br>
                      <a:r>
                        <a:rPr lang="en-US" sz="1200" dirty="0">
                          <a:effectLst/>
                        </a:rPr>
                        <a:t>Phone: 813.974.8804</a:t>
                      </a:r>
                      <a:br>
                        <a:rPr lang="en-US" sz="1200" dirty="0">
                          <a:effectLst/>
                        </a:rPr>
                      </a:br>
                      <a:r>
                        <a:rPr lang="en-US" sz="1200" dirty="0">
                          <a:effectLst/>
                        </a:rPr>
                        <a:t>FAX: 813.905.9819</a:t>
                      </a:r>
                      <a:br>
                        <a:rPr lang="en-US" sz="1200" dirty="0">
                          <a:effectLst/>
                        </a:rPr>
                      </a:br>
                      <a:r>
                        <a:rPr lang="en-US" sz="1200" b="1" u="none" strike="noStrike" dirty="0">
                          <a:solidFill>
                            <a:srgbClr val="006747"/>
                          </a:solidFill>
                          <a:effectLst/>
                          <a:hlinkClick r:id="rId5"/>
                        </a:rPr>
                        <a:t>hearingclinic@usf.edu</a:t>
                      </a:r>
                      <a:endParaRPr lang="en-US" sz="1200" dirty="0">
                        <a:effectLst/>
                      </a:endParaRPr>
                    </a:p>
                  </a:txBody>
                  <a:tcPr marL="62820" marR="62820" marT="31410" marB="31410">
                    <a:lnL>
                      <a:noFill/>
                    </a:lnL>
                    <a:lnR>
                      <a:noFill/>
                    </a:lnR>
                    <a:lnT>
                      <a:noFill/>
                    </a:lnT>
                    <a:lnB w="9525" cap="flat" cmpd="sng" algn="ctr">
                      <a:solidFill>
                        <a:srgbClr val="B2B2B2"/>
                      </a:solidFill>
                      <a:prstDash val="solid"/>
                      <a:round/>
                      <a:headEnd type="none" w="med" len="med"/>
                      <a:tailEnd type="none" w="med" len="med"/>
                    </a:lnB>
                    <a:solidFill>
                      <a:srgbClr val="FFFFFF"/>
                    </a:solidFill>
                  </a:tcPr>
                </a:tc>
                <a:tc>
                  <a:txBody>
                    <a:bodyPr/>
                    <a:lstStyle/>
                    <a:p>
                      <a:pPr algn="l" fontAlgn="base"/>
                      <a:r>
                        <a:rPr lang="en-US" sz="1200" b="1" dirty="0">
                          <a:effectLst/>
                        </a:rPr>
                        <a:t>Speech Language Clinic</a:t>
                      </a:r>
                      <a:br>
                        <a:rPr lang="en-US" sz="1200" dirty="0">
                          <a:effectLst/>
                        </a:rPr>
                      </a:br>
                      <a:r>
                        <a:rPr lang="en-US" sz="1200" dirty="0">
                          <a:effectLst/>
                        </a:rPr>
                        <a:t>Phone: 813.974.9844</a:t>
                      </a:r>
                      <a:br>
                        <a:rPr lang="en-US" sz="1200" dirty="0">
                          <a:effectLst/>
                        </a:rPr>
                      </a:br>
                      <a:r>
                        <a:rPr lang="en-US" sz="1200" dirty="0">
                          <a:effectLst/>
                        </a:rPr>
                        <a:t>FAX: 813.905.8928</a:t>
                      </a:r>
                      <a:br>
                        <a:rPr lang="en-US" sz="1200" dirty="0">
                          <a:effectLst/>
                        </a:rPr>
                      </a:br>
                      <a:r>
                        <a:rPr lang="en-US" sz="1200" b="1" u="none" strike="noStrike" dirty="0">
                          <a:solidFill>
                            <a:srgbClr val="006747"/>
                          </a:solidFill>
                          <a:effectLst/>
                          <a:hlinkClick r:id="rId6"/>
                        </a:rPr>
                        <a:t>speechclinic@usf.edu</a:t>
                      </a:r>
                      <a:endParaRPr lang="en-US" sz="1200" dirty="0">
                        <a:effectLst/>
                      </a:endParaRPr>
                    </a:p>
                  </a:txBody>
                  <a:tcPr marL="62820" marR="62820" marT="31410" marB="31410">
                    <a:lnL>
                      <a:noFill/>
                    </a:lnL>
                    <a:lnR>
                      <a:noFill/>
                    </a:lnR>
                    <a:lnT>
                      <a:noFill/>
                    </a:lnT>
                    <a:lnB w="9525" cap="flat" cmpd="sng" algn="ctr">
                      <a:solidFill>
                        <a:srgbClr val="B2B2B2"/>
                      </a:solidFill>
                      <a:prstDash val="solid"/>
                      <a:round/>
                      <a:headEnd type="none" w="med" len="med"/>
                      <a:tailEnd type="none" w="med" len="med"/>
                    </a:lnB>
                    <a:solidFill>
                      <a:srgbClr val="FFFFFF"/>
                    </a:solidFill>
                  </a:tcPr>
                </a:tc>
                <a:tc>
                  <a:txBody>
                    <a:bodyPr/>
                    <a:lstStyle/>
                    <a:p>
                      <a:pPr algn="l" fontAlgn="base"/>
                      <a:r>
                        <a:rPr lang="en-US" sz="1200" b="1" dirty="0">
                          <a:effectLst/>
                        </a:rPr>
                        <a:t>Bolesta Center</a:t>
                      </a:r>
                      <a:br>
                        <a:rPr lang="en-US" sz="1200" dirty="0">
                          <a:effectLst/>
                        </a:rPr>
                      </a:br>
                      <a:r>
                        <a:rPr lang="en-US" sz="1200" dirty="0">
                          <a:effectLst/>
                        </a:rPr>
                        <a:t>Phone: 813.974.8804</a:t>
                      </a:r>
                      <a:br>
                        <a:rPr lang="en-US" sz="1200" dirty="0">
                          <a:effectLst/>
                        </a:rPr>
                      </a:br>
                      <a:r>
                        <a:rPr lang="en-US" sz="1200" dirty="0">
                          <a:effectLst/>
                        </a:rPr>
                        <a:t>FAX: 813.905.9819</a:t>
                      </a:r>
                      <a:br>
                        <a:rPr lang="en-US" sz="1200" dirty="0">
                          <a:effectLst/>
                        </a:rPr>
                      </a:br>
                      <a:r>
                        <a:rPr lang="en-US" sz="1200" b="1" u="none" strike="noStrike" dirty="0">
                          <a:solidFill>
                            <a:srgbClr val="006747"/>
                          </a:solidFill>
                          <a:effectLst/>
                          <a:hlinkClick r:id="rId7"/>
                        </a:rPr>
                        <a:t>http://bolesta.cbcs.usf.edu/contact.html</a:t>
                      </a:r>
                      <a:endParaRPr lang="en-US" sz="1200" dirty="0">
                        <a:effectLst/>
                      </a:endParaRPr>
                    </a:p>
                  </a:txBody>
                  <a:tcPr marL="62820" marR="62820" marT="31410" marB="31410">
                    <a:lnL>
                      <a:noFill/>
                    </a:lnL>
                    <a:lnR>
                      <a:noFill/>
                    </a:lnR>
                    <a:lnT>
                      <a:noFill/>
                    </a:lnT>
                    <a:lnB w="952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3728494613"/>
                  </a:ext>
                </a:extLst>
              </a:tr>
              <a:tr h="1193573">
                <a:tc>
                  <a:txBody>
                    <a:bodyPr/>
                    <a:lstStyle/>
                    <a:p>
                      <a:pPr algn="l" fontAlgn="base"/>
                      <a:r>
                        <a:rPr lang="en-US" sz="1200" b="1" dirty="0">
                          <a:effectLst/>
                        </a:rPr>
                        <a:t>LSH Advising (Tampa Campus) </a:t>
                      </a:r>
                      <a:br>
                        <a:rPr lang="en-US" sz="1200" b="1" dirty="0">
                          <a:effectLst/>
                        </a:rPr>
                      </a:br>
                      <a:r>
                        <a:rPr lang="en-US" sz="1200" b="1" u="none" strike="noStrike" dirty="0">
                          <a:solidFill>
                            <a:srgbClr val="006747"/>
                          </a:solidFill>
                          <a:effectLst/>
                          <a:hlinkClick r:id="rId8"/>
                        </a:rPr>
                        <a:t>lshadvise@usf.edu</a:t>
                      </a:r>
                      <a:br>
                        <a:rPr lang="en-US" sz="1200" b="1" dirty="0">
                          <a:effectLst/>
                        </a:rPr>
                      </a:br>
                      <a:endParaRPr lang="en-US" sz="1200" dirty="0">
                        <a:effectLst/>
                      </a:endParaRPr>
                    </a:p>
                  </a:txBody>
                  <a:tcPr marL="62820" marR="62820" marT="31410" marB="31410">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solidFill>
                      <a:srgbClr val="FFFFFF"/>
                    </a:solidFill>
                  </a:tcPr>
                </a:tc>
                <a:tc>
                  <a:txBody>
                    <a:bodyPr/>
                    <a:lstStyle/>
                    <a:p>
                      <a:pPr algn="l" fontAlgn="base"/>
                      <a:r>
                        <a:rPr lang="en-US" sz="1200" b="1" dirty="0">
                          <a:effectLst/>
                        </a:rPr>
                        <a:t>ASL Interpreting &amp; Deaf Studies</a:t>
                      </a:r>
                      <a:br>
                        <a:rPr lang="en-US" sz="1200" b="1" dirty="0">
                          <a:effectLst/>
                        </a:rPr>
                      </a:br>
                      <a:r>
                        <a:rPr lang="en-US" sz="1200" b="1" dirty="0">
                          <a:effectLst/>
                        </a:rPr>
                        <a:t>Advising (Tampa Campus) </a:t>
                      </a:r>
                      <a:br>
                        <a:rPr lang="en-US" sz="1200" b="1" dirty="0">
                          <a:effectLst/>
                        </a:rPr>
                      </a:br>
                      <a:r>
                        <a:rPr lang="en-US" sz="1200" b="1" u="none" strike="noStrike" dirty="0">
                          <a:solidFill>
                            <a:srgbClr val="006747"/>
                          </a:solidFill>
                          <a:effectLst/>
                          <a:hlinkClick r:id="rId9"/>
                        </a:rPr>
                        <a:t>ASLadvise@usf.edu</a:t>
                      </a:r>
                      <a:br>
                        <a:rPr lang="en-US" sz="1200" b="1" dirty="0">
                          <a:effectLst/>
                        </a:rPr>
                      </a:br>
                      <a:endParaRPr lang="en-US" sz="1200" dirty="0">
                        <a:effectLst/>
                      </a:endParaRPr>
                    </a:p>
                  </a:txBody>
                  <a:tcPr marL="62820" marR="62820" marT="31410" marB="31410">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solidFill>
                      <a:srgbClr val="FFFFFF"/>
                    </a:solidFill>
                  </a:tcPr>
                </a:tc>
                <a:tc>
                  <a:txBody>
                    <a:bodyPr/>
                    <a:lstStyle/>
                    <a:p>
                      <a:pPr algn="l" fontAlgn="base"/>
                      <a:r>
                        <a:rPr lang="en-US" sz="1200" b="1" dirty="0">
                          <a:effectLst/>
                        </a:rPr>
                        <a:t>Deaf Studies Minor Advising</a:t>
                      </a:r>
                      <a:br>
                        <a:rPr lang="en-US" sz="1200" b="1" dirty="0">
                          <a:effectLst/>
                        </a:rPr>
                      </a:br>
                      <a:r>
                        <a:rPr lang="en-US" sz="1200" b="1" dirty="0">
                          <a:effectLst/>
                        </a:rPr>
                        <a:t>(Tampa Campus)</a:t>
                      </a:r>
                      <a:br>
                        <a:rPr lang="en-US" sz="1200" b="1" dirty="0">
                          <a:effectLst/>
                        </a:rPr>
                      </a:br>
                      <a:r>
                        <a:rPr lang="en-US" sz="1200" b="1" u="none" strike="noStrike" dirty="0">
                          <a:solidFill>
                            <a:srgbClr val="006747"/>
                          </a:solidFill>
                          <a:effectLst/>
                          <a:hlinkClick r:id="rId9"/>
                        </a:rPr>
                        <a:t>ASLadvise@usf.edu</a:t>
                      </a:r>
                      <a:endParaRPr lang="en-US" sz="1200" dirty="0">
                        <a:effectLst/>
                      </a:endParaRPr>
                    </a:p>
                  </a:txBody>
                  <a:tcPr marL="62820" marR="62820" marT="31410" marB="31410">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1422939892"/>
                  </a:ext>
                </a:extLst>
              </a:tr>
              <a:tr h="1193573">
                <a:tc>
                  <a:txBody>
                    <a:bodyPr/>
                    <a:lstStyle/>
                    <a:p>
                      <a:pPr algn="l" fontAlgn="base"/>
                      <a:r>
                        <a:rPr lang="en-US" sz="1200" b="1" dirty="0">
                          <a:effectLst/>
                        </a:rPr>
                        <a:t>Hands On USF Interpreting</a:t>
                      </a:r>
                      <a:br>
                        <a:rPr lang="en-US" sz="1200" b="1" dirty="0">
                          <a:effectLst/>
                        </a:rPr>
                      </a:br>
                      <a:r>
                        <a:rPr lang="en-US" sz="1200" b="1" dirty="0">
                          <a:effectLst/>
                        </a:rPr>
                        <a:t>Services (HOUSF)</a:t>
                      </a:r>
                      <a:br>
                        <a:rPr lang="en-US" sz="1200" b="1" dirty="0">
                          <a:effectLst/>
                        </a:rPr>
                      </a:br>
                      <a:r>
                        <a:rPr lang="en-US" sz="1200" dirty="0">
                          <a:effectLst/>
                        </a:rPr>
                        <a:t>Phone: 813.974.1578</a:t>
                      </a:r>
                      <a:br>
                        <a:rPr lang="en-US" sz="1200" b="1" dirty="0">
                          <a:effectLst/>
                        </a:rPr>
                      </a:br>
                      <a:r>
                        <a:rPr lang="en-US" sz="1200" b="1" u="none" strike="noStrike" dirty="0">
                          <a:solidFill>
                            <a:srgbClr val="006747"/>
                          </a:solidFill>
                          <a:effectLst/>
                          <a:hlinkClick r:id="rId10"/>
                        </a:rPr>
                        <a:t>housf@usf.edu</a:t>
                      </a:r>
                      <a:br>
                        <a:rPr lang="en-US" sz="1200" b="1" dirty="0">
                          <a:effectLst/>
                        </a:rPr>
                      </a:br>
                      <a:endParaRPr lang="en-US" sz="1200" dirty="0">
                        <a:effectLst/>
                      </a:endParaRPr>
                    </a:p>
                  </a:txBody>
                  <a:tcPr marL="62820" marR="62820" marT="31410" marB="31410">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solidFill>
                      <a:srgbClr val="FFFFFF"/>
                    </a:solidFill>
                  </a:tcPr>
                </a:tc>
                <a:tc>
                  <a:txBody>
                    <a:bodyPr/>
                    <a:lstStyle/>
                    <a:p>
                      <a:pPr algn="l" fontAlgn="base"/>
                      <a:r>
                        <a:rPr lang="en-US" sz="1200" b="1" dirty="0">
                          <a:effectLst/>
                        </a:rPr>
                        <a:t>Sarasota Campus Advising /</a:t>
                      </a:r>
                      <a:br>
                        <a:rPr lang="en-US" sz="1200" b="1" dirty="0">
                          <a:effectLst/>
                        </a:rPr>
                      </a:br>
                      <a:r>
                        <a:rPr lang="en-US" sz="1200" b="1" dirty="0">
                          <a:effectLst/>
                        </a:rPr>
                        <a:t>BA Program</a:t>
                      </a:r>
                      <a:br>
                        <a:rPr lang="en-US" sz="1200" b="1" dirty="0">
                          <a:effectLst/>
                        </a:rPr>
                      </a:br>
                      <a:r>
                        <a:rPr lang="en-US" sz="1200" dirty="0">
                          <a:effectLst/>
                        </a:rPr>
                        <a:t>Phone: 941.359.4330 </a:t>
                      </a:r>
                      <a:br>
                        <a:rPr lang="en-US" sz="1200" dirty="0">
                          <a:effectLst/>
                        </a:rPr>
                      </a:br>
                      <a:r>
                        <a:rPr lang="en-US" sz="1200" b="1" u="none" strike="noStrike" dirty="0">
                          <a:solidFill>
                            <a:srgbClr val="006747"/>
                          </a:solidFill>
                          <a:effectLst/>
                          <a:hlinkClick r:id="rId11"/>
                        </a:rPr>
                        <a:t>cristyner@usf.edu</a:t>
                      </a:r>
                      <a:endParaRPr lang="en-US" sz="1200" dirty="0">
                        <a:effectLst/>
                      </a:endParaRPr>
                    </a:p>
                  </a:txBody>
                  <a:tcPr marL="62820" marR="62820" marT="31410" marB="31410">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solidFill>
                      <a:srgbClr val="FFFFFF"/>
                    </a:solidFill>
                  </a:tcPr>
                </a:tc>
                <a:tc>
                  <a:txBody>
                    <a:bodyPr/>
                    <a:lstStyle/>
                    <a:p>
                      <a:pPr algn="l" fontAlgn="base"/>
                      <a:r>
                        <a:rPr lang="en-US" sz="1200" b="1" dirty="0">
                          <a:effectLst/>
                        </a:rPr>
                        <a:t>CSD Administration</a:t>
                      </a:r>
                      <a:br>
                        <a:rPr lang="en-US" sz="1200" b="1" dirty="0">
                          <a:effectLst/>
                        </a:rPr>
                      </a:br>
                      <a:r>
                        <a:rPr lang="en-US" sz="1200" dirty="0">
                          <a:effectLst/>
                        </a:rPr>
                        <a:t>Phone: 813.974.2006</a:t>
                      </a:r>
                      <a:br>
                        <a:rPr lang="en-US" sz="1200" b="1" dirty="0">
                          <a:effectLst/>
                        </a:rPr>
                      </a:br>
                      <a:r>
                        <a:rPr lang="en-US" sz="1200" dirty="0">
                          <a:effectLst/>
                        </a:rPr>
                        <a:t>FAX: 813.974.0822</a:t>
                      </a:r>
                      <a:br>
                        <a:rPr lang="en-US" sz="1200" b="1" dirty="0">
                          <a:effectLst/>
                        </a:rPr>
                      </a:br>
                      <a:endParaRPr lang="en-US" sz="1200" dirty="0">
                        <a:effectLst/>
                      </a:endParaRPr>
                    </a:p>
                  </a:txBody>
                  <a:tcPr marL="62820" marR="62820" marT="31410" marB="31410">
                    <a:lnL>
                      <a:noFill/>
                    </a:lnL>
                    <a:lnR>
                      <a:noFill/>
                    </a:lnR>
                    <a:lnT w="9525" cap="flat" cmpd="sng" algn="ctr">
                      <a:solidFill>
                        <a:srgbClr val="B2B2B2"/>
                      </a:solidFill>
                      <a:prstDash val="solid"/>
                      <a:round/>
                      <a:headEnd type="none" w="med" len="med"/>
                      <a:tailEnd type="none" w="med" len="med"/>
                    </a:lnT>
                    <a:lnB w="952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529824043"/>
                  </a:ext>
                </a:extLst>
              </a:tr>
              <a:tr h="1005114">
                <a:tc gridSpan="3">
                  <a:txBody>
                    <a:bodyPr/>
                    <a:lstStyle/>
                    <a:p>
                      <a:pPr algn="l" fontAlgn="base"/>
                      <a:r>
                        <a:rPr lang="en-US" sz="1200" b="1" dirty="0">
                          <a:effectLst/>
                        </a:rPr>
                        <a:t>Mailing Address (Tampa Campus)</a:t>
                      </a:r>
                      <a:br>
                        <a:rPr lang="en-US" sz="1200" b="1" dirty="0">
                          <a:effectLst/>
                        </a:rPr>
                      </a:br>
                      <a:r>
                        <a:rPr lang="en-US" sz="1200" dirty="0">
                          <a:effectLst/>
                        </a:rPr>
                        <a:t>Department of Communication Sciences &amp; Disorders</a:t>
                      </a:r>
                      <a:br>
                        <a:rPr lang="en-US" sz="1200" dirty="0">
                          <a:effectLst/>
                        </a:rPr>
                      </a:br>
                      <a:r>
                        <a:rPr lang="en-US" sz="1200" dirty="0">
                          <a:effectLst/>
                        </a:rPr>
                        <a:t>University of South Florida</a:t>
                      </a:r>
                      <a:br>
                        <a:rPr lang="en-US" sz="1200" dirty="0">
                          <a:effectLst/>
                        </a:rPr>
                      </a:br>
                      <a:r>
                        <a:rPr lang="en-US" sz="1200" dirty="0">
                          <a:effectLst/>
                        </a:rPr>
                        <a:t>4202 E. Fowler Avenue, PCD1017</a:t>
                      </a:r>
                      <a:br>
                        <a:rPr lang="en-US" sz="1200" dirty="0">
                          <a:effectLst/>
                        </a:rPr>
                      </a:br>
                      <a:r>
                        <a:rPr lang="en-US" sz="1200" dirty="0">
                          <a:effectLst/>
                        </a:rPr>
                        <a:t>Tampa, FL 33620-8200</a:t>
                      </a:r>
                    </a:p>
                  </a:txBody>
                  <a:tcPr marL="62820" marR="62820" marT="31410" marB="31410">
                    <a:lnL>
                      <a:noFill/>
                    </a:lnL>
                    <a:lnR>
                      <a:noFill/>
                    </a:lnR>
                    <a:lnT w="9525" cap="flat" cmpd="sng" algn="ctr">
                      <a:solidFill>
                        <a:srgbClr val="B2B2B2"/>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6633599"/>
                  </a:ext>
                </a:extLst>
              </a:tr>
            </a:tbl>
          </a:graphicData>
        </a:graphic>
      </p:graphicFrame>
      <p:pic>
        <p:nvPicPr>
          <p:cNvPr id="5" name="Picture 4">
            <a:extLst>
              <a:ext uri="{FF2B5EF4-FFF2-40B4-BE49-F238E27FC236}">
                <a16:creationId xmlns:a16="http://schemas.microsoft.com/office/drawing/2014/main" id="{EB7398CF-2075-CDD1-E415-C0AA913EDC95}"/>
              </a:ext>
            </a:extLst>
          </p:cNvPr>
          <p:cNvPicPr>
            <a:picLocks noChangeAspect="1"/>
          </p:cNvPicPr>
          <p:nvPr/>
        </p:nvPicPr>
        <p:blipFill>
          <a:blip r:embed="rId12"/>
          <a:stretch>
            <a:fillRect/>
          </a:stretch>
        </p:blipFill>
        <p:spPr>
          <a:xfrm>
            <a:off x="3768572" y="5665721"/>
            <a:ext cx="1606855" cy="892697"/>
          </a:xfrm>
          <a:prstGeom prst="rect">
            <a:avLst/>
          </a:prstGeom>
        </p:spPr>
      </p:pic>
    </p:spTree>
    <p:extLst>
      <p:ext uri="{BB962C8B-B14F-4D97-AF65-F5344CB8AC3E}">
        <p14:creationId xmlns:p14="http://schemas.microsoft.com/office/powerpoint/2010/main" val="1657660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0" y="852187"/>
            <a:ext cx="9144000" cy="855869"/>
          </a:xfrm>
        </p:spPr>
        <p:txBody>
          <a:bodyPr anchor="ctr"/>
          <a:lstStyle/>
          <a:p>
            <a:pPr algn="ctr"/>
            <a:r>
              <a:rPr lang="en-US" dirty="0">
                <a:latin typeface="+mn-lt"/>
                <a:cs typeface="Calibri" panose="020F0502020204030204" pitchFamily="34" charset="0"/>
              </a:rPr>
              <a:t>The Multiagency Network for Students with Emotional Behavioral Disabilities (SEDNET)</a:t>
            </a:r>
            <a:endParaRPr lang="en-US" dirty="0">
              <a:cs typeface="Calibri" panose="020F0502020204030204" pitchFamily="34" charset="0"/>
            </a:endParaRPr>
          </a:p>
        </p:txBody>
      </p:sp>
      <p:sp>
        <p:nvSpPr>
          <p:cNvPr id="4" name="Flowchart: Alternate Process 3">
            <a:extLst>
              <a:ext uri="{FF2B5EF4-FFF2-40B4-BE49-F238E27FC236}">
                <a16:creationId xmlns:a16="http://schemas.microsoft.com/office/drawing/2014/main" id="{9743E643-7234-2636-4FB1-F11EA053CC91}"/>
              </a:ext>
            </a:extLst>
          </p:cNvPr>
          <p:cNvSpPr/>
          <p:nvPr/>
        </p:nvSpPr>
        <p:spPr>
          <a:xfrm>
            <a:off x="1455820" y="1833316"/>
            <a:ext cx="6232359" cy="3628033"/>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endParaRPr lang="en-US" sz="2000" b="1" dirty="0">
              <a:solidFill>
                <a:srgbClr val="262A63"/>
              </a:solidFill>
            </a:endParaRPr>
          </a:p>
          <a:p>
            <a:pPr algn="ctr">
              <a:lnSpc>
                <a:spcPct val="90000"/>
              </a:lnSpc>
              <a:spcAft>
                <a:spcPts val="600"/>
              </a:spcAft>
            </a:pPr>
            <a:r>
              <a:rPr lang="en-US" sz="2000" b="1" i="0" dirty="0">
                <a:solidFill>
                  <a:srgbClr val="262A63"/>
                </a:solidFill>
                <a:effectLst/>
              </a:rPr>
              <a:t>SEDNET is a network of 19 regional projects that are comprised of the major child serving agencies, community-based service providers, students and their families. Within this framework, SEDNET focuses on developing interagency collaboration and sustaining partnerships among professionals and families in the education, mental health, substance abuse, child welfare and juvenile justice systems serving children and youth with and at-risk of </a:t>
            </a:r>
            <a:r>
              <a:rPr lang="en-US" sz="2000" b="1" dirty="0">
                <a:solidFill>
                  <a:srgbClr val="262A63"/>
                </a:solidFill>
              </a:rPr>
              <a:t>emotional-behavioral disorders</a:t>
            </a:r>
            <a:r>
              <a:rPr lang="en-US" sz="2000" b="1" i="0" dirty="0">
                <a:solidFill>
                  <a:srgbClr val="262A63"/>
                </a:solidFill>
                <a:effectLst/>
              </a:rPr>
              <a:t>.</a:t>
            </a:r>
            <a:endParaRPr lang="en-US" sz="2000" b="1" dirty="0">
              <a:solidFill>
                <a:srgbClr val="262A63"/>
              </a:solidFill>
            </a:endParaRPr>
          </a:p>
          <a:p>
            <a:pPr algn="ctr">
              <a:lnSpc>
                <a:spcPct val="90000"/>
              </a:lnSpc>
              <a:spcAft>
                <a:spcPts val="600"/>
              </a:spcAft>
            </a:pPr>
            <a:endParaRPr lang="en-US" sz="2000" b="1" dirty="0">
              <a:solidFill>
                <a:schemeClr val="accent5">
                  <a:lumMod val="50000"/>
                </a:schemeClr>
              </a:solidFill>
              <a:latin typeface="Calibri" panose="020F0502020204030204" pitchFamily="34" charset="0"/>
            </a:endParaRPr>
          </a:p>
          <a:p>
            <a:pPr algn="ctr"/>
            <a:endParaRPr lang="en-US" dirty="0"/>
          </a:p>
        </p:txBody>
      </p:sp>
      <p:pic>
        <p:nvPicPr>
          <p:cNvPr id="3" name="Picture 2">
            <a:extLst>
              <a:ext uri="{FF2B5EF4-FFF2-40B4-BE49-F238E27FC236}">
                <a16:creationId xmlns:a16="http://schemas.microsoft.com/office/drawing/2014/main" id="{B65C3627-7A81-F585-6E62-31FD2E292774}"/>
              </a:ext>
            </a:extLst>
          </p:cNvPr>
          <p:cNvPicPr>
            <a:picLocks noChangeAspect="1"/>
          </p:cNvPicPr>
          <p:nvPr/>
        </p:nvPicPr>
        <p:blipFill>
          <a:blip r:embed="rId3"/>
          <a:stretch>
            <a:fillRect/>
          </a:stretch>
        </p:blipFill>
        <p:spPr>
          <a:xfrm>
            <a:off x="3701571" y="5461349"/>
            <a:ext cx="1740856" cy="968504"/>
          </a:xfrm>
          <a:prstGeom prst="rect">
            <a:avLst/>
          </a:prstGeom>
        </p:spPr>
      </p:pic>
    </p:spTree>
    <p:extLst>
      <p:ext uri="{BB962C8B-B14F-4D97-AF65-F5344CB8AC3E}">
        <p14:creationId xmlns:p14="http://schemas.microsoft.com/office/powerpoint/2010/main" val="2316322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F187-2B1A-9CDE-F247-C4CAFD39BCFA}"/>
              </a:ext>
            </a:extLst>
          </p:cNvPr>
          <p:cNvSpPr txBox="1">
            <a:spLocks/>
          </p:cNvSpPr>
          <p:nvPr/>
        </p:nvSpPr>
        <p:spPr bwMode="auto">
          <a:xfrm>
            <a:off x="0" y="897774"/>
            <a:ext cx="9144000" cy="85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a:lstStyle>
          <a:p>
            <a:pPr algn="ctr"/>
            <a:r>
              <a:rPr lang="en-US" dirty="0">
                <a:latin typeface="+mn-lt"/>
                <a:cs typeface="Calibri" panose="020F0502020204030204" pitchFamily="34" charset="0"/>
              </a:rPr>
              <a:t>The Multiagency Network for Students with Emotional Behavioral Disabilities (SEDNET)</a:t>
            </a:r>
            <a:endParaRPr lang="en-US" dirty="0">
              <a:cs typeface="Calibri" panose="020F0502020204030204" pitchFamily="34" charset="0"/>
            </a:endParaRPr>
          </a:p>
        </p:txBody>
      </p:sp>
      <p:pic>
        <p:nvPicPr>
          <p:cNvPr id="3" name="Picture 2">
            <a:extLst>
              <a:ext uri="{FF2B5EF4-FFF2-40B4-BE49-F238E27FC236}">
                <a16:creationId xmlns:a16="http://schemas.microsoft.com/office/drawing/2014/main" id="{6A9DB682-CE93-9210-417A-90F66F1CAF70}"/>
              </a:ext>
            </a:extLst>
          </p:cNvPr>
          <p:cNvPicPr>
            <a:picLocks noChangeAspect="1"/>
          </p:cNvPicPr>
          <p:nvPr/>
        </p:nvPicPr>
        <p:blipFill>
          <a:blip r:embed="rId3"/>
          <a:stretch>
            <a:fillRect/>
          </a:stretch>
        </p:blipFill>
        <p:spPr>
          <a:xfrm>
            <a:off x="4041082" y="1753643"/>
            <a:ext cx="4619487" cy="4533577"/>
          </a:xfrm>
          <a:prstGeom prst="rect">
            <a:avLst/>
          </a:prstGeom>
        </p:spPr>
      </p:pic>
      <p:graphicFrame>
        <p:nvGraphicFramePr>
          <p:cNvPr id="6" name="Table 5">
            <a:extLst>
              <a:ext uri="{FF2B5EF4-FFF2-40B4-BE49-F238E27FC236}">
                <a16:creationId xmlns:a16="http://schemas.microsoft.com/office/drawing/2014/main" id="{3E8022A2-6DE1-DEE3-88AA-76C6D7ED2509}"/>
              </a:ext>
            </a:extLst>
          </p:cNvPr>
          <p:cNvGraphicFramePr>
            <a:graphicFrameLocks noGrp="1"/>
          </p:cNvGraphicFramePr>
          <p:nvPr>
            <p:extLst>
              <p:ext uri="{D42A27DB-BD31-4B8C-83A1-F6EECF244321}">
                <p14:modId xmlns:p14="http://schemas.microsoft.com/office/powerpoint/2010/main" val="3279328143"/>
              </p:ext>
            </p:extLst>
          </p:nvPr>
        </p:nvGraphicFramePr>
        <p:xfrm>
          <a:off x="1054802" y="2214747"/>
          <a:ext cx="4619488" cy="3457575"/>
        </p:xfrm>
        <a:graphic>
          <a:graphicData uri="http://schemas.openxmlformats.org/drawingml/2006/table">
            <a:tbl>
              <a:tblPr/>
              <a:tblGrid>
                <a:gridCol w="2309744">
                  <a:extLst>
                    <a:ext uri="{9D8B030D-6E8A-4147-A177-3AD203B41FA5}">
                      <a16:colId xmlns:a16="http://schemas.microsoft.com/office/drawing/2014/main" val="1183152383"/>
                    </a:ext>
                  </a:extLst>
                </a:gridCol>
                <a:gridCol w="2309744">
                  <a:extLst>
                    <a:ext uri="{9D8B030D-6E8A-4147-A177-3AD203B41FA5}">
                      <a16:colId xmlns:a16="http://schemas.microsoft.com/office/drawing/2014/main" val="1650048999"/>
                    </a:ext>
                  </a:extLst>
                </a:gridCol>
              </a:tblGrid>
              <a:tr h="797165">
                <a:tc gridSpan="2">
                  <a:txBody>
                    <a:bodyPr/>
                    <a:lstStyle/>
                    <a:p>
                      <a:pPr fontAlgn="base"/>
                      <a:r>
                        <a:rPr lang="en-US" b="0" i="1" dirty="0">
                          <a:effectLst/>
                          <a:latin typeface="Verdana" panose="020B0604030504040204" pitchFamily="34" charset="0"/>
                        </a:rPr>
                        <a:t>SEDNET Administration Project's contact information</a:t>
                      </a:r>
                    </a:p>
                  </a:txBody>
                  <a:tcPr marL="142875" marR="142875" marT="142875" marB="142875"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537613547"/>
                  </a:ext>
                </a:extLst>
              </a:tr>
              <a:tr h="797165">
                <a:tc gridSpan="2">
                  <a:txBody>
                    <a:bodyPr/>
                    <a:lstStyle/>
                    <a:p>
                      <a:pPr fontAlgn="base"/>
                      <a:r>
                        <a:rPr lang="en-US" b="1" i="0" dirty="0">
                          <a:effectLst/>
                          <a:latin typeface="Verdana" panose="020B0604030504040204" pitchFamily="34" charset="0"/>
                        </a:rPr>
                        <a:t>Principal Investigator and Executive Director, SEDNET</a:t>
                      </a:r>
                      <a:endParaRPr lang="en-US" b="0" i="0" dirty="0">
                        <a:effectLst/>
                        <a:latin typeface="Verdana" panose="020B0604030504040204" pitchFamily="34" charset="0"/>
                      </a:endParaRPr>
                    </a:p>
                  </a:txBody>
                  <a:tcPr marL="142875" marR="142875" marT="142875" marB="142875"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58188398"/>
                  </a:ext>
                </a:extLst>
              </a:tr>
              <a:tr h="1708991">
                <a:tc>
                  <a:txBody>
                    <a:bodyPr/>
                    <a:lstStyle/>
                    <a:p>
                      <a:pPr fontAlgn="base"/>
                      <a:r>
                        <a:rPr lang="en-US" b="1" i="0" dirty="0">
                          <a:effectLst/>
                          <a:latin typeface="Verdana" panose="020B0604030504040204" pitchFamily="34" charset="0"/>
                        </a:rPr>
                        <a:t>Dr. Charlene Grecsek</a:t>
                      </a:r>
                    </a:p>
                    <a:p>
                      <a:pPr fontAlgn="base"/>
                      <a:r>
                        <a:rPr lang="en-US" b="0" i="0" dirty="0">
                          <a:effectLst/>
                          <a:latin typeface="Verdana" panose="020B0604030504040204" pitchFamily="34" charset="0"/>
                        </a:rPr>
                        <a:t>140 7th Avenue South, SVB 112</a:t>
                      </a:r>
                    </a:p>
                    <a:p>
                      <a:pPr fontAlgn="base"/>
                      <a:r>
                        <a:rPr lang="en-US" b="0" i="0" dirty="0">
                          <a:effectLst/>
                          <a:latin typeface="Verdana" panose="020B0604030504040204" pitchFamily="34" charset="0"/>
                        </a:rPr>
                        <a:t>St. Petersburg FL 33701</a:t>
                      </a:r>
                    </a:p>
                  </a:txBody>
                  <a:tcPr marL="95250" marR="95250" marT="47625" marB="95250" anchor="b">
                    <a:lnL>
                      <a:noFill/>
                    </a:lnL>
                    <a:lnR>
                      <a:noFill/>
                    </a:lnR>
                    <a:lnT>
                      <a:noFill/>
                    </a:lnT>
                    <a:lnB>
                      <a:noFill/>
                    </a:lnB>
                  </a:tcPr>
                </a:tc>
                <a:tc>
                  <a:txBody>
                    <a:bodyPr/>
                    <a:lstStyle/>
                    <a:p>
                      <a:pPr fontAlgn="base"/>
                      <a:r>
                        <a:rPr lang="fr-FR" b="0" i="0" dirty="0">
                          <a:effectLst/>
                          <a:latin typeface="Verdana" panose="020B0604030504040204" pitchFamily="34" charset="0"/>
                        </a:rPr>
                        <a:t>(727) 314-3906</a:t>
                      </a:r>
                    </a:p>
                    <a:p>
                      <a:pPr fontAlgn="base"/>
                      <a:r>
                        <a:rPr lang="fr-FR" b="0" i="0" dirty="0">
                          <a:effectLst/>
                          <a:latin typeface="Verdana" panose="020B0604030504040204" pitchFamily="34" charset="0"/>
                        </a:rPr>
                        <a:t>FAX: (727) 876-4660</a:t>
                      </a:r>
                    </a:p>
                    <a:p>
                      <a:pPr fontAlgn="base"/>
                      <a:r>
                        <a:rPr lang="fr-FR" b="0" i="0" dirty="0">
                          <a:effectLst/>
                          <a:latin typeface="Verdana" panose="020B0604030504040204" pitchFamily="34" charset="0"/>
                          <a:hlinkClick r:id="rId4"/>
                        </a:rPr>
                        <a:t>cgrecsek@usf.edu</a:t>
                      </a:r>
                      <a:endParaRPr lang="fr-FR" b="0" i="0" dirty="0">
                        <a:effectLst/>
                        <a:latin typeface="Verdana" panose="020B0604030504040204" pitchFamily="34" charset="0"/>
                      </a:endParaRPr>
                    </a:p>
                  </a:txBody>
                  <a:tcPr marL="95250" marR="95250" marT="47625" marB="95250" anchor="b">
                    <a:lnL>
                      <a:noFill/>
                    </a:lnL>
                    <a:lnR>
                      <a:noFill/>
                    </a:lnR>
                    <a:lnT>
                      <a:noFill/>
                    </a:lnT>
                    <a:lnB>
                      <a:noFill/>
                    </a:lnB>
                  </a:tcPr>
                </a:tc>
                <a:extLst>
                  <a:ext uri="{0D108BD9-81ED-4DB2-BD59-A6C34878D82A}">
                    <a16:rowId xmlns:a16="http://schemas.microsoft.com/office/drawing/2014/main" val="326200572"/>
                  </a:ext>
                </a:extLst>
              </a:tr>
            </a:tbl>
          </a:graphicData>
        </a:graphic>
      </p:graphicFrame>
      <p:pic>
        <p:nvPicPr>
          <p:cNvPr id="7" name="Picture 6">
            <a:extLst>
              <a:ext uri="{FF2B5EF4-FFF2-40B4-BE49-F238E27FC236}">
                <a16:creationId xmlns:a16="http://schemas.microsoft.com/office/drawing/2014/main" id="{9ED5679D-B098-BED2-7D8C-C020CA0FFE0C}"/>
              </a:ext>
            </a:extLst>
          </p:cNvPr>
          <p:cNvPicPr>
            <a:picLocks noChangeAspect="1"/>
          </p:cNvPicPr>
          <p:nvPr/>
        </p:nvPicPr>
        <p:blipFill>
          <a:blip r:embed="rId5"/>
          <a:stretch>
            <a:fillRect/>
          </a:stretch>
        </p:blipFill>
        <p:spPr>
          <a:xfrm>
            <a:off x="3782991" y="5563831"/>
            <a:ext cx="1578018" cy="877911"/>
          </a:xfrm>
          <a:prstGeom prst="rect">
            <a:avLst/>
          </a:prstGeom>
        </p:spPr>
      </p:pic>
    </p:spTree>
    <p:extLst>
      <p:ext uri="{BB962C8B-B14F-4D97-AF65-F5344CB8AC3E}">
        <p14:creationId xmlns:p14="http://schemas.microsoft.com/office/powerpoint/2010/main" val="3303112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67DA916B-9914-F1A9-6BFA-B6EA04F0901E}"/>
              </a:ext>
            </a:extLst>
          </p:cNvPr>
          <p:cNvSpPr>
            <a:spLocks noGrp="1"/>
          </p:cNvSpPr>
          <p:nvPr>
            <p:ph type="title"/>
          </p:nvPr>
        </p:nvSpPr>
        <p:spPr>
          <a:xfrm>
            <a:off x="1060450" y="2735263"/>
            <a:ext cx="7013575" cy="1076325"/>
          </a:xfrm>
        </p:spPr>
        <p:txBody>
          <a:bodyPr>
            <a:normAutofit/>
          </a:bodyPr>
          <a:lstStyle/>
          <a:p>
            <a:r>
              <a:rPr lang="en-US" altLang="en-US" sz="3200" dirty="0"/>
              <a:t>Discussion</a:t>
            </a:r>
            <a:endParaRPr altLang="en-US" sz="3200" dirty="0"/>
          </a:p>
        </p:txBody>
      </p:sp>
      <p:sp>
        <p:nvSpPr>
          <p:cNvPr id="3" name="TextBox 2">
            <a:extLst>
              <a:ext uri="{FF2B5EF4-FFF2-40B4-BE49-F238E27FC236}">
                <a16:creationId xmlns:a16="http://schemas.microsoft.com/office/drawing/2014/main" id="{7EAF40EA-24D0-0D29-C94F-36BF22DF6363}"/>
              </a:ext>
            </a:extLst>
          </p:cNvPr>
          <p:cNvSpPr txBox="1"/>
          <p:nvPr/>
        </p:nvSpPr>
        <p:spPr>
          <a:xfrm>
            <a:off x="1060449" y="4208745"/>
            <a:ext cx="7013575" cy="1200329"/>
          </a:xfrm>
          <a:prstGeom prst="rect">
            <a:avLst/>
          </a:prstGeom>
          <a:noFill/>
        </p:spPr>
        <p:txBody>
          <a:bodyPr wrap="square" rtlCol="0">
            <a:spAutoFit/>
          </a:bodyPr>
          <a:lstStyle/>
          <a:p>
            <a:pPr algn="ctr"/>
            <a:r>
              <a:rPr lang="en-US" sz="2400" dirty="0">
                <a:latin typeface="+mn-lt"/>
              </a:rPr>
              <a:t>How do charter schools contact these projects and find other resources provided by the Florida Department of Education? </a:t>
            </a:r>
          </a:p>
        </p:txBody>
      </p:sp>
    </p:spTree>
    <p:extLst>
      <p:ext uri="{BB962C8B-B14F-4D97-AF65-F5344CB8AC3E}">
        <p14:creationId xmlns:p14="http://schemas.microsoft.com/office/powerpoint/2010/main" val="3211374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3304" y="990600"/>
            <a:ext cx="2042192" cy="566181"/>
          </a:xfrm>
          <a:prstGeom prst="rect">
            <a:avLst/>
          </a:prstGeom>
        </p:spPr>
        <p:txBody>
          <a:bodyPr vert="horz" wrap="square" lIns="0" tIns="12065" rIns="0" bIns="0" rtlCol="0">
            <a:spAutoFit/>
          </a:bodyPr>
          <a:lstStyle/>
          <a:p>
            <a:pPr marL="12700">
              <a:lnSpc>
                <a:spcPct val="100000"/>
              </a:lnSpc>
              <a:spcBef>
                <a:spcPts val="95"/>
              </a:spcBef>
            </a:pPr>
            <a:r>
              <a:rPr dirty="0"/>
              <a:t>Thank</a:t>
            </a:r>
            <a:r>
              <a:rPr spc="-50" dirty="0"/>
              <a:t> </a:t>
            </a:r>
            <a:r>
              <a:rPr spc="-25" dirty="0"/>
              <a:t>you</a:t>
            </a:r>
            <a:endParaRPr dirty="0"/>
          </a:p>
        </p:txBody>
      </p:sp>
      <p:sp>
        <p:nvSpPr>
          <p:cNvPr id="4" name="object 4"/>
          <p:cNvSpPr txBox="1">
            <a:spLocks noGrp="1"/>
          </p:cNvSpPr>
          <p:nvPr>
            <p:ph type="sldNum" sz="quarter" idx="7"/>
          </p:nvPr>
        </p:nvSpPr>
        <p:spPr>
          <a:xfrm>
            <a:off x="5348478" y="6480967"/>
            <a:ext cx="3852545" cy="269020"/>
          </a:xfrm>
          <a:prstGeom prst="rect">
            <a:avLst/>
          </a:prstGeom>
        </p:spPr>
        <p:txBody>
          <a:bodyPr vert="horz" wrap="square" lIns="0" tIns="0" rIns="0" bIns="0" rtlCol="0">
            <a:spAutoFit/>
          </a:bodyPr>
          <a:lstStyle>
            <a:defPPr>
              <a:defRPr kern="0"/>
            </a:defPPr>
            <a:lvl1pPr>
              <a:defRPr sz="1200" b="0" i="0" u="heavy">
                <a:solidFill>
                  <a:schemeClr val="tx1"/>
                </a:solidFill>
                <a:latin typeface="Calibri"/>
                <a:cs typeface="Calibri"/>
              </a:defRPr>
            </a:lvl1pPr>
          </a:lstStyle>
          <a:p>
            <a:pPr marL="3623310">
              <a:lnSpc>
                <a:spcPts val="1240"/>
              </a:lnSpc>
              <a:tabLst>
                <a:tab pos="3542665" algn="l"/>
              </a:tabLst>
            </a:pPr>
            <a:fld id="{81D60167-4931-47E6-BA6A-407CBD079E47}" type="slidenum">
              <a:rPr lang="en-US" u="none" spc="-50" smtClean="0"/>
              <a:pPr marL="3623310">
                <a:lnSpc>
                  <a:spcPts val="1240"/>
                </a:lnSpc>
                <a:tabLst>
                  <a:tab pos="3542665" algn="l"/>
                </a:tabLst>
              </a:pPr>
              <a:t>35</a:t>
            </a:fld>
            <a:endParaRPr spc="500" dirty="0"/>
          </a:p>
        </p:txBody>
      </p:sp>
      <p:sp>
        <p:nvSpPr>
          <p:cNvPr id="5" name="object 5"/>
          <p:cNvSpPr txBox="1"/>
          <p:nvPr/>
        </p:nvSpPr>
        <p:spPr>
          <a:xfrm>
            <a:off x="3859847" y="6594036"/>
            <a:ext cx="1425575" cy="224790"/>
          </a:xfrm>
          <a:prstGeom prst="rect">
            <a:avLst/>
          </a:prstGeom>
        </p:spPr>
        <p:txBody>
          <a:bodyPr vert="horz" wrap="square" lIns="0" tIns="0" rIns="0" bIns="0" rtlCol="0">
            <a:spAutoFit/>
          </a:bodyPr>
          <a:lstStyle/>
          <a:p>
            <a:pPr marL="12700">
              <a:lnSpc>
                <a:spcPts val="1650"/>
              </a:lnSpc>
            </a:pPr>
            <a:r>
              <a:rPr sz="1400" b="1" u="sng" spc="-10" dirty="0">
                <a:solidFill>
                  <a:srgbClr val="0562C1"/>
                </a:solidFill>
                <a:uFill>
                  <a:solidFill>
                    <a:srgbClr val="0562C1"/>
                  </a:solidFill>
                </a:uFill>
                <a:latin typeface="Arial"/>
                <a:cs typeface="Arial"/>
                <a:hlinkClick r:id="rId3"/>
              </a:rPr>
              <a:t>www.FLDOE.org</a:t>
            </a:r>
            <a:endParaRPr sz="1400" dirty="0">
              <a:latin typeface="Arial"/>
              <a:cs typeface="Arial"/>
            </a:endParaRPr>
          </a:p>
        </p:txBody>
      </p:sp>
      <p:sp>
        <p:nvSpPr>
          <p:cNvPr id="3" name="object 3"/>
          <p:cNvSpPr txBox="1"/>
          <p:nvPr/>
        </p:nvSpPr>
        <p:spPr>
          <a:xfrm>
            <a:off x="304800" y="1761877"/>
            <a:ext cx="8839200" cy="4196020"/>
          </a:xfrm>
          <a:prstGeom prst="rect">
            <a:avLst/>
          </a:prstGeom>
        </p:spPr>
        <p:txBody>
          <a:bodyPr vert="horz" wrap="square" lIns="0" tIns="12700" rIns="0" bIns="0" rtlCol="0">
            <a:spAutoFit/>
          </a:bodyPr>
          <a:lstStyle/>
          <a:p>
            <a:pPr algn="ctr">
              <a:lnSpc>
                <a:spcPct val="100000"/>
              </a:lnSpc>
              <a:spcBef>
                <a:spcPts val="100"/>
              </a:spcBef>
            </a:pPr>
            <a:r>
              <a:rPr sz="2800" b="1" dirty="0">
                <a:latin typeface="Calibri"/>
                <a:cs typeface="Calibri"/>
              </a:rPr>
              <a:t>Contact</a:t>
            </a:r>
            <a:r>
              <a:rPr sz="2800" b="1" spc="-100" dirty="0">
                <a:latin typeface="Calibri"/>
                <a:cs typeface="Calibri"/>
              </a:rPr>
              <a:t> </a:t>
            </a:r>
            <a:r>
              <a:rPr sz="2800" b="1" spc="-10" dirty="0">
                <a:latin typeface="Calibri"/>
                <a:cs typeface="Calibri"/>
              </a:rPr>
              <a:t>Information</a:t>
            </a:r>
            <a:endParaRPr lang="en-US" sz="2800" b="1" spc="-10" dirty="0">
              <a:latin typeface="Calibri"/>
              <a:cs typeface="Calibri"/>
            </a:endParaRPr>
          </a:p>
          <a:p>
            <a:pPr algn="ctr">
              <a:lnSpc>
                <a:spcPct val="100000"/>
              </a:lnSpc>
              <a:spcBef>
                <a:spcPts val="100"/>
              </a:spcBef>
            </a:pPr>
            <a:endParaRPr lang="en-US" sz="2800" b="1" spc="-10" dirty="0">
              <a:latin typeface="Calibri"/>
              <a:cs typeface="Calibri"/>
            </a:endParaRPr>
          </a:p>
          <a:p>
            <a:pPr algn="ctr">
              <a:lnSpc>
                <a:spcPct val="100000"/>
              </a:lnSpc>
              <a:spcBef>
                <a:spcPts val="100"/>
              </a:spcBef>
            </a:pPr>
            <a:r>
              <a:rPr lang="en-US" sz="2800" dirty="0">
                <a:latin typeface="+mn-lt"/>
              </a:rPr>
              <a:t>Patricia Bodiford</a:t>
            </a:r>
          </a:p>
          <a:p>
            <a:pPr algn="ctr">
              <a:spcBef>
                <a:spcPts val="100"/>
              </a:spcBef>
            </a:pPr>
            <a:r>
              <a:rPr lang="en-US" sz="2800" b="0" i="0" dirty="0">
                <a:solidFill>
                  <a:srgbClr val="000000"/>
                </a:solidFill>
                <a:effectLst/>
                <a:highlight>
                  <a:srgbClr val="FFFFFF"/>
                </a:highlight>
                <a:latin typeface="+mn-lt"/>
              </a:rPr>
              <a:t>Senior Educational Program Director</a:t>
            </a:r>
            <a:endParaRPr lang="en-US" sz="2800" dirty="0">
              <a:latin typeface="+mn-lt"/>
            </a:endParaRPr>
          </a:p>
          <a:p>
            <a:pPr algn="ctr">
              <a:lnSpc>
                <a:spcPct val="100000"/>
              </a:lnSpc>
              <a:spcBef>
                <a:spcPts val="100"/>
              </a:spcBef>
            </a:pPr>
            <a:r>
              <a:rPr lang="en-US" sz="2800" dirty="0">
                <a:latin typeface="+mn-lt"/>
              </a:rPr>
              <a:t>Bureau of Exceptional Education and Student Support Services</a:t>
            </a:r>
            <a:r>
              <a:rPr sz="2800" dirty="0">
                <a:latin typeface="+mn-lt"/>
              </a:rPr>
              <a:t> </a:t>
            </a:r>
            <a:endParaRPr lang="en-US" sz="2800" dirty="0">
              <a:latin typeface="+mn-lt"/>
            </a:endParaRPr>
          </a:p>
          <a:p>
            <a:pPr algn="ctr">
              <a:lnSpc>
                <a:spcPct val="100000"/>
              </a:lnSpc>
              <a:spcBef>
                <a:spcPts val="100"/>
              </a:spcBef>
            </a:pPr>
            <a:r>
              <a:rPr lang="en-US" sz="2800" u="sng" spc="-10" dirty="0">
                <a:solidFill>
                  <a:srgbClr val="00689B"/>
                </a:solidFill>
                <a:uFill>
                  <a:solidFill>
                    <a:srgbClr val="00689B"/>
                  </a:solidFill>
                </a:uFill>
                <a:latin typeface="+mn-lt"/>
                <a:cs typeface="Calibri"/>
                <a:hlinkClick r:id="rId4"/>
              </a:rPr>
              <a:t>Patricia</a:t>
            </a:r>
            <a:r>
              <a:rPr sz="2800" u="sng" spc="-10" dirty="0">
                <a:solidFill>
                  <a:srgbClr val="00689B"/>
                </a:solidFill>
                <a:uFill>
                  <a:solidFill>
                    <a:srgbClr val="00689B"/>
                  </a:solidFill>
                </a:uFill>
                <a:latin typeface="+mn-lt"/>
                <a:cs typeface="Calibri"/>
                <a:hlinkClick r:id="rId4"/>
              </a:rPr>
              <a:t>.</a:t>
            </a:r>
            <a:r>
              <a:rPr lang="en-US" sz="2800" u="sng" spc="-10" dirty="0">
                <a:solidFill>
                  <a:srgbClr val="00689B"/>
                </a:solidFill>
                <a:uFill>
                  <a:solidFill>
                    <a:srgbClr val="00689B"/>
                  </a:solidFill>
                </a:uFill>
                <a:latin typeface="+mn-lt"/>
                <a:cs typeface="Calibri"/>
                <a:hlinkClick r:id="rId4"/>
              </a:rPr>
              <a:t>Bodiford</a:t>
            </a:r>
            <a:r>
              <a:rPr sz="2800" u="sng" spc="-10" dirty="0">
                <a:solidFill>
                  <a:srgbClr val="00689B"/>
                </a:solidFill>
                <a:uFill>
                  <a:solidFill>
                    <a:srgbClr val="00689B"/>
                  </a:solidFill>
                </a:uFill>
                <a:latin typeface="+mn-lt"/>
                <a:cs typeface="Calibri"/>
                <a:hlinkClick r:id="rId4"/>
              </a:rPr>
              <a:t>@fldoe.org</a:t>
            </a:r>
            <a:endParaRPr lang="en-US" sz="2800" u="sng" spc="-10" dirty="0">
              <a:solidFill>
                <a:srgbClr val="00689B"/>
              </a:solidFill>
              <a:uFill>
                <a:solidFill>
                  <a:srgbClr val="00689B"/>
                </a:solidFill>
              </a:uFill>
              <a:latin typeface="+mn-lt"/>
              <a:cs typeface="Calibri"/>
            </a:endParaRPr>
          </a:p>
          <a:p>
            <a:pPr algn="ctr">
              <a:spcBef>
                <a:spcPts val="100"/>
              </a:spcBef>
            </a:pPr>
            <a:r>
              <a:rPr lang="en-US" sz="2800" spc="-10" dirty="0">
                <a:latin typeface="+mn-lt"/>
                <a:cs typeface="Calibri"/>
              </a:rPr>
              <a:t>850-245-</a:t>
            </a:r>
            <a:r>
              <a:rPr lang="en-US" sz="2800" spc="-20" dirty="0">
                <a:latin typeface="+mn-lt"/>
                <a:cs typeface="Calibri"/>
              </a:rPr>
              <a:t>0475</a:t>
            </a:r>
            <a:endParaRPr lang="en-US" sz="2800" dirty="0">
              <a:latin typeface="+mn-lt"/>
              <a:cs typeface="Calibri"/>
            </a:endParaRPr>
          </a:p>
          <a:p>
            <a:pPr algn="ctr">
              <a:lnSpc>
                <a:spcPct val="100000"/>
              </a:lnSpc>
              <a:spcBef>
                <a:spcPts val="100"/>
              </a:spcBef>
            </a:pPr>
            <a:endParaRPr dirty="0"/>
          </a:p>
          <a:p>
            <a:pPr marL="1371600" marR="2897505" algn="ctr">
              <a:lnSpc>
                <a:spcPct val="100000"/>
              </a:lnSpc>
            </a:pPr>
            <a:r>
              <a:rPr lang="en-US" dirty="0"/>
              <a:t>                 </a:t>
            </a:r>
            <a:endParaRPr sz="2400"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F2C93A44-DD9D-94A2-F6EF-500BF83CACF8}"/>
              </a:ext>
            </a:extLst>
          </p:cNvPr>
          <p:cNvSpPr>
            <a:spLocks noGrp="1"/>
          </p:cNvSpPr>
          <p:nvPr>
            <p:ph type="title"/>
          </p:nvPr>
        </p:nvSpPr>
        <p:spPr>
          <a:xfrm>
            <a:off x="668338" y="885825"/>
            <a:ext cx="7807325" cy="1389063"/>
          </a:xfrm>
        </p:spPr>
        <p:txBody>
          <a:bodyPr/>
          <a:lstStyle/>
          <a:p>
            <a:pPr algn="ctr"/>
            <a:r>
              <a:rPr altLang="en-US" dirty="0">
                <a:latin typeface="Calibri"/>
                <a:cs typeface="Calibri"/>
              </a:rPr>
              <a:t>Title V, Chapter 19, Section 39.0016 of Florida Statutes</a:t>
            </a:r>
          </a:p>
        </p:txBody>
      </p:sp>
      <p:sp>
        <p:nvSpPr>
          <p:cNvPr id="50179" name="Content Placeholder 4">
            <a:extLst>
              <a:ext uri="{FF2B5EF4-FFF2-40B4-BE49-F238E27FC236}">
                <a16:creationId xmlns:a16="http://schemas.microsoft.com/office/drawing/2014/main" id="{CA150E26-4918-5AB4-ABDA-37CC2EAEC0E5}"/>
              </a:ext>
            </a:extLst>
          </p:cNvPr>
          <p:cNvSpPr>
            <a:spLocks noGrp="1"/>
          </p:cNvSpPr>
          <p:nvPr>
            <p:ph idx="1"/>
          </p:nvPr>
        </p:nvSpPr>
        <p:spPr>
          <a:xfrm>
            <a:off x="710515" y="2710484"/>
            <a:ext cx="7807325" cy="3137908"/>
          </a:xfrm>
        </p:spPr>
        <p:txBody>
          <a:bodyPr/>
          <a:lstStyle/>
          <a:p>
            <a:pPr marL="0" indent="0">
              <a:buFont typeface="Arial" panose="020B0604020202020204" pitchFamily="34" charset="0"/>
              <a:buNone/>
            </a:pPr>
            <a:r>
              <a:rPr lang="en-US" altLang="en-US" dirty="0">
                <a:latin typeface="Calibri"/>
                <a:cs typeface="Calibri"/>
              </a:rPr>
              <a:t>“Improving educational results for children with disabilities is an essential element of our public policy of ensuring equality of opportunity, full participation, independent living, and economic self-sufficiency for individuals with disabilities…”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67DA916B-9914-F1A9-6BFA-B6EA04F0901E}"/>
              </a:ext>
            </a:extLst>
          </p:cNvPr>
          <p:cNvSpPr>
            <a:spLocks noGrp="1"/>
          </p:cNvSpPr>
          <p:nvPr>
            <p:ph type="title"/>
          </p:nvPr>
        </p:nvSpPr>
        <p:spPr>
          <a:xfrm>
            <a:off x="1060450" y="2735263"/>
            <a:ext cx="7013575" cy="1076325"/>
          </a:xfrm>
        </p:spPr>
        <p:txBody>
          <a:bodyPr>
            <a:normAutofit/>
          </a:bodyPr>
          <a:lstStyle/>
          <a:p>
            <a:r>
              <a:rPr lang="en-US" altLang="en-US" sz="3200" dirty="0"/>
              <a:t>IDEA-Funded State Projects</a:t>
            </a:r>
            <a:endParaRPr altLang="en-US" sz="3200" dirty="0"/>
          </a:p>
        </p:txBody>
      </p:sp>
      <p:sp>
        <p:nvSpPr>
          <p:cNvPr id="3" name="TextBox 2">
            <a:extLst>
              <a:ext uri="{FF2B5EF4-FFF2-40B4-BE49-F238E27FC236}">
                <a16:creationId xmlns:a16="http://schemas.microsoft.com/office/drawing/2014/main" id="{7EAF40EA-24D0-0D29-C94F-36BF22DF6363}"/>
              </a:ext>
            </a:extLst>
          </p:cNvPr>
          <p:cNvSpPr txBox="1"/>
          <p:nvPr/>
        </p:nvSpPr>
        <p:spPr>
          <a:xfrm>
            <a:off x="1065212" y="4178265"/>
            <a:ext cx="7013575" cy="461665"/>
          </a:xfrm>
          <a:prstGeom prst="rect">
            <a:avLst/>
          </a:prstGeom>
          <a:noFill/>
        </p:spPr>
        <p:txBody>
          <a:bodyPr wrap="square" rtlCol="0">
            <a:spAutoFit/>
          </a:bodyPr>
          <a:lstStyle/>
          <a:p>
            <a:pPr algn="ctr"/>
            <a:r>
              <a:rPr lang="en-US" sz="2400" dirty="0">
                <a:latin typeface="+mn-lt"/>
              </a:rPr>
              <a:t>What are IDEA-funded state projects? </a:t>
            </a:r>
          </a:p>
        </p:txBody>
      </p:sp>
    </p:spTree>
    <p:extLst>
      <p:ext uri="{BB962C8B-B14F-4D97-AF65-F5344CB8AC3E}">
        <p14:creationId xmlns:p14="http://schemas.microsoft.com/office/powerpoint/2010/main" val="324115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4E9CA39F-C777-B0B4-479F-6349940A1509}"/>
              </a:ext>
            </a:extLst>
          </p:cNvPr>
          <p:cNvSpPr/>
          <p:nvPr/>
        </p:nvSpPr>
        <p:spPr>
          <a:xfrm>
            <a:off x="1455813" y="1808264"/>
            <a:ext cx="6232359" cy="3723901"/>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90000"/>
              </a:lnSpc>
              <a:spcAft>
                <a:spcPts val="600"/>
              </a:spcAft>
            </a:pPr>
            <a:r>
              <a:rPr lang="en-US" sz="2400" b="1" dirty="0">
                <a:solidFill>
                  <a:schemeClr val="accent5">
                    <a:lumMod val="50000"/>
                  </a:schemeClr>
                </a:solidFill>
                <a:latin typeface="Calibri"/>
                <a:cs typeface="Calibri"/>
              </a:rPr>
              <a:t>The</a:t>
            </a:r>
            <a:r>
              <a:rPr lang="en-US" sz="2400" b="1" i="0" dirty="0">
                <a:solidFill>
                  <a:schemeClr val="accent5">
                    <a:lumMod val="50000"/>
                  </a:schemeClr>
                </a:solidFill>
                <a:effectLst/>
                <a:latin typeface="Calibri"/>
                <a:cs typeface="Calibri"/>
              </a:rPr>
              <a:t> purpose of CARD is to enhance the lives of individuals by helping them become valued members of their communities. CARD offers free supports within the natural contexts of all settings, </a:t>
            </a:r>
            <a:r>
              <a:rPr lang="en-US" sz="2400" b="1" dirty="0">
                <a:solidFill>
                  <a:schemeClr val="accent5">
                    <a:lumMod val="50000"/>
                  </a:schemeClr>
                </a:solidFill>
                <a:latin typeface="Calibri"/>
                <a:cs typeface="Calibri"/>
              </a:rPr>
              <a:t>such as</a:t>
            </a:r>
            <a:r>
              <a:rPr lang="en-US" sz="2400" b="1" i="0" dirty="0">
                <a:solidFill>
                  <a:schemeClr val="accent5">
                    <a:lumMod val="50000"/>
                  </a:schemeClr>
                </a:solidFill>
                <a:effectLst/>
                <a:latin typeface="Calibri"/>
                <a:cs typeface="Calibri"/>
              </a:rPr>
              <a:t> homes, child-care programs, schools, work and community businesses and programs</a:t>
            </a:r>
            <a:r>
              <a:rPr lang="en-US" sz="2400" b="1" dirty="0">
                <a:solidFill>
                  <a:schemeClr val="accent5">
                    <a:lumMod val="50000"/>
                  </a:schemeClr>
                </a:solidFill>
                <a:latin typeface="Calibri"/>
                <a:cs typeface="Calibri"/>
              </a:rPr>
              <a:t>.</a:t>
            </a:r>
            <a:endParaRPr lang="en-US" sz="2400" b="1" dirty="0">
              <a:solidFill>
                <a:schemeClr val="accent5">
                  <a:lumMod val="50000"/>
                </a:schemeClr>
              </a:solidFill>
              <a:latin typeface="Calibri" panose="020F0502020204030204" pitchFamily="34" charset="0"/>
            </a:endParaRPr>
          </a:p>
          <a:p>
            <a:pPr algn="ctr"/>
            <a:endParaRPr lang="en-US" dirty="0"/>
          </a:p>
        </p:txBody>
      </p:sp>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45" y="860165"/>
            <a:ext cx="7886700" cy="855869"/>
          </a:xfrm>
        </p:spPr>
        <p:txBody>
          <a:bodyPr anchor="ctr"/>
          <a:lstStyle/>
          <a:p>
            <a:pPr algn="ctr"/>
            <a:r>
              <a:rPr lang="en-US" altLang="en-US" dirty="0"/>
              <a:t>Centers for Autism and Related Disabilities (CARD)</a:t>
            </a:r>
            <a:endParaRPr dirty="0">
              <a:cs typeface="Calibri" panose="020F0502020204030204" pitchFamily="34" charset="0"/>
            </a:endParaRPr>
          </a:p>
        </p:txBody>
      </p:sp>
      <p:pic>
        <p:nvPicPr>
          <p:cNvPr id="1026" name="Picture 2" descr="CARD Center for Autism and Related Disabilities Florida's First Choice for Autism Support">
            <a:extLst>
              <a:ext uri="{FF2B5EF4-FFF2-40B4-BE49-F238E27FC236}">
                <a16:creationId xmlns:a16="http://schemas.microsoft.com/office/drawing/2014/main" id="{46B6C484-1F90-CCB2-5A43-C295C633A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651" y="5718180"/>
            <a:ext cx="926685" cy="7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19856-32D0-317C-5623-49F403A50697}"/>
              </a:ext>
            </a:extLst>
          </p:cNvPr>
          <p:cNvSpPr txBox="1"/>
          <p:nvPr/>
        </p:nvSpPr>
        <p:spPr bwMode="auto">
          <a:xfrm>
            <a:off x="628650" y="2632142"/>
            <a:ext cx="4095773" cy="3675042"/>
          </a:xfrm>
          <a:prstGeom prst="rect">
            <a:avLst/>
          </a:prstGeom>
          <a:noFill/>
          <a:ln>
            <a:noFill/>
          </a:ln>
        </p:spPr>
        <p:txBody>
          <a:bodyPr vert="horz" wrap="square" lIns="91440" tIns="45720" rIns="91440" bIns="45720" numCol="1" rtlCol="0" anchor="t" anchorCtr="0" compatLnSpc="1">
            <a:prstTxWarp prst="textNoShape">
              <a:avLst/>
            </a:prstTxWarp>
            <a:normAutofit fontScale="92500" lnSpcReduction="20000"/>
          </a:bodyPr>
          <a:lstStyle/>
          <a:p>
            <a:pPr marL="742950" lvl="1" indent="-285750">
              <a:lnSpc>
                <a:spcPct val="90000"/>
              </a:lnSpc>
              <a:spcAft>
                <a:spcPts val="600"/>
              </a:spcAft>
              <a:buFont typeface="Arial" panose="020B0604020202020204" pitchFamily="34" charset="0"/>
              <a:buChar char="•"/>
            </a:pPr>
            <a:r>
              <a:rPr lang="en-US" sz="2400" dirty="0">
                <a:cs typeface="+mn-cs"/>
              </a:rPr>
              <a:t>T</a:t>
            </a:r>
            <a:r>
              <a:rPr lang="en-US" sz="2400" i="0" dirty="0">
                <a:effectLst/>
                <a:cs typeface="+mn-cs"/>
              </a:rPr>
              <a:t>each new skills</a:t>
            </a:r>
          </a:p>
          <a:p>
            <a:pPr marL="742950" lvl="1" indent="-285750">
              <a:lnSpc>
                <a:spcPct val="90000"/>
              </a:lnSpc>
              <a:spcAft>
                <a:spcPts val="600"/>
              </a:spcAft>
              <a:buFont typeface="Arial" panose="020B0604020202020204" pitchFamily="34" charset="0"/>
              <a:buChar char="•"/>
            </a:pPr>
            <a:r>
              <a:rPr lang="en-US" sz="2400" dirty="0">
                <a:cs typeface="+mn-cs"/>
              </a:rPr>
              <a:t>U</a:t>
            </a:r>
            <a:r>
              <a:rPr lang="en-US" sz="2400" i="0" dirty="0">
                <a:effectLst/>
                <a:cs typeface="+mn-cs"/>
              </a:rPr>
              <a:t>nderstand and resolve challenging behavior</a:t>
            </a:r>
          </a:p>
          <a:p>
            <a:pPr marL="742950" lvl="1" indent="-285750">
              <a:lnSpc>
                <a:spcPct val="90000"/>
              </a:lnSpc>
              <a:spcAft>
                <a:spcPts val="600"/>
              </a:spcAft>
              <a:buFont typeface="Arial" panose="020B0604020202020204" pitchFamily="34" charset="0"/>
              <a:buChar char="•"/>
            </a:pPr>
            <a:r>
              <a:rPr lang="en-US" sz="2400" dirty="0">
                <a:cs typeface="+mn-cs"/>
              </a:rPr>
              <a:t>I</a:t>
            </a:r>
            <a:r>
              <a:rPr lang="en-US" sz="2400" i="0" dirty="0">
                <a:effectLst/>
                <a:cs typeface="+mn-cs"/>
              </a:rPr>
              <a:t>nclude individuals with Autism Spectrum Disorders and related disabilities in typical school and community settings</a:t>
            </a:r>
          </a:p>
          <a:p>
            <a:pPr marL="742950" lvl="1" indent="-285750">
              <a:lnSpc>
                <a:spcPct val="90000"/>
              </a:lnSpc>
              <a:spcAft>
                <a:spcPts val="600"/>
              </a:spcAft>
              <a:buFont typeface="Arial" panose="020B0604020202020204" pitchFamily="34" charset="0"/>
              <a:buChar char="•"/>
            </a:pPr>
            <a:r>
              <a:rPr lang="en-US" sz="2400" dirty="0">
                <a:cs typeface="+mn-cs"/>
              </a:rPr>
              <a:t>D</a:t>
            </a:r>
            <a:r>
              <a:rPr lang="en-US" sz="2400" i="0" dirty="0">
                <a:effectLst/>
                <a:cs typeface="+mn-cs"/>
              </a:rPr>
              <a:t>evelop meaningful communication skills</a:t>
            </a:r>
          </a:p>
          <a:p>
            <a:pPr marL="742950" lvl="1" indent="-285750">
              <a:lnSpc>
                <a:spcPct val="90000"/>
              </a:lnSpc>
              <a:spcAft>
                <a:spcPts val="600"/>
              </a:spcAft>
              <a:buFont typeface="Arial" panose="020B0604020202020204" pitchFamily="34" charset="0"/>
              <a:buChar char="•"/>
            </a:pPr>
            <a:r>
              <a:rPr lang="en-US" sz="2400" i="0" dirty="0">
                <a:solidFill>
                  <a:schemeClr val="tx1"/>
                </a:solidFill>
                <a:effectLst/>
              </a:rPr>
              <a:t>Help families find support groups</a:t>
            </a:r>
          </a:p>
          <a:p>
            <a:pPr lvl="1">
              <a:lnSpc>
                <a:spcPct val="90000"/>
              </a:lnSpc>
              <a:spcAft>
                <a:spcPts val="600"/>
              </a:spcAft>
            </a:pPr>
            <a:endParaRPr lang="en-US" i="0" dirty="0">
              <a:effectLst/>
              <a:cs typeface="+mn-cs"/>
            </a:endParaRPr>
          </a:p>
        </p:txBody>
      </p:sp>
      <p:sp>
        <p:nvSpPr>
          <p:cNvPr id="6" name="Title 1">
            <a:extLst>
              <a:ext uri="{FF2B5EF4-FFF2-40B4-BE49-F238E27FC236}">
                <a16:creationId xmlns:a16="http://schemas.microsoft.com/office/drawing/2014/main" id="{F49F3C6C-0491-CBD8-E33F-6BA9143974EA}"/>
              </a:ext>
            </a:extLst>
          </p:cNvPr>
          <p:cNvSpPr txBox="1">
            <a:spLocks/>
          </p:cNvSpPr>
          <p:nvPr/>
        </p:nvSpPr>
        <p:spPr>
          <a:xfrm>
            <a:off x="628650" y="811536"/>
            <a:ext cx="7886700" cy="855869"/>
          </a:xfrm>
          <a:prstGeom prst="rect">
            <a:avLst/>
          </a:prstGeom>
        </p:spPr>
        <p:txBody>
          <a:bodyPr anchor="ctr"/>
          <a:lst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gn="ctr"/>
            <a:r>
              <a:rPr lang="en-US" altLang="en-US" dirty="0"/>
              <a:t>Centers for Autism and Related Disabilities (CARD)</a:t>
            </a:r>
            <a:endParaRPr lang="en-US" dirty="0">
              <a:cs typeface="Calibri" panose="020F0502020204030204" pitchFamily="34" charset="0"/>
            </a:endParaRPr>
          </a:p>
        </p:txBody>
      </p:sp>
      <p:pic>
        <p:nvPicPr>
          <p:cNvPr id="7" name="Picture 2" descr="CARD Center for Autism and Related Disabilities Florida's First Choice for Autism Support">
            <a:extLst>
              <a:ext uri="{FF2B5EF4-FFF2-40B4-BE49-F238E27FC236}">
                <a16:creationId xmlns:a16="http://schemas.microsoft.com/office/drawing/2014/main" id="{464C9ED1-2A1D-4728-ADD1-8C6E5EFC1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651" y="5718180"/>
            <a:ext cx="926685" cy="7468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39D528-99FE-D80E-A27C-C0074A097420}"/>
              </a:ext>
            </a:extLst>
          </p:cNvPr>
          <p:cNvSpPr txBox="1"/>
          <p:nvPr/>
        </p:nvSpPr>
        <p:spPr>
          <a:xfrm>
            <a:off x="628650" y="1698317"/>
            <a:ext cx="8014607" cy="1107996"/>
          </a:xfrm>
          <a:prstGeom prst="rect">
            <a:avLst/>
          </a:prstGeom>
          <a:noFill/>
        </p:spPr>
        <p:txBody>
          <a:bodyPr wrap="square" rtlCol="0">
            <a:spAutoFit/>
          </a:bodyPr>
          <a:lstStyle/>
          <a:p>
            <a:pPr algn="ctr"/>
            <a:r>
              <a:rPr lang="en-US" sz="2400" b="1" i="0" dirty="0">
                <a:effectLst/>
                <a:cs typeface="+mn-cs"/>
              </a:rPr>
              <a:t>CARD provides consultations to caregivers and professionals on how best to work with an individual with a disability to:</a:t>
            </a:r>
          </a:p>
          <a:p>
            <a:endParaRPr lang="en-US" dirty="0"/>
          </a:p>
        </p:txBody>
      </p:sp>
      <p:sp>
        <p:nvSpPr>
          <p:cNvPr id="4" name="TextBox 3">
            <a:extLst>
              <a:ext uri="{FF2B5EF4-FFF2-40B4-BE49-F238E27FC236}">
                <a16:creationId xmlns:a16="http://schemas.microsoft.com/office/drawing/2014/main" id="{0F2F7591-8901-FC28-27CE-E6F2C6EC8997}"/>
              </a:ext>
            </a:extLst>
          </p:cNvPr>
          <p:cNvSpPr txBox="1"/>
          <p:nvPr/>
        </p:nvSpPr>
        <p:spPr bwMode="auto">
          <a:xfrm>
            <a:off x="4724423" y="2632142"/>
            <a:ext cx="4095773" cy="3675042"/>
          </a:xfrm>
          <a:prstGeom prst="rect">
            <a:avLst/>
          </a:prstGeom>
          <a:noFill/>
          <a:ln>
            <a:noFill/>
          </a:ln>
        </p:spPr>
        <p:txBody>
          <a:bodyPr vert="horz" wrap="square" lIns="91440" tIns="45720" rIns="91440" bIns="45720" numCol="1" rtlCol="0" anchor="t" anchorCtr="0" compatLnSpc="1">
            <a:prstTxWarp prst="textNoShape">
              <a:avLst/>
            </a:prstTxWarp>
            <a:normAutofit lnSpcReduction="10000"/>
          </a:bodyPr>
          <a:lstStyle/>
          <a:p>
            <a:pPr marL="742950" lvl="1" indent="-285750">
              <a:lnSpc>
                <a:spcPct val="90000"/>
              </a:lnSpc>
              <a:spcAft>
                <a:spcPts val="600"/>
              </a:spcAft>
              <a:buFont typeface="Arial" panose="020B0604020202020204" pitchFamily="34" charset="0"/>
              <a:buChar char="•"/>
            </a:pPr>
            <a:r>
              <a:rPr lang="en-US" sz="2200" i="0" dirty="0">
                <a:solidFill>
                  <a:schemeClr val="tx1"/>
                </a:solidFill>
                <a:effectLst/>
              </a:rPr>
              <a:t>Provide trainings and informational materials</a:t>
            </a:r>
            <a:endParaRPr lang="en-US" sz="2200" i="0" dirty="0">
              <a:effectLst/>
              <a:cs typeface="+mn-cs"/>
            </a:endParaRPr>
          </a:p>
          <a:p>
            <a:pPr marL="742950" lvl="1" indent="-285750">
              <a:lnSpc>
                <a:spcPct val="90000"/>
              </a:lnSpc>
              <a:spcAft>
                <a:spcPts val="600"/>
              </a:spcAft>
              <a:buFont typeface="Arial" panose="020B0604020202020204" pitchFamily="34" charset="0"/>
              <a:buChar char="•"/>
            </a:pPr>
            <a:r>
              <a:rPr lang="en-US" sz="2200" i="0" dirty="0">
                <a:solidFill>
                  <a:schemeClr val="tx1"/>
                </a:solidFill>
                <a:effectLst/>
                <a:cs typeface="+mn-cs"/>
              </a:rPr>
              <a:t>Refer </a:t>
            </a:r>
            <a:r>
              <a:rPr lang="en-US" sz="2200" i="0" dirty="0">
                <a:solidFill>
                  <a:schemeClr val="tx1"/>
                </a:solidFill>
                <a:effectLst/>
              </a:rPr>
              <a:t>families to federal, state and local service agencies</a:t>
            </a:r>
            <a:endParaRPr lang="en-US" sz="2200" i="0" dirty="0">
              <a:effectLst/>
              <a:cs typeface="+mn-cs"/>
            </a:endParaRPr>
          </a:p>
          <a:p>
            <a:pPr marL="742950" lvl="1" indent="-285750">
              <a:lnSpc>
                <a:spcPct val="90000"/>
              </a:lnSpc>
              <a:spcAft>
                <a:spcPts val="600"/>
              </a:spcAft>
              <a:buFont typeface="Arial" panose="020B0604020202020204" pitchFamily="34" charset="0"/>
              <a:buChar char="•"/>
            </a:pPr>
            <a:r>
              <a:rPr lang="en-US" sz="2200" i="0" dirty="0">
                <a:effectLst/>
                <a:cs typeface="+mn-cs"/>
              </a:rPr>
              <a:t>Support </a:t>
            </a:r>
            <a:r>
              <a:rPr lang="en-US" sz="2200" i="0" dirty="0">
                <a:solidFill>
                  <a:schemeClr val="tx1"/>
                </a:solidFill>
                <a:effectLst/>
              </a:rPr>
              <a:t>families in planning for the future</a:t>
            </a:r>
            <a:endParaRPr lang="en-US" sz="2200" i="0" dirty="0">
              <a:effectLst/>
              <a:cs typeface="+mn-cs"/>
            </a:endParaRPr>
          </a:p>
          <a:p>
            <a:pPr marL="742950" lvl="1" indent="-285750">
              <a:lnSpc>
                <a:spcPct val="90000"/>
              </a:lnSpc>
              <a:spcAft>
                <a:spcPts val="600"/>
              </a:spcAft>
              <a:buFont typeface="Arial" panose="020B0604020202020204" pitchFamily="34" charset="0"/>
              <a:buChar char="•"/>
            </a:pPr>
            <a:r>
              <a:rPr lang="en-US" sz="2200" i="0" dirty="0">
                <a:solidFill>
                  <a:schemeClr val="tx1"/>
                </a:solidFill>
                <a:effectLst/>
                <a:cs typeface="+mn-cs"/>
              </a:rPr>
              <a:t>T</a:t>
            </a:r>
            <a:r>
              <a:rPr lang="en-US" sz="2200" i="0" dirty="0">
                <a:solidFill>
                  <a:schemeClr val="tx1"/>
                </a:solidFill>
                <a:effectLst/>
              </a:rPr>
              <a:t>rain on how to work effectively with individuals with </a:t>
            </a:r>
            <a:r>
              <a:rPr lang="en-US" sz="2200" i="0" dirty="0">
                <a:effectLst/>
                <a:cs typeface="+mn-cs"/>
              </a:rPr>
              <a:t>Autism Spectrum Disorders</a:t>
            </a:r>
            <a:r>
              <a:rPr lang="en-US" sz="2200" i="0" dirty="0">
                <a:solidFill>
                  <a:schemeClr val="tx1"/>
                </a:solidFill>
                <a:effectLst/>
              </a:rPr>
              <a:t> and related disabilities</a:t>
            </a:r>
          </a:p>
          <a:p>
            <a:pPr lvl="1">
              <a:lnSpc>
                <a:spcPct val="90000"/>
              </a:lnSpc>
              <a:spcAft>
                <a:spcPts val="600"/>
              </a:spcAft>
            </a:pPr>
            <a:endParaRPr lang="en-US" i="0" dirty="0">
              <a:effectLst/>
              <a:cs typeface="+mn-cs"/>
            </a:endParaRPr>
          </a:p>
          <a:p>
            <a:pPr>
              <a:lnSpc>
                <a:spcPct val="90000"/>
              </a:lnSpc>
              <a:spcAft>
                <a:spcPts val="600"/>
              </a:spcAft>
            </a:pPr>
            <a:endParaRPr lang="en-US" sz="1500" dirty="0">
              <a:cs typeface="+mn-cs"/>
            </a:endParaRPr>
          </a:p>
        </p:txBody>
      </p:sp>
    </p:spTree>
    <p:extLst>
      <p:ext uri="{BB962C8B-B14F-4D97-AF65-F5344CB8AC3E}">
        <p14:creationId xmlns:p14="http://schemas.microsoft.com/office/powerpoint/2010/main" val="3414710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566056" y="847726"/>
            <a:ext cx="8011886" cy="855869"/>
          </a:xfrm>
        </p:spPr>
        <p:txBody>
          <a:bodyPr anchor="ctr"/>
          <a:lstStyle/>
          <a:p>
            <a:pPr algn="ctr"/>
            <a:r>
              <a:rPr lang="en-US" altLang="en-US" dirty="0"/>
              <a:t>Centers for Autism and Related Disabilities (CARD)</a:t>
            </a:r>
            <a:r>
              <a:rPr lang="en-US" altLang="en-US" dirty="0">
                <a:latin typeface="Calibri"/>
                <a:cs typeface="Calibri"/>
              </a:rPr>
              <a:t> Sites</a:t>
            </a:r>
            <a:endParaRPr lang="en-US" dirty="0">
              <a:latin typeface="Calibri"/>
              <a:cs typeface="Calibri"/>
            </a:endParaRPr>
          </a:p>
        </p:txBody>
      </p:sp>
      <p:sp>
        <p:nvSpPr>
          <p:cNvPr id="2" name="Content Placeholder 2">
            <a:extLst>
              <a:ext uri="{FF2B5EF4-FFF2-40B4-BE49-F238E27FC236}">
                <a16:creationId xmlns:a16="http://schemas.microsoft.com/office/drawing/2014/main" id="{F0455364-3D75-5950-E429-E1A3AB93A3A0}"/>
              </a:ext>
            </a:extLst>
          </p:cNvPr>
          <p:cNvSpPr>
            <a:spLocks noGrp="1"/>
          </p:cNvSpPr>
          <p:nvPr>
            <p:ph idx="1"/>
          </p:nvPr>
        </p:nvSpPr>
        <p:spPr>
          <a:xfrm>
            <a:off x="348342" y="1740759"/>
            <a:ext cx="8447313" cy="3872842"/>
          </a:xfrm>
        </p:spPr>
        <p:txBody>
          <a:bodyPr/>
          <a:lstStyle/>
          <a:p>
            <a:pPr>
              <a:defRPr/>
            </a:pPr>
            <a:r>
              <a:rPr lang="en-US" altLang="en-US" sz="2400" b="1" dirty="0"/>
              <a:t>Florida Atlantic University (FAU) </a:t>
            </a:r>
            <a:r>
              <a:rPr lang="en-US" altLang="en-US" sz="2400" b="1" dirty="0">
                <a:hlinkClick r:id="rId3"/>
              </a:rPr>
              <a:t>http://coe.fau.edu/centersandprograms/card/index.php</a:t>
            </a:r>
            <a:endParaRPr lang="en-US" altLang="en-US" sz="2400" b="1" dirty="0"/>
          </a:p>
          <a:p>
            <a:pPr>
              <a:buFont typeface="Arial" charset="0"/>
              <a:buChar char="•"/>
              <a:defRPr/>
            </a:pPr>
            <a:r>
              <a:rPr lang="en-US" sz="2400" b="1" dirty="0"/>
              <a:t>Florida State University (FSU) </a:t>
            </a:r>
            <a:r>
              <a:rPr lang="en-US" sz="2400" b="1" dirty="0">
                <a:hlinkClick r:id="rId4"/>
              </a:rPr>
              <a:t>https://fsucard.com/</a:t>
            </a:r>
            <a:r>
              <a:rPr lang="en-US" sz="2400" b="1" dirty="0"/>
              <a:t> </a:t>
            </a:r>
          </a:p>
          <a:p>
            <a:pPr>
              <a:buFont typeface="Arial" charset="0"/>
              <a:buChar char="•"/>
              <a:defRPr/>
            </a:pPr>
            <a:r>
              <a:rPr lang="en-US" sz="2400" b="1" dirty="0"/>
              <a:t>University of Florida-Gainesville (UF/GV) </a:t>
            </a:r>
            <a:r>
              <a:rPr lang="en-US" sz="2400" b="1" dirty="0">
                <a:hlinkClick r:id="rId5"/>
              </a:rPr>
              <a:t>http://card.ufl.edu/</a:t>
            </a:r>
            <a:endParaRPr lang="en-US" sz="2400" b="1" dirty="0"/>
          </a:p>
          <a:p>
            <a:pPr>
              <a:buFont typeface="Arial" charset="0"/>
              <a:buChar char="•"/>
              <a:defRPr/>
            </a:pPr>
            <a:r>
              <a:rPr lang="en-US" sz="2400" b="1" dirty="0"/>
              <a:t>University of Florida-Jacksonville (UF/JX) </a:t>
            </a:r>
            <a:r>
              <a:rPr lang="en-US" sz="2400" b="1" dirty="0">
                <a:hlinkClick r:id="rId6"/>
              </a:rPr>
              <a:t>http://www.hscj.ufl.edu/pediatrics/autism/</a:t>
            </a:r>
            <a:endParaRPr lang="en-US" sz="2400" b="1" dirty="0"/>
          </a:p>
          <a:p>
            <a:pPr>
              <a:buFont typeface="Arial" charset="0"/>
              <a:buChar char="•"/>
              <a:defRPr/>
            </a:pPr>
            <a:r>
              <a:rPr lang="en-US" sz="2400" b="1" dirty="0"/>
              <a:t>University of South Florida (USF) </a:t>
            </a:r>
            <a:r>
              <a:rPr lang="en-US" sz="2400" b="1" dirty="0">
                <a:hlinkClick r:id="rId7"/>
              </a:rPr>
              <a:t>http://card-usf.fmhi.usf.edu/</a:t>
            </a:r>
            <a:endParaRPr lang="en-US" sz="2400" b="1" dirty="0"/>
          </a:p>
          <a:p>
            <a:pPr>
              <a:buFont typeface="Arial" charset="0"/>
              <a:buChar char="•"/>
              <a:defRPr/>
            </a:pPr>
            <a:r>
              <a:rPr lang="en-US" sz="2400" b="1" dirty="0"/>
              <a:t>University of Central Florida (UCF) </a:t>
            </a:r>
            <a:r>
              <a:rPr lang="en-US" sz="2400" b="1" dirty="0">
                <a:hlinkClick r:id="rId8"/>
              </a:rPr>
              <a:t>http://www.ucf-card.org/</a:t>
            </a:r>
            <a:endParaRPr lang="en-US" sz="2400" b="1" dirty="0"/>
          </a:p>
          <a:p>
            <a:pPr>
              <a:buFont typeface="Arial" charset="0"/>
              <a:buChar char="•"/>
              <a:defRPr/>
            </a:pPr>
            <a:r>
              <a:rPr lang="en-US" sz="2400" b="1" dirty="0"/>
              <a:t>University of Miami (UM-NSU) </a:t>
            </a:r>
            <a:r>
              <a:rPr lang="en-US" sz="2400" b="1" dirty="0">
                <a:hlinkClick r:id="rId9"/>
              </a:rPr>
              <a:t>https://www.card.miami.edu/</a:t>
            </a:r>
            <a:r>
              <a:rPr lang="en-US" sz="2400" b="1" dirty="0"/>
              <a:t> </a:t>
            </a:r>
          </a:p>
        </p:txBody>
      </p:sp>
      <p:pic>
        <p:nvPicPr>
          <p:cNvPr id="3" name="Picture 2" descr="CARD Center for Autism and Related Disabilities Florida's First Choice for Autism Support">
            <a:extLst>
              <a:ext uri="{FF2B5EF4-FFF2-40B4-BE49-F238E27FC236}">
                <a16:creationId xmlns:a16="http://schemas.microsoft.com/office/drawing/2014/main" id="{EBDFB38C-7464-4BA0-0DFC-C1159C2D97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8657" y="5706149"/>
            <a:ext cx="926685" cy="7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1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id="{4E9CA39F-C777-B0B4-479F-6349940A1509}"/>
              </a:ext>
            </a:extLst>
          </p:cNvPr>
          <p:cNvSpPr/>
          <p:nvPr/>
        </p:nvSpPr>
        <p:spPr>
          <a:xfrm>
            <a:off x="1455812" y="1715256"/>
            <a:ext cx="6232359" cy="3723901"/>
          </a:xfrm>
          <a:prstGeom prst="flowChartAlternateProcess">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lIns="91440" tIns="45720" rIns="91440" bIns="45720" rtlCol="0" anchor="ctr"/>
          <a:lstStyle/>
          <a:p>
            <a:pPr algn="ctr">
              <a:lnSpc>
                <a:spcPct val="114000"/>
              </a:lnSpc>
              <a:spcAft>
                <a:spcPts val="0"/>
              </a:spcAft>
            </a:pPr>
            <a:r>
              <a:rPr lang="en-US" sz="2400" b="1" dirty="0">
                <a:solidFill>
                  <a:schemeClr val="accent5">
                    <a:lumMod val="50000"/>
                  </a:schemeClr>
                </a:solidFill>
                <a:effectLst/>
                <a:latin typeface="+mn-lt"/>
                <a:ea typeface="Arial" panose="020B0604020202020204" pitchFamily="34" charset="0"/>
              </a:rPr>
              <a:t>The primary focus and purpose of </a:t>
            </a:r>
            <a:r>
              <a:rPr lang="en-US" sz="2400" b="1" dirty="0">
                <a:solidFill>
                  <a:schemeClr val="accent5">
                    <a:lumMod val="50000"/>
                  </a:schemeClr>
                </a:solidFill>
                <a:latin typeface="+mn-lt"/>
                <a:ea typeface="Arial" panose="020B0604020202020204" pitchFamily="34" charset="0"/>
              </a:rPr>
              <a:t>CIVI</a:t>
            </a:r>
            <a:r>
              <a:rPr lang="en-US" sz="2400" b="1" dirty="0">
                <a:solidFill>
                  <a:schemeClr val="accent5">
                    <a:lumMod val="50000"/>
                  </a:schemeClr>
                </a:solidFill>
                <a:effectLst/>
                <a:latin typeface="+mn-lt"/>
                <a:ea typeface="Arial" panose="020B0604020202020204" pitchFamily="34" charset="0"/>
              </a:rPr>
              <a:t> is to respond, through two initiatives</a:t>
            </a:r>
            <a:r>
              <a:rPr lang="en-US" sz="2400" b="1" dirty="0">
                <a:solidFill>
                  <a:schemeClr val="accent5">
                    <a:lumMod val="50000"/>
                  </a:schemeClr>
                </a:solidFill>
                <a:latin typeface="+mn-lt"/>
                <a:ea typeface="Arial" panose="020B0604020202020204" pitchFamily="34" charset="0"/>
              </a:rPr>
              <a:t>, the </a:t>
            </a:r>
            <a:r>
              <a:rPr lang="en-US" sz="2400" b="1" dirty="0">
                <a:solidFill>
                  <a:schemeClr val="accent5">
                    <a:lumMod val="50000"/>
                  </a:schemeClr>
                </a:solidFill>
                <a:latin typeface="+mn-lt"/>
              </a:rPr>
              <a:t>Personnel Preparation Initiative and the Florida Low Vision Initiative.</a:t>
            </a:r>
            <a:r>
              <a:rPr lang="en-US" sz="2400" b="1" dirty="0">
                <a:solidFill>
                  <a:schemeClr val="accent5">
                    <a:lumMod val="50000"/>
                  </a:schemeClr>
                </a:solidFill>
                <a:effectLst/>
                <a:latin typeface="+mn-lt"/>
                <a:ea typeface="Arial" panose="020B0604020202020204" pitchFamily="34" charset="0"/>
              </a:rPr>
              <a:t> Both help to address critical issues related to services for students with visual impairments in the state of</a:t>
            </a:r>
            <a:r>
              <a:rPr lang="en-US" sz="2400" b="1" spc="5" dirty="0">
                <a:solidFill>
                  <a:schemeClr val="accent5">
                    <a:lumMod val="50000"/>
                  </a:schemeClr>
                </a:solidFill>
                <a:effectLst/>
                <a:latin typeface="+mn-lt"/>
                <a:ea typeface="Arial" panose="020B0604020202020204" pitchFamily="34" charset="0"/>
              </a:rPr>
              <a:t> </a:t>
            </a:r>
            <a:r>
              <a:rPr lang="en-US" sz="2400" b="1" dirty="0">
                <a:solidFill>
                  <a:schemeClr val="accent5">
                    <a:lumMod val="50000"/>
                  </a:schemeClr>
                </a:solidFill>
                <a:effectLst/>
                <a:latin typeface="+mn-lt"/>
                <a:ea typeface="Arial" panose="020B0604020202020204" pitchFamily="34" charset="0"/>
              </a:rPr>
              <a:t>Florida.</a:t>
            </a:r>
          </a:p>
          <a:p>
            <a:pPr algn="ctr"/>
            <a:endParaRPr lang="en-US" dirty="0"/>
          </a:p>
        </p:txBody>
      </p:sp>
      <p:sp>
        <p:nvSpPr>
          <p:cNvPr id="23554" name="Title 1">
            <a:extLst>
              <a:ext uri="{FF2B5EF4-FFF2-40B4-BE49-F238E27FC236}">
                <a16:creationId xmlns:a16="http://schemas.microsoft.com/office/drawing/2014/main" id="{14D60291-BCC4-EA3B-3D56-3A9528B6CD1E}"/>
              </a:ext>
            </a:extLst>
          </p:cNvPr>
          <p:cNvSpPr>
            <a:spLocks noGrp="1"/>
          </p:cNvSpPr>
          <p:nvPr>
            <p:ph type="title"/>
          </p:nvPr>
        </p:nvSpPr>
        <p:spPr>
          <a:xfrm>
            <a:off x="628642" y="1287322"/>
            <a:ext cx="7886700" cy="855869"/>
          </a:xfrm>
        </p:spPr>
        <p:txBody>
          <a:bodyPr anchor="ctr"/>
          <a:lstStyle/>
          <a:p>
            <a:pPr algn="ctr"/>
            <a:r>
              <a:rPr lang="en-US" sz="3200" b="1" dirty="0">
                <a:latin typeface="+mn-lt"/>
                <a:ea typeface="ＭＳ Ｐゴシック" charset="-128"/>
                <a:cs typeface="Adobe Garamond Pro"/>
              </a:rPr>
              <a:t>Critical Initiatives in Visual Impairment (CIVI)</a:t>
            </a:r>
            <a:br>
              <a:rPr lang="en-US" sz="3200" b="1" dirty="0">
                <a:solidFill>
                  <a:srgbClr val="782F40"/>
                </a:solidFill>
                <a:latin typeface="Adobe Garamond Pro"/>
                <a:ea typeface="ＭＳ Ｐゴシック" charset="-128"/>
                <a:cs typeface="Adobe Garamond Pro"/>
              </a:rPr>
            </a:br>
            <a:br>
              <a:rPr lang="en-US" sz="3200" b="1" dirty="0">
                <a:solidFill>
                  <a:srgbClr val="782F40"/>
                </a:solidFill>
                <a:latin typeface="Adobe Garamond Pro"/>
                <a:ea typeface="ＭＳ Ｐゴシック" charset="-128"/>
                <a:cs typeface="Adobe Garamond Pro"/>
              </a:rPr>
            </a:br>
            <a:endParaRPr dirty="0">
              <a:cs typeface="Calibri" panose="020F0502020204030204" pitchFamily="34" charset="0"/>
            </a:endParaRPr>
          </a:p>
        </p:txBody>
      </p:sp>
      <p:pic>
        <p:nvPicPr>
          <p:cNvPr id="2" name="Picture 1">
            <a:extLst>
              <a:ext uri="{FF2B5EF4-FFF2-40B4-BE49-F238E27FC236}">
                <a16:creationId xmlns:a16="http://schemas.microsoft.com/office/drawing/2014/main" id="{55A284D8-3DB3-A2AC-394A-1CB65E1A6769}"/>
              </a:ext>
            </a:extLst>
          </p:cNvPr>
          <p:cNvPicPr>
            <a:picLocks noChangeAspect="1"/>
          </p:cNvPicPr>
          <p:nvPr/>
        </p:nvPicPr>
        <p:blipFill>
          <a:blip r:embed="rId3"/>
          <a:stretch>
            <a:fillRect/>
          </a:stretch>
        </p:blipFill>
        <p:spPr>
          <a:xfrm>
            <a:off x="2624142" y="5578756"/>
            <a:ext cx="3895716" cy="871645"/>
          </a:xfrm>
          <a:prstGeom prst="rect">
            <a:avLst/>
          </a:prstGeom>
        </p:spPr>
      </p:pic>
    </p:spTree>
    <p:extLst>
      <p:ext uri="{BB962C8B-B14F-4D97-AF65-F5344CB8AC3E}">
        <p14:creationId xmlns:p14="http://schemas.microsoft.com/office/powerpoint/2010/main" val="2655007981"/>
      </p:ext>
    </p:extLst>
  </p:cSld>
  <p:clrMapOvr>
    <a:masterClrMapping/>
  </p:clrMapOvr>
</p:sld>
</file>

<file path=ppt/theme/theme1.xml><?xml version="1.0" encoding="utf-8"?>
<a:theme xmlns:a="http://schemas.openxmlformats.org/drawingml/2006/main" name="1_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1_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E91B9E3312B46ACC2A271CF2BFD0A" ma:contentTypeVersion="16" ma:contentTypeDescription="Create a new document." ma:contentTypeScope="" ma:versionID="89f0d86de5c70830b1ec62a1414a843f">
  <xsd:schema xmlns:xsd="http://www.w3.org/2001/XMLSchema" xmlns:xs="http://www.w3.org/2001/XMLSchema" xmlns:p="http://schemas.microsoft.com/office/2006/metadata/properties" xmlns:ns2="2cb2c739-fb9d-484a-88ec-aa121ee1cc33" xmlns:ns3="6c700f4d-cbe2-4ca9-b0cb-57b63b17dcc6" targetNamespace="http://schemas.microsoft.com/office/2006/metadata/properties" ma:root="true" ma:fieldsID="67e74a77f83d56829d05a093776d1b9e" ns2:_="" ns3:_="">
    <xsd:import namespace="2cb2c739-fb9d-484a-88ec-aa121ee1cc33"/>
    <xsd:import namespace="6c700f4d-cbe2-4ca9-b0cb-57b63b17dcc6"/>
    <xsd:element name="properties">
      <xsd:complexType>
        <xsd:sequence>
          <xsd:element name="documentManagement">
            <xsd:complexType>
              <xsd:all>
                <xsd:element ref="ns2:MediaServiceMetadata" minOccurs="0"/>
                <xsd:element ref="ns2:MediaServiceFastMetadata" minOccurs="0"/>
                <xsd:element ref="ns2:ProgramSpecialistCompletedtimeanddate" minOccurs="0"/>
                <xsd:element ref="ns3:SharedWithUsers" minOccurs="0"/>
                <xsd:element ref="ns3:SharedWithDetails" minOccurs="0"/>
                <xsd:element ref="ns2:Note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2c739-fb9d-484a-88ec-aa121ee1c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rogramSpecialistCompletedtimeanddate" ma:index="10" nillable="true" ma:displayName="Date and Time" ma:default="[today]" ma:format="DateTime" ma:internalName="ProgramSpecialistCompletedtimeanddate">
      <xsd:simpleType>
        <xsd:restriction base="dms:DateTime"/>
      </xsd:simpleType>
    </xsd:element>
    <xsd:element name="Notes" ma:index="13" nillable="true" ma:displayName="Notes" ma:format="Dropdown" ma:internalName="Notes">
      <xsd:simpleType>
        <xsd:restriction base="dms:Text">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700f4d-cbe2-4ca9-b0cb-57b63b17dcc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d8ae650-a37c-4416-90a1-8cbc1a8e632c}" ma:internalName="TaxCatchAll" ma:showField="CatchAllData" ma:web="6c700f4d-cbe2-4ca9-b0cb-57b63b17dc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2c739-fb9d-484a-88ec-aa121ee1cc33">
      <Terms xmlns="http://schemas.microsoft.com/office/infopath/2007/PartnerControls"/>
    </lcf76f155ced4ddcb4097134ff3c332f>
    <ProgramSpecialistCompletedtimeanddate xmlns="2cb2c739-fb9d-484a-88ec-aa121ee1cc33">2024-01-25T17:14:30+00:00</ProgramSpecialistCompletedtimeanddate>
    <Notes xmlns="2cb2c739-fb9d-484a-88ec-aa121ee1cc33" xsi:nil="true"/>
    <TaxCatchAll xmlns="6c700f4d-cbe2-4ca9-b0cb-57b63b17dc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82B16F-E153-4552-B3FF-B8FA1F476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2c739-fb9d-484a-88ec-aa121ee1cc33"/>
    <ds:schemaRef ds:uri="6c700f4d-cbe2-4ca9-b0cb-57b63b17d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D863C8-B514-4108-A950-6FF790BEAD93}">
  <ds:schemaRef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2cb2c739-fb9d-484a-88ec-aa121ee1cc33"/>
    <ds:schemaRef ds:uri="http://purl.org/dc/elements/1.1/"/>
    <ds:schemaRef ds:uri="6c700f4d-cbe2-4ca9-b0cb-57b63b17dcc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89942DC-AB09-43E7-8ECE-A2D6F11709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17567</TotalTime>
  <Words>2745</Words>
  <Application>Microsoft Office PowerPoint</Application>
  <PresentationFormat>On-screen Show (4:3)</PresentationFormat>
  <Paragraphs>323</Paragraphs>
  <Slides>36</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ＭＳ Ｐゴシック</vt:lpstr>
      <vt:lpstr>Adobe Garamond Pro</vt:lpstr>
      <vt:lpstr>Aptos</vt:lpstr>
      <vt:lpstr>Arial</vt:lpstr>
      <vt:lpstr>Calibri</vt:lpstr>
      <vt:lpstr>Segoe UI</vt:lpstr>
      <vt:lpstr>Times New Roman</vt:lpstr>
      <vt:lpstr>Verdana</vt:lpstr>
      <vt:lpstr>Wingdings</vt:lpstr>
      <vt:lpstr>1_FDOE_PPT_template_Standard</vt:lpstr>
      <vt:lpstr>1_FDOE_PPT_template_Standard</vt:lpstr>
      <vt:lpstr>Florida’s Individuals with Disabilities Education Act (IDEA)-Funded State Projects Supporting Families</vt:lpstr>
      <vt:lpstr>Florida Department of Education’s (FDOE) Mission &amp; Vision</vt:lpstr>
      <vt:lpstr>FDOE’s Goals</vt:lpstr>
      <vt:lpstr>Title V, Chapter 19, Section 39.0016 of Florida Statutes</vt:lpstr>
      <vt:lpstr>IDEA-Funded State Projects</vt:lpstr>
      <vt:lpstr>Centers for Autism and Related Disabilities (CARD)</vt:lpstr>
      <vt:lpstr>PowerPoint Presentation</vt:lpstr>
      <vt:lpstr>Centers for Autism and Related Disabilities (CARD) Sites</vt:lpstr>
      <vt:lpstr>Critical Initiatives in Visual Impairment (CIVI)  </vt:lpstr>
      <vt:lpstr>PowerPoint Presentation</vt:lpstr>
      <vt:lpstr>Critical Initiatives in Visual Impairment (CIVI)</vt:lpstr>
      <vt:lpstr>Florida Diagnostic &amp; Learning Resources System (FDLRS)  </vt:lpstr>
      <vt:lpstr>PowerPoint Presentation</vt:lpstr>
      <vt:lpstr>PowerPoint Presentation</vt:lpstr>
      <vt:lpstr>FLDRS Multidisciplinary Centers (MDC)  </vt:lpstr>
      <vt:lpstr>PowerPoint Presentation</vt:lpstr>
      <vt:lpstr>FLDRS MDC Sites</vt:lpstr>
      <vt:lpstr>Project 10: Transition Education Network  </vt:lpstr>
      <vt:lpstr>Project 10: Transition Education Network</vt:lpstr>
      <vt:lpstr>Clarke Schools for Deaf and Hard of Hearing  Auditory Oral Program </vt:lpstr>
      <vt:lpstr>Clarke Schools for Deaf and Hard of Hearing Auditory Oral Program</vt:lpstr>
      <vt:lpstr>Debbie University of Miami School for Deaf and Hard of Hearing Auditory Oral Program</vt:lpstr>
      <vt:lpstr>PowerPoint Presentation</vt:lpstr>
      <vt:lpstr>  Bridge to Speech</vt:lpstr>
      <vt:lpstr>Bridge to Speech Available through contacting the Clarke Schools or University of Miami Debbie Institute</vt:lpstr>
      <vt:lpstr>Florida Instructional Materials Center for the  Visually Impaired (FIMC-VI)</vt:lpstr>
      <vt:lpstr>FIMC-VI</vt:lpstr>
      <vt:lpstr>Resource Materials and Technology Center for the Deaf and Hard of Hearing (RMTC)</vt:lpstr>
      <vt:lpstr>RMTC</vt:lpstr>
      <vt:lpstr>Educational Interpreter Project (EIP)</vt:lpstr>
      <vt:lpstr>PowerPoint Presentation</vt:lpstr>
      <vt:lpstr>The Multiagency Network for Students with Emotional Behavioral Disabilities (SEDNET)</vt:lpstr>
      <vt:lpstr>PowerPoint Presentation</vt:lpstr>
      <vt:lpstr>Discussion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Bodiford, Patricia</cp:lastModifiedBy>
  <cp:revision>738</cp:revision>
  <cp:lastPrinted>2024-06-12T15:38:28Z</cp:lastPrinted>
  <dcterms:created xsi:type="dcterms:W3CDTF">2015-06-03T15:39:07Z</dcterms:created>
  <dcterms:modified xsi:type="dcterms:W3CDTF">2024-11-19T03:43:46Z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0x010100000E91B9E3312B46ACC2A271CF2BFD0A</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y fmtid="{D5CDD505-2E9C-101B-9397-08002B2CF9AE}" pid="6" name="LMS_Mappings">
    <vt:lpwstr/>
  </property>
  <property fmtid="{D5CDD505-2E9C-101B-9397-08002B2CF9AE}" pid="7" name="Is_Collaboration_Space_Locked">
    <vt:lpwstr/>
  </property>
  <property fmtid="{D5CDD505-2E9C-101B-9397-08002B2CF9AE}" pid="8" name="Self_Registration_Enabled">
    <vt:lpwstr/>
  </property>
  <property fmtid="{D5CDD505-2E9C-101B-9397-08002B2CF9AE}" pid="9" name="Distribution_Groups">
    <vt:lpwstr/>
  </property>
  <property fmtid="{D5CDD505-2E9C-101B-9397-08002B2CF9AE}" pid="10" name="IsNotebookLocked">
    <vt:lpwstr/>
  </property>
  <property fmtid="{D5CDD505-2E9C-101B-9397-08002B2CF9AE}" pid="11" name="Member_Groups">
    <vt:lpwstr/>
  </property>
  <property fmtid="{D5CDD505-2E9C-101B-9397-08002B2CF9AE}" pid="12" name="FolderType">
    <vt:lpwstr/>
  </property>
  <property fmtid="{D5CDD505-2E9C-101B-9397-08002B2CF9AE}" pid="13" name="CultureName">
    <vt:lpwstr/>
  </property>
  <property fmtid="{D5CDD505-2E9C-101B-9397-08002B2CF9AE}" pid="14" name="Leaders">
    <vt:lpwstr/>
  </property>
  <property fmtid="{D5CDD505-2E9C-101B-9397-08002B2CF9AE}" pid="15" name="Templates">
    <vt:lpwstr/>
  </property>
  <property fmtid="{D5CDD505-2E9C-101B-9397-08002B2CF9AE}" pid="16" name="Members">
    <vt:lpwstr/>
  </property>
  <property fmtid="{D5CDD505-2E9C-101B-9397-08002B2CF9AE}" pid="17" name="Has_Leaders_Only_SectionGroup">
    <vt:lpwstr/>
  </property>
  <property fmtid="{D5CDD505-2E9C-101B-9397-08002B2CF9AE}" pid="18" name="NotebookType">
    <vt:lpwstr/>
  </property>
  <property fmtid="{D5CDD505-2E9C-101B-9397-08002B2CF9AE}" pid="19" name="AppVersion">
    <vt:lpwstr/>
  </property>
  <property fmtid="{D5CDD505-2E9C-101B-9397-08002B2CF9AE}" pid="20" name="DefaultSectionNames">
    <vt:lpwstr/>
  </property>
  <property fmtid="{D5CDD505-2E9C-101B-9397-08002B2CF9AE}" pid="21" name="Math_Settings">
    <vt:lpwstr/>
  </property>
  <property fmtid="{D5CDD505-2E9C-101B-9397-08002B2CF9AE}" pid="22" name="Owner">
    <vt:lpwstr/>
  </property>
  <property fmtid="{D5CDD505-2E9C-101B-9397-08002B2CF9AE}" pid="23" name="TeamsChannelId">
    <vt:lpwstr/>
  </property>
  <property fmtid="{D5CDD505-2E9C-101B-9397-08002B2CF9AE}" pid="24" name="Invited_Leaders">
    <vt:lpwstr/>
  </property>
  <property fmtid="{D5CDD505-2E9C-101B-9397-08002B2CF9AE}" pid="25" name="Invited_Members">
    <vt:lpwstr/>
  </property>
  <property fmtid="{D5CDD505-2E9C-101B-9397-08002B2CF9AE}" pid="26" name="MediaServiceImageTags">
    <vt:lpwstr/>
  </property>
</Properties>
</file>