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355" r:id="rId5"/>
    <p:sldId id="351" r:id="rId6"/>
    <p:sldId id="265" r:id="rId7"/>
    <p:sldId id="266" r:id="rId8"/>
    <p:sldId id="269" r:id="rId9"/>
    <p:sldId id="292" r:id="rId10"/>
    <p:sldId id="293" r:id="rId11"/>
    <p:sldId id="294" r:id="rId12"/>
    <p:sldId id="352" r:id="rId13"/>
    <p:sldId id="353" r:id="rId14"/>
    <p:sldId id="279" r:id="rId15"/>
    <p:sldId id="270" r:id="rId16"/>
    <p:sldId id="346" r:id="rId17"/>
    <p:sldId id="295" r:id="rId18"/>
    <p:sldId id="301" r:id="rId19"/>
    <p:sldId id="360" r:id="rId20"/>
    <p:sldId id="300" r:id="rId21"/>
    <p:sldId id="299" r:id="rId22"/>
    <p:sldId id="361" r:id="rId23"/>
    <p:sldId id="327" r:id="rId24"/>
    <p:sldId id="356" r:id="rId25"/>
    <p:sldId id="325" r:id="rId26"/>
    <p:sldId id="328" r:id="rId27"/>
    <p:sldId id="326" r:id="rId28"/>
    <p:sldId id="332" r:id="rId29"/>
    <p:sldId id="308" r:id="rId30"/>
    <p:sldId id="313" r:id="rId31"/>
    <p:sldId id="312" r:id="rId32"/>
    <p:sldId id="317" r:id="rId33"/>
    <p:sldId id="316" r:id="rId34"/>
    <p:sldId id="321" r:id="rId35"/>
    <p:sldId id="319" r:id="rId36"/>
    <p:sldId id="318" r:id="rId37"/>
    <p:sldId id="324" r:id="rId38"/>
    <p:sldId id="323" r:id="rId39"/>
    <p:sldId id="358" r:id="rId40"/>
    <p:sldId id="349" r:id="rId41"/>
    <p:sldId id="339" r:id="rId42"/>
    <p:sldId id="343" r:id="rId43"/>
    <p:sldId id="359" r:id="rId44"/>
    <p:sldId id="344" r:id="rId45"/>
    <p:sldId id="345" r:id="rId46"/>
    <p:sldId id="357" r:id="rId47"/>
    <p:sldId id="350" r:id="rId48"/>
  </p:sldIdLst>
  <p:sldSz cx="9144000" cy="6858000" type="screen4x3"/>
  <p:notesSz cx="7010400" cy="9296400"/>
  <p:custDataLst>
    <p:tags r:id="rId5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569EFA22-7E8E-42B2-8DC4-BD0831F2AC28}">
          <p14:sldIdLst>
            <p14:sldId id="355"/>
            <p14:sldId id="351"/>
            <p14:sldId id="265"/>
            <p14:sldId id="266"/>
            <p14:sldId id="269"/>
            <p14:sldId id="292"/>
            <p14:sldId id="293"/>
            <p14:sldId id="294"/>
            <p14:sldId id="352"/>
            <p14:sldId id="353"/>
            <p14:sldId id="279"/>
            <p14:sldId id="270"/>
            <p14:sldId id="346"/>
            <p14:sldId id="295"/>
            <p14:sldId id="301"/>
            <p14:sldId id="360"/>
            <p14:sldId id="300"/>
            <p14:sldId id="299"/>
            <p14:sldId id="361"/>
            <p14:sldId id="327"/>
            <p14:sldId id="356"/>
            <p14:sldId id="325"/>
            <p14:sldId id="328"/>
            <p14:sldId id="326"/>
            <p14:sldId id="332"/>
            <p14:sldId id="308"/>
            <p14:sldId id="313"/>
            <p14:sldId id="312"/>
            <p14:sldId id="317"/>
            <p14:sldId id="316"/>
            <p14:sldId id="321"/>
            <p14:sldId id="319"/>
            <p14:sldId id="318"/>
            <p14:sldId id="324"/>
            <p14:sldId id="323"/>
            <p14:sldId id="358"/>
            <p14:sldId id="349"/>
            <p14:sldId id="339"/>
            <p14:sldId id="343"/>
            <p14:sldId id="359"/>
            <p14:sldId id="344"/>
            <p14:sldId id="345"/>
            <p14:sldId id="357"/>
            <p14:sldId id="350"/>
          </p14:sldIdLst>
        </p14:section>
        <p14:section name="Untitled Section" id="{CFEE0BDD-FA3B-4060-A119-4020FF00DA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7" clrIdx="0"/>
  <p:cmAuthor id="2" name="Miller2, Cari" initials="MC" lastIdx="3" clrIdx="1">
    <p:extLst>
      <p:ext uri="{19B8F6BF-5375-455C-9EA6-DF929625EA0E}">
        <p15:presenceInfo xmlns:p15="http://schemas.microsoft.com/office/powerpoint/2012/main" userId="S-1-5-21-2011038089-1331910415-1862565094-62324" providerId="AD"/>
      </p:ext>
    </p:extLst>
  </p:cmAuthor>
  <p:cmAuthor id="3" name="Burns, Paul" initials="BP" lastIdx="2" clrIdx="2"/>
  <p:cmAuthor id="4" name="Kosec, Randy" initials="KR" lastIdx="2" clrIdx="3"/>
  <p:cmAuthor id="5" name="Thompson, Morgan" initials="TM" lastIdx="9" clrIdx="4">
    <p:extLst>
      <p:ext uri="{19B8F6BF-5375-455C-9EA6-DF929625EA0E}">
        <p15:presenceInfo xmlns:p15="http://schemas.microsoft.com/office/powerpoint/2012/main" userId="S::Morgan.Thompson@FLDOE.ORG::69cd96cb-3b28-4941-b0bc-c8966e9e30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8" autoAdjust="0"/>
    <p:restoredTop sz="64795" autoAdjust="0"/>
  </p:normalViewPr>
  <p:slideViewPr>
    <p:cSldViewPr snapToGrid="0">
      <p:cViewPr varScale="1">
        <p:scale>
          <a:sx n="71" d="100"/>
          <a:sy n="71" d="100"/>
        </p:scale>
        <p:origin x="28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46D51-9559-448D-95F3-95408589E7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0640C61-FE1C-43CD-A769-B751BBFA6D0E}">
      <dgm:prSet phldrT="[Text]"/>
      <dgm:spPr/>
      <dgm:t>
        <a:bodyPr/>
        <a:lstStyle/>
        <a:p>
          <a:r>
            <a:rPr lang="en-US" dirty="0"/>
            <a:t>1. </a:t>
          </a:r>
        </a:p>
      </dgm:t>
    </dgm:pt>
    <dgm:pt modelId="{4A0DEDB7-B03E-4B07-A86A-90F5E70A8785}" type="parTrans" cxnId="{5579EFAB-0672-4E4C-A1AD-0B26C87A55D2}">
      <dgm:prSet/>
      <dgm:spPr/>
      <dgm:t>
        <a:bodyPr/>
        <a:lstStyle/>
        <a:p>
          <a:endParaRPr lang="en-US"/>
        </a:p>
      </dgm:t>
    </dgm:pt>
    <dgm:pt modelId="{6722AFA9-215D-4F11-A7F2-63564D49BDCC}" type="sibTrans" cxnId="{5579EFAB-0672-4E4C-A1AD-0B26C87A55D2}">
      <dgm:prSet/>
      <dgm:spPr/>
      <dgm:t>
        <a:bodyPr/>
        <a:lstStyle/>
        <a:p>
          <a:endParaRPr lang="en-US"/>
        </a:p>
      </dgm:t>
    </dgm:pt>
    <dgm:pt modelId="{72D86757-103B-4665-885E-6A8BBCB4A0F6}">
      <dgm:prSet phldrT="[Text]" custT="1"/>
      <dgm:spPr/>
      <dgm:t>
        <a:bodyPr/>
        <a:lstStyle/>
        <a:p>
          <a:r>
            <a:rPr lang="en-US" sz="2400" dirty="0">
              <a:solidFill>
                <a:srgbClr val="002060"/>
              </a:solidFill>
            </a:rPr>
            <a:t>The person holds or has applied for:</a:t>
          </a:r>
        </a:p>
      </dgm:t>
    </dgm:pt>
    <dgm:pt modelId="{D1644E65-B35E-42DE-AD30-17ED5D2091BB}" type="parTrans" cxnId="{0890FBD7-B4A7-4E7A-A37D-512D0CC78AC7}">
      <dgm:prSet/>
      <dgm:spPr/>
      <dgm:t>
        <a:bodyPr/>
        <a:lstStyle/>
        <a:p>
          <a:endParaRPr lang="en-US"/>
        </a:p>
      </dgm:t>
    </dgm:pt>
    <dgm:pt modelId="{D560A2D3-B3D6-4C82-A0BD-AF95F39DB14B}" type="sibTrans" cxnId="{0890FBD7-B4A7-4E7A-A37D-512D0CC78AC7}">
      <dgm:prSet/>
      <dgm:spPr/>
      <dgm:t>
        <a:bodyPr/>
        <a:lstStyle/>
        <a:p>
          <a:endParaRPr lang="en-US"/>
        </a:p>
      </dgm:t>
    </dgm:pt>
    <dgm:pt modelId="{4A96BE03-DC0E-4552-AEA2-FF25D1CDE85C}">
      <dgm:prSet phldrT="[Text]" custT="1"/>
      <dgm:spPr/>
      <dgm:t>
        <a:bodyPr/>
        <a:lstStyle/>
        <a:p>
          <a:r>
            <a:rPr lang="en-US" sz="2400" dirty="0">
              <a:solidFill>
                <a:srgbClr val="002060"/>
              </a:solidFill>
            </a:rPr>
            <a:t>athletic coaching certificate</a:t>
          </a:r>
        </a:p>
      </dgm:t>
    </dgm:pt>
    <dgm:pt modelId="{272C5372-33B8-4949-95AF-95DC5D406BD8}" type="parTrans" cxnId="{F7C8EB0E-95E3-4517-8378-5EAF2CAEF39D}">
      <dgm:prSet/>
      <dgm:spPr/>
      <dgm:t>
        <a:bodyPr/>
        <a:lstStyle/>
        <a:p>
          <a:endParaRPr lang="en-US"/>
        </a:p>
      </dgm:t>
    </dgm:pt>
    <dgm:pt modelId="{E65E7E2B-9F42-4ED8-8701-0949C0FD1C13}" type="sibTrans" cxnId="{F7C8EB0E-95E3-4517-8378-5EAF2CAEF39D}">
      <dgm:prSet/>
      <dgm:spPr/>
      <dgm:t>
        <a:bodyPr/>
        <a:lstStyle/>
        <a:p>
          <a:endParaRPr lang="en-US"/>
        </a:p>
      </dgm:t>
    </dgm:pt>
    <dgm:pt modelId="{F4018B4A-C309-41A9-9BE3-514FCC151D57}">
      <dgm:prSet phldrT="[Text]"/>
      <dgm:spPr/>
      <dgm:t>
        <a:bodyPr/>
        <a:lstStyle/>
        <a:p>
          <a:r>
            <a:rPr lang="en-US" dirty="0"/>
            <a:t>2</a:t>
          </a:r>
        </a:p>
      </dgm:t>
    </dgm:pt>
    <dgm:pt modelId="{614F2031-2463-4692-AF17-D929F08CB46D}" type="parTrans" cxnId="{CC2976B1-8F93-431D-843B-5E758A8FFE84}">
      <dgm:prSet/>
      <dgm:spPr/>
      <dgm:t>
        <a:bodyPr/>
        <a:lstStyle/>
        <a:p>
          <a:endParaRPr lang="en-US"/>
        </a:p>
      </dgm:t>
    </dgm:pt>
    <dgm:pt modelId="{B99BE646-C1D0-4906-B182-53F912B64D9A}" type="sibTrans" cxnId="{CC2976B1-8F93-431D-843B-5E758A8FFE84}">
      <dgm:prSet/>
      <dgm:spPr/>
      <dgm:t>
        <a:bodyPr/>
        <a:lstStyle/>
        <a:p>
          <a:endParaRPr lang="en-US"/>
        </a:p>
      </dgm:t>
    </dgm:pt>
    <dgm:pt modelId="{6316D4D9-2FB9-40AB-B863-13EEDDFC2F12}">
      <dgm:prSet phldrT="[Text]" custT="1"/>
      <dgm:spPr/>
      <dgm:t>
        <a:bodyPr/>
        <a:lstStyle/>
        <a:p>
          <a:r>
            <a:rPr lang="en-US" sz="2400" dirty="0">
              <a:solidFill>
                <a:srgbClr val="002060"/>
              </a:solidFill>
            </a:rPr>
            <a:t>The district or school’s review substantiates all or part of the allegation is legally sufficient. </a:t>
          </a:r>
        </a:p>
      </dgm:t>
    </dgm:pt>
    <dgm:pt modelId="{39F43003-E30B-4C70-8E62-8BE22586D8A4}" type="parTrans" cxnId="{B8367F84-B4A7-4256-B0E8-774D24227289}">
      <dgm:prSet/>
      <dgm:spPr/>
      <dgm:t>
        <a:bodyPr/>
        <a:lstStyle/>
        <a:p>
          <a:endParaRPr lang="en-US"/>
        </a:p>
      </dgm:t>
    </dgm:pt>
    <dgm:pt modelId="{B767B444-5E21-470D-8AB1-5F36EA016C5D}" type="sibTrans" cxnId="{B8367F84-B4A7-4256-B0E8-774D24227289}">
      <dgm:prSet/>
      <dgm:spPr/>
      <dgm:t>
        <a:bodyPr/>
        <a:lstStyle/>
        <a:p>
          <a:endParaRPr lang="en-US"/>
        </a:p>
      </dgm:t>
    </dgm:pt>
    <dgm:pt modelId="{E8418664-C9F5-4CAA-A5CE-ED93AE28E488}">
      <dgm:prSet phldrT="[Text]"/>
      <dgm:spPr/>
      <dgm:t>
        <a:bodyPr/>
        <a:lstStyle/>
        <a:p>
          <a:r>
            <a:rPr lang="en-US" dirty="0"/>
            <a:t>3</a:t>
          </a:r>
        </a:p>
      </dgm:t>
    </dgm:pt>
    <dgm:pt modelId="{0AB7F469-CE01-4CF4-AAA8-749B9FE97771}" type="parTrans" cxnId="{6C7D617F-B564-4FCF-9624-0F1BEC63889F}">
      <dgm:prSet/>
      <dgm:spPr/>
      <dgm:t>
        <a:bodyPr/>
        <a:lstStyle/>
        <a:p>
          <a:endParaRPr lang="en-US"/>
        </a:p>
      </dgm:t>
    </dgm:pt>
    <dgm:pt modelId="{D8B52694-85AC-4EB3-9F4A-7C826DE4AA41}" type="sibTrans" cxnId="{6C7D617F-B564-4FCF-9624-0F1BEC63889F}">
      <dgm:prSet/>
      <dgm:spPr/>
      <dgm:t>
        <a:bodyPr/>
        <a:lstStyle/>
        <a:p>
          <a:endParaRPr lang="en-US"/>
        </a:p>
      </dgm:t>
    </dgm:pt>
    <dgm:pt modelId="{EAF6C731-8058-4A6D-85E6-E9D38EAA5F77}">
      <dgm:prSet phldrT="[Text]" custT="1"/>
      <dgm:spPr/>
      <dgm:t>
        <a:bodyPr/>
        <a:lstStyle/>
        <a:p>
          <a:r>
            <a:rPr lang="en-US" sz="2400" dirty="0">
              <a:solidFill>
                <a:srgbClr val="002060"/>
              </a:solidFill>
            </a:rPr>
            <a:t>The legally sufficient complaint supports a violation of  s. 1012.795, F.S., or 6A-10.081, Florida Administrative Code (F.A.C.).</a:t>
          </a:r>
        </a:p>
      </dgm:t>
    </dgm:pt>
    <dgm:pt modelId="{1DEE97AC-32DE-4B19-A6B0-B5762BB837D2}" type="parTrans" cxnId="{ACE3A515-8B78-48ED-8410-834D20196C46}">
      <dgm:prSet/>
      <dgm:spPr/>
      <dgm:t>
        <a:bodyPr/>
        <a:lstStyle/>
        <a:p>
          <a:endParaRPr lang="en-US"/>
        </a:p>
      </dgm:t>
    </dgm:pt>
    <dgm:pt modelId="{C66EEF25-7911-4F01-BA4C-F210618E67A1}" type="sibTrans" cxnId="{ACE3A515-8B78-48ED-8410-834D20196C46}">
      <dgm:prSet/>
      <dgm:spPr/>
      <dgm:t>
        <a:bodyPr/>
        <a:lstStyle/>
        <a:p>
          <a:endParaRPr lang="en-US"/>
        </a:p>
      </dgm:t>
    </dgm:pt>
    <dgm:pt modelId="{3289A6F6-0091-445E-A829-A94D5666DF7F}">
      <dgm:prSet phldrT="[Text]" custT="1"/>
      <dgm:spPr/>
      <dgm:t>
        <a:bodyPr/>
        <a:lstStyle/>
        <a:p>
          <a:r>
            <a:rPr lang="en-US" sz="2400" dirty="0">
              <a:solidFill>
                <a:srgbClr val="002060"/>
              </a:solidFill>
            </a:rPr>
            <a:t>temporary Florida educator certificate</a:t>
          </a:r>
        </a:p>
      </dgm:t>
    </dgm:pt>
    <dgm:pt modelId="{E6184F9E-6B48-421A-BF59-74A27B2CA147}" type="parTrans" cxnId="{3EBA2AD3-67D7-4F66-B2EB-04FB9EDD93B1}">
      <dgm:prSet/>
      <dgm:spPr/>
      <dgm:t>
        <a:bodyPr/>
        <a:lstStyle/>
        <a:p>
          <a:endParaRPr lang="en-US"/>
        </a:p>
      </dgm:t>
    </dgm:pt>
    <dgm:pt modelId="{A2B05402-0A0E-4F9B-9E45-62BABE3A7B96}" type="sibTrans" cxnId="{3EBA2AD3-67D7-4F66-B2EB-04FB9EDD93B1}">
      <dgm:prSet/>
      <dgm:spPr/>
      <dgm:t>
        <a:bodyPr/>
        <a:lstStyle/>
        <a:p>
          <a:endParaRPr lang="en-US"/>
        </a:p>
      </dgm:t>
    </dgm:pt>
    <dgm:pt modelId="{A1121713-FC27-4D09-897F-955112DA1908}">
      <dgm:prSet phldrT="[Text]" custT="1"/>
      <dgm:spPr/>
      <dgm:t>
        <a:bodyPr/>
        <a:lstStyle/>
        <a:p>
          <a:r>
            <a:rPr lang="en-US" sz="2400" dirty="0">
              <a:solidFill>
                <a:srgbClr val="002060"/>
              </a:solidFill>
            </a:rPr>
            <a:t>professional Florida educator certificate</a:t>
          </a:r>
        </a:p>
      </dgm:t>
    </dgm:pt>
    <dgm:pt modelId="{1776503E-38F6-42D8-9413-F6F534E1D59E}" type="parTrans" cxnId="{F7293335-F101-4523-8FF9-638E9359038B}">
      <dgm:prSet/>
      <dgm:spPr/>
      <dgm:t>
        <a:bodyPr/>
        <a:lstStyle/>
        <a:p>
          <a:endParaRPr lang="en-US"/>
        </a:p>
      </dgm:t>
    </dgm:pt>
    <dgm:pt modelId="{0D202FDE-2DDB-4DCA-BB54-E0599FF8EFA2}" type="sibTrans" cxnId="{F7293335-F101-4523-8FF9-638E9359038B}">
      <dgm:prSet/>
      <dgm:spPr/>
      <dgm:t>
        <a:bodyPr/>
        <a:lstStyle/>
        <a:p>
          <a:endParaRPr lang="en-US"/>
        </a:p>
      </dgm:t>
    </dgm:pt>
    <dgm:pt modelId="{F215A2C1-8DD7-4C51-BF25-B5943C182DE9}" type="pres">
      <dgm:prSet presAssocID="{AB446D51-9559-448D-95F3-95408589E7D9}" presName="linearFlow" presStyleCnt="0">
        <dgm:presLayoutVars>
          <dgm:dir/>
          <dgm:animLvl val="lvl"/>
          <dgm:resizeHandles val="exact"/>
        </dgm:presLayoutVars>
      </dgm:prSet>
      <dgm:spPr/>
    </dgm:pt>
    <dgm:pt modelId="{AD47898B-DD21-4DDE-BEFA-5039839F8431}" type="pres">
      <dgm:prSet presAssocID="{80640C61-FE1C-43CD-A769-B751BBFA6D0E}" presName="composite" presStyleCnt="0"/>
      <dgm:spPr/>
    </dgm:pt>
    <dgm:pt modelId="{57A6F1EF-A0A0-4760-9B5A-716A46427455}" type="pres">
      <dgm:prSet presAssocID="{80640C61-FE1C-43CD-A769-B751BBFA6D0E}" presName="parentText" presStyleLbl="alignNode1" presStyleIdx="0" presStyleCnt="3">
        <dgm:presLayoutVars>
          <dgm:chMax val="1"/>
          <dgm:bulletEnabled val="1"/>
        </dgm:presLayoutVars>
      </dgm:prSet>
      <dgm:spPr/>
    </dgm:pt>
    <dgm:pt modelId="{E7B59977-7A83-4BE7-BA74-977075AA4512}" type="pres">
      <dgm:prSet presAssocID="{80640C61-FE1C-43CD-A769-B751BBFA6D0E}" presName="descendantText" presStyleLbl="alignAcc1" presStyleIdx="0" presStyleCnt="3" custScaleX="98307" custScaleY="175684" custLinFactNeighborX="-649" custLinFactNeighborY="13146">
        <dgm:presLayoutVars>
          <dgm:bulletEnabled val="1"/>
        </dgm:presLayoutVars>
      </dgm:prSet>
      <dgm:spPr/>
    </dgm:pt>
    <dgm:pt modelId="{50A2F422-C858-4A0D-B8F2-6195F34FADF6}" type="pres">
      <dgm:prSet presAssocID="{6722AFA9-215D-4F11-A7F2-63564D49BDCC}" presName="sp" presStyleCnt="0"/>
      <dgm:spPr/>
    </dgm:pt>
    <dgm:pt modelId="{091CB2B0-05BC-4A6C-95BE-ED4E4C9F9517}" type="pres">
      <dgm:prSet presAssocID="{F4018B4A-C309-41A9-9BE3-514FCC151D57}" presName="composite" presStyleCnt="0"/>
      <dgm:spPr/>
    </dgm:pt>
    <dgm:pt modelId="{873D0A3E-99BB-46B9-9DCF-280A33BEDACF}" type="pres">
      <dgm:prSet presAssocID="{F4018B4A-C309-41A9-9BE3-514FCC151D57}" presName="parentText" presStyleLbl="alignNode1" presStyleIdx="1" presStyleCnt="3" custLinFactNeighborY="6458">
        <dgm:presLayoutVars>
          <dgm:chMax val="1"/>
          <dgm:bulletEnabled val="1"/>
        </dgm:presLayoutVars>
      </dgm:prSet>
      <dgm:spPr/>
    </dgm:pt>
    <dgm:pt modelId="{4D621E8E-4E78-48ED-A7A0-E53B995FAE95}" type="pres">
      <dgm:prSet presAssocID="{F4018B4A-C309-41A9-9BE3-514FCC151D57}" presName="descendantText" presStyleLbl="alignAcc1" presStyleIdx="1" presStyleCnt="3" custScaleX="99492" custScaleY="140151" custLinFactNeighborX="182" custLinFactNeighborY="28501">
        <dgm:presLayoutVars>
          <dgm:bulletEnabled val="1"/>
        </dgm:presLayoutVars>
      </dgm:prSet>
      <dgm:spPr/>
    </dgm:pt>
    <dgm:pt modelId="{92716BD7-61F2-49B1-B3CB-A169BB62A37B}" type="pres">
      <dgm:prSet presAssocID="{B99BE646-C1D0-4906-B182-53F912B64D9A}" presName="sp" presStyleCnt="0"/>
      <dgm:spPr/>
    </dgm:pt>
    <dgm:pt modelId="{0AD654F9-5ECB-4C15-91DE-6A5F48DE0FDC}" type="pres">
      <dgm:prSet presAssocID="{E8418664-C9F5-4CAA-A5CE-ED93AE28E488}" presName="composite" presStyleCnt="0"/>
      <dgm:spPr/>
    </dgm:pt>
    <dgm:pt modelId="{B821306C-6E62-4B96-AECC-ABDA4CC32889}" type="pres">
      <dgm:prSet presAssocID="{E8418664-C9F5-4CAA-A5CE-ED93AE28E488}" presName="parentText" presStyleLbl="alignNode1" presStyleIdx="2" presStyleCnt="3" custLinFactNeighborX="1845" custLinFactNeighborY="16790">
        <dgm:presLayoutVars>
          <dgm:chMax val="1"/>
          <dgm:bulletEnabled val="1"/>
        </dgm:presLayoutVars>
      </dgm:prSet>
      <dgm:spPr/>
    </dgm:pt>
    <dgm:pt modelId="{77F8FFBE-B9A2-448D-A377-15C8214C6D4C}" type="pres">
      <dgm:prSet presAssocID="{E8418664-C9F5-4CAA-A5CE-ED93AE28E488}" presName="descendantText" presStyleLbl="alignAcc1" presStyleIdx="2" presStyleCnt="3" custScaleY="119313" custLinFactNeighborX="182" custLinFactNeighborY="38001">
        <dgm:presLayoutVars>
          <dgm:bulletEnabled val="1"/>
        </dgm:presLayoutVars>
      </dgm:prSet>
      <dgm:spPr/>
    </dgm:pt>
  </dgm:ptLst>
  <dgm:cxnLst>
    <dgm:cxn modelId="{FE229D01-04DA-4431-B0B1-2349DD7466CA}" type="presOf" srcId="{AB446D51-9559-448D-95F3-95408589E7D9}" destId="{F215A2C1-8DD7-4C51-BF25-B5943C182DE9}" srcOrd="0" destOrd="0" presId="urn:microsoft.com/office/officeart/2005/8/layout/chevron2"/>
    <dgm:cxn modelId="{F7C8EB0E-95E3-4517-8378-5EAF2CAEF39D}" srcId="{72D86757-103B-4665-885E-6A8BBCB4A0F6}" destId="{4A96BE03-DC0E-4552-AEA2-FF25D1CDE85C}" srcOrd="2" destOrd="0" parTransId="{272C5372-33B8-4949-95AF-95DC5D406BD8}" sibTransId="{E65E7E2B-9F42-4ED8-8701-0949C0FD1C13}"/>
    <dgm:cxn modelId="{E79A8314-7080-40C8-857D-AA6764D6C1FF}" type="presOf" srcId="{A1121713-FC27-4D09-897F-955112DA1908}" destId="{E7B59977-7A83-4BE7-BA74-977075AA4512}" srcOrd="0" destOrd="2" presId="urn:microsoft.com/office/officeart/2005/8/layout/chevron2"/>
    <dgm:cxn modelId="{ACE3A515-8B78-48ED-8410-834D20196C46}" srcId="{E8418664-C9F5-4CAA-A5CE-ED93AE28E488}" destId="{EAF6C731-8058-4A6D-85E6-E9D38EAA5F77}" srcOrd="0" destOrd="0" parTransId="{1DEE97AC-32DE-4B19-A6B0-B5762BB837D2}" sibTransId="{C66EEF25-7911-4F01-BA4C-F210618E67A1}"/>
    <dgm:cxn modelId="{5E043C28-D2FE-4AED-8AC7-FB1CC1F6AD86}" type="presOf" srcId="{3289A6F6-0091-445E-A829-A94D5666DF7F}" destId="{E7B59977-7A83-4BE7-BA74-977075AA4512}" srcOrd="0" destOrd="1" presId="urn:microsoft.com/office/officeart/2005/8/layout/chevron2"/>
    <dgm:cxn modelId="{684AD230-73E6-4F7B-8C23-935095087447}" type="presOf" srcId="{80640C61-FE1C-43CD-A769-B751BBFA6D0E}" destId="{57A6F1EF-A0A0-4760-9B5A-716A46427455}" srcOrd="0" destOrd="0" presId="urn:microsoft.com/office/officeart/2005/8/layout/chevron2"/>
    <dgm:cxn modelId="{F7293335-F101-4523-8FF9-638E9359038B}" srcId="{72D86757-103B-4665-885E-6A8BBCB4A0F6}" destId="{A1121713-FC27-4D09-897F-955112DA1908}" srcOrd="1" destOrd="0" parTransId="{1776503E-38F6-42D8-9413-F6F534E1D59E}" sibTransId="{0D202FDE-2DDB-4DCA-BB54-E0599FF8EFA2}"/>
    <dgm:cxn modelId="{AFD1C85D-6F17-404C-A2D1-40C06E3D6667}" type="presOf" srcId="{EAF6C731-8058-4A6D-85E6-E9D38EAA5F77}" destId="{77F8FFBE-B9A2-448D-A377-15C8214C6D4C}" srcOrd="0" destOrd="0" presId="urn:microsoft.com/office/officeart/2005/8/layout/chevron2"/>
    <dgm:cxn modelId="{7CE65B44-178D-4E16-BC8E-2FCBA8BE1806}" type="presOf" srcId="{6316D4D9-2FB9-40AB-B863-13EEDDFC2F12}" destId="{4D621E8E-4E78-48ED-A7A0-E53B995FAE95}" srcOrd="0" destOrd="0" presId="urn:microsoft.com/office/officeart/2005/8/layout/chevron2"/>
    <dgm:cxn modelId="{E045BC47-77DE-4CDB-9AD1-0DACC1789B6A}" type="presOf" srcId="{E8418664-C9F5-4CAA-A5CE-ED93AE28E488}" destId="{B821306C-6E62-4B96-AECC-ABDA4CC32889}" srcOrd="0" destOrd="0" presId="urn:microsoft.com/office/officeart/2005/8/layout/chevron2"/>
    <dgm:cxn modelId="{6C7D617F-B564-4FCF-9624-0F1BEC63889F}" srcId="{AB446D51-9559-448D-95F3-95408589E7D9}" destId="{E8418664-C9F5-4CAA-A5CE-ED93AE28E488}" srcOrd="2" destOrd="0" parTransId="{0AB7F469-CE01-4CF4-AAA8-749B9FE97771}" sibTransId="{D8B52694-85AC-4EB3-9F4A-7C826DE4AA41}"/>
    <dgm:cxn modelId="{AEDEAD82-5A37-46A0-909F-D037C72444F5}" type="presOf" srcId="{72D86757-103B-4665-885E-6A8BBCB4A0F6}" destId="{E7B59977-7A83-4BE7-BA74-977075AA4512}" srcOrd="0" destOrd="0" presId="urn:microsoft.com/office/officeart/2005/8/layout/chevron2"/>
    <dgm:cxn modelId="{338EBB83-C995-4724-BA27-99932B4066E7}" type="presOf" srcId="{4A96BE03-DC0E-4552-AEA2-FF25D1CDE85C}" destId="{E7B59977-7A83-4BE7-BA74-977075AA4512}" srcOrd="0" destOrd="3" presId="urn:microsoft.com/office/officeart/2005/8/layout/chevron2"/>
    <dgm:cxn modelId="{B8367F84-B4A7-4256-B0E8-774D24227289}" srcId="{F4018B4A-C309-41A9-9BE3-514FCC151D57}" destId="{6316D4D9-2FB9-40AB-B863-13EEDDFC2F12}" srcOrd="0" destOrd="0" parTransId="{39F43003-E30B-4C70-8E62-8BE22586D8A4}" sibTransId="{B767B444-5E21-470D-8AB1-5F36EA016C5D}"/>
    <dgm:cxn modelId="{DAD8E587-4AC6-411F-A5D0-913EE680C137}" type="presOf" srcId="{F4018B4A-C309-41A9-9BE3-514FCC151D57}" destId="{873D0A3E-99BB-46B9-9DCF-280A33BEDACF}" srcOrd="0" destOrd="0" presId="urn:microsoft.com/office/officeart/2005/8/layout/chevron2"/>
    <dgm:cxn modelId="{5579EFAB-0672-4E4C-A1AD-0B26C87A55D2}" srcId="{AB446D51-9559-448D-95F3-95408589E7D9}" destId="{80640C61-FE1C-43CD-A769-B751BBFA6D0E}" srcOrd="0" destOrd="0" parTransId="{4A0DEDB7-B03E-4B07-A86A-90F5E70A8785}" sibTransId="{6722AFA9-215D-4F11-A7F2-63564D49BDCC}"/>
    <dgm:cxn modelId="{CC2976B1-8F93-431D-843B-5E758A8FFE84}" srcId="{AB446D51-9559-448D-95F3-95408589E7D9}" destId="{F4018B4A-C309-41A9-9BE3-514FCC151D57}" srcOrd="1" destOrd="0" parTransId="{614F2031-2463-4692-AF17-D929F08CB46D}" sibTransId="{B99BE646-C1D0-4906-B182-53F912B64D9A}"/>
    <dgm:cxn modelId="{3EBA2AD3-67D7-4F66-B2EB-04FB9EDD93B1}" srcId="{72D86757-103B-4665-885E-6A8BBCB4A0F6}" destId="{3289A6F6-0091-445E-A829-A94D5666DF7F}" srcOrd="0" destOrd="0" parTransId="{E6184F9E-6B48-421A-BF59-74A27B2CA147}" sibTransId="{A2B05402-0A0E-4F9B-9E45-62BABE3A7B96}"/>
    <dgm:cxn modelId="{0890FBD7-B4A7-4E7A-A37D-512D0CC78AC7}" srcId="{80640C61-FE1C-43CD-A769-B751BBFA6D0E}" destId="{72D86757-103B-4665-885E-6A8BBCB4A0F6}" srcOrd="0" destOrd="0" parTransId="{D1644E65-B35E-42DE-AD30-17ED5D2091BB}" sibTransId="{D560A2D3-B3D6-4C82-A0BD-AF95F39DB14B}"/>
    <dgm:cxn modelId="{94301C4B-27F2-4FE8-BF92-2CDE5DF74E32}" type="presParOf" srcId="{F215A2C1-8DD7-4C51-BF25-B5943C182DE9}" destId="{AD47898B-DD21-4DDE-BEFA-5039839F8431}" srcOrd="0" destOrd="0" presId="urn:microsoft.com/office/officeart/2005/8/layout/chevron2"/>
    <dgm:cxn modelId="{27C6458A-B45C-495B-A849-59EA20B7DCCB}" type="presParOf" srcId="{AD47898B-DD21-4DDE-BEFA-5039839F8431}" destId="{57A6F1EF-A0A0-4760-9B5A-716A46427455}" srcOrd="0" destOrd="0" presId="urn:microsoft.com/office/officeart/2005/8/layout/chevron2"/>
    <dgm:cxn modelId="{10626409-DE30-4DA1-8B41-C2CCD3971AAB}" type="presParOf" srcId="{AD47898B-DD21-4DDE-BEFA-5039839F8431}" destId="{E7B59977-7A83-4BE7-BA74-977075AA4512}" srcOrd="1" destOrd="0" presId="urn:microsoft.com/office/officeart/2005/8/layout/chevron2"/>
    <dgm:cxn modelId="{83D2204E-E98A-42E9-9C22-2F765023257B}" type="presParOf" srcId="{F215A2C1-8DD7-4C51-BF25-B5943C182DE9}" destId="{50A2F422-C858-4A0D-B8F2-6195F34FADF6}" srcOrd="1" destOrd="0" presId="urn:microsoft.com/office/officeart/2005/8/layout/chevron2"/>
    <dgm:cxn modelId="{013E9872-2B6B-43EC-9758-4E2CAA1328C8}" type="presParOf" srcId="{F215A2C1-8DD7-4C51-BF25-B5943C182DE9}" destId="{091CB2B0-05BC-4A6C-95BE-ED4E4C9F9517}" srcOrd="2" destOrd="0" presId="urn:microsoft.com/office/officeart/2005/8/layout/chevron2"/>
    <dgm:cxn modelId="{CB4A691B-3CD1-49F0-AD19-0604F4269234}" type="presParOf" srcId="{091CB2B0-05BC-4A6C-95BE-ED4E4C9F9517}" destId="{873D0A3E-99BB-46B9-9DCF-280A33BEDACF}" srcOrd="0" destOrd="0" presId="urn:microsoft.com/office/officeart/2005/8/layout/chevron2"/>
    <dgm:cxn modelId="{C595B93D-49C2-449B-9586-4FF76DDDBA26}" type="presParOf" srcId="{091CB2B0-05BC-4A6C-95BE-ED4E4C9F9517}" destId="{4D621E8E-4E78-48ED-A7A0-E53B995FAE95}" srcOrd="1" destOrd="0" presId="urn:microsoft.com/office/officeart/2005/8/layout/chevron2"/>
    <dgm:cxn modelId="{34E22C38-82DE-4392-A242-9D27A952DDA3}" type="presParOf" srcId="{F215A2C1-8DD7-4C51-BF25-B5943C182DE9}" destId="{92716BD7-61F2-49B1-B3CB-A169BB62A37B}" srcOrd="3" destOrd="0" presId="urn:microsoft.com/office/officeart/2005/8/layout/chevron2"/>
    <dgm:cxn modelId="{9E94E4A3-5DA5-4B5A-95BD-8C5D999D6A75}" type="presParOf" srcId="{F215A2C1-8DD7-4C51-BF25-B5943C182DE9}" destId="{0AD654F9-5ECB-4C15-91DE-6A5F48DE0FDC}" srcOrd="4" destOrd="0" presId="urn:microsoft.com/office/officeart/2005/8/layout/chevron2"/>
    <dgm:cxn modelId="{35C6EC9E-57FC-4BF3-A988-2259BE0A995C}" type="presParOf" srcId="{0AD654F9-5ECB-4C15-91DE-6A5F48DE0FDC}" destId="{B821306C-6E62-4B96-AECC-ABDA4CC32889}" srcOrd="0" destOrd="0" presId="urn:microsoft.com/office/officeart/2005/8/layout/chevron2"/>
    <dgm:cxn modelId="{3DC0795F-B1C8-48F0-B54F-7E6ED74E2D65}" type="presParOf" srcId="{0AD654F9-5ECB-4C15-91DE-6A5F48DE0FDC}" destId="{77F8FFBE-B9A2-448D-A377-15C8214C6D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6F1EF-A0A0-4760-9B5A-716A46427455}">
      <dsp:nvSpPr>
        <dsp:cNvPr id="0" name=""/>
        <dsp:cNvSpPr/>
      </dsp:nvSpPr>
      <dsp:spPr>
        <a:xfrm rot="5400000">
          <a:off x="-215762" y="573702"/>
          <a:ext cx="1438416" cy="10068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 </a:t>
          </a:r>
        </a:p>
      </dsp:txBody>
      <dsp:txXfrm rot="-5400000">
        <a:off x="1" y="861386"/>
        <a:ext cx="1006891" cy="431525"/>
      </dsp:txXfrm>
    </dsp:sp>
    <dsp:sp modelId="{E7B59977-7A83-4BE7-BA74-977075AA4512}">
      <dsp:nvSpPr>
        <dsp:cNvPr id="0" name=""/>
        <dsp:cNvSpPr/>
      </dsp:nvSpPr>
      <dsp:spPr>
        <a:xfrm rot="5400000">
          <a:off x="3866991" y="-2718327"/>
          <a:ext cx="1642594" cy="73333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002060"/>
              </a:solidFill>
            </a:rPr>
            <a:t>The person holds or has applied for:</a:t>
          </a:r>
        </a:p>
        <a:p>
          <a:pPr marL="457200" lvl="2" indent="-228600" algn="l" defTabSz="1066800">
            <a:lnSpc>
              <a:spcPct val="90000"/>
            </a:lnSpc>
            <a:spcBef>
              <a:spcPct val="0"/>
            </a:spcBef>
            <a:spcAft>
              <a:spcPct val="15000"/>
            </a:spcAft>
            <a:buChar char="•"/>
          </a:pPr>
          <a:r>
            <a:rPr lang="en-US" sz="2400" kern="1200" dirty="0">
              <a:solidFill>
                <a:srgbClr val="002060"/>
              </a:solidFill>
            </a:rPr>
            <a:t>temporary Florida educator certificate</a:t>
          </a:r>
        </a:p>
        <a:p>
          <a:pPr marL="457200" lvl="2" indent="-228600" algn="l" defTabSz="1066800">
            <a:lnSpc>
              <a:spcPct val="90000"/>
            </a:lnSpc>
            <a:spcBef>
              <a:spcPct val="0"/>
            </a:spcBef>
            <a:spcAft>
              <a:spcPct val="15000"/>
            </a:spcAft>
            <a:buChar char="•"/>
          </a:pPr>
          <a:r>
            <a:rPr lang="en-US" sz="2400" kern="1200" dirty="0">
              <a:solidFill>
                <a:srgbClr val="002060"/>
              </a:solidFill>
            </a:rPr>
            <a:t>professional Florida educator certificate</a:t>
          </a:r>
        </a:p>
        <a:p>
          <a:pPr marL="457200" lvl="2" indent="-228600" algn="l" defTabSz="1066800">
            <a:lnSpc>
              <a:spcPct val="90000"/>
            </a:lnSpc>
            <a:spcBef>
              <a:spcPct val="0"/>
            </a:spcBef>
            <a:spcAft>
              <a:spcPct val="15000"/>
            </a:spcAft>
            <a:buChar char="•"/>
          </a:pPr>
          <a:r>
            <a:rPr lang="en-US" sz="2400" kern="1200" dirty="0">
              <a:solidFill>
                <a:srgbClr val="002060"/>
              </a:solidFill>
            </a:rPr>
            <a:t>athletic coaching certificate</a:t>
          </a:r>
        </a:p>
      </dsp:txBody>
      <dsp:txXfrm rot="-5400000">
        <a:off x="1021625" y="207224"/>
        <a:ext cx="7253143" cy="1482224"/>
      </dsp:txXfrm>
    </dsp:sp>
    <dsp:sp modelId="{873D0A3E-99BB-46B9-9DCF-280A33BEDACF}">
      <dsp:nvSpPr>
        <dsp:cNvPr id="0" name=""/>
        <dsp:cNvSpPr/>
      </dsp:nvSpPr>
      <dsp:spPr>
        <a:xfrm rot="5400000">
          <a:off x="-215762" y="2125998"/>
          <a:ext cx="1438416" cy="10068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a:t>
          </a:r>
        </a:p>
      </dsp:txBody>
      <dsp:txXfrm rot="-5400000">
        <a:off x="1" y="2413682"/>
        <a:ext cx="1006891" cy="431525"/>
      </dsp:txXfrm>
    </dsp:sp>
    <dsp:sp modelId="{4D621E8E-4E78-48ED-A7A0-E53B995FAE95}">
      <dsp:nvSpPr>
        <dsp:cNvPr id="0" name=""/>
        <dsp:cNvSpPr/>
      </dsp:nvSpPr>
      <dsp:spPr>
        <a:xfrm rot="5400000">
          <a:off x="4095092" y="-1159557"/>
          <a:ext cx="1310371" cy="74217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002060"/>
              </a:solidFill>
            </a:rPr>
            <a:t>The district or school’s review substantiates all or part of the allegation is legally sufficient. </a:t>
          </a:r>
        </a:p>
      </dsp:txBody>
      <dsp:txXfrm rot="-5400000">
        <a:off x="1039416" y="1960086"/>
        <a:ext cx="7357758" cy="1182437"/>
      </dsp:txXfrm>
    </dsp:sp>
    <dsp:sp modelId="{B821306C-6E62-4B96-AECC-ABDA4CC32889}">
      <dsp:nvSpPr>
        <dsp:cNvPr id="0" name=""/>
        <dsp:cNvSpPr/>
      </dsp:nvSpPr>
      <dsp:spPr>
        <a:xfrm rot="5400000">
          <a:off x="-197185" y="3399222"/>
          <a:ext cx="1438416" cy="10068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3</a:t>
          </a:r>
        </a:p>
      </dsp:txBody>
      <dsp:txXfrm rot="-5400000">
        <a:off x="18578" y="3686906"/>
        <a:ext cx="1006891" cy="431525"/>
      </dsp:txXfrm>
    </dsp:sp>
    <dsp:sp modelId="{77F8FFBE-B9A2-448D-A377-15C8214C6D4C}">
      <dsp:nvSpPr>
        <dsp:cNvPr id="0" name=""/>
        <dsp:cNvSpPr/>
      </dsp:nvSpPr>
      <dsp:spPr>
        <a:xfrm rot="5400000">
          <a:off x="4178930" y="272305"/>
          <a:ext cx="1115541" cy="745962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002060"/>
              </a:solidFill>
            </a:rPr>
            <a:t>The legally sufficient complaint supports a violation of  s. 1012.795, F.S., or 6A-10.081, Florida Administrative Code (F.A.C.).</a:t>
          </a:r>
        </a:p>
      </dsp:txBody>
      <dsp:txXfrm rot="-5400000">
        <a:off x="1006891" y="3498800"/>
        <a:ext cx="7405164" cy="10066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8E7AD4F9-7F1F-4707-9728-151BBEE3E745}" type="datetimeFigureOut">
              <a:rPr lang="en-US" altLang="en-US"/>
              <a:pPr>
                <a:defRPr/>
              </a:pPr>
              <a:t>11/12/2024</a:t>
            </a:fld>
            <a:endParaRPr lang="en-US" alt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C601A5C8-5F43-48AD-91EA-27B522C09425}"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CA55BE17-2125-4A55-9750-C3707A10FDA2}" type="datetimeFigureOut">
              <a:rPr lang="en-US" altLang="en-US"/>
              <a:pPr>
                <a:defRPr/>
              </a:pPr>
              <a:t>11/12/2024</a:t>
            </a:fld>
            <a:endParaRPr lang="en-US" alt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5E87CD9-23D2-421F-BF01-70C97A61662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1E1A6BE-CE9A-8F4B-BF1E-16E739BCD5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FD8CA05-089F-68A6-0311-DE43D19E69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7412" name="Slide Number Placeholder 3">
            <a:extLst>
              <a:ext uri="{FF2B5EF4-FFF2-40B4-BE49-F238E27FC236}">
                <a16:creationId xmlns:a16="http://schemas.microsoft.com/office/drawing/2014/main" id="{503D92AC-AE89-A05E-DF42-348ABC048B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D5BC57-FF15-3245-8C92-E9134154FA44}" type="slidenum">
              <a:rPr lang="en-US" altLang="en-US" smtClean="0"/>
              <a:pPr/>
              <a:t>1</a:t>
            </a:fld>
            <a:endParaRPr lang="en-US" altLang="en-US" dirty="0"/>
          </a:p>
        </p:txBody>
      </p:sp>
    </p:spTree>
    <p:extLst>
      <p:ext uri="{BB962C8B-B14F-4D97-AF65-F5344CB8AC3E}">
        <p14:creationId xmlns:p14="http://schemas.microsoft.com/office/powerpoint/2010/main" val="121045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10</a:t>
            </a:fld>
            <a:endParaRPr lang="en-US" altLang="en-US" dirty="0"/>
          </a:p>
        </p:txBody>
      </p:sp>
    </p:spTree>
    <p:extLst>
      <p:ext uri="{BB962C8B-B14F-4D97-AF65-F5344CB8AC3E}">
        <p14:creationId xmlns:p14="http://schemas.microsoft.com/office/powerpoint/2010/main" val="204620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23DAD0-B158-4ADE-96F8-AF82DEC26EE9}" type="slidenum">
              <a:rPr lang="en-US" smtClean="0"/>
              <a:pPr>
                <a:defRPr/>
              </a:pPr>
              <a:t>11</a:t>
            </a:fld>
            <a:endParaRPr lang="en-US"/>
          </a:p>
        </p:txBody>
      </p:sp>
    </p:spTree>
    <p:extLst>
      <p:ext uri="{BB962C8B-B14F-4D97-AF65-F5344CB8AC3E}">
        <p14:creationId xmlns:p14="http://schemas.microsoft.com/office/powerpoint/2010/main" val="272524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12</a:t>
            </a:fld>
            <a:endParaRPr lang="en-US" altLang="en-US" dirty="0"/>
          </a:p>
        </p:txBody>
      </p:sp>
    </p:spTree>
    <p:extLst>
      <p:ext uri="{BB962C8B-B14F-4D97-AF65-F5344CB8AC3E}">
        <p14:creationId xmlns:p14="http://schemas.microsoft.com/office/powerpoint/2010/main" val="156112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41298C1-3C63-4CE9-8FA9-0238BBB88D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A6C37C7-40B8-481D-863B-7ABE74CE06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7412" name="Slide Number Placeholder 3">
            <a:extLst>
              <a:ext uri="{FF2B5EF4-FFF2-40B4-BE49-F238E27FC236}">
                <a16:creationId xmlns:a16="http://schemas.microsoft.com/office/drawing/2014/main" id="{6B644B6A-6D37-49B2-81DE-316C67009A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A7667BF-F0C1-4EFA-AD7F-1601E90A095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8158A82-8D18-4F23-9F48-B687AEBA03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1BEA5EA-B0D6-4CED-A899-7E04E25F5274}"/>
              </a:ext>
            </a:extLst>
          </p:cNvPr>
          <p:cNvSpPr>
            <a:spLocks noGrp="1"/>
          </p:cNvSpPr>
          <p:nvPr>
            <p:ph type="body" idx="1"/>
          </p:nvPr>
        </p:nvSpPr>
        <p:spPr bwMode="auto"/>
        <p:txBody>
          <a:bodyPr wrap="square" numCol="1" anchor="t" anchorCtr="0" compatLnSpc="1">
            <a:prstTxWarp prst="textNoShape">
              <a:avLst/>
            </a:prstTxWarp>
          </a:bodyPr>
          <a:lstStyle/>
          <a:p>
            <a:pPr marL="171450" indent="-171450">
              <a:buFont typeface="Arial" panose="020B0604020202020204" pitchFamily="34" charset="0"/>
              <a:buChar char="•"/>
              <a:defRPr/>
            </a:pPr>
            <a:r>
              <a:rPr lang="en-US" altLang="en-US" dirty="0"/>
              <a:t>We will be reviewing the purpose of the Disqualification List, the Disqualification List Database, how to search the database and how to submit an individual for inclusion on the Disqualification List.</a:t>
            </a:r>
            <a:endParaRPr lang="en-US" dirty="0"/>
          </a:p>
        </p:txBody>
      </p:sp>
      <p:sp>
        <p:nvSpPr>
          <p:cNvPr id="19460" name="Slide Number Placeholder 3">
            <a:extLst>
              <a:ext uri="{FF2B5EF4-FFF2-40B4-BE49-F238E27FC236}">
                <a16:creationId xmlns:a16="http://schemas.microsoft.com/office/drawing/2014/main" id="{D0B2AF42-B152-492B-9706-B0E4DA8AC9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D8E4C00-4D82-4F62-AE2B-3AD1E51A0139}"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32EB69D-69DA-4DCA-ACFA-3AA83D34F2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5FBD0B8-88AB-41EC-85A3-480CEBDC66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reporting entity will be responsible for ensuring that qualified individuals are submitted to the Department for inclusion on the list and designating a person to be responsible for submitting information and responding for additional requests.  In order for an employing entity to report an individual, they will be required to issue either a Final Order or Final Report, that includes appeal notice, outlining the individual’s misconduct. Both Charter Schools and Private Schools who accept scholarship funds are reporting entities.</a:t>
            </a:r>
          </a:p>
          <a:p>
            <a:endParaRPr lang="en-US" altLang="en-US" dirty="0"/>
          </a:p>
        </p:txBody>
      </p:sp>
      <p:sp>
        <p:nvSpPr>
          <p:cNvPr id="23556" name="Slide Number Placeholder 3">
            <a:extLst>
              <a:ext uri="{FF2B5EF4-FFF2-40B4-BE49-F238E27FC236}">
                <a16:creationId xmlns:a16="http://schemas.microsoft.com/office/drawing/2014/main" id="{53466E16-A513-46C2-AE16-888AE22DA9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EE57E92-974C-4BA7-9566-87454F156174}"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2C2A-369E-3F9C-8E48-C8E08B33D0AF}"/>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46D3F4F-A231-799E-5BCB-3F24C97902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31D4582-B112-63C8-850B-F14DE795A2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reporting entity will be responsible for ensuring that qualified individuals are submitted to the Department for inclusion on the list and designating a person to be responsible for submitting information and responding for additional requests.  In order for an employing entity to report an individual, they will be required to issue either a Final Order or Final Report, outlining the individual’s misconduct. Both Charter Schools and Private Schools who accept scholarship funds are reporting entities.</a:t>
            </a:r>
          </a:p>
          <a:p>
            <a:endParaRPr lang="en-US" altLang="en-US" dirty="0"/>
          </a:p>
        </p:txBody>
      </p:sp>
      <p:sp>
        <p:nvSpPr>
          <p:cNvPr id="23556" name="Slide Number Placeholder 3">
            <a:extLst>
              <a:ext uri="{FF2B5EF4-FFF2-40B4-BE49-F238E27FC236}">
                <a16:creationId xmlns:a16="http://schemas.microsoft.com/office/drawing/2014/main" id="{9CC02B69-A2E0-5DE0-2C39-F9CAD0D6CE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EE57E92-974C-4BA7-9566-87454F156174}" type="slidenum">
              <a:rPr lang="en-US" altLang="en-US" smtClean="0"/>
              <a:pPr/>
              <a:t>16</a:t>
            </a:fld>
            <a:endParaRPr lang="en-US" altLang="en-US"/>
          </a:p>
        </p:txBody>
      </p:sp>
    </p:spTree>
    <p:extLst>
      <p:ext uri="{BB962C8B-B14F-4D97-AF65-F5344CB8AC3E}">
        <p14:creationId xmlns:p14="http://schemas.microsoft.com/office/powerpoint/2010/main" val="21050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AF58E76-E9AE-4094-8C69-C4156F10EA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65EB1BC-0997-4F50-B2C8-359B3934D6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website for the Disqualification List will be monitored by the Department and each employing entity will have log-in credentials. Some of the information that will need to be provided by the employing entity include the employee’s: Name, Last 4 Digits of the SSN, Date of Birth, Name of Employer, Separation Type, Violation Type, and Date of Separation.  There will also be a comment section for additional information.</a:t>
            </a:r>
          </a:p>
          <a:p>
            <a:endParaRPr lang="en-US" altLang="en-US"/>
          </a:p>
        </p:txBody>
      </p:sp>
      <p:sp>
        <p:nvSpPr>
          <p:cNvPr id="25604" name="Slide Number Placeholder 3">
            <a:extLst>
              <a:ext uri="{FF2B5EF4-FFF2-40B4-BE49-F238E27FC236}">
                <a16:creationId xmlns:a16="http://schemas.microsoft.com/office/drawing/2014/main" id="{10E1883E-5764-450C-967E-80377E908C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BE30D0-D53D-418A-B577-B430880DF4E0}"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0D81310-23C3-4732-B40B-8EC801BF44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35A33D1-1092-467C-87FD-C6BA72C0D0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School Districts, Charter Schools, and Private Scholarship Schools are required to report employees who have engaged in sexual misconduct with a student or have a qualifying disposition for an offense listed in section 1012.315, F.S.  The Commissioner of Education will be required to report individuals whose authority to own or operate a private school has been permanently denied or revoked.  Please note that the underlying conduct must have occurred after June 1, 2022.</a:t>
            </a:r>
          </a:p>
          <a:p>
            <a:endParaRPr lang="en-US" altLang="en-US" dirty="0"/>
          </a:p>
        </p:txBody>
      </p:sp>
      <p:sp>
        <p:nvSpPr>
          <p:cNvPr id="27652" name="Slide Number Placeholder 3">
            <a:extLst>
              <a:ext uri="{FF2B5EF4-FFF2-40B4-BE49-F238E27FC236}">
                <a16:creationId xmlns:a16="http://schemas.microsoft.com/office/drawing/2014/main" id="{FDA30018-C5C3-498A-9C46-BD8ECB1583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AE5B8E-8DEC-4070-A211-EF45C50CDA0D}"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762B-6A67-2325-241D-4AEB232A0619}"/>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346FA44-7BAC-1E1F-67AE-452466BCD7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B27DD3F-3214-1DD8-F6B8-5D54038085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t>
            </a:r>
          </a:p>
          <a:p>
            <a:endParaRPr lang="en-US" altLang="en-US" dirty="0"/>
          </a:p>
        </p:txBody>
      </p:sp>
      <p:sp>
        <p:nvSpPr>
          <p:cNvPr id="27652" name="Slide Number Placeholder 3">
            <a:extLst>
              <a:ext uri="{FF2B5EF4-FFF2-40B4-BE49-F238E27FC236}">
                <a16:creationId xmlns:a16="http://schemas.microsoft.com/office/drawing/2014/main" id="{85AD979F-6FB1-3C70-A494-62FBE63C67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AE5B8E-8DEC-4070-A211-EF45C50CDA0D}" type="slidenum">
              <a:rPr lang="en-US" altLang="en-US" smtClean="0"/>
              <a:pPr/>
              <a:t>19</a:t>
            </a:fld>
            <a:endParaRPr lang="en-US" altLang="en-US"/>
          </a:p>
        </p:txBody>
      </p:sp>
    </p:spTree>
    <p:extLst>
      <p:ext uri="{BB962C8B-B14F-4D97-AF65-F5344CB8AC3E}">
        <p14:creationId xmlns:p14="http://schemas.microsoft.com/office/powerpoint/2010/main" val="389967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2</a:t>
            </a:fld>
            <a:endParaRPr lang="en-US" altLang="en-US" dirty="0"/>
          </a:p>
        </p:txBody>
      </p:sp>
    </p:spTree>
    <p:extLst>
      <p:ext uri="{BB962C8B-B14F-4D97-AF65-F5344CB8AC3E}">
        <p14:creationId xmlns:p14="http://schemas.microsoft.com/office/powerpoint/2010/main" val="2651585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EBB20A3-56DA-41AA-8FDA-6450CD5364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FBAEDD5-F2BC-4014-9D59-3C2646F41C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link at the top of the page will take you to the Single Sign-on Portal.  Prior to use, District and Charter Schools will need to </a:t>
            </a:r>
            <a:r>
              <a:rPr lang="en-US" altLang="en-US" b="1" dirty="0"/>
              <a:t>Read Bullet</a:t>
            </a:r>
            <a:r>
              <a:rPr lang="en-US" altLang="en-US" dirty="0"/>
              <a:t>.</a:t>
            </a:r>
          </a:p>
          <a:p>
            <a:endParaRPr lang="en-US" altLang="en-US" dirty="0"/>
          </a:p>
          <a:p>
            <a:r>
              <a:rPr lang="en-US" altLang="en-US" dirty="0"/>
              <a:t>The second link also take you to the Single Sign-on Portal.  </a:t>
            </a:r>
          </a:p>
        </p:txBody>
      </p:sp>
      <p:sp>
        <p:nvSpPr>
          <p:cNvPr id="31748" name="Slide Number Placeholder 3">
            <a:extLst>
              <a:ext uri="{FF2B5EF4-FFF2-40B4-BE49-F238E27FC236}">
                <a16:creationId xmlns:a16="http://schemas.microsoft.com/office/drawing/2014/main" id="{45C19B7D-CE60-4EA4-A5E6-592BC0CBF7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4B9AA4-5E57-4D7F-9590-A84AE9538BC8}"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link at the top of the page will take you to the Single Sign-on Portal.  Prior to use, Private Schools will need to </a:t>
            </a:r>
            <a:r>
              <a:rPr lang="en-US" altLang="en-US" b="1" dirty="0"/>
              <a:t>Read Bullet</a:t>
            </a:r>
            <a:r>
              <a:rPr lang="en-US" altLang="en-US" dirty="0"/>
              <a:t>.</a:t>
            </a:r>
          </a:p>
          <a:p>
            <a:endParaRPr lang="en-US" altLang="en-US" dirty="0"/>
          </a:p>
          <a:p>
            <a:r>
              <a:rPr lang="en-US" altLang="en-US" dirty="0"/>
              <a:t>The second link also take you to the Single Sign-on Portal.  </a:t>
            </a:r>
          </a:p>
          <a:p>
            <a:endParaRPr lang="en-US" dirty="0"/>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21</a:t>
            </a:fld>
            <a:endParaRPr lang="en-US" altLang="en-US" dirty="0"/>
          </a:p>
        </p:txBody>
      </p:sp>
    </p:spTree>
    <p:extLst>
      <p:ext uri="{BB962C8B-B14F-4D97-AF65-F5344CB8AC3E}">
        <p14:creationId xmlns:p14="http://schemas.microsoft.com/office/powerpoint/2010/main" val="1348120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4DBE2D8-7EAE-4DFF-876F-C367031BCB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ABA0986-F36F-4CE5-8C30-363C71CDD8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Once at the Single Sign-on Page, select “Educators” tile.</a:t>
            </a:r>
          </a:p>
        </p:txBody>
      </p:sp>
      <p:sp>
        <p:nvSpPr>
          <p:cNvPr id="35844" name="Slide Number Placeholder 3">
            <a:extLst>
              <a:ext uri="{FF2B5EF4-FFF2-40B4-BE49-F238E27FC236}">
                <a16:creationId xmlns:a16="http://schemas.microsoft.com/office/drawing/2014/main" id="{A1500F17-B886-49CE-9243-A2450B846B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A87584-A831-41BA-81F9-0ECC0D2F1909}"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1351531-1269-49BB-BBA8-E19AB2F5E1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BCB496F-B8C2-4A7F-A4E7-FC9EF41042F0}"/>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Next you will need to select your District from the list on the right-hand side of the page.  </a:t>
            </a:r>
          </a:p>
          <a:p>
            <a:pPr marL="171450" indent="-171450">
              <a:buFont typeface="Arial" panose="020B0604020202020204" pitchFamily="34" charset="0"/>
              <a:buChar char="•"/>
              <a:defRPr/>
            </a:pPr>
            <a:endParaRPr lang="en-US" altLang="en-US" dirty="0"/>
          </a:p>
        </p:txBody>
      </p:sp>
      <p:sp>
        <p:nvSpPr>
          <p:cNvPr id="37892" name="Slide Number Placeholder 3">
            <a:extLst>
              <a:ext uri="{FF2B5EF4-FFF2-40B4-BE49-F238E27FC236}">
                <a16:creationId xmlns:a16="http://schemas.microsoft.com/office/drawing/2014/main" id="{FBAF7E53-B9D9-4AE7-B983-D6B2F6FD08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A35450-A115-4A9A-BF1A-F4D198865597}"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75EC5E3-2E04-49AD-8373-8D6A5DF700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0E75F1D-A23F-4199-97A8-BE7EF537D5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“support” page will allow you to enter your District’s name and search for your District’s Single Sign-on administrator’s contact.</a:t>
            </a:r>
          </a:p>
        </p:txBody>
      </p:sp>
      <p:sp>
        <p:nvSpPr>
          <p:cNvPr id="33796" name="Slide Number Placeholder 3">
            <a:extLst>
              <a:ext uri="{FF2B5EF4-FFF2-40B4-BE49-F238E27FC236}">
                <a16:creationId xmlns:a16="http://schemas.microsoft.com/office/drawing/2014/main" id="{3972D9C5-111B-43F6-8CAA-6BF6E3843B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AC617E-F881-4236-87C8-1D4472908113}"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19562AC-3CA3-4A30-BB6A-A1F630269F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F67A51A-A9F0-4579-9378-C7CCE0D51C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Now you will be at the “Sign In” page.  In the upper right, click Sign In and enter your credentials.</a:t>
            </a:r>
          </a:p>
        </p:txBody>
      </p:sp>
      <p:sp>
        <p:nvSpPr>
          <p:cNvPr id="44036" name="Slide Number Placeholder 3">
            <a:extLst>
              <a:ext uri="{FF2B5EF4-FFF2-40B4-BE49-F238E27FC236}">
                <a16:creationId xmlns:a16="http://schemas.microsoft.com/office/drawing/2014/main" id="{9BE2998B-6458-4D25-B9A6-0D97EE5CF0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52BDCB-2DBA-4FCD-AB26-B5EE20953422}"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563028F-09E6-436A-A272-F31EA2CE4D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1254ABA-FCC2-46DA-AE5C-37EEB1E994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will now click “Disqualification List.”</a:t>
            </a:r>
          </a:p>
        </p:txBody>
      </p:sp>
      <p:sp>
        <p:nvSpPr>
          <p:cNvPr id="46084" name="Slide Number Placeholder 3">
            <a:extLst>
              <a:ext uri="{FF2B5EF4-FFF2-40B4-BE49-F238E27FC236}">
                <a16:creationId xmlns:a16="http://schemas.microsoft.com/office/drawing/2014/main" id="{68745397-2A27-49AD-A6D3-FF35654D65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7976CC-4F22-4072-8308-CC8AF166FC3C}"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F6369A3-7086-47A7-A1D5-A526B0E421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D1E1A35-06E4-4393-8028-C0724814DE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 search records, click “Search Records.”  </a:t>
            </a:r>
          </a:p>
        </p:txBody>
      </p:sp>
      <p:sp>
        <p:nvSpPr>
          <p:cNvPr id="50180" name="Slide Number Placeholder 3">
            <a:extLst>
              <a:ext uri="{FF2B5EF4-FFF2-40B4-BE49-F238E27FC236}">
                <a16:creationId xmlns:a16="http://schemas.microsoft.com/office/drawing/2014/main" id="{D7E7D31E-56B3-4461-8E26-CB276CB8C7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C6FDA1-8C1F-43A4-9850-FDD598341499}"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DBD9695-7BA1-4113-9B3A-ABBD2C7070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8A3509A-6A77-4428-AAB8-D83670E3DED2}"/>
              </a:ext>
            </a:extLst>
          </p:cNvPr>
          <p:cNvSpPr>
            <a:spLocks noGrp="1"/>
          </p:cNvSpPr>
          <p:nvPr>
            <p:ph type="body" idx="1"/>
          </p:nvPr>
        </p:nvSpPr>
        <p:spPr/>
        <p:txBody>
          <a:bodyPr/>
          <a:lstStyle/>
          <a:p>
            <a:pPr>
              <a:defRPr/>
            </a:pPr>
            <a:r>
              <a:rPr lang="en-US" dirty="0"/>
              <a:t>Once you have clicked “Search Records” you will be able to search by any of the four (4) criteria. </a:t>
            </a:r>
          </a:p>
          <a:p>
            <a:pPr>
              <a:defRPr/>
            </a:pPr>
            <a:endParaRPr lang="en-US" dirty="0"/>
          </a:p>
          <a:p>
            <a:pPr marL="171450" indent="-171450">
              <a:buFont typeface="Arial" panose="020B0604020202020204" pitchFamily="34" charset="0"/>
              <a:buChar char="•"/>
              <a:defRPr/>
            </a:pPr>
            <a:r>
              <a:rPr lang="en-US" dirty="0"/>
              <a:t>First Name</a:t>
            </a:r>
          </a:p>
          <a:p>
            <a:pPr marL="171450" indent="-171450">
              <a:buFont typeface="Arial" panose="020B0604020202020204" pitchFamily="34" charset="0"/>
              <a:buChar char="•"/>
              <a:defRPr/>
            </a:pPr>
            <a:r>
              <a:rPr lang="en-US" dirty="0"/>
              <a:t>Last Name</a:t>
            </a:r>
          </a:p>
          <a:p>
            <a:pPr marL="171450" indent="-171450">
              <a:buFont typeface="Arial" panose="020B0604020202020204" pitchFamily="34" charset="0"/>
              <a:buChar char="•"/>
              <a:defRPr/>
            </a:pPr>
            <a:r>
              <a:rPr lang="en-US" dirty="0"/>
              <a:t>Middle Name</a:t>
            </a:r>
          </a:p>
          <a:p>
            <a:pPr marL="171450" indent="-171450">
              <a:buFont typeface="Arial" panose="020B0604020202020204" pitchFamily="34" charset="0"/>
              <a:buChar char="•"/>
              <a:defRPr/>
            </a:pPr>
            <a:r>
              <a:rPr lang="en-US" dirty="0"/>
              <a:t>Social Security Number (Please note, only the last four (4) digits)</a:t>
            </a:r>
          </a:p>
          <a:p>
            <a:pPr marL="171450" indent="-171450">
              <a:buFont typeface="Arial" panose="020B0604020202020204" pitchFamily="34" charset="0"/>
              <a:buChar char="•"/>
              <a:defRPr/>
            </a:pPr>
            <a:endParaRPr lang="en-US" dirty="0"/>
          </a:p>
          <a:p>
            <a:pPr>
              <a:buFont typeface="Arial" panose="020B0604020202020204" pitchFamily="34" charset="0"/>
              <a:buNone/>
              <a:defRPr/>
            </a:pPr>
            <a:r>
              <a:rPr lang="en-US" dirty="0"/>
              <a:t>By using more “Search Criteria,” you will come up with smaller “Search Results.”  Once you have entered your “Search Criteria” click “Search.”</a:t>
            </a:r>
          </a:p>
        </p:txBody>
      </p:sp>
      <p:sp>
        <p:nvSpPr>
          <p:cNvPr id="52228" name="Slide Number Placeholder 3">
            <a:extLst>
              <a:ext uri="{FF2B5EF4-FFF2-40B4-BE49-F238E27FC236}">
                <a16:creationId xmlns:a16="http://schemas.microsoft.com/office/drawing/2014/main" id="{36908C27-A8AA-4A2E-BF70-C9C3E2099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26F9F1-2C55-411C-9E7F-873AD347EC92}"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09A7441-9E63-4AF3-9637-324C77A29F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83E6E86-519C-45C7-B32C-F4133FB18E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you can see, the search results include additional data including the individual’s date of birth, when and who created the record, when and who updated the record and actions.  Please note, that the “Created By” would be the employing entity and where the “Affidavit of Separation” would be retained. </a:t>
            </a:r>
          </a:p>
          <a:p>
            <a:endParaRPr lang="en-US" altLang="en-US"/>
          </a:p>
          <a:p>
            <a:r>
              <a:rPr lang="en-US" altLang="en-US"/>
              <a:t>Also, you may leave the “Search Criteria” blank and click “search.”  This will populate a “master list” with all individuals included on the Disqualification List.</a:t>
            </a:r>
          </a:p>
          <a:p>
            <a:endParaRPr lang="en-US" altLang="en-US"/>
          </a:p>
          <a:p>
            <a:r>
              <a:rPr lang="en-US" altLang="en-US"/>
              <a:t>The search results will appear in an exportable format, should you need to use the search results. </a:t>
            </a:r>
          </a:p>
          <a:p>
            <a:endParaRPr lang="en-US" altLang="en-US"/>
          </a:p>
          <a:p>
            <a:r>
              <a:rPr lang="en-US" altLang="en-US"/>
              <a:t>The “Actions” will allow you to view the individual’s record and details.</a:t>
            </a:r>
          </a:p>
        </p:txBody>
      </p:sp>
      <p:sp>
        <p:nvSpPr>
          <p:cNvPr id="54276" name="Slide Number Placeholder 3">
            <a:extLst>
              <a:ext uri="{FF2B5EF4-FFF2-40B4-BE49-F238E27FC236}">
                <a16:creationId xmlns:a16="http://schemas.microsoft.com/office/drawing/2014/main" id="{B240898A-2717-47B6-96D3-3349C906D5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CCDEEE6-3CE5-4A59-BBF2-9A75EFAD70CE}"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3</a:t>
            </a:fld>
            <a:endParaRPr lang="en-US" altLang="en-US" dirty="0"/>
          </a:p>
        </p:txBody>
      </p:sp>
    </p:spTree>
    <p:extLst>
      <p:ext uri="{BB962C8B-B14F-4D97-AF65-F5344CB8AC3E}">
        <p14:creationId xmlns:p14="http://schemas.microsoft.com/office/powerpoint/2010/main" val="3041400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A045421-4450-45A2-BA63-77CF1F7993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2F2BAAD2-1801-47A9-B74C-C8D4694788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Once in the “Actions” screen you will first see the individual’s personal information.</a:t>
            </a:r>
          </a:p>
          <a:p>
            <a:endParaRPr lang="en-US" altLang="en-US"/>
          </a:p>
          <a:p>
            <a:r>
              <a:rPr lang="en-US" altLang="en-US"/>
              <a:t>The second section will contain information regarding the “underlying conduct” that lead to the individual’s inclusion on the Disqualification List.  Please note that this will be the same information that employing entities will be required to submit.</a:t>
            </a:r>
          </a:p>
        </p:txBody>
      </p:sp>
      <p:sp>
        <p:nvSpPr>
          <p:cNvPr id="56324" name="Slide Number Placeholder 3">
            <a:extLst>
              <a:ext uri="{FF2B5EF4-FFF2-40B4-BE49-F238E27FC236}">
                <a16:creationId xmlns:a16="http://schemas.microsoft.com/office/drawing/2014/main" id="{32A0AC72-8A81-4680-9ED4-0C1DA22A3C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349C1BD-5DA3-437D-9FD8-1C16D2785554}"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57DADFA4-1321-4A4A-9FA2-81FF32CAE0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E4D6D894-153C-461E-8710-BEF75BE250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submit an individual for inclusion on the Disqualification List, click “Submit Records.”  </a:t>
            </a:r>
          </a:p>
        </p:txBody>
      </p:sp>
      <p:sp>
        <p:nvSpPr>
          <p:cNvPr id="60420" name="Slide Number Placeholder 3">
            <a:extLst>
              <a:ext uri="{FF2B5EF4-FFF2-40B4-BE49-F238E27FC236}">
                <a16:creationId xmlns:a16="http://schemas.microsoft.com/office/drawing/2014/main" id="{C4D61ED6-731F-4A71-8B1C-161CB077E8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FFC757B-5D0B-4D7C-8A05-2D442741524D}"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7075A07-750E-40B1-87FC-C854009161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6500259-E975-4CDC-81F1-8C58F3FA9A1C}"/>
              </a:ext>
            </a:extLst>
          </p:cNvPr>
          <p:cNvSpPr>
            <a:spLocks noGrp="1"/>
          </p:cNvSpPr>
          <p:nvPr>
            <p:ph type="body" idx="1"/>
          </p:nvPr>
        </p:nvSpPr>
        <p:spPr/>
        <p:txBody>
          <a:bodyPr/>
          <a:lstStyle/>
          <a:p>
            <a:pPr>
              <a:defRPr/>
            </a:pPr>
            <a:r>
              <a:rPr lang="en-US" dirty="0"/>
              <a:t>Once you select “Submit Records” the employing entity will be taken into their screen.  You will notice that in the gold bar, it says Education Practices Commission.  This bar will change based on the user to reflect if they are a Charter School, District School or Private School.  All of the requested information is nearly identical to ensure consistency.  </a:t>
            </a:r>
          </a:p>
          <a:p>
            <a:pPr>
              <a:defRPr/>
            </a:pPr>
            <a:endParaRPr lang="en-US" dirty="0"/>
          </a:p>
          <a:p>
            <a:pPr>
              <a:defRPr/>
            </a:pPr>
            <a:r>
              <a:rPr lang="en-US" dirty="0"/>
              <a:t>Please note, that the employing entity is required to complete all fields with an asterisks.  </a:t>
            </a:r>
          </a:p>
          <a:p>
            <a:pPr>
              <a:defRPr/>
            </a:pPr>
            <a:endParaRPr lang="en-US" dirty="0"/>
          </a:p>
          <a:p>
            <a:pPr marL="171450" indent="-171450">
              <a:buFont typeface="Arial" panose="020B0604020202020204" pitchFamily="34" charset="0"/>
              <a:buChar char="•"/>
              <a:defRPr/>
            </a:pPr>
            <a:r>
              <a:rPr lang="en-US" dirty="0"/>
              <a:t>First Name</a:t>
            </a:r>
          </a:p>
          <a:p>
            <a:pPr marL="171450" indent="-171450">
              <a:buFont typeface="Arial" panose="020B0604020202020204" pitchFamily="34" charset="0"/>
              <a:buChar char="•"/>
              <a:defRPr/>
            </a:pPr>
            <a:r>
              <a:rPr lang="en-US" dirty="0"/>
              <a:t>Last Name</a:t>
            </a:r>
          </a:p>
          <a:p>
            <a:pPr marL="171450" indent="-171450">
              <a:buFont typeface="Arial" panose="020B0604020202020204" pitchFamily="34" charset="0"/>
              <a:buChar char="•"/>
              <a:defRPr/>
            </a:pPr>
            <a:r>
              <a:rPr lang="en-US" dirty="0"/>
              <a:t>Date of Birth</a:t>
            </a:r>
          </a:p>
          <a:p>
            <a:pPr marL="171450" indent="-171450">
              <a:buFont typeface="Arial" panose="020B0604020202020204" pitchFamily="34" charset="0"/>
              <a:buChar char="•"/>
              <a:defRPr/>
            </a:pPr>
            <a:r>
              <a:rPr lang="en-US" dirty="0"/>
              <a:t>Social Security Number (Last four (4) digits)</a:t>
            </a:r>
          </a:p>
          <a:p>
            <a:pPr>
              <a:buFont typeface="Arial" panose="020B0604020202020204" pitchFamily="34" charset="0"/>
              <a:buNone/>
              <a:defRPr/>
            </a:pPr>
            <a:r>
              <a:rPr lang="en-US" dirty="0"/>
              <a:t>One difference listed here that will only apply to the Education Practices Commission, is they must select if the individual being submitted is an applicant or a certified educator. Charter Schools, District Schools and Private Schools will only be reporting employees, so this field would not be applicable to them.   </a:t>
            </a:r>
          </a:p>
        </p:txBody>
      </p:sp>
      <p:sp>
        <p:nvSpPr>
          <p:cNvPr id="62468" name="Slide Number Placeholder 3">
            <a:extLst>
              <a:ext uri="{FF2B5EF4-FFF2-40B4-BE49-F238E27FC236}">
                <a16:creationId xmlns:a16="http://schemas.microsoft.com/office/drawing/2014/main" id="{DD3C9A79-547E-4E8A-B61E-0831DC9772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1FC398-0D96-4EB8-ABAA-6D58D3484EB2}"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B3047C70-98C0-494C-9C5A-59BC198D4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A44DEA8-095E-460E-95A0-694C2F40F0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Please note that all four (4) confirmations and verifications are required by Rule 6A-10.084, F.A.C.; therefore, “yes” must be selected before the record can be submitted. </a:t>
            </a:r>
          </a:p>
          <a:p>
            <a:endParaRPr lang="en-US" altLang="en-US" b="1"/>
          </a:p>
          <a:p>
            <a:r>
              <a:rPr lang="en-US" altLang="en-US" b="1"/>
              <a:t>Read Questions</a:t>
            </a:r>
            <a:endParaRPr lang="en-US" altLang="en-US"/>
          </a:p>
        </p:txBody>
      </p:sp>
      <p:sp>
        <p:nvSpPr>
          <p:cNvPr id="64516" name="Slide Number Placeholder 3">
            <a:extLst>
              <a:ext uri="{FF2B5EF4-FFF2-40B4-BE49-F238E27FC236}">
                <a16:creationId xmlns:a16="http://schemas.microsoft.com/office/drawing/2014/main" id="{2BA5939E-BF6F-42E0-8F49-FB3E530623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FCEBB1-2EBA-41EA-8943-B0FCC17F0B67}"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EF11B19-B295-4DFB-9E6A-5A659CFDF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05FDE38-B7BF-427D-93F9-8492CE7058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the Underlying Conduct Information section, the required Final Order Number and Final Order Date will appear for District Schools and the Education Practices Commission users.  Users for Charter Schools and Private Schools will see Final Report Number and Final Report Date.</a:t>
            </a:r>
          </a:p>
          <a:p>
            <a:endParaRPr lang="en-US" altLang="en-US"/>
          </a:p>
          <a:p>
            <a:r>
              <a:rPr lang="en-US" altLang="en-US"/>
              <a:t>Employing entities should be able to complete all of the information requested in the Employment Information section; however, users for the Education Practices Commission may not be able to complete all entries.  </a:t>
            </a:r>
          </a:p>
        </p:txBody>
      </p:sp>
      <p:sp>
        <p:nvSpPr>
          <p:cNvPr id="66564" name="Slide Number Placeholder 3">
            <a:extLst>
              <a:ext uri="{FF2B5EF4-FFF2-40B4-BE49-F238E27FC236}">
                <a16:creationId xmlns:a16="http://schemas.microsoft.com/office/drawing/2014/main" id="{C715980A-B27C-427F-9F7D-679E990BE5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590AA9-F117-4610-B223-9EF4C10BE0B1}"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DEE2FBE-9910-4B0D-943B-4EDC1CAB5D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0E2D3B7-F77B-4800-A919-D88D85BAF4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Employing entities should be able to complete the Employment Site Information.  The “School Name” will be a searchable field based on the employing entity type.  District Schools will only see the schools associated with their District.  They will also be able to select the District Office for individuals who do not have a “home school” such as maintenance workers.</a:t>
            </a:r>
          </a:p>
          <a:p>
            <a:endParaRPr lang="en-US" altLang="en-US"/>
          </a:p>
          <a:p>
            <a:r>
              <a:rPr lang="en-US" altLang="en-US"/>
              <a:t>Charter Schools and Private Schools will only be able to select from schools identified by the Office of School Choice.</a:t>
            </a:r>
          </a:p>
          <a:p>
            <a:endParaRPr lang="en-US" altLang="en-US"/>
          </a:p>
          <a:p>
            <a:r>
              <a:rPr lang="en-US" altLang="en-US"/>
              <a:t>Users are able to add any additional comments before clicking “Submit.”  Please note that all entries will not be saved unless “Submit” is clicked.  Once an individual has been submitted to inclusion onto the Disqualification list, the Office of Professional Practices Services must first review and approve the submission for the individual to appear on the Disqualification List. </a:t>
            </a:r>
          </a:p>
        </p:txBody>
      </p:sp>
      <p:sp>
        <p:nvSpPr>
          <p:cNvPr id="68612" name="Slide Number Placeholder 3">
            <a:extLst>
              <a:ext uri="{FF2B5EF4-FFF2-40B4-BE49-F238E27FC236}">
                <a16:creationId xmlns:a16="http://schemas.microsoft.com/office/drawing/2014/main" id="{CA605344-C9C0-4962-85BC-B16E1E7C45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7FD9F6-E1B2-4D4F-9C85-B4CF0429FBD1}" type="slidenum">
              <a:rPr lang="en-US" altLang="en-US" smtClean="0"/>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A4C97-50EC-17FD-FB23-2A1319A5B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90F51-AC42-3FF7-2B5D-BFA7BEA06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658E3-3ED4-7222-1BE0-DCB607DD33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DCD18A-91F3-5294-385B-14C10E20C344}"/>
              </a:ext>
            </a:extLst>
          </p:cNvPr>
          <p:cNvSpPr>
            <a:spLocks noGrp="1"/>
          </p:cNvSpPr>
          <p:nvPr>
            <p:ph type="sldNum" sz="quarter" idx="10"/>
          </p:nvPr>
        </p:nvSpPr>
        <p:spPr/>
        <p:txBody>
          <a:bodyPr/>
          <a:lstStyle/>
          <a:p>
            <a:pPr>
              <a:defRPr/>
            </a:pPr>
            <a:fld id="{0923DAD0-B158-4ADE-96F8-AF82DEC26EE9}" type="slidenum">
              <a:rPr lang="en-US" smtClean="0"/>
              <a:pPr>
                <a:defRPr/>
              </a:pPr>
              <a:t>36</a:t>
            </a:fld>
            <a:endParaRPr lang="en-US"/>
          </a:p>
        </p:txBody>
      </p:sp>
    </p:spTree>
    <p:extLst>
      <p:ext uri="{BB962C8B-B14F-4D97-AF65-F5344CB8AC3E}">
        <p14:creationId xmlns:p14="http://schemas.microsoft.com/office/powerpoint/2010/main" val="3419825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9D6AB493-69FC-4F4A-8A81-6CE8182AE5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676ECE9E-90F1-431F-BF73-8FE53C2B3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altLang="en-US"/>
              <a:t>I am happy to take any questions at this time.</a:t>
            </a:r>
          </a:p>
        </p:txBody>
      </p:sp>
      <p:sp>
        <p:nvSpPr>
          <p:cNvPr id="79876" name="Slide Number Placeholder 3">
            <a:extLst>
              <a:ext uri="{FF2B5EF4-FFF2-40B4-BE49-F238E27FC236}">
                <a16:creationId xmlns:a16="http://schemas.microsoft.com/office/drawing/2014/main" id="{BC02D0E5-C618-4C2A-8B57-6D3D342534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A64495-32B2-40D9-B485-5C5FBB120861}" type="slidenum">
              <a:rPr lang="en-US" altLang="en-US" smtClean="0"/>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1E1A6BE-CE9A-8F4B-BF1E-16E739BCD5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FD8CA05-089F-68A6-0311-DE43D19E69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kern="1200" dirty="0">
                <a:solidFill>
                  <a:schemeClr val="tx1"/>
                </a:solidFill>
                <a:effectLst/>
                <a:latin typeface="+mn-lt"/>
                <a:ea typeface="+mn-ea"/>
                <a:cs typeface="+mn-cs"/>
              </a:rPr>
              <a:t>Good morning,</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On October 14, 2022, DPS Memo #: 2022-151, was distributed regarding Legislative changes to background screenings and fingerprints. </a:t>
            </a:r>
          </a:p>
          <a:p>
            <a:pPr eaLnBrk="1" hangingPunct="1"/>
            <a:endParaRPr lang="en-US" sz="1200" kern="1200" dirty="0">
              <a:solidFill>
                <a:schemeClr val="tx1"/>
              </a:solidFill>
              <a:effectLst/>
              <a:latin typeface="+mn-lt"/>
              <a:ea typeface="+mn-ea"/>
              <a:cs typeface="+mn-cs"/>
            </a:endParaRPr>
          </a:p>
          <a:p>
            <a:pPr eaLnBrk="1" hangingPunct="1"/>
            <a:endParaRPr lang="en-US" altLang="en-US" dirty="0"/>
          </a:p>
        </p:txBody>
      </p:sp>
      <p:sp>
        <p:nvSpPr>
          <p:cNvPr id="17412" name="Slide Number Placeholder 3">
            <a:extLst>
              <a:ext uri="{FF2B5EF4-FFF2-40B4-BE49-F238E27FC236}">
                <a16:creationId xmlns:a16="http://schemas.microsoft.com/office/drawing/2014/main" id="{503D92AC-AE89-A05E-DF42-348ABC048B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D5BC57-FF15-3245-8C92-E9134154FA44}" type="slidenum">
              <a:rPr lang="en-US" altLang="en-US" smtClean="0"/>
              <a:pPr/>
              <a:t>38</a:t>
            </a:fld>
            <a:endParaRPr lang="en-US" altLang="en-US" dirty="0"/>
          </a:p>
        </p:txBody>
      </p:sp>
    </p:spTree>
    <p:extLst>
      <p:ext uri="{BB962C8B-B14F-4D97-AF65-F5344CB8AC3E}">
        <p14:creationId xmlns:p14="http://schemas.microsoft.com/office/powerpoint/2010/main" val="246568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 March 1, 2025, or when the Agency for Health Care Administration determines, the definition of “specified agency” will be changed to include the educational entities listed.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By using the Clearinghouse, “Specified Agencies” will all be able to access the fingerprint results for individuals already included in the Clearinghouse.  If an individual has been fingerprinted by District A for a teaching position, but will also now be coaching in District B, District B will be able to access the fingerprints in the Clearinghouse.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Additionally, if a mental health counselor was fingerprinted by the Department of Health, you would be able to access their fingerprints when hiring them to provide services in your school.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39</a:t>
            </a:fld>
            <a:endParaRPr lang="en-US" altLang="en-US" dirty="0"/>
          </a:p>
        </p:txBody>
      </p:sp>
    </p:spTree>
    <p:extLst>
      <p:ext uri="{BB962C8B-B14F-4D97-AF65-F5344CB8AC3E}">
        <p14:creationId xmlns:p14="http://schemas.microsoft.com/office/powerpoint/2010/main" val="210802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4</a:t>
            </a:fld>
            <a:endParaRPr lang="en-US" altLang="en-US" dirty="0"/>
          </a:p>
        </p:txBody>
      </p:sp>
    </p:spTree>
    <p:extLst>
      <p:ext uri="{BB962C8B-B14F-4D97-AF65-F5344CB8AC3E}">
        <p14:creationId xmlns:p14="http://schemas.microsoft.com/office/powerpoint/2010/main" val="1630046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Clearinghouse will not be accepting fingerprint results for educational entities until March 1, 2025, at the earliest.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Fees will be similar prices, but the $6.00 per year retention fee, will have to be paid up front for 5-year increments.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According to AHCA, once an educator is added to the Clearinghouse, the employer will have access to “hit” notifications from both FDLE. Beginning in June of 2025, the employer will begin receiving “hit” notifications from the FBI. </a:t>
            </a:r>
          </a:p>
          <a:p>
            <a:endParaRPr lang="en-US" dirty="0"/>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41</a:t>
            </a:fld>
            <a:endParaRPr lang="en-US" altLang="en-US" dirty="0"/>
          </a:p>
        </p:txBody>
      </p:sp>
    </p:spTree>
    <p:extLst>
      <p:ext uri="{BB962C8B-B14F-4D97-AF65-F5344CB8AC3E}">
        <p14:creationId xmlns:p14="http://schemas.microsoft.com/office/powerpoint/2010/main" val="1703532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latin typeface="+mn-lt"/>
                <a:ea typeface="Calibri" panose="020F0502020204030204" pitchFamily="34" charset="0"/>
                <a:cs typeface="Times New Roman" panose="02020603050405020304" pitchFamily="18" charset="0"/>
              </a:rPr>
              <a:t>The Department of Education, Florida Department of Law Enforcement and the Agency for Health Care Administration will provide additional information and guidance regarding the Clearinghouse as it becomes available.  </a:t>
            </a:r>
            <a:endParaRPr lang="en-US" sz="1200"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42</a:t>
            </a:fld>
            <a:endParaRPr lang="en-US" altLang="en-US" dirty="0"/>
          </a:p>
        </p:txBody>
      </p:sp>
    </p:spTree>
    <p:extLst>
      <p:ext uri="{BB962C8B-B14F-4D97-AF65-F5344CB8AC3E}">
        <p14:creationId xmlns:p14="http://schemas.microsoft.com/office/powerpoint/2010/main" val="1773604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AE7B2-BB8A-822A-E5EA-8D98E83DD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41113-D618-1E88-5D0A-A48FD4314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7BE1A-BEA1-F59C-15A0-563019F1E0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1888E7-1754-F8B3-10A9-92BAAF86565A}"/>
              </a:ext>
            </a:extLst>
          </p:cNvPr>
          <p:cNvSpPr>
            <a:spLocks noGrp="1"/>
          </p:cNvSpPr>
          <p:nvPr>
            <p:ph type="sldNum" sz="quarter" idx="10"/>
          </p:nvPr>
        </p:nvSpPr>
        <p:spPr/>
        <p:txBody>
          <a:bodyPr/>
          <a:lstStyle/>
          <a:p>
            <a:pPr>
              <a:defRPr/>
            </a:pPr>
            <a:fld id="{0923DAD0-B158-4ADE-96F8-AF82DEC26EE9}" type="slidenum">
              <a:rPr lang="en-US" smtClean="0"/>
              <a:pPr>
                <a:defRPr/>
              </a:pPr>
              <a:t>43</a:t>
            </a:fld>
            <a:endParaRPr lang="en-US"/>
          </a:p>
        </p:txBody>
      </p:sp>
    </p:spTree>
    <p:extLst>
      <p:ext uri="{BB962C8B-B14F-4D97-AF65-F5344CB8AC3E}">
        <p14:creationId xmlns:p14="http://schemas.microsoft.com/office/powerpoint/2010/main" val="2514226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36F473A-58FA-4D0C-A803-C04CC36FCE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FCE80C6-05A3-483B-89DA-985EC72421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altLang="en-US" dirty="0"/>
              <a:t>I am happy to take any questions at this time.</a:t>
            </a:r>
          </a:p>
        </p:txBody>
      </p:sp>
      <p:sp>
        <p:nvSpPr>
          <p:cNvPr id="41988" name="Slide Number Placeholder 3">
            <a:extLst>
              <a:ext uri="{FF2B5EF4-FFF2-40B4-BE49-F238E27FC236}">
                <a16:creationId xmlns:a16="http://schemas.microsoft.com/office/drawing/2014/main" id="{4B5F9EBF-2469-43D0-A524-C5E4EBAF9F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7E6AC8A-B591-4557-9D4F-309C7D38A92E}" type="slidenum">
              <a:rPr lang="en-US" altLang="en-US" smtClean="0"/>
              <a:pPr/>
              <a:t>44</a:t>
            </a:fld>
            <a:endParaRPr lang="en-US" altLang="en-US" dirty="0"/>
          </a:p>
        </p:txBody>
      </p:sp>
    </p:spTree>
    <p:extLst>
      <p:ext uri="{BB962C8B-B14F-4D97-AF65-F5344CB8AC3E}">
        <p14:creationId xmlns:p14="http://schemas.microsoft.com/office/powerpoint/2010/main" val="322330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3C76-F1DA-400D-A895-C3F6CC4D48D6}" type="slidenum">
              <a:rPr lang="en-US" smtClean="0"/>
              <a:t>5</a:t>
            </a:fld>
            <a:endParaRPr lang="en-US"/>
          </a:p>
        </p:txBody>
      </p:sp>
    </p:spTree>
    <p:extLst>
      <p:ext uri="{BB962C8B-B14F-4D97-AF65-F5344CB8AC3E}">
        <p14:creationId xmlns:p14="http://schemas.microsoft.com/office/powerpoint/2010/main" val="56367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6</a:t>
            </a:fld>
            <a:endParaRPr lang="en-US" altLang="en-US" dirty="0"/>
          </a:p>
        </p:txBody>
      </p:sp>
    </p:spTree>
    <p:extLst>
      <p:ext uri="{BB962C8B-B14F-4D97-AF65-F5344CB8AC3E}">
        <p14:creationId xmlns:p14="http://schemas.microsoft.com/office/powerpoint/2010/main" val="379738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7</a:t>
            </a:fld>
            <a:endParaRPr lang="en-US" altLang="en-US" dirty="0"/>
          </a:p>
        </p:txBody>
      </p:sp>
    </p:spTree>
    <p:extLst>
      <p:ext uri="{BB962C8B-B14F-4D97-AF65-F5344CB8AC3E}">
        <p14:creationId xmlns:p14="http://schemas.microsoft.com/office/powerpoint/2010/main" val="175938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8</a:t>
            </a:fld>
            <a:endParaRPr lang="en-US" altLang="en-US" dirty="0"/>
          </a:p>
        </p:txBody>
      </p:sp>
    </p:spTree>
    <p:extLst>
      <p:ext uri="{BB962C8B-B14F-4D97-AF65-F5344CB8AC3E}">
        <p14:creationId xmlns:p14="http://schemas.microsoft.com/office/powerpoint/2010/main" val="81882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87CD9-23D2-421F-BF01-70C97A61662F}" type="slidenum">
              <a:rPr lang="en-US" altLang="en-US" smtClean="0"/>
              <a:pPr>
                <a:defRPr/>
              </a:pPr>
              <a:t>9</a:t>
            </a:fld>
            <a:endParaRPr lang="en-US" altLang="en-US" dirty="0"/>
          </a:p>
        </p:txBody>
      </p:sp>
    </p:spTree>
    <p:extLst>
      <p:ext uri="{BB962C8B-B14F-4D97-AF65-F5344CB8AC3E}">
        <p14:creationId xmlns:p14="http://schemas.microsoft.com/office/powerpoint/2010/main" val="1697203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39343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80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298A36D-A0C8-4CFF-8BB6-7D0AE638B9CE}" type="datetimeFigureOut">
              <a:rPr lang="en-US" altLang="en-US"/>
              <a:pPr>
                <a:defRPr/>
              </a:pPr>
              <a:t>11/12/2024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351D314-F2E0-4F76-B379-10B52372F655}" type="slidenum">
              <a:rPr lang="en-US" altLang="en-US"/>
              <a:pPr>
                <a:defRPr/>
              </a:pPr>
              <a:t>‹#›</a:t>
            </a:fld>
            <a:endParaRPr lang="en-US" altLang="en-US" dirty="0"/>
          </a:p>
        </p:txBody>
      </p:sp>
    </p:spTree>
    <p:extLst>
      <p:ext uri="{BB962C8B-B14F-4D97-AF65-F5344CB8AC3E}">
        <p14:creationId xmlns:p14="http://schemas.microsoft.com/office/powerpoint/2010/main" val="160180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E496B40-FE24-4602-8CBE-1C1B420913A2}" type="datetimeFigureOut">
              <a:rPr lang="en-US" altLang="en-US"/>
              <a:pPr>
                <a:defRPr/>
              </a:pPr>
              <a:t>11/12/2024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70F9426-F6EC-4D11-95D0-F0916A78F9A1}" type="slidenum">
              <a:rPr lang="en-US" altLang="en-US"/>
              <a:pPr>
                <a:defRPr/>
              </a:pPr>
              <a:t>‹#›</a:t>
            </a:fld>
            <a:endParaRPr lang="en-US" altLang="en-US" dirty="0"/>
          </a:p>
        </p:txBody>
      </p:sp>
    </p:spTree>
    <p:extLst>
      <p:ext uri="{BB962C8B-B14F-4D97-AF65-F5344CB8AC3E}">
        <p14:creationId xmlns:p14="http://schemas.microsoft.com/office/powerpoint/2010/main" val="380972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68E1D96-FE0E-4B34-9C46-5F66FC67ED50}" type="datetimeFigureOut">
              <a:rPr lang="en-US" altLang="en-US"/>
              <a:pPr>
                <a:defRPr/>
              </a:pPr>
              <a:t>11/12/2024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114104E-1349-44FD-A7C2-AE9A6E45C3C5}" type="slidenum">
              <a:rPr lang="en-US" altLang="en-US"/>
              <a:pPr>
                <a:defRPr/>
              </a:pPr>
              <a:t>‹#›</a:t>
            </a:fld>
            <a:endParaRPr lang="en-US" altLang="en-US" dirty="0"/>
          </a:p>
        </p:txBody>
      </p:sp>
    </p:spTree>
    <p:extLst>
      <p:ext uri="{BB962C8B-B14F-4D97-AF65-F5344CB8AC3E}">
        <p14:creationId xmlns:p14="http://schemas.microsoft.com/office/powerpoint/2010/main" val="272463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458C624-28BE-47EA-89AF-74E8218C585A}" type="datetimeFigureOut">
              <a:rPr lang="en-US" altLang="en-US"/>
              <a:pPr>
                <a:defRPr/>
              </a:pPr>
              <a:t>11/12/2024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1B5EE82-2764-49E6-84AD-6A00BBA0EAF8}" type="slidenum">
              <a:rPr lang="en-US" altLang="en-US"/>
              <a:pPr>
                <a:defRPr/>
              </a:pPr>
              <a:t>‹#›</a:t>
            </a:fld>
            <a:endParaRPr lang="en-US" altLang="en-US" dirty="0"/>
          </a:p>
        </p:txBody>
      </p:sp>
    </p:spTree>
    <p:extLst>
      <p:ext uri="{BB962C8B-B14F-4D97-AF65-F5344CB8AC3E}">
        <p14:creationId xmlns:p14="http://schemas.microsoft.com/office/powerpoint/2010/main" val="1879101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DFB5FFD-FC4A-443B-AA23-58CC709BEBAD}" type="datetimeFigureOut">
              <a:rPr lang="en-US" altLang="en-US"/>
              <a:pPr>
                <a:defRPr/>
              </a:pPr>
              <a:t>11/12/2024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9DA3B5F-4FA0-4BF1-B1BF-9A700695D46F}" type="slidenum">
              <a:rPr lang="en-US" altLang="en-US"/>
              <a:pPr>
                <a:defRPr/>
              </a:pPr>
              <a:t>‹#›</a:t>
            </a:fld>
            <a:endParaRPr lang="en-US" altLang="en-US" dirty="0"/>
          </a:p>
        </p:txBody>
      </p:sp>
    </p:spTree>
    <p:extLst>
      <p:ext uri="{BB962C8B-B14F-4D97-AF65-F5344CB8AC3E}">
        <p14:creationId xmlns:p14="http://schemas.microsoft.com/office/powerpoint/2010/main" val="200869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7" name="TextBox 23"/>
          <p:cNvSpPr txBox="1">
            <a:spLocks noChangeArrowheads="1"/>
          </p:cNvSpPr>
          <p:nvPr userDrawn="1"/>
        </p:nvSpPr>
        <p:spPr bwMode="auto">
          <a:xfrm>
            <a:off x="2090738" y="3429000"/>
            <a:ext cx="4962525" cy="92392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dirty="0">
                <a:solidFill>
                  <a:schemeClr val="bg1"/>
                </a:solidFill>
                <a:ea typeface="Arial" charset="0"/>
                <a:cs typeface="Arial" charset="0"/>
              </a:rPr>
              <a:t>www.FLDOE.org</a:t>
            </a:r>
          </a:p>
        </p:txBody>
      </p:sp>
      <p:pic>
        <p:nvPicPr>
          <p:cNvPr id="8" name="Picture 24" descr="FDOELogo.png"/>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9718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3377903" y="2767281"/>
            <a:ext cx="5152913" cy="1323439"/>
          </a:xfrm>
          <a:prstGeom prst="rect">
            <a:avLst/>
          </a:prstGeom>
          <a:noFill/>
        </p:spPr>
        <p:txBody>
          <a:bodyPr wrap="square" rtlCol="0" anchor="ctr">
            <a:spAutoFit/>
          </a:bodyPr>
          <a:lstStyle/>
          <a:p>
            <a:pPr algn="ctr"/>
            <a:r>
              <a:rPr lang="en-US" sz="8000" b="1" dirty="0">
                <a:solidFill>
                  <a:srgbClr val="262A63"/>
                </a:solidFill>
              </a:rPr>
              <a:t>Questions?</a:t>
            </a:r>
          </a:p>
        </p:txBody>
      </p:sp>
      <p:sp>
        <p:nvSpPr>
          <p:cNvPr id="6" name="TextBox 5"/>
          <p:cNvSpPr txBox="1"/>
          <p:nvPr userDrawn="1"/>
        </p:nvSpPr>
        <p:spPr>
          <a:xfrm rot="600000">
            <a:off x="1061417" y="1726895"/>
            <a:ext cx="1301675" cy="3770263"/>
          </a:xfrm>
          <a:prstGeom prst="rect">
            <a:avLst/>
          </a:prstGeom>
          <a:noFill/>
        </p:spPr>
        <p:txBody>
          <a:bodyPr wrap="square" rtlCol="0">
            <a:spAutoFit/>
          </a:bodyPr>
          <a:lstStyle/>
          <a:p>
            <a:r>
              <a:rPr lang="en-US" sz="23900" b="1" dirty="0">
                <a:solidFill>
                  <a:srgbClr val="3873AE"/>
                </a:solidFill>
              </a:rPr>
              <a:t>?</a:t>
            </a:r>
            <a:endParaRPr lang="en-US" b="1" dirty="0">
              <a:solidFill>
                <a:srgbClr val="3873AE"/>
              </a:solidFill>
            </a:endParaRPr>
          </a:p>
        </p:txBody>
      </p:sp>
      <p:sp>
        <p:nvSpPr>
          <p:cNvPr id="7" name="TextBox 6"/>
          <p:cNvSpPr txBox="1"/>
          <p:nvPr userDrawn="1"/>
        </p:nvSpPr>
        <p:spPr>
          <a:xfrm rot="-660000">
            <a:off x="-195439" y="-550516"/>
            <a:ext cx="1301675" cy="3770263"/>
          </a:xfrm>
          <a:prstGeom prst="rect">
            <a:avLst/>
          </a:prstGeom>
          <a:noFill/>
        </p:spPr>
        <p:txBody>
          <a:bodyPr wrap="square" rtlCol="0">
            <a:spAutoFit/>
          </a:bodyPr>
          <a:lstStyle/>
          <a:p>
            <a:r>
              <a:rPr lang="en-US" sz="23900" b="1" dirty="0">
                <a:solidFill>
                  <a:srgbClr val="CD9D2C"/>
                </a:solidFill>
              </a:rPr>
              <a:t>?</a:t>
            </a:r>
            <a:endParaRPr lang="en-US" b="1" dirty="0">
              <a:solidFill>
                <a:srgbClr val="CD9D2C"/>
              </a:solidFill>
            </a:endParaRPr>
          </a:p>
        </p:txBody>
      </p:sp>
      <p:sp>
        <p:nvSpPr>
          <p:cNvPr id="8" name="TextBox 7"/>
          <p:cNvSpPr txBox="1"/>
          <p:nvPr userDrawn="1"/>
        </p:nvSpPr>
        <p:spPr>
          <a:xfrm>
            <a:off x="2718995" y="4136316"/>
            <a:ext cx="1301675" cy="3770263"/>
          </a:xfrm>
          <a:prstGeom prst="rect">
            <a:avLst/>
          </a:prstGeom>
          <a:noFill/>
        </p:spPr>
        <p:txBody>
          <a:bodyPr wrap="square" rtlCol="0">
            <a:spAutoFit/>
          </a:bodyPr>
          <a:lstStyle/>
          <a:p>
            <a:r>
              <a:rPr lang="en-US" sz="23900" b="1" dirty="0">
                <a:solidFill>
                  <a:srgbClr val="3873AE"/>
                </a:solidFill>
              </a:rPr>
              <a:t>?</a:t>
            </a:r>
            <a:endParaRPr lang="en-US" b="1" dirty="0">
              <a:solidFill>
                <a:srgbClr val="3873AE"/>
              </a:solidFill>
            </a:endParaRPr>
          </a:p>
        </p:txBody>
      </p:sp>
      <p:sp>
        <p:nvSpPr>
          <p:cNvPr id="9" name="TextBox 8"/>
          <p:cNvSpPr txBox="1"/>
          <p:nvPr userDrawn="1"/>
        </p:nvSpPr>
        <p:spPr>
          <a:xfrm rot="-180000">
            <a:off x="2058749" y="-442557"/>
            <a:ext cx="1301675" cy="3770263"/>
          </a:xfrm>
          <a:prstGeom prst="rect">
            <a:avLst/>
          </a:prstGeom>
          <a:noFill/>
        </p:spPr>
        <p:txBody>
          <a:bodyPr wrap="square" rtlCol="0">
            <a:spAutoFit/>
          </a:bodyPr>
          <a:lstStyle/>
          <a:p>
            <a:r>
              <a:rPr lang="en-US" sz="23900" b="1" dirty="0">
                <a:solidFill>
                  <a:srgbClr val="262A63"/>
                </a:solidFill>
              </a:rPr>
              <a:t>?</a:t>
            </a:r>
            <a:endParaRPr lang="en-US" b="1" dirty="0">
              <a:solidFill>
                <a:srgbClr val="262A63"/>
              </a:solidFill>
            </a:endParaRPr>
          </a:p>
        </p:txBody>
      </p:sp>
      <p:sp>
        <p:nvSpPr>
          <p:cNvPr id="10" name="TextBox 9"/>
          <p:cNvSpPr txBox="1"/>
          <p:nvPr userDrawn="1"/>
        </p:nvSpPr>
        <p:spPr>
          <a:xfrm rot="-180000">
            <a:off x="136258" y="3638253"/>
            <a:ext cx="1301675" cy="3770263"/>
          </a:xfrm>
          <a:prstGeom prst="rect">
            <a:avLst/>
          </a:prstGeom>
          <a:noFill/>
        </p:spPr>
        <p:txBody>
          <a:bodyPr wrap="square" rtlCol="0">
            <a:spAutoFit/>
          </a:bodyPr>
          <a:lstStyle/>
          <a:p>
            <a:r>
              <a:rPr lang="en-US" sz="23900" b="1" dirty="0">
                <a:solidFill>
                  <a:srgbClr val="262A63"/>
                </a:solidFill>
              </a:rPr>
              <a:t>?</a:t>
            </a:r>
            <a:endParaRPr lang="en-US" b="1" dirty="0">
              <a:solidFill>
                <a:srgbClr val="262A63"/>
              </a:solidFill>
            </a:endParaRPr>
          </a:p>
        </p:txBody>
      </p:sp>
      <p:sp>
        <p:nvSpPr>
          <p:cNvPr id="11" name="Rectangle 10"/>
          <p:cNvSpPr/>
          <p:nvPr userDrawn="1"/>
        </p:nvSpPr>
        <p:spPr>
          <a:xfrm>
            <a:off x="1045038" y="5815122"/>
            <a:ext cx="867545" cy="1862048"/>
          </a:xfrm>
          <a:prstGeom prst="rect">
            <a:avLst/>
          </a:prstGeom>
        </p:spPr>
        <p:txBody>
          <a:bodyPr wrap="none">
            <a:spAutoFit/>
          </a:bodyPr>
          <a:lstStyle/>
          <a:p>
            <a:r>
              <a:rPr lang="en-US" sz="11500" b="1" dirty="0">
                <a:solidFill>
                  <a:srgbClr val="3873AE"/>
                </a:solidFill>
              </a:rPr>
              <a:t>?</a:t>
            </a:r>
            <a:endParaRPr lang="en-US" dirty="0">
              <a:solidFill>
                <a:srgbClr val="3873AE"/>
              </a:solidFill>
            </a:endParaRPr>
          </a:p>
        </p:txBody>
      </p:sp>
      <p:sp>
        <p:nvSpPr>
          <p:cNvPr id="12" name="Rectangle 11"/>
          <p:cNvSpPr/>
          <p:nvPr userDrawn="1"/>
        </p:nvSpPr>
        <p:spPr>
          <a:xfrm rot="-300000">
            <a:off x="3306294" y="-340827"/>
            <a:ext cx="867545" cy="1862048"/>
          </a:xfrm>
          <a:prstGeom prst="rect">
            <a:avLst/>
          </a:prstGeom>
        </p:spPr>
        <p:txBody>
          <a:bodyPr wrap="none">
            <a:spAutoFit/>
          </a:bodyPr>
          <a:lstStyle/>
          <a:p>
            <a:r>
              <a:rPr lang="en-US" sz="11500" b="1" dirty="0">
                <a:solidFill>
                  <a:srgbClr val="3873AE"/>
                </a:solidFill>
              </a:rPr>
              <a:t>?</a:t>
            </a:r>
            <a:endParaRPr lang="en-US" dirty="0">
              <a:solidFill>
                <a:srgbClr val="3873AE"/>
              </a:solidFill>
            </a:endParaRPr>
          </a:p>
        </p:txBody>
      </p:sp>
      <p:sp>
        <p:nvSpPr>
          <p:cNvPr id="13" name="Rectangle 12"/>
          <p:cNvSpPr/>
          <p:nvPr userDrawn="1"/>
        </p:nvSpPr>
        <p:spPr>
          <a:xfrm rot="360000">
            <a:off x="863845" y="1154310"/>
            <a:ext cx="867545" cy="1862048"/>
          </a:xfrm>
          <a:prstGeom prst="rect">
            <a:avLst/>
          </a:prstGeom>
        </p:spPr>
        <p:txBody>
          <a:bodyPr wrap="none">
            <a:spAutoFit/>
          </a:bodyPr>
          <a:lstStyle/>
          <a:p>
            <a:r>
              <a:rPr lang="en-US" sz="11500" b="1" dirty="0">
                <a:solidFill>
                  <a:srgbClr val="262A63"/>
                </a:solidFill>
              </a:rPr>
              <a:t>?</a:t>
            </a:r>
            <a:endParaRPr lang="en-US" dirty="0"/>
          </a:p>
        </p:txBody>
      </p:sp>
      <p:sp>
        <p:nvSpPr>
          <p:cNvPr id="14" name="Rectangle 13"/>
          <p:cNvSpPr/>
          <p:nvPr userDrawn="1"/>
        </p:nvSpPr>
        <p:spPr>
          <a:xfrm rot="-240000">
            <a:off x="-98284" y="1995402"/>
            <a:ext cx="867545" cy="1862048"/>
          </a:xfrm>
          <a:prstGeom prst="rect">
            <a:avLst/>
          </a:prstGeom>
        </p:spPr>
        <p:txBody>
          <a:bodyPr wrap="none">
            <a:spAutoFit/>
          </a:bodyPr>
          <a:lstStyle/>
          <a:p>
            <a:r>
              <a:rPr lang="en-US" sz="11500" b="1" dirty="0">
                <a:solidFill>
                  <a:srgbClr val="91B6DB"/>
                </a:solidFill>
              </a:rPr>
              <a:t>?</a:t>
            </a:r>
            <a:endParaRPr lang="en-US" dirty="0">
              <a:solidFill>
                <a:srgbClr val="91B6DB"/>
              </a:solidFill>
            </a:endParaRPr>
          </a:p>
        </p:txBody>
      </p:sp>
      <p:sp>
        <p:nvSpPr>
          <p:cNvPr id="15" name="Rectangle 14"/>
          <p:cNvSpPr/>
          <p:nvPr userDrawn="1"/>
        </p:nvSpPr>
        <p:spPr>
          <a:xfrm rot="300000">
            <a:off x="-300751" y="5058509"/>
            <a:ext cx="1005403" cy="2215991"/>
          </a:xfrm>
          <a:prstGeom prst="rect">
            <a:avLst/>
          </a:prstGeom>
        </p:spPr>
        <p:txBody>
          <a:bodyPr wrap="none">
            <a:spAutoFit/>
          </a:bodyPr>
          <a:lstStyle/>
          <a:p>
            <a:r>
              <a:rPr lang="en-US" sz="13800" b="1" dirty="0">
                <a:solidFill>
                  <a:srgbClr val="CD9D2C"/>
                </a:solidFill>
              </a:rPr>
              <a:t>?</a:t>
            </a:r>
            <a:endParaRPr lang="en-US" dirty="0">
              <a:solidFill>
                <a:srgbClr val="CD9D2C"/>
              </a:solidFill>
            </a:endParaRPr>
          </a:p>
        </p:txBody>
      </p:sp>
      <p:sp>
        <p:nvSpPr>
          <p:cNvPr id="16" name="Rectangle 15"/>
          <p:cNvSpPr/>
          <p:nvPr userDrawn="1"/>
        </p:nvSpPr>
        <p:spPr>
          <a:xfrm rot="-300000">
            <a:off x="1519688" y="4681621"/>
            <a:ext cx="1170513" cy="2646878"/>
          </a:xfrm>
          <a:prstGeom prst="rect">
            <a:avLst/>
          </a:prstGeom>
        </p:spPr>
        <p:txBody>
          <a:bodyPr wrap="none">
            <a:spAutoFit/>
          </a:bodyPr>
          <a:lstStyle/>
          <a:p>
            <a:r>
              <a:rPr lang="en-US" sz="16600" b="1" dirty="0">
                <a:solidFill>
                  <a:srgbClr val="91B6DB"/>
                </a:solidFill>
              </a:rPr>
              <a:t>?</a:t>
            </a:r>
            <a:endParaRPr lang="en-US" sz="2000" dirty="0">
              <a:solidFill>
                <a:srgbClr val="91B6DB"/>
              </a:solidFill>
            </a:endParaRPr>
          </a:p>
        </p:txBody>
      </p:sp>
      <p:sp>
        <p:nvSpPr>
          <p:cNvPr id="17" name="Rectangle 16"/>
          <p:cNvSpPr/>
          <p:nvPr userDrawn="1"/>
        </p:nvSpPr>
        <p:spPr>
          <a:xfrm>
            <a:off x="2118574" y="3492074"/>
            <a:ext cx="1005403" cy="2215991"/>
          </a:xfrm>
          <a:prstGeom prst="rect">
            <a:avLst/>
          </a:prstGeom>
        </p:spPr>
        <p:txBody>
          <a:bodyPr wrap="none">
            <a:spAutoFit/>
          </a:bodyPr>
          <a:lstStyle/>
          <a:p>
            <a:r>
              <a:rPr lang="en-US" sz="13800" b="1" dirty="0">
                <a:solidFill>
                  <a:srgbClr val="CD9D2C"/>
                </a:solidFill>
              </a:rPr>
              <a:t>?</a:t>
            </a:r>
            <a:endParaRPr lang="en-US" dirty="0">
              <a:solidFill>
                <a:srgbClr val="CD9D2C"/>
              </a:solidFill>
            </a:endParaRPr>
          </a:p>
        </p:txBody>
      </p:sp>
      <p:sp>
        <p:nvSpPr>
          <p:cNvPr id="18" name="Rectangle 17"/>
          <p:cNvSpPr/>
          <p:nvPr userDrawn="1"/>
        </p:nvSpPr>
        <p:spPr>
          <a:xfrm rot="600000">
            <a:off x="1152961" y="-424151"/>
            <a:ext cx="1005403" cy="2215991"/>
          </a:xfrm>
          <a:prstGeom prst="rect">
            <a:avLst/>
          </a:prstGeom>
        </p:spPr>
        <p:txBody>
          <a:bodyPr wrap="none">
            <a:spAutoFit/>
          </a:bodyPr>
          <a:lstStyle/>
          <a:p>
            <a:r>
              <a:rPr lang="en-US" sz="13800" b="1" dirty="0">
                <a:solidFill>
                  <a:srgbClr val="91B6DB"/>
                </a:solidFill>
              </a:rPr>
              <a:t>?</a:t>
            </a:r>
            <a:endParaRPr lang="en-US" dirty="0">
              <a:solidFill>
                <a:srgbClr val="91B6DB"/>
              </a:solidFill>
            </a:endParaRPr>
          </a:p>
        </p:txBody>
      </p:sp>
      <p:sp>
        <p:nvSpPr>
          <p:cNvPr id="19" name="Rectangle 18"/>
          <p:cNvSpPr/>
          <p:nvPr userDrawn="1"/>
        </p:nvSpPr>
        <p:spPr>
          <a:xfrm rot="-300000">
            <a:off x="1680961" y="940762"/>
            <a:ext cx="867545" cy="1862048"/>
          </a:xfrm>
          <a:prstGeom prst="rect">
            <a:avLst/>
          </a:prstGeom>
        </p:spPr>
        <p:txBody>
          <a:bodyPr wrap="none">
            <a:spAutoFit/>
          </a:bodyPr>
          <a:lstStyle/>
          <a:p>
            <a:r>
              <a:rPr lang="en-US" sz="11500" b="1" dirty="0">
                <a:solidFill>
                  <a:srgbClr val="CD9D2C"/>
                </a:solidFill>
              </a:rPr>
              <a:t>?</a:t>
            </a:r>
            <a:endParaRPr lang="en-US" dirty="0">
              <a:solidFill>
                <a:srgbClr val="CD9D2C"/>
              </a:solidFill>
            </a:endParaRPr>
          </a:p>
        </p:txBody>
      </p:sp>
      <p:sp>
        <p:nvSpPr>
          <p:cNvPr id="20" name="Rectangle 19"/>
          <p:cNvSpPr/>
          <p:nvPr userDrawn="1"/>
        </p:nvSpPr>
        <p:spPr>
          <a:xfrm rot="-120000">
            <a:off x="539940" y="2542288"/>
            <a:ext cx="1005403" cy="2215991"/>
          </a:xfrm>
          <a:prstGeom prst="rect">
            <a:avLst/>
          </a:prstGeom>
        </p:spPr>
        <p:txBody>
          <a:bodyPr wrap="none">
            <a:spAutoFit/>
          </a:bodyPr>
          <a:lstStyle/>
          <a:p>
            <a:r>
              <a:rPr lang="en-US" sz="13800" b="1" dirty="0">
                <a:solidFill>
                  <a:srgbClr val="262A63"/>
                </a:solidFill>
              </a:rPr>
              <a:t>?</a:t>
            </a:r>
            <a:endParaRPr lang="en-US" dirty="0"/>
          </a:p>
        </p:txBody>
      </p:sp>
      <p:sp>
        <p:nvSpPr>
          <p:cNvPr id="21" name="Rectangle 20"/>
          <p:cNvSpPr/>
          <p:nvPr userDrawn="1"/>
        </p:nvSpPr>
        <p:spPr>
          <a:xfrm rot="660000">
            <a:off x="-249771" y="3261174"/>
            <a:ext cx="867545" cy="1862048"/>
          </a:xfrm>
          <a:prstGeom prst="rect">
            <a:avLst/>
          </a:prstGeom>
        </p:spPr>
        <p:txBody>
          <a:bodyPr wrap="none">
            <a:spAutoFit/>
          </a:bodyPr>
          <a:lstStyle/>
          <a:p>
            <a:r>
              <a:rPr lang="en-US" sz="11500" b="1" dirty="0">
                <a:solidFill>
                  <a:srgbClr val="3873AE"/>
                </a:solidFill>
              </a:rPr>
              <a:t>?</a:t>
            </a:r>
            <a:endParaRPr lang="en-US" dirty="0">
              <a:solidFill>
                <a:srgbClr val="3873AE"/>
              </a:solidFill>
            </a:endParaRPr>
          </a:p>
        </p:txBody>
      </p:sp>
      <p:sp>
        <p:nvSpPr>
          <p:cNvPr id="22" name="Rectangle 21"/>
          <p:cNvSpPr/>
          <p:nvPr userDrawn="1"/>
        </p:nvSpPr>
        <p:spPr>
          <a:xfrm rot="360000">
            <a:off x="2330202" y="5704046"/>
            <a:ext cx="867545" cy="1862048"/>
          </a:xfrm>
          <a:prstGeom prst="rect">
            <a:avLst/>
          </a:prstGeom>
        </p:spPr>
        <p:txBody>
          <a:bodyPr wrap="none">
            <a:spAutoFit/>
          </a:bodyPr>
          <a:lstStyle/>
          <a:p>
            <a:r>
              <a:rPr lang="en-US" sz="11500" b="1" dirty="0">
                <a:solidFill>
                  <a:srgbClr val="262A63"/>
                </a:solidFill>
              </a:rPr>
              <a:t>?</a:t>
            </a:r>
            <a:endParaRPr lang="en-US" dirty="0"/>
          </a:p>
        </p:txBody>
      </p:sp>
    </p:spTree>
    <p:extLst>
      <p:ext uri="{BB962C8B-B14F-4D97-AF65-F5344CB8AC3E}">
        <p14:creationId xmlns:p14="http://schemas.microsoft.com/office/powerpoint/2010/main" val="402931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196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887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2183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523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411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4302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14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6142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www.fldoe.or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dirty="0">
                <a:solidFill>
                  <a:srgbClr val="262A63"/>
                </a:solidFill>
                <a:latin typeface="Arial" panose="020B0604020202020204" pitchFamily="34" charset="0"/>
                <a:hlinkClick r:id="rId19"/>
              </a:rPr>
              <a:t>www.FLDOE.org</a:t>
            </a:r>
            <a:endParaRPr lang="en-US" altLang="en-US" sz="1200" b="1" dirty="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4881FEF3-56E7-438A-ADE4-C932DDF61B14}" type="slidenum">
              <a:rPr lang="en-US" altLang="en-US" sz="1600" smtClean="0">
                <a:solidFill>
                  <a:srgbClr val="7F7F7F"/>
                </a:solidFill>
              </a:rPr>
              <a:pPr eaLnBrk="1" hangingPunct="1">
                <a:defRPr/>
              </a:pPr>
              <a:t>‹#›</a:t>
            </a:fld>
            <a:endParaRPr lang="en-US" altLang="en-US" sz="1600"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4523" r:id="rId1"/>
    <p:sldLayoutId id="2147484519" r:id="rId2"/>
    <p:sldLayoutId id="2147484524" r:id="rId3"/>
    <p:sldLayoutId id="2147484525" r:id="rId4"/>
    <p:sldLayoutId id="2147484526" r:id="rId5"/>
    <p:sldLayoutId id="2147484527" r:id="rId6"/>
    <p:sldLayoutId id="2147484528" r:id="rId7"/>
    <p:sldLayoutId id="2147484520" r:id="rId8"/>
    <p:sldLayoutId id="2147484521" r:id="rId9"/>
    <p:sldLayoutId id="2147484522" r:id="rId10"/>
    <p:sldLayoutId id="2147484529" r:id="rId11"/>
    <p:sldLayoutId id="2147484530" r:id="rId12"/>
    <p:sldLayoutId id="2147484531" r:id="rId13"/>
    <p:sldLayoutId id="2147484532" r:id="rId14"/>
    <p:sldLayoutId id="2147484533" r:id="rId15"/>
    <p:sldLayoutId id="2147484534" r:id="rId16"/>
    <p:sldLayoutId id="2147484535" r:id="rId17"/>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www.myfloridateacher.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rtal.fldoesso.org/PORTAL/Sign-On/SSO-Home.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fldoe.org/disqualificationlis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ortal.fldoesso.org/PORTAL/Sign-On/SSO-Home.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Randy.Kosec@fldoe.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ortal.fldoesso.org/PORTAL/Sign-On/Resources/Support.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2E34E6F-FD23-768A-AA50-6160621A83B8}"/>
              </a:ext>
            </a:extLst>
          </p:cNvPr>
          <p:cNvSpPr>
            <a:spLocks noGrp="1"/>
          </p:cNvSpPr>
          <p:nvPr>
            <p:ph type="title"/>
          </p:nvPr>
        </p:nvSpPr>
        <p:spPr>
          <a:xfrm>
            <a:off x="1060450" y="2735263"/>
            <a:ext cx="7013575" cy="1076325"/>
          </a:xfrm>
        </p:spPr>
        <p:txBody>
          <a:bodyPr>
            <a:noAutofit/>
          </a:bodyPr>
          <a:lstStyle/>
          <a:p>
            <a:pPr eaLnBrk="1" hangingPunct="1">
              <a:defRPr/>
            </a:pPr>
            <a:r>
              <a:rPr lang="en-US" altLang="en-US" dirty="0"/>
              <a:t>Office of Professional </a:t>
            </a:r>
            <a:br>
              <a:rPr lang="en-US" altLang="en-US" dirty="0"/>
            </a:br>
            <a:r>
              <a:rPr lang="en-US" altLang="en-US" dirty="0"/>
              <a:t>Practices Services</a:t>
            </a:r>
            <a:endParaRPr altLang="en-US" dirty="0">
              <a:latin typeface="+mn-lt"/>
            </a:endParaRPr>
          </a:p>
        </p:txBody>
      </p:sp>
      <p:sp>
        <p:nvSpPr>
          <p:cNvPr id="16387" name="Text Placeholder 2">
            <a:extLst>
              <a:ext uri="{FF2B5EF4-FFF2-40B4-BE49-F238E27FC236}">
                <a16:creationId xmlns:a16="http://schemas.microsoft.com/office/drawing/2014/main" id="{84FD3DEA-60EF-F908-7000-3AB093A82A1A}"/>
              </a:ext>
            </a:extLst>
          </p:cNvPr>
          <p:cNvSpPr>
            <a:spLocks noGrp="1"/>
          </p:cNvSpPr>
          <p:nvPr>
            <p:ph type="body" idx="1"/>
          </p:nvPr>
        </p:nvSpPr>
        <p:spPr>
          <a:xfrm>
            <a:off x="1060450" y="4227513"/>
            <a:ext cx="7013575" cy="1862137"/>
          </a:xfrm>
        </p:spPr>
        <p:txBody>
          <a:bodyPr/>
          <a:lstStyle/>
          <a:p>
            <a:pPr algn="ctr" eaLnBrk="1" hangingPunct="1"/>
            <a:endParaRPr lang="en-US" altLang="en-US" dirty="0"/>
          </a:p>
          <a:p>
            <a:pPr algn="ctr" eaLnBrk="1" hangingPunct="1"/>
            <a:r>
              <a:rPr lang="en-US" altLang="en-US" b="1" dirty="0"/>
              <a:t>Office of Professional Practices Services: </a:t>
            </a:r>
          </a:p>
          <a:p>
            <a:pPr algn="ctr" eaLnBrk="1" hangingPunct="1"/>
            <a:r>
              <a:rPr lang="en-US" altLang="en-US" b="1" dirty="0"/>
              <a:t>Updates and Reminders</a:t>
            </a:r>
          </a:p>
          <a:p>
            <a:pPr algn="ctr" eaLnBrk="1" hangingPunct="1"/>
            <a:r>
              <a:rPr lang="en-US" altLang="en-US" b="1" dirty="0"/>
              <a:t>November 20, 2024</a:t>
            </a:r>
          </a:p>
          <a:p>
            <a:pPr eaLnBrk="1" hangingPunct="1"/>
            <a:endParaRPr lang="en-US" altLang="en-US" dirty="0"/>
          </a:p>
        </p:txBody>
      </p:sp>
    </p:spTree>
    <p:extLst>
      <p:ext uri="{BB962C8B-B14F-4D97-AF65-F5344CB8AC3E}">
        <p14:creationId xmlns:p14="http://schemas.microsoft.com/office/powerpoint/2010/main" val="77450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6788"/>
            <a:ext cx="7886700" cy="557212"/>
          </a:xfrm>
        </p:spPr>
        <p:txBody>
          <a:bodyPr/>
          <a:lstStyle/>
          <a:p>
            <a:r>
              <a:rPr lang="en-US" dirty="0"/>
              <a:t>Evidence</a:t>
            </a:r>
          </a:p>
        </p:txBody>
      </p:sp>
      <p:sp>
        <p:nvSpPr>
          <p:cNvPr id="3" name="Content Placeholder 2"/>
          <p:cNvSpPr>
            <a:spLocks noGrp="1"/>
          </p:cNvSpPr>
          <p:nvPr>
            <p:ph idx="1"/>
          </p:nvPr>
        </p:nvSpPr>
        <p:spPr>
          <a:xfrm>
            <a:off x="641713" y="1752600"/>
            <a:ext cx="7886700" cy="4354753"/>
          </a:xfrm>
        </p:spPr>
        <p:txBody>
          <a:bodyPr/>
          <a:lstStyle/>
          <a:p>
            <a:r>
              <a:rPr lang="en-US" sz="3200" dirty="0">
                <a:solidFill>
                  <a:srgbClr val="002060"/>
                </a:solidFill>
              </a:rPr>
              <a:t>Photographs / Videos</a:t>
            </a:r>
          </a:p>
          <a:p>
            <a:r>
              <a:rPr lang="en-US" sz="3200" dirty="0">
                <a:solidFill>
                  <a:srgbClr val="002060"/>
                </a:solidFill>
              </a:rPr>
              <a:t>Communications</a:t>
            </a:r>
          </a:p>
          <a:p>
            <a:pPr lvl="1"/>
            <a:r>
              <a:rPr lang="en-US" sz="2800" dirty="0">
                <a:solidFill>
                  <a:srgbClr val="002060"/>
                </a:solidFill>
              </a:rPr>
              <a:t>Emails</a:t>
            </a:r>
          </a:p>
          <a:p>
            <a:pPr lvl="1"/>
            <a:r>
              <a:rPr lang="en-US" sz="2800" dirty="0">
                <a:solidFill>
                  <a:srgbClr val="002060"/>
                </a:solidFill>
              </a:rPr>
              <a:t>Text Messages</a:t>
            </a:r>
          </a:p>
          <a:p>
            <a:pPr lvl="1"/>
            <a:r>
              <a:rPr lang="en-US" sz="2800" dirty="0">
                <a:solidFill>
                  <a:srgbClr val="002060"/>
                </a:solidFill>
              </a:rPr>
              <a:t>Letters / Cards</a:t>
            </a:r>
          </a:p>
          <a:p>
            <a:r>
              <a:rPr lang="en-US" sz="3200" dirty="0">
                <a:solidFill>
                  <a:srgbClr val="002060"/>
                </a:solidFill>
              </a:rPr>
              <a:t>Financial Records / Audits</a:t>
            </a:r>
          </a:p>
          <a:p>
            <a:r>
              <a:rPr lang="en-US" sz="3200" dirty="0">
                <a:solidFill>
                  <a:srgbClr val="002060"/>
                </a:solidFill>
              </a:rPr>
              <a:t>Documents</a:t>
            </a:r>
          </a:p>
          <a:p>
            <a:r>
              <a:rPr lang="en-US" sz="3200" dirty="0">
                <a:solidFill>
                  <a:srgbClr val="002060"/>
                </a:solidFill>
              </a:rPr>
              <a:t>Testing Information</a:t>
            </a:r>
          </a:p>
          <a:p>
            <a:r>
              <a:rPr lang="en-US" sz="3200" dirty="0">
                <a:solidFill>
                  <a:srgbClr val="002060"/>
                </a:solidFill>
              </a:rPr>
              <a:t>Reasonable Suspicion Observation Forms</a:t>
            </a:r>
          </a:p>
          <a:p>
            <a:endParaRPr lang="en-US" dirty="0">
              <a:solidFill>
                <a:srgbClr val="002060"/>
              </a:solidFill>
            </a:endParaRPr>
          </a:p>
        </p:txBody>
      </p:sp>
    </p:spTree>
    <p:extLst>
      <p:ext uri="{BB962C8B-B14F-4D97-AF65-F5344CB8AC3E}">
        <p14:creationId xmlns:p14="http://schemas.microsoft.com/office/powerpoint/2010/main" val="232682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63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a:t>
            </a:r>
          </a:p>
        </p:txBody>
      </p:sp>
      <p:sp>
        <p:nvSpPr>
          <p:cNvPr id="3" name="Text Placeholder 2"/>
          <p:cNvSpPr>
            <a:spLocks noGrp="1"/>
          </p:cNvSpPr>
          <p:nvPr>
            <p:ph type="body" idx="1"/>
          </p:nvPr>
        </p:nvSpPr>
        <p:spPr/>
        <p:txBody>
          <a:bodyPr/>
          <a:lstStyle/>
          <a:p>
            <a:pPr algn="ctr"/>
            <a:r>
              <a:rPr lang="en-US" b="1" dirty="0">
                <a:ln w="9525">
                  <a:solidFill>
                    <a:schemeClr val="bg1"/>
                  </a:solidFill>
                  <a:prstDash val="solid"/>
                </a:ln>
                <a:solidFill>
                  <a:srgbClr val="002060"/>
                </a:solidFill>
              </a:rPr>
              <a:t>Office of Professional Practices Services (PPS)</a:t>
            </a:r>
          </a:p>
          <a:p>
            <a:pPr algn="ctr"/>
            <a:r>
              <a:rPr lang="en-US" b="1" dirty="0">
                <a:ln w="9525">
                  <a:solidFill>
                    <a:schemeClr val="bg1"/>
                  </a:solidFill>
                  <a:prstDash val="solid"/>
                </a:ln>
                <a:solidFill>
                  <a:srgbClr val="002060"/>
                </a:solidFill>
              </a:rPr>
              <a:t>325 West Gaines Street, Suite 224</a:t>
            </a:r>
          </a:p>
          <a:p>
            <a:pPr algn="ctr"/>
            <a:r>
              <a:rPr lang="en-US" b="1" dirty="0">
                <a:ln w="9525">
                  <a:solidFill>
                    <a:schemeClr val="bg1"/>
                  </a:solidFill>
                  <a:prstDash val="solid"/>
                </a:ln>
                <a:solidFill>
                  <a:srgbClr val="002060"/>
                </a:solidFill>
              </a:rPr>
              <a:t>Tallahassee, Florida 32399-0400</a:t>
            </a:r>
          </a:p>
          <a:p>
            <a:pPr algn="ctr"/>
            <a:r>
              <a:rPr lang="en-US" b="1" dirty="0">
                <a:ln w="9525">
                  <a:solidFill>
                    <a:schemeClr val="bg1"/>
                  </a:solidFill>
                  <a:prstDash val="solid"/>
                </a:ln>
                <a:solidFill>
                  <a:srgbClr val="002060"/>
                </a:solidFill>
              </a:rPr>
              <a:t>850.245.0438</a:t>
            </a:r>
          </a:p>
          <a:p>
            <a:pPr algn="ctr"/>
            <a:r>
              <a:rPr lang="en-US" b="1" dirty="0">
                <a:ln w="9525">
                  <a:solidFill>
                    <a:schemeClr val="bg1"/>
                  </a:solidFill>
                  <a:prstDash val="solid"/>
                </a:ln>
                <a:solidFill>
                  <a:srgbClr val="002060"/>
                </a:solidFill>
                <a:hlinkClick r:id="rId3"/>
              </a:rPr>
              <a:t>www.myfloridateacher.com</a:t>
            </a:r>
            <a:r>
              <a:rPr lang="en-US" b="1" dirty="0">
                <a:ln w="9525">
                  <a:solidFill>
                    <a:schemeClr val="bg1"/>
                  </a:solidFill>
                  <a:prstDash val="solid"/>
                </a:ln>
                <a:solidFill>
                  <a:srgbClr val="002060"/>
                </a:solidFill>
              </a:rPr>
              <a:t> </a:t>
            </a:r>
            <a:br>
              <a:rPr lang="en-US" b="1" dirty="0">
                <a:ln w="9525">
                  <a:solidFill>
                    <a:schemeClr val="bg1"/>
                  </a:solidFill>
                  <a:prstDash val="solid"/>
                </a:ln>
                <a:solidFill>
                  <a:srgbClr val="002060"/>
                </a:solidFill>
              </a:rPr>
            </a:br>
            <a:endParaRPr lang="en-US" dirty="0"/>
          </a:p>
        </p:txBody>
      </p:sp>
    </p:spTree>
    <p:extLst>
      <p:ext uri="{BB962C8B-B14F-4D97-AF65-F5344CB8AC3E}">
        <p14:creationId xmlns:p14="http://schemas.microsoft.com/office/powerpoint/2010/main" val="371073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143F3EA-4B5F-4DFC-B1A1-0F8E2DB3CA49}"/>
              </a:ext>
            </a:extLst>
          </p:cNvPr>
          <p:cNvSpPr>
            <a:spLocks noGrp="1"/>
          </p:cNvSpPr>
          <p:nvPr>
            <p:ph type="title"/>
          </p:nvPr>
        </p:nvSpPr>
        <p:spPr>
          <a:xfrm>
            <a:off x="1060450" y="2735263"/>
            <a:ext cx="7013575" cy="1076325"/>
          </a:xfrm>
        </p:spPr>
        <p:txBody>
          <a:bodyPr>
            <a:noAutofit/>
          </a:bodyPr>
          <a:lstStyle/>
          <a:p>
            <a:pPr eaLnBrk="1" hangingPunct="1"/>
            <a:r>
              <a:rPr altLang="en-US" dirty="0"/>
              <a:t>Rule 6A-10.084, F.A.C., </a:t>
            </a:r>
            <a:br>
              <a:rPr altLang="en-US" dirty="0"/>
            </a:br>
            <a:r>
              <a:rPr altLang="en-US" dirty="0"/>
              <a:t>Disqualification List</a:t>
            </a:r>
          </a:p>
        </p:txBody>
      </p:sp>
      <p:sp>
        <p:nvSpPr>
          <p:cNvPr id="16387" name="Text Placeholder 2">
            <a:extLst>
              <a:ext uri="{FF2B5EF4-FFF2-40B4-BE49-F238E27FC236}">
                <a16:creationId xmlns:a16="http://schemas.microsoft.com/office/drawing/2014/main" id="{CB6695EA-2726-42D5-B59A-216DDA323E4F}"/>
              </a:ext>
            </a:extLst>
          </p:cNvPr>
          <p:cNvSpPr>
            <a:spLocks noGrp="1"/>
          </p:cNvSpPr>
          <p:nvPr>
            <p:ph type="body" idx="1"/>
          </p:nvPr>
        </p:nvSpPr>
        <p:spPr>
          <a:xfrm>
            <a:off x="1060450" y="4227513"/>
            <a:ext cx="7013575" cy="1862137"/>
          </a:xfrm>
        </p:spPr>
        <p:txBody>
          <a:bodyPr/>
          <a:lstStyle/>
          <a:p>
            <a:pPr algn="ctr" eaLnBrk="1" hangingPunct="1"/>
            <a:endParaRPr lang="en-US" altLang="en-US" dirty="0"/>
          </a:p>
          <a:p>
            <a:pPr algn="ctr" eaLnBrk="1" hangingPunct="1"/>
            <a:r>
              <a:rPr lang="en-US" altLang="en-US" b="1" dirty="0"/>
              <a:t>Office of Professional Practices Services: </a:t>
            </a:r>
          </a:p>
          <a:p>
            <a:pPr algn="ctr" eaLnBrk="1" hangingPunct="1"/>
            <a:r>
              <a:rPr lang="en-US" altLang="en-US" b="1" dirty="0"/>
              <a:t>Updates and Reminders</a:t>
            </a:r>
          </a:p>
          <a:p>
            <a:pPr algn="ctr" eaLnBrk="1" hangingPunct="1"/>
            <a:r>
              <a:rPr lang="en-US" altLang="en-US" b="1" dirty="0"/>
              <a:t>November 20, 2024</a:t>
            </a:r>
          </a:p>
          <a:p>
            <a:pPr eaLnBrk="1" hangingPunct="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30001AC-AE4C-4AD9-8CA1-C0DD6D7C9907}"/>
              </a:ext>
            </a:extLst>
          </p:cNvPr>
          <p:cNvSpPr>
            <a:spLocks noGrp="1"/>
          </p:cNvSpPr>
          <p:nvPr>
            <p:ph type="title"/>
          </p:nvPr>
        </p:nvSpPr>
        <p:spPr/>
        <p:txBody>
          <a:bodyPr/>
          <a:lstStyle/>
          <a:p>
            <a:r>
              <a:rPr altLang="en-US"/>
              <a:t>Purpose of the Disqualification List</a:t>
            </a:r>
          </a:p>
        </p:txBody>
      </p:sp>
      <p:sp>
        <p:nvSpPr>
          <p:cNvPr id="22531" name="Content Placeholder 2">
            <a:extLst>
              <a:ext uri="{FF2B5EF4-FFF2-40B4-BE49-F238E27FC236}">
                <a16:creationId xmlns:a16="http://schemas.microsoft.com/office/drawing/2014/main" id="{D9E70104-445A-4244-A23F-6921FABB2E02}"/>
              </a:ext>
            </a:extLst>
          </p:cNvPr>
          <p:cNvSpPr>
            <a:spLocks noGrp="1"/>
          </p:cNvSpPr>
          <p:nvPr>
            <p:ph idx="1"/>
          </p:nvPr>
        </p:nvSpPr>
        <p:spPr>
          <a:xfrm>
            <a:off x="628650" y="1906588"/>
            <a:ext cx="7886700" cy="4354512"/>
          </a:xfrm>
        </p:spPr>
        <p:txBody>
          <a:bodyPr/>
          <a:lstStyle/>
          <a:p>
            <a:pPr>
              <a:defRPr/>
            </a:pPr>
            <a:r>
              <a:rPr lang="en-US" altLang="en-US" dirty="0"/>
              <a:t>The Disqualification List includes all educational support employees, instructional personnel and administrative personnel who have been convicted of a disqualifying offense or engaged in sexual misconduct with a student. </a:t>
            </a:r>
          </a:p>
          <a:p>
            <a:pPr>
              <a:defRPr/>
            </a:pPr>
            <a:r>
              <a:rPr lang="en-US" altLang="en-US" dirty="0"/>
              <a:t>The rule went into effect on June 1, 2022.</a:t>
            </a:r>
          </a:p>
          <a:p>
            <a:pPr>
              <a:defRPr/>
            </a:pPr>
            <a:r>
              <a:rPr lang="en-US" altLang="en-US" dirty="0"/>
              <a:t>The rule sets forth the criteria for placing a qualified individual on the Disqualification List and removal from the list, as well as the responsibilities of the employing entities that report persons for inclusion on the list. </a:t>
            </a:r>
          </a:p>
          <a:p>
            <a:pPr>
              <a:defRPr/>
            </a:pPr>
            <a:endParaRPr lang="en-US" altLang="en-US" sz="2000" dirty="0"/>
          </a:p>
          <a:p>
            <a:pPr>
              <a:defRPr/>
            </a:pPr>
            <a:endParaRPr lang="en-US" altLang="en-US" sz="2000" dirty="0"/>
          </a:p>
          <a:p>
            <a:pPr marL="0" indent="0">
              <a:buFont typeface="Arial" panose="020B0604020202020204" pitchFamily="34" charset="0"/>
              <a:buNone/>
              <a:defRPr/>
            </a:pPr>
            <a:endParaRPr lang="en-US"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236A980-DC20-4AB0-A789-AFD46EE9002B}"/>
              </a:ext>
            </a:extLst>
          </p:cNvPr>
          <p:cNvSpPr>
            <a:spLocks noGrp="1"/>
          </p:cNvSpPr>
          <p:nvPr>
            <p:ph type="title"/>
          </p:nvPr>
        </p:nvSpPr>
        <p:spPr/>
        <p:txBody>
          <a:bodyPr/>
          <a:lstStyle/>
          <a:p>
            <a:r>
              <a:rPr altLang="en-US"/>
              <a:t>Roles of Reporting Entities</a:t>
            </a:r>
          </a:p>
        </p:txBody>
      </p:sp>
      <p:sp>
        <p:nvSpPr>
          <p:cNvPr id="3" name="Content Placeholder 2">
            <a:extLst>
              <a:ext uri="{FF2B5EF4-FFF2-40B4-BE49-F238E27FC236}">
                <a16:creationId xmlns:a16="http://schemas.microsoft.com/office/drawing/2014/main" id="{FAC2994C-9BD7-4960-B63A-DDD8A31C03DF}"/>
              </a:ext>
            </a:extLst>
          </p:cNvPr>
          <p:cNvSpPr>
            <a:spLocks noGrp="1"/>
          </p:cNvSpPr>
          <p:nvPr>
            <p:ph idx="1"/>
          </p:nvPr>
        </p:nvSpPr>
        <p:spPr>
          <a:xfrm>
            <a:off x="628650" y="1760538"/>
            <a:ext cx="7886700" cy="4354512"/>
          </a:xfrm>
        </p:spPr>
        <p:txBody>
          <a:bodyPr/>
          <a:lstStyle/>
          <a:p>
            <a:pPr marL="114300" indent="-342900">
              <a:lnSpc>
                <a:spcPct val="107000"/>
              </a:lnSpc>
              <a:spcBef>
                <a:spcPct val="0"/>
              </a:spcBef>
              <a:spcAft>
                <a:spcPts val="800"/>
              </a:spcAft>
              <a:defRPr/>
            </a:pPr>
            <a:r>
              <a:rPr lang="en-US" altLang="en-US" dirty="0">
                <a:ea typeface="Calibri" panose="020F0502020204030204" pitchFamily="34" charset="0"/>
                <a:cs typeface="Times New Roman" panose="02020603050405020304" pitchFamily="18" charset="0"/>
              </a:rPr>
              <a:t>It is the responsibility of a reporting entity to:</a:t>
            </a:r>
          </a:p>
          <a:p>
            <a:pPr marL="514350" lvl="2" indent="0">
              <a:lnSpc>
                <a:spcPct val="107000"/>
              </a:lnSpc>
              <a:spcBef>
                <a:spcPct val="0"/>
              </a:spcBef>
              <a:buFont typeface="Wingdings" panose="05000000000000000000" pitchFamily="2" charset="2"/>
              <a:buNone/>
              <a:defRPr/>
            </a:pPr>
            <a:r>
              <a:rPr lang="en-US" altLang="en-US" sz="2800" dirty="0">
                <a:ea typeface="Calibri" panose="020F0502020204030204" pitchFamily="34" charset="0"/>
                <a:cs typeface="Times New Roman" panose="02020603050405020304" pitchFamily="18" charset="0"/>
              </a:rPr>
              <a:t>1. Ensure that only persons subject to the list as set forth in this rule are submitted to the department for placement on the Disqualification List;</a:t>
            </a:r>
          </a:p>
          <a:p>
            <a:pPr marL="514350" lvl="2" indent="0">
              <a:lnSpc>
                <a:spcPct val="107000"/>
              </a:lnSpc>
              <a:spcBef>
                <a:spcPct val="0"/>
              </a:spcBef>
              <a:buFont typeface="Wingdings" panose="05000000000000000000" pitchFamily="2" charset="2"/>
              <a:buNone/>
              <a:defRPr/>
            </a:pPr>
            <a:r>
              <a:rPr lang="en-US" altLang="en-US" sz="2800" dirty="0">
                <a:ea typeface="Calibri" panose="020F0502020204030204" pitchFamily="34" charset="0"/>
                <a:cs typeface="Times New Roman" panose="02020603050405020304" pitchFamily="18" charset="0"/>
              </a:rPr>
              <a:t>2. Designate a person responsible for providing information and responding to department inquiries related to the Disqualification List; and</a:t>
            </a:r>
          </a:p>
          <a:p>
            <a:pPr marL="514350" lvl="2" indent="0">
              <a:lnSpc>
                <a:spcPct val="107000"/>
              </a:lnSpc>
              <a:spcBef>
                <a:spcPct val="0"/>
              </a:spcBef>
              <a:buFont typeface="Wingdings" panose="05000000000000000000" pitchFamily="2" charset="2"/>
              <a:buNone/>
              <a:defRPr/>
            </a:pPr>
            <a:r>
              <a:rPr lang="en-US" altLang="en-US" sz="2800" dirty="0">
                <a:cs typeface="Calibri" panose="020F0502020204030204" pitchFamily="34" charset="0"/>
              </a:rPr>
              <a:t>3. Provide written notice to any person submitted for inclusion on the Disqualification List.</a:t>
            </a:r>
            <a:endParaRPr lang="en-US" altLang="en-US" sz="2800" dirty="0"/>
          </a:p>
          <a:p>
            <a:pP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31B32-E6D9-24F5-4725-C72F9C42D87D}"/>
            </a:ext>
          </a:extLst>
        </p:cNvPr>
        <p:cNvGrpSpPr/>
        <p:nvPr/>
      </p:nvGrpSpPr>
      <p:grpSpPr>
        <a:xfrm>
          <a:off x="0" y="0"/>
          <a:ext cx="0" cy="0"/>
          <a:chOff x="0" y="0"/>
          <a:chExt cx="0" cy="0"/>
        </a:xfrm>
      </p:grpSpPr>
      <p:sp>
        <p:nvSpPr>
          <p:cNvPr id="22530" name="Title 1">
            <a:extLst>
              <a:ext uri="{FF2B5EF4-FFF2-40B4-BE49-F238E27FC236}">
                <a16:creationId xmlns:a16="http://schemas.microsoft.com/office/drawing/2014/main" id="{3D7F3325-A374-966B-EB3F-46348A9DC5EA}"/>
              </a:ext>
            </a:extLst>
          </p:cNvPr>
          <p:cNvSpPr>
            <a:spLocks noGrp="1"/>
          </p:cNvSpPr>
          <p:nvPr>
            <p:ph type="title"/>
          </p:nvPr>
        </p:nvSpPr>
        <p:spPr/>
        <p:txBody>
          <a:bodyPr/>
          <a:lstStyle/>
          <a:p>
            <a:r>
              <a:rPr altLang="en-US" dirty="0"/>
              <a:t>Roles of Reporting Entities (continued)</a:t>
            </a:r>
          </a:p>
        </p:txBody>
      </p:sp>
      <p:sp>
        <p:nvSpPr>
          <p:cNvPr id="3" name="Content Placeholder 2">
            <a:extLst>
              <a:ext uri="{FF2B5EF4-FFF2-40B4-BE49-F238E27FC236}">
                <a16:creationId xmlns:a16="http://schemas.microsoft.com/office/drawing/2014/main" id="{E3EDF1EE-CFED-92E3-2C4F-1E55E565F716}"/>
              </a:ext>
            </a:extLst>
          </p:cNvPr>
          <p:cNvSpPr>
            <a:spLocks noGrp="1"/>
          </p:cNvSpPr>
          <p:nvPr>
            <p:ph idx="1"/>
          </p:nvPr>
        </p:nvSpPr>
        <p:spPr>
          <a:xfrm>
            <a:off x="628650" y="1760538"/>
            <a:ext cx="7886700" cy="4354512"/>
          </a:xfrm>
        </p:spPr>
        <p:txBody>
          <a:bodyPr/>
          <a:lstStyle/>
          <a:p>
            <a:pPr marL="514350" lvl="2" indent="0">
              <a:lnSpc>
                <a:spcPct val="107000"/>
              </a:lnSpc>
              <a:spcBef>
                <a:spcPct val="0"/>
              </a:spcBef>
              <a:buFont typeface="Wingdings" panose="05000000000000000000" pitchFamily="2" charset="2"/>
              <a:buNone/>
              <a:defRPr/>
            </a:pPr>
            <a:r>
              <a:rPr lang="en-US" altLang="en-US" sz="2800" dirty="0">
                <a:cs typeface="Calibri" panose="020F0502020204030204" pitchFamily="34" charset="0"/>
              </a:rPr>
              <a:t>4. Review the Disqualification List prior to hiring any employee. Individuals on the Disqualification List are disqualified from employment with any school district, charter school, or private school that participates in the state scholarship program.</a:t>
            </a:r>
            <a:endParaRPr lang="en-US" altLang="en-US" sz="2800" dirty="0"/>
          </a:p>
          <a:p>
            <a:pPr>
              <a:defRPr/>
            </a:pPr>
            <a:endParaRPr lang="en-US" dirty="0"/>
          </a:p>
        </p:txBody>
      </p:sp>
    </p:spTree>
    <p:extLst>
      <p:ext uri="{BB962C8B-B14F-4D97-AF65-F5344CB8AC3E}">
        <p14:creationId xmlns:p14="http://schemas.microsoft.com/office/powerpoint/2010/main" val="350975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97A4D6C-CC7B-42E9-B1DC-9552B412CC8C}"/>
              </a:ext>
            </a:extLst>
          </p:cNvPr>
          <p:cNvSpPr>
            <a:spLocks noGrp="1"/>
          </p:cNvSpPr>
          <p:nvPr>
            <p:ph type="title"/>
          </p:nvPr>
        </p:nvSpPr>
        <p:spPr/>
        <p:txBody>
          <a:bodyPr/>
          <a:lstStyle/>
          <a:p>
            <a:r>
              <a:rPr altLang="en-US" dirty="0"/>
              <a:t>Role of the Department</a:t>
            </a:r>
          </a:p>
        </p:txBody>
      </p:sp>
      <p:sp>
        <p:nvSpPr>
          <p:cNvPr id="3" name="Content Placeholder 2">
            <a:extLst>
              <a:ext uri="{FF2B5EF4-FFF2-40B4-BE49-F238E27FC236}">
                <a16:creationId xmlns:a16="http://schemas.microsoft.com/office/drawing/2014/main" id="{D59234F2-3AB7-415B-B4D0-B2B9244098A9}"/>
              </a:ext>
            </a:extLst>
          </p:cNvPr>
          <p:cNvSpPr>
            <a:spLocks noGrp="1"/>
          </p:cNvSpPr>
          <p:nvPr>
            <p:ph idx="1"/>
          </p:nvPr>
        </p:nvSpPr>
        <p:spPr>
          <a:xfrm>
            <a:off x="628650" y="1906588"/>
            <a:ext cx="7886700" cy="4354512"/>
          </a:xfrm>
        </p:spPr>
        <p:txBody>
          <a:bodyPr/>
          <a:lstStyle/>
          <a:p>
            <a:pPr>
              <a:defRPr/>
            </a:pPr>
            <a:r>
              <a:rPr lang="en-US" dirty="0"/>
              <a:t>It is the responsibility of the department to:</a:t>
            </a:r>
          </a:p>
          <a:p>
            <a:pPr marL="463550" indent="0">
              <a:buFont typeface="Arial" panose="020B0604020202020204" pitchFamily="34" charset="0"/>
              <a:buNone/>
              <a:defRPr/>
            </a:pPr>
            <a:r>
              <a:rPr lang="en-US" dirty="0"/>
              <a:t>1. Host the site for the Disqualification List and serve as the administrator for the list; </a:t>
            </a:r>
          </a:p>
          <a:p>
            <a:pPr marL="463550" indent="0">
              <a:buFont typeface="Arial" panose="020B0604020202020204" pitchFamily="34" charset="0"/>
              <a:buNone/>
              <a:defRPr/>
            </a:pPr>
            <a:r>
              <a:rPr lang="en-US" dirty="0"/>
              <a:t>2. Notify reporting entities of any additional information needed in order for the department to include a person on the list; and</a:t>
            </a:r>
          </a:p>
          <a:p>
            <a:pPr marL="463550" indent="0">
              <a:buFont typeface="Arial" panose="020B0604020202020204" pitchFamily="34" charset="0"/>
              <a:buNone/>
              <a:defRPr/>
            </a:pPr>
            <a:r>
              <a:rPr lang="en-US" dirty="0"/>
              <a:t>3. Consider requests for removal from the list. </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D09C41F-7525-459B-BB92-3A05CEED9C4B}"/>
              </a:ext>
            </a:extLst>
          </p:cNvPr>
          <p:cNvSpPr>
            <a:spLocks noGrp="1"/>
          </p:cNvSpPr>
          <p:nvPr>
            <p:ph type="title"/>
          </p:nvPr>
        </p:nvSpPr>
        <p:spPr/>
        <p:txBody>
          <a:bodyPr/>
          <a:lstStyle/>
          <a:p>
            <a:r>
              <a:rPr altLang="en-US"/>
              <a:t>Who will be included on the list?</a:t>
            </a:r>
          </a:p>
        </p:txBody>
      </p:sp>
      <p:sp>
        <p:nvSpPr>
          <p:cNvPr id="26627" name="Content Placeholder 2">
            <a:extLst>
              <a:ext uri="{FF2B5EF4-FFF2-40B4-BE49-F238E27FC236}">
                <a16:creationId xmlns:a16="http://schemas.microsoft.com/office/drawing/2014/main" id="{572477AB-B706-4A29-9F45-32E4270F8B5E}"/>
              </a:ext>
            </a:extLst>
          </p:cNvPr>
          <p:cNvSpPr>
            <a:spLocks noGrp="1"/>
          </p:cNvSpPr>
          <p:nvPr>
            <p:ph idx="1"/>
          </p:nvPr>
        </p:nvSpPr>
        <p:spPr>
          <a:xfrm>
            <a:off x="628650" y="1906588"/>
            <a:ext cx="7886700" cy="4354512"/>
          </a:xfrm>
        </p:spPr>
        <p:txBody>
          <a:bodyPr/>
          <a:lstStyle/>
          <a:p>
            <a:r>
              <a:rPr lang="en-US" altLang="en-US" dirty="0"/>
              <a:t>Employees who have engaged in sexual misconduct with a student;</a:t>
            </a:r>
          </a:p>
          <a:p>
            <a:r>
              <a:rPr lang="en-US" altLang="en-US" dirty="0"/>
              <a:t>Employees who have a qualifying disposition for an offense listed in s. 435.04, F.S., as required by         s. 1012.315, F.S.; or </a:t>
            </a:r>
          </a:p>
          <a:p>
            <a:r>
              <a:rPr lang="en-US" altLang="en-US" dirty="0"/>
              <a:t>An individual whose authority to own or operate a private school in this state has been permanently denied or revoked by the Commissioner of Education.</a:t>
            </a:r>
          </a:p>
          <a:p>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DC913-F097-00C0-98E8-88604AFE8836}"/>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59A63019-AB0D-40B5-0BAD-BFFDDEBB7E13}"/>
              </a:ext>
            </a:extLst>
          </p:cNvPr>
          <p:cNvSpPr>
            <a:spLocks noGrp="1"/>
          </p:cNvSpPr>
          <p:nvPr>
            <p:ph type="title"/>
          </p:nvPr>
        </p:nvSpPr>
        <p:spPr/>
        <p:txBody>
          <a:bodyPr/>
          <a:lstStyle/>
          <a:p>
            <a:r>
              <a:rPr altLang="en-US" dirty="0"/>
              <a:t>Who will be included on the list? (continued)</a:t>
            </a:r>
          </a:p>
        </p:txBody>
      </p:sp>
      <p:sp>
        <p:nvSpPr>
          <p:cNvPr id="26627" name="Content Placeholder 2">
            <a:extLst>
              <a:ext uri="{FF2B5EF4-FFF2-40B4-BE49-F238E27FC236}">
                <a16:creationId xmlns:a16="http://schemas.microsoft.com/office/drawing/2014/main" id="{6CB70EF8-321B-918A-82A4-0E80EDE337C4}"/>
              </a:ext>
            </a:extLst>
          </p:cNvPr>
          <p:cNvSpPr>
            <a:spLocks noGrp="1"/>
          </p:cNvSpPr>
          <p:nvPr>
            <p:ph idx="1"/>
          </p:nvPr>
        </p:nvSpPr>
        <p:spPr>
          <a:xfrm>
            <a:off x="628650" y="1906588"/>
            <a:ext cx="7886700" cy="4354512"/>
          </a:xfrm>
        </p:spPr>
        <p:txBody>
          <a:bodyPr/>
          <a:lstStyle/>
          <a:p>
            <a:r>
              <a:rPr lang="en-US" altLang="en-US" dirty="0"/>
              <a:t>An educator who has had their Florida Educator Certificate permanently revoked by the Education Practices Commission.</a:t>
            </a:r>
          </a:p>
          <a:p>
            <a:r>
              <a:rPr lang="en-US" altLang="en-US" dirty="0"/>
              <a:t>An individual who has been permanently denied a Florida Educator Certificate by the Education Practices Commission. </a:t>
            </a:r>
          </a:p>
          <a:p>
            <a:endParaRPr lang="en-US" altLang="en-US" dirty="0"/>
          </a:p>
        </p:txBody>
      </p:sp>
    </p:spTree>
    <p:extLst>
      <p:ext uri="{BB962C8B-B14F-4D97-AF65-F5344CB8AC3E}">
        <p14:creationId xmlns:p14="http://schemas.microsoft.com/office/powerpoint/2010/main" val="109054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a:t>
            </a:r>
          </a:p>
        </p:txBody>
      </p:sp>
      <p:sp>
        <p:nvSpPr>
          <p:cNvPr id="3" name="Content Placeholder 2"/>
          <p:cNvSpPr>
            <a:spLocks noGrp="1"/>
          </p:cNvSpPr>
          <p:nvPr>
            <p:ph idx="1"/>
          </p:nvPr>
        </p:nvSpPr>
        <p:spPr/>
        <p:txBody>
          <a:bodyPr/>
          <a:lstStyle/>
          <a:p>
            <a:r>
              <a:rPr lang="en-US" dirty="0"/>
              <a:t>Today will give you a better understanding of who and what should be reported to the Office of Professional Practices Services. </a:t>
            </a:r>
          </a:p>
          <a:p>
            <a:r>
              <a:rPr lang="en-US" dirty="0"/>
              <a:t>What to include in your reporting packet, timely reporting and how to avoid reporting errors will be discussed. </a:t>
            </a:r>
          </a:p>
          <a:p>
            <a:r>
              <a:rPr lang="en-US" dirty="0"/>
              <a:t>This session will also help you build awareness and be proactive about supporting your staff in understanding recent cases and how to make good choices. </a:t>
            </a:r>
          </a:p>
        </p:txBody>
      </p:sp>
    </p:spTree>
    <p:extLst>
      <p:ext uri="{BB962C8B-B14F-4D97-AF65-F5344CB8AC3E}">
        <p14:creationId xmlns:p14="http://schemas.microsoft.com/office/powerpoint/2010/main" val="83749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077B3D2-913B-4D4E-8966-8BCF58C00BDE}"/>
              </a:ext>
            </a:extLst>
          </p:cNvPr>
          <p:cNvSpPr>
            <a:spLocks noGrp="1"/>
          </p:cNvSpPr>
          <p:nvPr>
            <p:ph type="title"/>
          </p:nvPr>
        </p:nvSpPr>
        <p:spPr/>
        <p:txBody>
          <a:bodyPr/>
          <a:lstStyle/>
          <a:p>
            <a:r>
              <a:rPr altLang="en-US" dirty="0"/>
              <a:t>Steps to ‘Log In’ to the Database through Single Sign-on (SSO)</a:t>
            </a:r>
          </a:p>
        </p:txBody>
      </p:sp>
      <p:sp>
        <p:nvSpPr>
          <p:cNvPr id="3" name="Content Placeholder 2">
            <a:extLst>
              <a:ext uri="{FF2B5EF4-FFF2-40B4-BE49-F238E27FC236}">
                <a16:creationId xmlns:a16="http://schemas.microsoft.com/office/drawing/2014/main" id="{BCED4EDE-9DDF-4CFD-8945-75DCD4A1D7A0}"/>
              </a:ext>
            </a:extLst>
          </p:cNvPr>
          <p:cNvSpPr>
            <a:spLocks noGrp="1"/>
          </p:cNvSpPr>
          <p:nvPr>
            <p:ph idx="1"/>
          </p:nvPr>
        </p:nvSpPr>
        <p:spPr>
          <a:xfrm>
            <a:off x="628650" y="1906588"/>
            <a:ext cx="7886700" cy="4354512"/>
          </a:xfrm>
        </p:spPr>
        <p:txBody>
          <a:bodyPr/>
          <a:lstStyle/>
          <a:p>
            <a:pPr marL="0" indent="0" algn="ctr">
              <a:buFont typeface="Arial" panose="020B0604020202020204" pitchFamily="34" charset="0"/>
              <a:buNone/>
              <a:defRPr/>
            </a:pPr>
            <a:r>
              <a:rPr lang="en-US" u="sng" dirty="0">
                <a:solidFill>
                  <a:srgbClr val="0563C1"/>
                </a:solidFill>
                <a:latin typeface="+mn-lt"/>
                <a:ea typeface="Calibri" panose="020F0502020204030204" pitchFamily="34" charset="0"/>
                <a:hlinkClick r:id="rId3"/>
              </a:rPr>
              <a:t>https://portal.fldoesso.org/PORTAL/Sign-On/SSO-Home.aspx</a:t>
            </a:r>
            <a:r>
              <a:rPr lang="en-US" dirty="0">
                <a:latin typeface="+mn-lt"/>
                <a:ea typeface="Calibri" panose="020F0502020204030204" pitchFamily="34" charset="0"/>
              </a:rPr>
              <a:t> </a:t>
            </a:r>
          </a:p>
          <a:p>
            <a:pPr>
              <a:defRPr/>
            </a:pPr>
            <a:r>
              <a:rPr lang="en-US" dirty="0">
                <a:latin typeface="+mn-lt"/>
                <a:ea typeface="Calibri" panose="020F0502020204030204" pitchFamily="34" charset="0"/>
              </a:rPr>
              <a:t>Contact the local information technology (IT) administrator for access to the ‘Staff Terminations and Disqualification List’ application. You can find the contact information on the SSO support page.</a:t>
            </a:r>
          </a:p>
          <a:p>
            <a:pPr marL="0" indent="0" algn="ctr">
              <a:buFont typeface="Arial" panose="020B0604020202020204" pitchFamily="34" charset="0"/>
              <a:buNone/>
              <a:defRPr/>
            </a:pPr>
            <a:r>
              <a:rPr lang="en-US" dirty="0">
                <a:latin typeface="+mn-lt"/>
                <a:ea typeface="Times New Roman" panose="02020603050405020304" pitchFamily="18" charset="0"/>
                <a:cs typeface="Times New Roman" panose="02020603050405020304" pitchFamily="18" charset="0"/>
                <a:hlinkClick r:id="rId4"/>
              </a:rPr>
              <a:t>http://fldoe.org/disqualificationlist</a:t>
            </a:r>
            <a:r>
              <a:rPr lang="en-US" dirty="0">
                <a:latin typeface="+mn-lt"/>
                <a:ea typeface="Times New Roman" panose="02020603050405020304" pitchFamily="18" charset="0"/>
                <a:cs typeface="Times New Roman" panose="02020603050405020304" pitchFamily="18" charset="0"/>
              </a:rPr>
              <a:t> </a:t>
            </a:r>
          </a:p>
          <a:p>
            <a:pPr marL="0" indent="0">
              <a:buFont typeface="Arial" panose="020B0604020202020204" pitchFamily="34" charset="0"/>
              <a:buNone/>
              <a:defRPr/>
            </a:pPr>
            <a:endParaRPr lang="en-US" sz="1800" dirty="0">
              <a:latin typeface="Times New Roman" panose="02020603050405020304" pitchFamily="18" charset="0"/>
              <a:ea typeface="Calibri" panose="020F0502020204030204" pitchFamily="34" charset="0"/>
            </a:endParaRPr>
          </a:p>
          <a:p>
            <a:pPr>
              <a:defRPr/>
            </a:pPr>
            <a:endParaRPr lang="en-US" sz="2000" dirty="0">
              <a:latin typeface="+mn-lt"/>
              <a:ea typeface="Calibri" panose="020F0502020204030204" pitchFamily="34" charset="0"/>
            </a:endParaRPr>
          </a:p>
          <a:p>
            <a:pPr marL="0" indent="0">
              <a:buFont typeface="Arial" panose="020B0604020202020204" pitchFamily="34" charset="0"/>
              <a:buNone/>
              <a:defRPr/>
            </a:pPr>
            <a:endParaRPr lang="en-US" sz="20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0987-BE59-27DE-E60F-3BDF024C3EC2}"/>
              </a:ext>
            </a:extLst>
          </p:cNvPr>
          <p:cNvSpPr>
            <a:spLocks noGrp="1"/>
          </p:cNvSpPr>
          <p:nvPr>
            <p:ph type="title"/>
          </p:nvPr>
        </p:nvSpPr>
        <p:spPr/>
        <p:txBody>
          <a:bodyPr/>
          <a:lstStyle/>
          <a:p>
            <a:r>
              <a:rPr lang="en-US" altLang="en-US" dirty="0"/>
              <a:t>Steps to ‘Log In’ to the Database through Single Sign-on (SSO) (Continued)</a:t>
            </a:r>
            <a:endParaRPr lang="en-US" dirty="0"/>
          </a:p>
        </p:txBody>
      </p:sp>
      <p:sp>
        <p:nvSpPr>
          <p:cNvPr id="3" name="Content Placeholder 2">
            <a:extLst>
              <a:ext uri="{FF2B5EF4-FFF2-40B4-BE49-F238E27FC236}">
                <a16:creationId xmlns:a16="http://schemas.microsoft.com/office/drawing/2014/main" id="{34FBCCC5-CE05-AA4D-B429-098F1DF2F7BB}"/>
              </a:ext>
            </a:extLst>
          </p:cNvPr>
          <p:cNvSpPr>
            <a:spLocks noGrp="1"/>
          </p:cNvSpPr>
          <p:nvPr>
            <p:ph idx="1"/>
          </p:nvPr>
        </p:nvSpPr>
        <p:spPr/>
        <p:txBody>
          <a:bodyPr/>
          <a:lstStyle/>
          <a:p>
            <a:pPr algn="ctr"/>
            <a:r>
              <a:rPr lang="en-US" u="sng" dirty="0">
                <a:solidFill>
                  <a:srgbClr val="0563C1"/>
                </a:solidFill>
                <a:latin typeface="+mn-lt"/>
                <a:ea typeface="Calibri" panose="020F0502020204030204" pitchFamily="34" charset="0"/>
                <a:hlinkClick r:id="rId3"/>
              </a:rPr>
              <a:t>https://portal.fldoesso.org/PORTAL/Sign-On/SSO-Home.aspx</a:t>
            </a:r>
            <a:r>
              <a:rPr lang="en-US" dirty="0">
                <a:latin typeface="+mn-lt"/>
                <a:ea typeface="Calibri" panose="020F0502020204030204" pitchFamily="34" charset="0"/>
              </a:rPr>
              <a:t> </a:t>
            </a:r>
          </a:p>
          <a:p>
            <a:r>
              <a:rPr lang="en-US" dirty="0">
                <a:latin typeface="+mn-lt"/>
                <a:ea typeface="Calibri" panose="020F0502020204030204" pitchFamily="34" charset="0"/>
              </a:rPr>
              <a:t>Private School users need to send an email to </a:t>
            </a:r>
            <a:r>
              <a:rPr lang="en-US" dirty="0">
                <a:latin typeface="+mn-lt"/>
                <a:ea typeface="Calibri" panose="020F0502020204030204" pitchFamily="34" charset="0"/>
                <a:hlinkClick r:id="rId4"/>
              </a:rPr>
              <a:t>Randy.Kosec@fldoe.org</a:t>
            </a:r>
            <a:r>
              <a:rPr lang="en-US" dirty="0">
                <a:latin typeface="+mn-lt"/>
                <a:ea typeface="Calibri" panose="020F0502020204030204" pitchFamily="34" charset="0"/>
              </a:rPr>
              <a:t> with the following information to gain an account:</a:t>
            </a:r>
          </a:p>
          <a:p>
            <a:pPr lvl="1"/>
            <a:r>
              <a:rPr lang="en-US" dirty="0">
                <a:latin typeface="+mn-lt"/>
                <a:ea typeface="Calibri" panose="020F0502020204030204" pitchFamily="34" charset="0"/>
              </a:rPr>
              <a:t>User Name / Title</a:t>
            </a:r>
          </a:p>
          <a:p>
            <a:pPr lvl="1"/>
            <a:r>
              <a:rPr lang="en-US" dirty="0">
                <a:latin typeface="+mn-lt"/>
                <a:ea typeface="Calibri" panose="020F0502020204030204" pitchFamily="34" charset="0"/>
              </a:rPr>
              <a:t>Email Address</a:t>
            </a:r>
          </a:p>
          <a:p>
            <a:pPr lvl="1"/>
            <a:r>
              <a:rPr lang="en-US" dirty="0">
                <a:latin typeface="+mn-lt"/>
                <a:ea typeface="Calibri" panose="020F0502020204030204" pitchFamily="34" charset="0"/>
              </a:rPr>
              <a:t>School Name</a:t>
            </a:r>
          </a:p>
          <a:p>
            <a:pPr lvl="1"/>
            <a:r>
              <a:rPr lang="en-US" dirty="0">
                <a:latin typeface="+mn-lt"/>
                <a:ea typeface="Calibri" panose="020F0502020204030204" pitchFamily="34" charset="0"/>
              </a:rPr>
              <a:t>School ID Number</a:t>
            </a:r>
          </a:p>
          <a:p>
            <a:pPr lvl="1"/>
            <a:r>
              <a:rPr lang="en-US" dirty="0">
                <a:latin typeface="+mn-lt"/>
                <a:ea typeface="Calibri" panose="020F0502020204030204" pitchFamily="34" charset="0"/>
              </a:rPr>
              <a:t>Telephone Number</a:t>
            </a:r>
          </a:p>
          <a:p>
            <a:pPr lvl="1"/>
            <a:r>
              <a:rPr lang="en-US" dirty="0">
                <a:latin typeface="+mn-lt"/>
                <a:ea typeface="Calibri" panose="020F0502020204030204" pitchFamily="34" charset="0"/>
              </a:rPr>
              <a:t>County in which the school is physically located </a:t>
            </a:r>
          </a:p>
          <a:p>
            <a:endParaRPr lang="en-US" dirty="0"/>
          </a:p>
        </p:txBody>
      </p:sp>
    </p:spTree>
    <p:extLst>
      <p:ext uri="{BB962C8B-B14F-4D97-AF65-F5344CB8AC3E}">
        <p14:creationId xmlns:p14="http://schemas.microsoft.com/office/powerpoint/2010/main" val="837890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9D48A67-1659-47F2-9081-5C49C5B2220C}"/>
              </a:ext>
            </a:extLst>
          </p:cNvPr>
          <p:cNvSpPr>
            <a:spLocks noGrp="1"/>
          </p:cNvSpPr>
          <p:nvPr>
            <p:ph type="title"/>
          </p:nvPr>
        </p:nvSpPr>
        <p:spPr/>
        <p:txBody>
          <a:bodyPr/>
          <a:lstStyle/>
          <a:p>
            <a:r>
              <a:rPr altLang="en-US"/>
              <a:t>Single Sign-on Page</a:t>
            </a:r>
          </a:p>
        </p:txBody>
      </p:sp>
      <p:pic>
        <p:nvPicPr>
          <p:cNvPr id="4" name="Content Placeholder 3">
            <a:extLst>
              <a:ext uri="{FF2B5EF4-FFF2-40B4-BE49-F238E27FC236}">
                <a16:creationId xmlns:a16="http://schemas.microsoft.com/office/drawing/2014/main" id="{92186559-E011-4D45-AF4F-31B0E0702EDF}"/>
              </a:ext>
            </a:extLst>
          </p:cNvPr>
          <p:cNvPicPr>
            <a:picLocks noGrp="1"/>
          </p:cNvPicPr>
          <p:nvPr>
            <p:ph idx="1"/>
          </p:nvPr>
        </p:nvPicPr>
        <p:blipFill rotWithShape="1">
          <a:blip r:embed="rId3"/>
          <a:srcRect t="6577"/>
          <a:stretch/>
        </p:blipFill>
        <p:spPr>
          <a:xfrm>
            <a:off x="263525" y="1760538"/>
            <a:ext cx="8594725" cy="4446587"/>
          </a:xfrm>
          <a:effectLst>
            <a:outerShdw blurRad="292100" dist="139700" dir="2700000" algn="tl" rotWithShape="0">
              <a:srgbClr val="333333">
                <a:alpha val="65000"/>
              </a:srgbClr>
            </a:outerShdw>
          </a:effectLst>
        </p:spPr>
      </p:pic>
      <p:sp>
        <p:nvSpPr>
          <p:cNvPr id="2" name="Arrow: Right 1">
            <a:extLst>
              <a:ext uri="{FF2B5EF4-FFF2-40B4-BE49-F238E27FC236}">
                <a16:creationId xmlns:a16="http://schemas.microsoft.com/office/drawing/2014/main" id="{E04D35BB-2CE5-489B-9478-9611B7B7B0EE}"/>
              </a:ext>
            </a:extLst>
          </p:cNvPr>
          <p:cNvSpPr/>
          <p:nvPr/>
        </p:nvSpPr>
        <p:spPr>
          <a:xfrm>
            <a:off x="354013" y="5608638"/>
            <a:ext cx="1524000" cy="463550"/>
          </a:xfrm>
          <a:prstGeom prst="rightArrow">
            <a:avLst/>
          </a:prstGeom>
          <a:solidFill>
            <a:srgbClr val="FFC000"/>
          </a:solidFill>
          <a:ln>
            <a:solidFill>
              <a:srgbClr val="CD9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826CDE9-B2A4-47AE-9D1A-D4B048006ADC}"/>
              </a:ext>
            </a:extLst>
          </p:cNvPr>
          <p:cNvSpPr>
            <a:spLocks noGrp="1"/>
          </p:cNvSpPr>
          <p:nvPr>
            <p:ph type="title"/>
          </p:nvPr>
        </p:nvSpPr>
        <p:spPr/>
        <p:txBody>
          <a:bodyPr/>
          <a:lstStyle/>
          <a:p>
            <a:r>
              <a:rPr altLang="en-US"/>
              <a:t>Single Sign-on Page (continued)</a:t>
            </a:r>
          </a:p>
        </p:txBody>
      </p:sp>
      <p:pic>
        <p:nvPicPr>
          <p:cNvPr id="4" name="Content Placeholder 3">
            <a:extLst>
              <a:ext uri="{FF2B5EF4-FFF2-40B4-BE49-F238E27FC236}">
                <a16:creationId xmlns:a16="http://schemas.microsoft.com/office/drawing/2014/main" id="{85E418BF-267A-436C-BEED-D40DDA5ECF84}"/>
              </a:ext>
            </a:extLst>
          </p:cNvPr>
          <p:cNvPicPr>
            <a:picLocks noGrp="1"/>
          </p:cNvPicPr>
          <p:nvPr>
            <p:ph idx="1"/>
          </p:nvPr>
        </p:nvPicPr>
        <p:blipFill>
          <a:blip r:embed="rId3" cstate="print"/>
          <a:stretch>
            <a:fillRect/>
          </a:stretch>
        </p:blipFill>
        <p:spPr>
          <a:xfrm>
            <a:off x="354013" y="2160588"/>
            <a:ext cx="8482012" cy="4022725"/>
          </a:xfrm>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D13CCC1-8E90-4F6A-A858-17C0FA5A3083}"/>
              </a:ext>
            </a:extLst>
          </p:cNvPr>
          <p:cNvSpPr>
            <a:spLocks noGrp="1"/>
          </p:cNvSpPr>
          <p:nvPr>
            <p:ph type="title"/>
          </p:nvPr>
        </p:nvSpPr>
        <p:spPr/>
        <p:txBody>
          <a:bodyPr/>
          <a:lstStyle/>
          <a:p>
            <a:r>
              <a:rPr altLang="en-US"/>
              <a:t>Single Sign-on </a:t>
            </a:r>
            <a:r>
              <a:rPr altLang="en-US" dirty="0"/>
              <a:t>Support</a:t>
            </a:r>
          </a:p>
        </p:txBody>
      </p:sp>
      <p:sp>
        <p:nvSpPr>
          <p:cNvPr id="3" name="Content Placeholder 2">
            <a:extLst>
              <a:ext uri="{FF2B5EF4-FFF2-40B4-BE49-F238E27FC236}">
                <a16:creationId xmlns:a16="http://schemas.microsoft.com/office/drawing/2014/main" id="{24669295-7859-4DE2-9F7D-5ABBC274CCB9}"/>
              </a:ext>
            </a:extLst>
          </p:cNvPr>
          <p:cNvSpPr>
            <a:spLocks noGrp="1"/>
          </p:cNvSpPr>
          <p:nvPr>
            <p:ph idx="1"/>
          </p:nvPr>
        </p:nvSpPr>
        <p:spPr>
          <a:xfrm>
            <a:off x="628650" y="1906588"/>
            <a:ext cx="7886700" cy="4354512"/>
          </a:xfrm>
        </p:spPr>
        <p:txBody>
          <a:bodyPr/>
          <a:lstStyle/>
          <a:p>
            <a:pPr marL="0" indent="0">
              <a:buFont typeface="Arial" panose="020B0604020202020204" pitchFamily="34" charset="0"/>
              <a:buNone/>
              <a:defRPr/>
            </a:pPr>
            <a:r>
              <a:rPr lang="en-US" sz="2000" u="sng" dirty="0">
                <a:solidFill>
                  <a:srgbClr val="0563C1"/>
                </a:solidFill>
                <a:latin typeface="+mn-lt"/>
                <a:ea typeface="Calibri" panose="020F0502020204030204" pitchFamily="34" charset="0"/>
                <a:hlinkClick r:id="rId3"/>
              </a:rPr>
              <a:t>https://portal.fldoesso.org/PORTAL/Sign-On/Resources/Support.aspx</a:t>
            </a:r>
            <a:endParaRPr lang="en-US" sz="2000" u="sng" dirty="0">
              <a:solidFill>
                <a:srgbClr val="0563C1"/>
              </a:solidFill>
              <a:latin typeface="+mn-lt"/>
              <a:ea typeface="Calibri" panose="020F0502020204030204" pitchFamily="34" charset="0"/>
            </a:endParaRPr>
          </a:p>
          <a:p>
            <a:pPr>
              <a:defRPr/>
            </a:pPr>
            <a:endParaRPr lang="en-US" dirty="0"/>
          </a:p>
        </p:txBody>
      </p:sp>
      <p:pic>
        <p:nvPicPr>
          <p:cNvPr id="4" name="Picture 3">
            <a:extLst>
              <a:ext uri="{FF2B5EF4-FFF2-40B4-BE49-F238E27FC236}">
                <a16:creationId xmlns:a16="http://schemas.microsoft.com/office/drawing/2014/main" id="{B1541AC4-3826-40B2-97AB-36DB5344CF26}"/>
              </a:ext>
            </a:extLst>
          </p:cNvPr>
          <p:cNvPicPr/>
          <p:nvPr/>
        </p:nvPicPr>
        <p:blipFill>
          <a:blip r:embed="rId4"/>
          <a:stretch>
            <a:fillRect/>
          </a:stretch>
        </p:blipFill>
        <p:spPr>
          <a:xfrm>
            <a:off x="804863" y="2517775"/>
            <a:ext cx="7710487" cy="1790700"/>
          </a:xfrm>
          <a:prstGeom prst="rect">
            <a:avLst/>
          </a:prstGeom>
          <a:ln>
            <a:noFill/>
          </a:ln>
          <a:effectLst>
            <a:outerShdw blurRad="292100" dist="139700" dir="2700000" algn="tl" rotWithShape="0">
              <a:srgbClr val="333333">
                <a:alpha val="65000"/>
              </a:srgbClr>
            </a:outerShdw>
          </a:effectLst>
        </p:spPr>
      </p:pic>
      <p:graphicFrame>
        <p:nvGraphicFramePr>
          <p:cNvPr id="5" name="Table 4">
            <a:extLst>
              <a:ext uri="{FF2B5EF4-FFF2-40B4-BE49-F238E27FC236}">
                <a16:creationId xmlns:a16="http://schemas.microsoft.com/office/drawing/2014/main" id="{7FE085F9-FD41-4DFF-AAFE-6EA567D6BEF2}"/>
              </a:ext>
            </a:extLst>
          </p:cNvPr>
          <p:cNvGraphicFramePr>
            <a:graphicFrameLocks noGrp="1"/>
          </p:cNvGraphicFramePr>
          <p:nvPr/>
        </p:nvGraphicFramePr>
        <p:xfrm>
          <a:off x="708025" y="4833938"/>
          <a:ext cx="7807325" cy="1573215"/>
        </p:xfrm>
        <a:graphic>
          <a:graphicData uri="http://schemas.openxmlformats.org/drawingml/2006/table">
            <a:tbl>
              <a:tblPr firstRow="1" firstCol="1" bandRow="1">
                <a:tableStyleId>{5C22544A-7EE6-4342-B048-85BDC9FD1C3A}</a:tableStyleId>
              </a:tblPr>
              <a:tblGrid>
                <a:gridCol w="1915918">
                  <a:extLst>
                    <a:ext uri="{9D8B030D-6E8A-4147-A177-3AD203B41FA5}">
                      <a16:colId xmlns:a16="http://schemas.microsoft.com/office/drawing/2014/main" val="20000"/>
                    </a:ext>
                  </a:extLst>
                </a:gridCol>
                <a:gridCol w="5891407">
                  <a:extLst>
                    <a:ext uri="{9D8B030D-6E8A-4147-A177-3AD203B41FA5}">
                      <a16:colId xmlns:a16="http://schemas.microsoft.com/office/drawing/2014/main" val="20001"/>
                    </a:ext>
                  </a:extLst>
                </a:gridCol>
              </a:tblGrid>
              <a:tr h="224745">
                <a:tc>
                  <a:txBody>
                    <a:bodyPr/>
                    <a:lstStyle/>
                    <a:p>
                      <a:pPr marL="0" marR="0" algn="ctr">
                        <a:lnSpc>
                          <a:spcPct val="107000"/>
                        </a:lnSpc>
                        <a:spcBef>
                          <a:spcPts val="0"/>
                        </a:spcBef>
                        <a:spcAft>
                          <a:spcPts val="0"/>
                        </a:spcAft>
                      </a:pPr>
                      <a:r>
                        <a:rPr lang="en-US" sz="1100">
                          <a:effectLst/>
                        </a:rPr>
                        <a:t>SSO Role/Group Name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tc>
                  <a:txBody>
                    <a:bodyPr/>
                    <a:lstStyle/>
                    <a:p>
                      <a:pPr marL="0" marR="0" algn="ctr">
                        <a:lnSpc>
                          <a:spcPct val="107000"/>
                        </a:lnSpc>
                        <a:spcBef>
                          <a:spcPts val="0"/>
                        </a:spcBef>
                        <a:spcAft>
                          <a:spcPts val="0"/>
                        </a:spcAft>
                      </a:pPr>
                      <a:r>
                        <a:rPr lang="en-US" sz="1100">
                          <a:effectLst/>
                        </a:rPr>
                        <a:t>Description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val="10000"/>
                  </a:ext>
                </a:extLst>
              </a:tr>
              <a:tr h="224745">
                <a:tc>
                  <a:txBody>
                    <a:bodyPr/>
                    <a:lstStyle/>
                    <a:p>
                      <a:pPr marL="0" marR="0">
                        <a:lnSpc>
                          <a:spcPct val="107000"/>
                        </a:lnSpc>
                        <a:spcBef>
                          <a:spcPts val="0"/>
                        </a:spcBef>
                        <a:spcAft>
                          <a:spcPts val="0"/>
                        </a:spcAft>
                      </a:pPr>
                      <a:r>
                        <a:rPr lang="en-US" sz="1100">
                          <a:effectLst/>
                        </a:rPr>
                        <a:t>DQ Charter Users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tc>
                  <a:txBody>
                    <a:bodyPr/>
                    <a:lstStyle/>
                    <a:p>
                      <a:pPr marL="0" marR="0">
                        <a:lnSpc>
                          <a:spcPct val="107000"/>
                        </a:lnSpc>
                        <a:spcBef>
                          <a:spcPts val="0"/>
                        </a:spcBef>
                        <a:spcAft>
                          <a:spcPts val="0"/>
                        </a:spcAft>
                      </a:pPr>
                      <a:r>
                        <a:rPr lang="en-US" sz="1100">
                          <a:effectLst/>
                        </a:rPr>
                        <a:t>Charter school users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val="10001"/>
                  </a:ext>
                </a:extLst>
              </a:tr>
              <a:tr h="224745">
                <a:tc>
                  <a:txBody>
                    <a:bodyPr/>
                    <a:lstStyle/>
                    <a:p>
                      <a:pPr marL="0" marR="0">
                        <a:lnSpc>
                          <a:spcPct val="107000"/>
                        </a:lnSpc>
                        <a:spcBef>
                          <a:spcPts val="0"/>
                        </a:spcBef>
                        <a:spcAft>
                          <a:spcPts val="0"/>
                        </a:spcAft>
                      </a:pPr>
                      <a:r>
                        <a:rPr lang="en-US" sz="1100">
                          <a:effectLst/>
                        </a:rPr>
                        <a:t>DQ Comm Office Users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tc>
                  <a:txBody>
                    <a:bodyPr/>
                    <a:lstStyle/>
                    <a:p>
                      <a:pPr marL="0" marR="0">
                        <a:lnSpc>
                          <a:spcPct val="107000"/>
                        </a:lnSpc>
                        <a:spcBef>
                          <a:spcPts val="0"/>
                        </a:spcBef>
                        <a:spcAft>
                          <a:spcPts val="0"/>
                        </a:spcAft>
                      </a:pPr>
                      <a:r>
                        <a:rPr lang="en-US" sz="1100">
                          <a:effectLst/>
                        </a:rPr>
                        <a:t>Commissioner’s office users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val="10002"/>
                  </a:ext>
                </a:extLst>
              </a:tr>
              <a:tr h="224745">
                <a:tc>
                  <a:txBody>
                    <a:bodyPr/>
                    <a:lstStyle/>
                    <a:p>
                      <a:pPr marL="0" marR="0">
                        <a:lnSpc>
                          <a:spcPct val="107000"/>
                        </a:lnSpc>
                        <a:spcBef>
                          <a:spcPts val="0"/>
                        </a:spcBef>
                        <a:spcAft>
                          <a:spcPts val="0"/>
                        </a:spcAft>
                      </a:pPr>
                      <a:r>
                        <a:rPr lang="en-US" sz="1100">
                          <a:effectLst/>
                        </a:rPr>
                        <a:t>DQ District Users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tc>
                  <a:txBody>
                    <a:bodyPr/>
                    <a:lstStyle/>
                    <a:p>
                      <a:pPr marL="0" marR="0">
                        <a:lnSpc>
                          <a:spcPct val="107000"/>
                        </a:lnSpc>
                        <a:spcBef>
                          <a:spcPts val="0"/>
                        </a:spcBef>
                        <a:spcAft>
                          <a:spcPts val="0"/>
                        </a:spcAft>
                      </a:pPr>
                      <a:r>
                        <a:rPr lang="en-US" sz="1100">
                          <a:effectLst/>
                        </a:rPr>
                        <a:t>District users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val="10003"/>
                  </a:ext>
                </a:extLst>
              </a:tr>
              <a:tr h="224745">
                <a:tc>
                  <a:txBody>
                    <a:bodyPr/>
                    <a:lstStyle/>
                    <a:p>
                      <a:pPr marL="0" marR="0">
                        <a:lnSpc>
                          <a:spcPct val="107000"/>
                        </a:lnSpc>
                        <a:spcBef>
                          <a:spcPts val="0"/>
                        </a:spcBef>
                        <a:spcAft>
                          <a:spcPts val="0"/>
                        </a:spcAft>
                      </a:pPr>
                      <a:r>
                        <a:rPr lang="en-US" sz="1100">
                          <a:effectLst/>
                        </a:rPr>
                        <a:t>DQ DOE Admin Users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tc>
                  <a:txBody>
                    <a:bodyPr/>
                    <a:lstStyle/>
                    <a:p>
                      <a:pPr marL="0" marR="0">
                        <a:lnSpc>
                          <a:spcPct val="107000"/>
                        </a:lnSpc>
                        <a:spcBef>
                          <a:spcPts val="0"/>
                        </a:spcBef>
                        <a:spcAft>
                          <a:spcPts val="0"/>
                        </a:spcAft>
                      </a:pPr>
                      <a:r>
                        <a:rPr lang="en-US" sz="1100" dirty="0">
                          <a:effectLst/>
                        </a:rPr>
                        <a:t>Florida Department of Education (FDOE) Admin users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val="10004"/>
                  </a:ext>
                </a:extLst>
              </a:tr>
              <a:tr h="224745">
                <a:tc>
                  <a:txBody>
                    <a:bodyPr/>
                    <a:lstStyle/>
                    <a:p>
                      <a:pPr marL="0" marR="0">
                        <a:lnSpc>
                          <a:spcPct val="107000"/>
                        </a:lnSpc>
                        <a:spcBef>
                          <a:spcPts val="0"/>
                        </a:spcBef>
                        <a:spcAft>
                          <a:spcPts val="0"/>
                        </a:spcAft>
                      </a:pPr>
                      <a:r>
                        <a:rPr lang="en-US" sz="1100">
                          <a:effectLst/>
                        </a:rPr>
                        <a:t>DQ EPC Users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tc>
                  <a:txBody>
                    <a:bodyPr/>
                    <a:lstStyle/>
                    <a:p>
                      <a:pPr marL="0" marR="0">
                        <a:lnSpc>
                          <a:spcPct val="107000"/>
                        </a:lnSpc>
                        <a:spcBef>
                          <a:spcPts val="0"/>
                        </a:spcBef>
                        <a:spcAft>
                          <a:spcPts val="0"/>
                        </a:spcAft>
                      </a:pPr>
                      <a:r>
                        <a:rPr lang="en-US" sz="1100">
                          <a:effectLst/>
                        </a:rPr>
                        <a:t>Education Practices Commission (EPC) users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val="10005"/>
                  </a:ext>
                </a:extLst>
              </a:tr>
              <a:tr h="224745">
                <a:tc>
                  <a:txBody>
                    <a:bodyPr/>
                    <a:lstStyle/>
                    <a:p>
                      <a:pPr marL="0" marR="0">
                        <a:lnSpc>
                          <a:spcPct val="107000"/>
                        </a:lnSpc>
                        <a:spcBef>
                          <a:spcPts val="0"/>
                        </a:spcBef>
                        <a:spcAft>
                          <a:spcPts val="0"/>
                        </a:spcAft>
                      </a:pPr>
                      <a:r>
                        <a:rPr lang="en-US" sz="1100" dirty="0">
                          <a:effectLst/>
                        </a:rPr>
                        <a:t>DQ Private Users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tc>
                  <a:txBody>
                    <a:bodyPr/>
                    <a:lstStyle/>
                    <a:p>
                      <a:pPr marL="0" marR="0">
                        <a:lnSpc>
                          <a:spcPct val="107000"/>
                        </a:lnSpc>
                        <a:spcBef>
                          <a:spcPts val="0"/>
                        </a:spcBef>
                        <a:spcAft>
                          <a:spcPts val="0"/>
                        </a:spcAft>
                      </a:pPr>
                      <a:r>
                        <a:rPr lang="en-US" sz="1100" dirty="0">
                          <a:effectLst/>
                        </a:rPr>
                        <a:t>Private school users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val="10006"/>
                  </a:ext>
                </a:extLst>
              </a:tr>
            </a:tbl>
          </a:graphicData>
        </a:graphic>
      </p:graphicFrame>
      <p:sp>
        <p:nvSpPr>
          <p:cNvPr id="6" name="Rectangle 1">
            <a:extLst>
              <a:ext uri="{FF2B5EF4-FFF2-40B4-BE49-F238E27FC236}">
                <a16:creationId xmlns:a16="http://schemas.microsoft.com/office/drawing/2014/main" id="{A49B5E58-C0B7-4D11-96C6-2D17C908D68E}"/>
              </a:ext>
            </a:extLst>
          </p:cNvPr>
          <p:cNvSpPr>
            <a:spLocks noChangeArrowheads="1"/>
          </p:cNvSpPr>
          <p:nvPr/>
        </p:nvSpPr>
        <p:spPr bwMode="auto">
          <a:xfrm>
            <a:off x="804863" y="4452938"/>
            <a:ext cx="1411287" cy="401637"/>
          </a:xfrm>
          <a:prstGeom prst="rect">
            <a:avLst/>
          </a:prstGeom>
          <a:noFill/>
          <a:ln>
            <a:noFill/>
          </a:ln>
          <a:effectLst/>
        </p:spPr>
        <p:txBody>
          <a:bodyPr wrap="none" anchor="ctr">
            <a:spAutoFit/>
          </a:bodyPr>
          <a:lstStyle/>
          <a:p>
            <a:pPr>
              <a:defRPr/>
            </a:pPr>
            <a:r>
              <a:rPr lang="en-US" altLang="en-US" sz="1100" b="1" dirty="0">
                <a:latin typeface="Times New Roman" panose="02020603050405020304" pitchFamily="18" charset="0"/>
                <a:ea typeface="Calibri" panose="020F0502020204030204" pitchFamily="34" charset="0"/>
              </a:rPr>
              <a:t> </a:t>
            </a:r>
            <a:r>
              <a:rPr lang="en-US" altLang="en-US" sz="2000" b="1" dirty="0">
                <a:latin typeface="+mn-lt"/>
                <a:ea typeface="Calibri" panose="020F0502020204030204" pitchFamily="34" charset="0"/>
              </a:rPr>
              <a:t>User Roles:</a:t>
            </a:r>
            <a:endParaRPr lang="en-US" altLang="en-US" sz="200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3CC95C4-E4B6-4180-A341-FA8ADB4241C7}"/>
              </a:ext>
            </a:extLst>
          </p:cNvPr>
          <p:cNvSpPr>
            <a:spLocks noGrp="1"/>
          </p:cNvSpPr>
          <p:nvPr>
            <p:ph type="title"/>
          </p:nvPr>
        </p:nvSpPr>
        <p:spPr/>
        <p:txBody>
          <a:bodyPr/>
          <a:lstStyle/>
          <a:p>
            <a:endParaRPr altLang="en-US"/>
          </a:p>
        </p:txBody>
      </p:sp>
      <p:pic>
        <p:nvPicPr>
          <p:cNvPr id="4" name="Content Placeholder 3">
            <a:extLst>
              <a:ext uri="{FF2B5EF4-FFF2-40B4-BE49-F238E27FC236}">
                <a16:creationId xmlns:a16="http://schemas.microsoft.com/office/drawing/2014/main" id="{5A83C04F-A673-4937-833F-6E72CE239BE4}"/>
              </a:ext>
            </a:extLst>
          </p:cNvPr>
          <p:cNvPicPr>
            <a:picLocks noGrp="1"/>
          </p:cNvPicPr>
          <p:nvPr>
            <p:ph idx="1"/>
          </p:nvPr>
        </p:nvPicPr>
        <p:blipFill>
          <a:blip r:embed="rId3"/>
          <a:stretch>
            <a:fillRect/>
          </a:stretch>
        </p:blipFill>
        <p:spPr>
          <a:xfrm>
            <a:off x="325438" y="2251075"/>
            <a:ext cx="8493125" cy="3303588"/>
          </a:xfrm>
          <a:effectLst>
            <a:outerShdw blurRad="292100" dist="139700" dir="2700000" algn="tl" rotWithShape="0">
              <a:srgbClr val="333333">
                <a:alpha val="65000"/>
              </a:srgbClr>
            </a:outerShdw>
          </a:effectLst>
        </p:spPr>
      </p:pic>
      <p:sp>
        <p:nvSpPr>
          <p:cNvPr id="3" name="Arrow: Down 2">
            <a:extLst>
              <a:ext uri="{FF2B5EF4-FFF2-40B4-BE49-F238E27FC236}">
                <a16:creationId xmlns:a16="http://schemas.microsoft.com/office/drawing/2014/main" id="{4DF21F16-C105-4118-91C5-B3CCA8ED0823}"/>
              </a:ext>
            </a:extLst>
          </p:cNvPr>
          <p:cNvSpPr/>
          <p:nvPr/>
        </p:nvSpPr>
        <p:spPr>
          <a:xfrm>
            <a:off x="8321675" y="1508125"/>
            <a:ext cx="496888" cy="99536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6D0D506-B389-406D-97FD-8DD011526188}"/>
              </a:ext>
            </a:extLst>
          </p:cNvPr>
          <p:cNvSpPr>
            <a:spLocks noGrp="1"/>
          </p:cNvSpPr>
          <p:nvPr>
            <p:ph type="title"/>
          </p:nvPr>
        </p:nvSpPr>
        <p:spPr/>
        <p:txBody>
          <a:bodyPr/>
          <a:lstStyle/>
          <a:p>
            <a:r>
              <a:rPr altLang="en-US"/>
              <a:t>Database Location</a:t>
            </a:r>
          </a:p>
        </p:txBody>
      </p:sp>
      <p:pic>
        <p:nvPicPr>
          <p:cNvPr id="5" name="Content Placeholder 4">
            <a:extLst>
              <a:ext uri="{FF2B5EF4-FFF2-40B4-BE49-F238E27FC236}">
                <a16:creationId xmlns:a16="http://schemas.microsoft.com/office/drawing/2014/main" id="{F5FCCE96-CEFA-4E6D-A4A4-36F4E8568BF2}"/>
              </a:ext>
            </a:extLst>
          </p:cNvPr>
          <p:cNvPicPr>
            <a:picLocks noGrp="1"/>
          </p:cNvPicPr>
          <p:nvPr>
            <p:ph idx="1"/>
          </p:nvPr>
        </p:nvPicPr>
        <p:blipFill>
          <a:blip r:embed="rId3"/>
          <a:stretch>
            <a:fillRect/>
          </a:stretch>
        </p:blipFill>
        <p:spPr>
          <a:xfrm>
            <a:off x="379413" y="2387600"/>
            <a:ext cx="8385175" cy="3633788"/>
          </a:xfrm>
          <a:effectLst>
            <a:outerShdw blurRad="292100" dist="139700" dir="2700000" algn="tl" rotWithShape="0">
              <a:srgbClr val="333333">
                <a:alpha val="65000"/>
              </a:srgbClr>
            </a:outerShdw>
          </a:effectLst>
        </p:spPr>
      </p:pic>
      <p:sp>
        <p:nvSpPr>
          <p:cNvPr id="6" name="Arrow: Left 5">
            <a:extLst>
              <a:ext uri="{FF2B5EF4-FFF2-40B4-BE49-F238E27FC236}">
                <a16:creationId xmlns:a16="http://schemas.microsoft.com/office/drawing/2014/main" id="{B442D1B3-5017-4EC9-A6FA-D685B079CB88}"/>
              </a:ext>
            </a:extLst>
          </p:cNvPr>
          <p:cNvSpPr/>
          <p:nvPr/>
        </p:nvSpPr>
        <p:spPr>
          <a:xfrm>
            <a:off x="7481888" y="5237163"/>
            <a:ext cx="1033462" cy="4508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Click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5B44037-97A4-4211-88BC-996A3743BF1F}"/>
              </a:ext>
            </a:extLst>
          </p:cNvPr>
          <p:cNvSpPr>
            <a:spLocks noGrp="1"/>
          </p:cNvSpPr>
          <p:nvPr>
            <p:ph type="title"/>
          </p:nvPr>
        </p:nvSpPr>
        <p:spPr/>
        <p:txBody>
          <a:bodyPr/>
          <a:lstStyle/>
          <a:p>
            <a:r>
              <a:rPr altLang="en-US"/>
              <a:t>Main Menu (continued)</a:t>
            </a:r>
          </a:p>
        </p:txBody>
      </p:sp>
      <p:pic>
        <p:nvPicPr>
          <p:cNvPr id="4" name="Content Placeholder 3">
            <a:extLst>
              <a:ext uri="{FF2B5EF4-FFF2-40B4-BE49-F238E27FC236}">
                <a16:creationId xmlns:a16="http://schemas.microsoft.com/office/drawing/2014/main" id="{6FE18A5F-F0DD-49FA-AEE7-6A9060EDFEBD}"/>
              </a:ext>
            </a:extLst>
          </p:cNvPr>
          <p:cNvPicPr>
            <a:picLocks noGrp="1"/>
          </p:cNvPicPr>
          <p:nvPr>
            <p:ph idx="1"/>
          </p:nvPr>
        </p:nvPicPr>
        <p:blipFill>
          <a:blip r:embed="rId3"/>
          <a:stretch>
            <a:fillRect/>
          </a:stretch>
        </p:blipFill>
        <p:spPr>
          <a:xfrm>
            <a:off x="522288" y="2149475"/>
            <a:ext cx="8170862" cy="3859213"/>
          </a:xfrm>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C704A310-4E2A-41F3-9BAA-821A5EF82C0C}"/>
              </a:ext>
            </a:extLst>
          </p:cNvPr>
          <p:cNvSpPr/>
          <p:nvPr/>
        </p:nvSpPr>
        <p:spPr>
          <a:xfrm>
            <a:off x="119063" y="4108450"/>
            <a:ext cx="676275" cy="26193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9799252-C415-4BF2-A53C-03F31EBD84AB}"/>
              </a:ext>
            </a:extLst>
          </p:cNvPr>
          <p:cNvSpPr>
            <a:spLocks noGrp="1"/>
          </p:cNvSpPr>
          <p:nvPr>
            <p:ph type="title"/>
          </p:nvPr>
        </p:nvSpPr>
        <p:spPr/>
        <p:txBody>
          <a:bodyPr/>
          <a:lstStyle/>
          <a:p>
            <a:r>
              <a:rPr altLang="en-US"/>
              <a:t>Searching Records</a:t>
            </a:r>
          </a:p>
        </p:txBody>
      </p:sp>
      <p:pic>
        <p:nvPicPr>
          <p:cNvPr id="4" name="Content Placeholder 3">
            <a:extLst>
              <a:ext uri="{FF2B5EF4-FFF2-40B4-BE49-F238E27FC236}">
                <a16:creationId xmlns:a16="http://schemas.microsoft.com/office/drawing/2014/main" id="{1395CE94-1822-4A1D-A4D3-76DC67AC611B}"/>
              </a:ext>
            </a:extLst>
          </p:cNvPr>
          <p:cNvPicPr>
            <a:picLocks noGrp="1"/>
          </p:cNvPicPr>
          <p:nvPr>
            <p:ph idx="1"/>
          </p:nvPr>
        </p:nvPicPr>
        <p:blipFill>
          <a:blip r:embed="rId3"/>
          <a:stretch>
            <a:fillRect/>
          </a:stretch>
        </p:blipFill>
        <p:spPr>
          <a:xfrm>
            <a:off x="403225" y="1911350"/>
            <a:ext cx="8112125" cy="4057650"/>
          </a:xfrm>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54C0975-D385-4BD5-BC24-DA8E8F46182D}"/>
              </a:ext>
            </a:extLst>
          </p:cNvPr>
          <p:cNvSpPr>
            <a:spLocks noGrp="1"/>
          </p:cNvSpPr>
          <p:nvPr>
            <p:ph type="title"/>
          </p:nvPr>
        </p:nvSpPr>
        <p:spPr/>
        <p:txBody>
          <a:bodyPr/>
          <a:lstStyle/>
          <a:p>
            <a:r>
              <a:rPr altLang="en-US"/>
              <a:t>Search Results</a:t>
            </a:r>
          </a:p>
        </p:txBody>
      </p:sp>
      <p:pic>
        <p:nvPicPr>
          <p:cNvPr id="7" name="Content Placeholder 6">
            <a:extLst>
              <a:ext uri="{FF2B5EF4-FFF2-40B4-BE49-F238E27FC236}">
                <a16:creationId xmlns:a16="http://schemas.microsoft.com/office/drawing/2014/main" id="{6C96FB7D-2B19-4F31-8982-71626732796E}"/>
              </a:ext>
            </a:extLst>
          </p:cNvPr>
          <p:cNvPicPr>
            <a:picLocks noGrp="1"/>
          </p:cNvPicPr>
          <p:nvPr>
            <p:ph idx="1"/>
          </p:nvPr>
        </p:nvPicPr>
        <p:blipFill>
          <a:blip r:embed="rId3"/>
          <a:stretch>
            <a:fillRect/>
          </a:stretch>
        </p:blipFill>
        <p:spPr>
          <a:xfrm>
            <a:off x="374650" y="1760538"/>
            <a:ext cx="8394700" cy="3776662"/>
          </a:xfrm>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5" y="869577"/>
            <a:ext cx="7594759" cy="1219200"/>
          </a:xfrm>
        </p:spPr>
        <p:txBody>
          <a:bodyPr>
            <a:normAutofit fontScale="90000"/>
          </a:bodyPr>
          <a:lstStyle/>
          <a:p>
            <a:br>
              <a:rPr lang="en-US" b="1" dirty="0"/>
            </a:br>
            <a:br>
              <a:rPr lang="en-US" b="1" dirty="0"/>
            </a:br>
            <a:br>
              <a:rPr lang="en-US" b="1" dirty="0"/>
            </a:br>
            <a:br>
              <a:rPr lang="en-US" dirty="0"/>
            </a:br>
            <a:r>
              <a:rPr lang="en-US" sz="3100" dirty="0"/>
              <a:t>Section (s.) </a:t>
            </a:r>
            <a:r>
              <a:rPr lang="en-US" sz="3100" b="1" dirty="0"/>
              <a:t>1012.796, Florida Statutes (F.S.), Complaints against teachers and administrators; procedure; penalties</a:t>
            </a:r>
            <a:endParaRPr lang="en-US" sz="3100" dirty="0"/>
          </a:p>
        </p:txBody>
      </p:sp>
      <p:sp>
        <p:nvSpPr>
          <p:cNvPr id="3" name="Content Placeholder 2"/>
          <p:cNvSpPr>
            <a:spLocks noGrp="1"/>
          </p:cNvSpPr>
          <p:nvPr>
            <p:ph idx="1"/>
          </p:nvPr>
        </p:nvSpPr>
        <p:spPr>
          <a:xfrm>
            <a:off x="800100" y="2208805"/>
            <a:ext cx="7543800" cy="4344051"/>
          </a:xfrm>
        </p:spPr>
        <p:txBody>
          <a:bodyPr>
            <a:normAutofit fontScale="85000" lnSpcReduction="10000"/>
          </a:bodyPr>
          <a:lstStyle/>
          <a:p>
            <a:r>
              <a:rPr lang="en-US" dirty="0">
                <a:solidFill>
                  <a:srgbClr val="002060"/>
                </a:solidFill>
              </a:rPr>
              <a:t>Requires the department to investigate legally sufficient complaints of educator misconduct.</a:t>
            </a:r>
          </a:p>
          <a:p>
            <a:r>
              <a:rPr lang="en-US" dirty="0">
                <a:solidFill>
                  <a:srgbClr val="002060"/>
                </a:solidFill>
              </a:rPr>
              <a:t>Requires each charter school or private school that participates in the state scholarship program to file in writing all legally sufficient complaints on certified individuals within </a:t>
            </a:r>
            <a:r>
              <a:rPr lang="en-US" b="1" u="sng" dirty="0">
                <a:solidFill>
                  <a:srgbClr val="002060"/>
                </a:solidFill>
              </a:rPr>
              <a:t>30</a:t>
            </a:r>
            <a:r>
              <a:rPr lang="en-US" dirty="0">
                <a:solidFill>
                  <a:srgbClr val="002060"/>
                </a:solidFill>
              </a:rPr>
              <a:t> days of knowledge.</a:t>
            </a:r>
          </a:p>
          <a:p>
            <a:r>
              <a:rPr lang="en-US" dirty="0">
                <a:solidFill>
                  <a:srgbClr val="002060"/>
                </a:solidFill>
              </a:rPr>
              <a:t>Requires each charter school or private school that participates in the state scholarship program to provide unredacted documents to the department and all information known or collected by the district or school.</a:t>
            </a:r>
          </a:p>
          <a:p>
            <a:r>
              <a:rPr lang="en-US" dirty="0">
                <a:solidFill>
                  <a:srgbClr val="002060"/>
                </a:solidFill>
              </a:rPr>
              <a:t>Requires the complaint and all information obtained by the department to be exempt from public record until conclusion of the investigation. </a:t>
            </a:r>
          </a:p>
        </p:txBody>
      </p:sp>
    </p:spTree>
    <p:extLst>
      <p:ext uri="{BB962C8B-B14F-4D97-AF65-F5344CB8AC3E}">
        <p14:creationId xmlns:p14="http://schemas.microsoft.com/office/powerpoint/2010/main" val="1631910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3">
            <a:extLst>
              <a:ext uri="{FF2B5EF4-FFF2-40B4-BE49-F238E27FC236}">
                <a16:creationId xmlns:a16="http://schemas.microsoft.com/office/drawing/2014/main" id="{AF00829E-AA5F-4710-9383-E09B2A7E4584}"/>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881063"/>
            <a:ext cx="7886700" cy="2066925"/>
          </a:xfrm>
        </p:spPr>
      </p:pic>
      <p:pic>
        <p:nvPicPr>
          <p:cNvPr id="55299" name="Picture 5">
            <a:extLst>
              <a:ext uri="{FF2B5EF4-FFF2-40B4-BE49-F238E27FC236}">
                <a16:creationId xmlns:a16="http://schemas.microsoft.com/office/drawing/2014/main" id="{8ED2B215-530B-422E-8C47-42DD706D6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947988"/>
            <a:ext cx="78867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1F76471-527C-439B-92B2-6A657D2A58BD}"/>
              </a:ext>
            </a:extLst>
          </p:cNvPr>
          <p:cNvSpPr>
            <a:spLocks noGrp="1"/>
          </p:cNvSpPr>
          <p:nvPr>
            <p:ph type="title"/>
          </p:nvPr>
        </p:nvSpPr>
        <p:spPr/>
        <p:txBody>
          <a:bodyPr/>
          <a:lstStyle/>
          <a:p>
            <a:r>
              <a:rPr altLang="en-US"/>
              <a:t>Main Menu (continued)</a:t>
            </a:r>
          </a:p>
        </p:txBody>
      </p:sp>
      <p:pic>
        <p:nvPicPr>
          <p:cNvPr id="4" name="Content Placeholder 3">
            <a:extLst>
              <a:ext uri="{FF2B5EF4-FFF2-40B4-BE49-F238E27FC236}">
                <a16:creationId xmlns:a16="http://schemas.microsoft.com/office/drawing/2014/main" id="{F7076CB7-42D2-4C7B-8572-A36AAC509EF7}"/>
              </a:ext>
            </a:extLst>
          </p:cNvPr>
          <p:cNvPicPr>
            <a:picLocks noGrp="1"/>
          </p:cNvPicPr>
          <p:nvPr>
            <p:ph idx="1"/>
          </p:nvPr>
        </p:nvPicPr>
        <p:blipFill>
          <a:blip r:embed="rId3"/>
          <a:stretch>
            <a:fillRect/>
          </a:stretch>
        </p:blipFill>
        <p:spPr>
          <a:xfrm>
            <a:off x="522288" y="2149475"/>
            <a:ext cx="8170862" cy="3859213"/>
          </a:xfrm>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8D505DE0-F5AC-453E-9CBE-DF06B64E4619}"/>
              </a:ext>
            </a:extLst>
          </p:cNvPr>
          <p:cNvSpPr/>
          <p:nvPr/>
        </p:nvSpPr>
        <p:spPr>
          <a:xfrm>
            <a:off x="112713" y="4333875"/>
            <a:ext cx="676275" cy="26193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0D44B6F-02F4-45B8-9CC7-480FAB4D16D4}"/>
              </a:ext>
            </a:extLst>
          </p:cNvPr>
          <p:cNvSpPr>
            <a:spLocks noGrp="1"/>
          </p:cNvSpPr>
          <p:nvPr>
            <p:ph type="title"/>
          </p:nvPr>
        </p:nvSpPr>
        <p:spPr/>
        <p:txBody>
          <a:bodyPr/>
          <a:lstStyle/>
          <a:p>
            <a:r>
              <a:rPr altLang="en-US"/>
              <a:t>Submit Records</a:t>
            </a:r>
          </a:p>
        </p:txBody>
      </p:sp>
      <p:pic>
        <p:nvPicPr>
          <p:cNvPr id="61443" name="Content Placeholder 3">
            <a:extLst>
              <a:ext uri="{FF2B5EF4-FFF2-40B4-BE49-F238E27FC236}">
                <a16:creationId xmlns:a16="http://schemas.microsoft.com/office/drawing/2014/main" id="{502443CC-D999-46AD-9324-66198133BB0C}"/>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2160588"/>
            <a:ext cx="7886700" cy="38481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3FA3688-08C2-40AA-B3A0-CF0D90D4050B}"/>
              </a:ext>
            </a:extLst>
          </p:cNvPr>
          <p:cNvSpPr>
            <a:spLocks noGrp="1"/>
          </p:cNvSpPr>
          <p:nvPr>
            <p:ph type="title"/>
          </p:nvPr>
        </p:nvSpPr>
        <p:spPr/>
        <p:txBody>
          <a:bodyPr/>
          <a:lstStyle/>
          <a:p>
            <a:r>
              <a:rPr altLang="en-US"/>
              <a:t>Submit Records (continued)</a:t>
            </a:r>
          </a:p>
        </p:txBody>
      </p:sp>
      <p:pic>
        <p:nvPicPr>
          <p:cNvPr id="63491" name="Content Placeholder 4">
            <a:extLst>
              <a:ext uri="{FF2B5EF4-FFF2-40B4-BE49-F238E27FC236}">
                <a16:creationId xmlns:a16="http://schemas.microsoft.com/office/drawing/2014/main" id="{09457E7D-5F35-4978-AD6F-88BCEAA63514}"/>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9738" y="2078038"/>
            <a:ext cx="8335962" cy="34163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1E2A4B8-AB5D-447F-A3FA-E1794EBF62E6}"/>
              </a:ext>
            </a:extLst>
          </p:cNvPr>
          <p:cNvSpPr>
            <a:spLocks noGrp="1"/>
          </p:cNvSpPr>
          <p:nvPr>
            <p:ph type="title"/>
          </p:nvPr>
        </p:nvSpPr>
        <p:spPr/>
        <p:txBody>
          <a:bodyPr/>
          <a:lstStyle/>
          <a:p>
            <a:r>
              <a:rPr altLang="en-US" dirty="0"/>
              <a:t>Submit Records (continued)</a:t>
            </a:r>
          </a:p>
        </p:txBody>
      </p:sp>
      <p:pic>
        <p:nvPicPr>
          <p:cNvPr id="65539" name="Content Placeholder 3">
            <a:extLst>
              <a:ext uri="{FF2B5EF4-FFF2-40B4-BE49-F238E27FC236}">
                <a16:creationId xmlns:a16="http://schemas.microsoft.com/office/drawing/2014/main" id="{316D9C9D-F18D-4793-8B3D-2F6C7DD29CEA}"/>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3225" y="1960563"/>
            <a:ext cx="8301038" cy="4405312"/>
          </a:xfrm>
        </p:spPr>
      </p:pic>
      <p:sp>
        <p:nvSpPr>
          <p:cNvPr id="3" name="Arrow: Down 2">
            <a:extLst>
              <a:ext uri="{FF2B5EF4-FFF2-40B4-BE49-F238E27FC236}">
                <a16:creationId xmlns:a16="http://schemas.microsoft.com/office/drawing/2014/main" id="{6E5DA99F-2A56-432E-9390-908A3E8D8AB9}"/>
              </a:ext>
            </a:extLst>
          </p:cNvPr>
          <p:cNvSpPr/>
          <p:nvPr/>
        </p:nvSpPr>
        <p:spPr>
          <a:xfrm rot="4064209">
            <a:off x="5218112" y="2149476"/>
            <a:ext cx="354013" cy="1757362"/>
          </a:xfrm>
          <a:prstGeom prst="downArrow">
            <a:avLst>
              <a:gd name="adj1" fmla="val 46753"/>
              <a:gd name="adj2"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rrow: Down 6">
            <a:extLst>
              <a:ext uri="{FF2B5EF4-FFF2-40B4-BE49-F238E27FC236}">
                <a16:creationId xmlns:a16="http://schemas.microsoft.com/office/drawing/2014/main" id="{80ECC9EE-04E2-4EB5-80E9-01418401F615}"/>
              </a:ext>
            </a:extLst>
          </p:cNvPr>
          <p:cNvSpPr/>
          <p:nvPr/>
        </p:nvSpPr>
        <p:spPr>
          <a:xfrm>
            <a:off x="6289675" y="2559050"/>
            <a:ext cx="354013" cy="766763"/>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0D240AF0-4E8C-42B0-B487-42B4F3682002}"/>
              </a:ext>
            </a:extLst>
          </p:cNvPr>
          <p:cNvSpPr>
            <a:spLocks noGrp="1"/>
          </p:cNvSpPr>
          <p:nvPr>
            <p:ph type="title"/>
          </p:nvPr>
        </p:nvSpPr>
        <p:spPr/>
        <p:txBody>
          <a:bodyPr/>
          <a:lstStyle/>
          <a:p>
            <a:r>
              <a:rPr altLang="en-US" dirty="0"/>
              <a:t>Submit Records (continued)</a:t>
            </a:r>
          </a:p>
        </p:txBody>
      </p:sp>
      <p:pic>
        <p:nvPicPr>
          <p:cNvPr id="67587" name="Content Placeholder 3">
            <a:extLst>
              <a:ext uri="{FF2B5EF4-FFF2-40B4-BE49-F238E27FC236}">
                <a16:creationId xmlns:a16="http://schemas.microsoft.com/office/drawing/2014/main" id="{EB1FC30F-D2F9-470C-9091-5B3C526653DC}"/>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1906588"/>
            <a:ext cx="7980363" cy="4422775"/>
          </a:xfrm>
        </p:spPr>
      </p:pic>
      <p:sp>
        <p:nvSpPr>
          <p:cNvPr id="2" name="Arrow: Down 1">
            <a:extLst>
              <a:ext uri="{FF2B5EF4-FFF2-40B4-BE49-F238E27FC236}">
                <a16:creationId xmlns:a16="http://schemas.microsoft.com/office/drawing/2014/main" id="{E91C9230-AC64-4470-8269-B45890C6F477}"/>
              </a:ext>
            </a:extLst>
          </p:cNvPr>
          <p:cNvSpPr/>
          <p:nvPr/>
        </p:nvSpPr>
        <p:spPr>
          <a:xfrm>
            <a:off x="857250" y="5189538"/>
            <a:ext cx="342900" cy="70167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726A-2FF7-3B37-63F1-D9DD4B3ECBC2}"/>
            </a:ext>
          </a:extLst>
        </p:cNvPr>
        <p:cNvGrpSpPr/>
        <p:nvPr/>
      </p:nvGrpSpPr>
      <p:grpSpPr>
        <a:xfrm>
          <a:off x="0" y="0"/>
          <a:ext cx="0" cy="0"/>
          <a:chOff x="0" y="0"/>
          <a:chExt cx="0" cy="0"/>
        </a:xfrm>
      </p:grpSpPr>
    </p:spTree>
    <p:extLst>
      <p:ext uri="{BB962C8B-B14F-4D97-AF65-F5344CB8AC3E}">
        <p14:creationId xmlns:p14="http://schemas.microsoft.com/office/powerpoint/2010/main" val="1252397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2E34E6F-FD23-768A-AA50-6160621A83B8}"/>
              </a:ext>
            </a:extLst>
          </p:cNvPr>
          <p:cNvSpPr>
            <a:spLocks noGrp="1"/>
          </p:cNvSpPr>
          <p:nvPr>
            <p:ph type="title"/>
          </p:nvPr>
        </p:nvSpPr>
        <p:spPr>
          <a:xfrm>
            <a:off x="1060450" y="2735263"/>
            <a:ext cx="7013575" cy="1076325"/>
          </a:xfrm>
        </p:spPr>
        <p:txBody>
          <a:bodyPr>
            <a:noAutofit/>
          </a:bodyPr>
          <a:lstStyle/>
          <a:p>
            <a:pPr eaLnBrk="1" hangingPunct="1">
              <a:defRPr/>
            </a:pPr>
            <a:r>
              <a:rPr altLang="en-US" dirty="0"/>
              <a:t>Background Screenings and Fingerprints</a:t>
            </a:r>
            <a:endParaRPr altLang="en-US" dirty="0">
              <a:latin typeface="+mn-lt"/>
            </a:endParaRPr>
          </a:p>
        </p:txBody>
      </p:sp>
      <p:sp>
        <p:nvSpPr>
          <p:cNvPr id="16387" name="Text Placeholder 2">
            <a:extLst>
              <a:ext uri="{FF2B5EF4-FFF2-40B4-BE49-F238E27FC236}">
                <a16:creationId xmlns:a16="http://schemas.microsoft.com/office/drawing/2014/main" id="{84FD3DEA-60EF-F908-7000-3AB093A82A1A}"/>
              </a:ext>
            </a:extLst>
          </p:cNvPr>
          <p:cNvSpPr>
            <a:spLocks noGrp="1"/>
          </p:cNvSpPr>
          <p:nvPr>
            <p:ph type="body" idx="1"/>
          </p:nvPr>
        </p:nvSpPr>
        <p:spPr>
          <a:xfrm>
            <a:off x="1060450" y="4227513"/>
            <a:ext cx="7013575" cy="1862137"/>
          </a:xfrm>
        </p:spPr>
        <p:txBody>
          <a:bodyPr/>
          <a:lstStyle/>
          <a:p>
            <a:pPr algn="ctr" eaLnBrk="1" hangingPunct="1"/>
            <a:endParaRPr lang="en-US" altLang="en-US" dirty="0"/>
          </a:p>
          <a:p>
            <a:pPr algn="ctr" eaLnBrk="1" hangingPunct="1"/>
            <a:r>
              <a:rPr lang="en-US" altLang="en-US" b="1" dirty="0"/>
              <a:t>Office of Professional Practices Services: </a:t>
            </a:r>
          </a:p>
          <a:p>
            <a:pPr algn="ctr" eaLnBrk="1" hangingPunct="1"/>
            <a:r>
              <a:rPr lang="en-US" altLang="en-US" b="1" dirty="0"/>
              <a:t>Updates and Reminders</a:t>
            </a:r>
          </a:p>
          <a:p>
            <a:pPr algn="ctr" eaLnBrk="1" hangingPunct="1"/>
            <a:r>
              <a:rPr lang="en-US" altLang="en-US" b="1" dirty="0"/>
              <a:t>November 20, 2024</a:t>
            </a:r>
            <a:endParaRPr lang="en-US" altLang="en-US" dirty="0"/>
          </a:p>
        </p:txBody>
      </p:sp>
    </p:spTree>
    <p:extLst>
      <p:ext uri="{BB962C8B-B14F-4D97-AF65-F5344CB8AC3E}">
        <p14:creationId xmlns:p14="http://schemas.microsoft.com/office/powerpoint/2010/main" val="312127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F137-2961-478F-A769-F00799010837}"/>
              </a:ext>
            </a:extLst>
          </p:cNvPr>
          <p:cNvSpPr>
            <a:spLocks noGrp="1"/>
          </p:cNvSpPr>
          <p:nvPr>
            <p:ph type="title"/>
          </p:nvPr>
        </p:nvSpPr>
        <p:spPr/>
        <p:txBody>
          <a:bodyPr/>
          <a:lstStyle/>
          <a:p>
            <a:r>
              <a:rPr lang="en-US" dirty="0"/>
              <a:t>2023 Legislative Changes to Background Screenings and Fingerprints</a:t>
            </a:r>
          </a:p>
        </p:txBody>
      </p:sp>
      <p:sp>
        <p:nvSpPr>
          <p:cNvPr id="3" name="Content Placeholder 2">
            <a:extLst>
              <a:ext uri="{FF2B5EF4-FFF2-40B4-BE49-F238E27FC236}">
                <a16:creationId xmlns:a16="http://schemas.microsoft.com/office/drawing/2014/main" id="{AD4BEAFF-BE0A-4F59-8018-A18990344C4B}"/>
              </a:ext>
            </a:extLst>
          </p:cNvPr>
          <p:cNvSpPr>
            <a:spLocks noGrp="1"/>
          </p:cNvSpPr>
          <p:nvPr>
            <p:ph idx="1"/>
          </p:nvPr>
        </p:nvSpPr>
        <p:spPr/>
        <p:txBody>
          <a:bodyPr/>
          <a:lstStyle/>
          <a:p>
            <a:r>
              <a:rPr lang="en-US" dirty="0"/>
              <a:t>Beginning on March 1, 2025, or when the Agency for Health Care Administration (AHCA) determines, the definition of “specified agency” in s. 435.02(7), F.S., will be amended to include:</a:t>
            </a:r>
          </a:p>
          <a:p>
            <a:pPr lvl="1"/>
            <a:r>
              <a:rPr lang="en-US" dirty="0"/>
              <a:t>The Department of Education</a:t>
            </a:r>
          </a:p>
          <a:p>
            <a:pPr lvl="1"/>
            <a:r>
              <a:rPr lang="en-US" dirty="0"/>
              <a:t>Each District Unit under s. 1001.30, F.S.</a:t>
            </a:r>
          </a:p>
          <a:p>
            <a:pPr lvl="1"/>
            <a:r>
              <a:rPr lang="en-US" dirty="0"/>
              <a:t>Special District Units under s. 1011.24, F.S.</a:t>
            </a:r>
          </a:p>
          <a:p>
            <a:pPr lvl="1"/>
            <a:r>
              <a:rPr lang="en-US" dirty="0"/>
              <a:t>The Florida School for the Deaf and the Blind</a:t>
            </a:r>
          </a:p>
          <a:p>
            <a:pPr lvl="1"/>
            <a:r>
              <a:rPr lang="en-US" dirty="0"/>
              <a:t>The Florida Virtual School</a:t>
            </a:r>
          </a:p>
          <a:p>
            <a:pPr lvl="1"/>
            <a:r>
              <a:rPr lang="en-US" dirty="0"/>
              <a:t>Virtual instruction programs</a:t>
            </a:r>
          </a:p>
          <a:p>
            <a:pPr lvl="1"/>
            <a:r>
              <a:rPr lang="en-US" dirty="0"/>
              <a:t>Charter schools</a:t>
            </a:r>
          </a:p>
        </p:txBody>
      </p:sp>
    </p:spTree>
    <p:extLst>
      <p:ext uri="{BB962C8B-B14F-4D97-AF65-F5344CB8AC3E}">
        <p14:creationId xmlns:p14="http://schemas.microsoft.com/office/powerpoint/2010/main" val="26906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559040" cy="1205647"/>
          </a:xfrm>
        </p:spPr>
        <p:txBody>
          <a:bodyPr>
            <a:normAutofit/>
          </a:bodyPr>
          <a:lstStyle/>
          <a:p>
            <a:pPr algn="ctr"/>
            <a:r>
              <a:rPr lang="en-US" sz="3600" dirty="0"/>
              <a:t>Legally Sufficient</a:t>
            </a:r>
          </a:p>
        </p:txBody>
      </p:sp>
      <p:sp>
        <p:nvSpPr>
          <p:cNvPr id="3" name="Content Placeholder 2"/>
          <p:cNvSpPr>
            <a:spLocks noGrp="1"/>
          </p:cNvSpPr>
          <p:nvPr>
            <p:ph idx="1"/>
          </p:nvPr>
        </p:nvSpPr>
        <p:spPr>
          <a:xfrm>
            <a:off x="838200" y="2438400"/>
            <a:ext cx="7543800" cy="2243666"/>
          </a:xfrm>
        </p:spPr>
        <p:txBody>
          <a:bodyPr>
            <a:noAutofit/>
          </a:bodyPr>
          <a:lstStyle/>
          <a:p>
            <a:pPr algn="ctr">
              <a:buNone/>
            </a:pPr>
            <a:r>
              <a:rPr lang="en-US" sz="3200" dirty="0">
                <a:solidFill>
                  <a:srgbClr val="002060"/>
                </a:solidFill>
                <a:latin typeface="+mn-lt"/>
                <a:cs typeface="Arial" panose="020B0604020202020204" pitchFamily="34" charset="0"/>
              </a:rPr>
              <a:t>“…ultimate facts which show a violation occurred as provided in s. 1012.795 and defined by rule of the State Board of Education….”</a:t>
            </a:r>
          </a:p>
        </p:txBody>
      </p:sp>
    </p:spTree>
    <p:extLst>
      <p:ext uri="{BB962C8B-B14F-4D97-AF65-F5344CB8AC3E}">
        <p14:creationId xmlns:p14="http://schemas.microsoft.com/office/powerpoint/2010/main" val="3399173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75E3-4F4E-192D-EB23-3C7A49916978}"/>
              </a:ext>
            </a:extLst>
          </p:cNvPr>
          <p:cNvSpPr>
            <a:spLocks noGrp="1"/>
          </p:cNvSpPr>
          <p:nvPr>
            <p:ph type="title"/>
          </p:nvPr>
        </p:nvSpPr>
        <p:spPr/>
        <p:txBody>
          <a:bodyPr/>
          <a:lstStyle/>
          <a:p>
            <a:r>
              <a:rPr lang="en-US" dirty="0"/>
              <a:t>2023 Legislative Changes to Background Screenings and Fingerprints (continued)</a:t>
            </a:r>
          </a:p>
        </p:txBody>
      </p:sp>
      <p:sp>
        <p:nvSpPr>
          <p:cNvPr id="3" name="Content Placeholder 2">
            <a:extLst>
              <a:ext uri="{FF2B5EF4-FFF2-40B4-BE49-F238E27FC236}">
                <a16:creationId xmlns:a16="http://schemas.microsoft.com/office/drawing/2014/main" id="{69976605-70FF-19B2-A348-10416F0B4EC2}"/>
              </a:ext>
            </a:extLst>
          </p:cNvPr>
          <p:cNvSpPr>
            <a:spLocks noGrp="1"/>
          </p:cNvSpPr>
          <p:nvPr>
            <p:ph idx="1"/>
          </p:nvPr>
        </p:nvSpPr>
        <p:spPr/>
        <p:txBody>
          <a:bodyPr/>
          <a:lstStyle/>
          <a:p>
            <a:pPr lvl="1"/>
            <a:r>
              <a:rPr lang="en-US" dirty="0"/>
              <a:t>Hope operators</a:t>
            </a:r>
          </a:p>
          <a:p>
            <a:pPr lvl="1"/>
            <a:r>
              <a:rPr lang="en-US" dirty="0"/>
              <a:t>Private schools that participate in scholarship programs</a:t>
            </a:r>
          </a:p>
          <a:p>
            <a:pPr lvl="1"/>
            <a:r>
              <a:rPr lang="en-US" dirty="0"/>
              <a:t>Alternative schools under s. 1008.341, F.S.</a:t>
            </a:r>
          </a:p>
          <a:p>
            <a:pPr lvl="1"/>
            <a:r>
              <a:rPr lang="en-US" dirty="0"/>
              <a:t>Regional workforce boards providing services</a:t>
            </a:r>
          </a:p>
          <a:p>
            <a:pPr lvl="1"/>
            <a:r>
              <a:rPr lang="en-US" dirty="0"/>
              <a:t>Local licensing agencies approved pursuant </a:t>
            </a:r>
            <a:r>
              <a:rPr lang="en-US"/>
              <a:t>to                  s</a:t>
            </a:r>
            <a:r>
              <a:rPr lang="en-US" dirty="0"/>
              <a:t>. 402.307, F.S.</a:t>
            </a:r>
          </a:p>
          <a:p>
            <a:endParaRPr lang="en-US" dirty="0"/>
          </a:p>
        </p:txBody>
      </p:sp>
    </p:spTree>
    <p:extLst>
      <p:ext uri="{BB962C8B-B14F-4D97-AF65-F5344CB8AC3E}">
        <p14:creationId xmlns:p14="http://schemas.microsoft.com/office/powerpoint/2010/main" val="640515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0F1E-AB6E-4162-A25B-C68CFA559608}"/>
              </a:ext>
            </a:extLst>
          </p:cNvPr>
          <p:cNvSpPr>
            <a:spLocks noGrp="1"/>
          </p:cNvSpPr>
          <p:nvPr>
            <p:ph type="title"/>
          </p:nvPr>
        </p:nvSpPr>
        <p:spPr/>
        <p:txBody>
          <a:bodyPr/>
          <a:lstStyle/>
          <a:p>
            <a:r>
              <a:rPr lang="en-US" dirty="0"/>
              <a:t>2023 Legislative Changes to Background Screenings and Fingerprints (continued)</a:t>
            </a:r>
          </a:p>
        </p:txBody>
      </p:sp>
      <p:sp>
        <p:nvSpPr>
          <p:cNvPr id="3" name="Content Placeholder 2">
            <a:extLst>
              <a:ext uri="{FF2B5EF4-FFF2-40B4-BE49-F238E27FC236}">
                <a16:creationId xmlns:a16="http://schemas.microsoft.com/office/drawing/2014/main" id="{0506EB1F-6332-4898-BA5D-D5714E3FE01A}"/>
              </a:ext>
            </a:extLst>
          </p:cNvPr>
          <p:cNvSpPr>
            <a:spLocks noGrp="1"/>
          </p:cNvSpPr>
          <p:nvPr>
            <p:ph idx="1"/>
          </p:nvPr>
        </p:nvSpPr>
        <p:spPr/>
        <p:txBody>
          <a:bodyPr/>
          <a:lstStyle/>
          <a:p>
            <a:r>
              <a:rPr lang="en-US" dirty="0"/>
              <a:t>The previously mentioned educational entities will be granted access to the Care Provider Background Screening Clearinghouse operated by the AHCA.</a:t>
            </a:r>
          </a:p>
          <a:p>
            <a:r>
              <a:rPr lang="en-US" dirty="0"/>
              <a:t>The Clearinghouse will not be operational until March 1, 2025, at the earliest.</a:t>
            </a:r>
          </a:p>
          <a:p>
            <a:r>
              <a:rPr lang="en-US" dirty="0"/>
              <a:t>Education staff will be phased into the Clearinghouse based on the “rescreening” schedule.</a:t>
            </a:r>
          </a:p>
        </p:txBody>
      </p:sp>
    </p:spTree>
    <p:extLst>
      <p:ext uri="{BB962C8B-B14F-4D97-AF65-F5344CB8AC3E}">
        <p14:creationId xmlns:p14="http://schemas.microsoft.com/office/powerpoint/2010/main" val="4210165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E20F-25A9-496D-AE12-2F6B95609C3A}"/>
              </a:ext>
            </a:extLst>
          </p:cNvPr>
          <p:cNvSpPr>
            <a:spLocks noGrp="1"/>
          </p:cNvSpPr>
          <p:nvPr>
            <p:ph type="title"/>
          </p:nvPr>
        </p:nvSpPr>
        <p:spPr/>
        <p:txBody>
          <a:bodyPr/>
          <a:lstStyle/>
          <a:p>
            <a:r>
              <a:rPr lang="en-US" dirty="0"/>
              <a:t>2023 Legislative Changes to Background Screenings and Fingerprints (continued)</a:t>
            </a:r>
          </a:p>
        </p:txBody>
      </p:sp>
      <p:sp>
        <p:nvSpPr>
          <p:cNvPr id="3" name="Content Placeholder 2">
            <a:extLst>
              <a:ext uri="{FF2B5EF4-FFF2-40B4-BE49-F238E27FC236}">
                <a16:creationId xmlns:a16="http://schemas.microsoft.com/office/drawing/2014/main" id="{BDC3DBBF-2D47-4FC4-958F-5554CB2CD2A5}"/>
              </a:ext>
            </a:extLst>
          </p:cNvPr>
          <p:cNvSpPr>
            <a:spLocks noGrp="1"/>
          </p:cNvSpPr>
          <p:nvPr>
            <p:ph idx="1"/>
          </p:nvPr>
        </p:nvSpPr>
        <p:spPr/>
        <p:txBody>
          <a:bodyPr/>
          <a:lstStyle/>
          <a:p>
            <a:r>
              <a:rPr lang="en-US" dirty="0"/>
              <a:t>Once the Clearinghouse is accepting educational employees: </a:t>
            </a:r>
          </a:p>
          <a:p>
            <a:pPr lvl="1"/>
            <a:r>
              <a:rPr lang="en-US" dirty="0"/>
              <a:t>Charter schools and alternative schools will no longer be required to file fingerprints with their local school district. </a:t>
            </a:r>
          </a:p>
          <a:p>
            <a:pPr lvl="1"/>
            <a:r>
              <a:rPr lang="en-US" dirty="0"/>
              <a:t>Background and employment screenings will be conducted by each employing entity. </a:t>
            </a:r>
          </a:p>
        </p:txBody>
      </p:sp>
    </p:spTree>
    <p:extLst>
      <p:ext uri="{BB962C8B-B14F-4D97-AF65-F5344CB8AC3E}">
        <p14:creationId xmlns:p14="http://schemas.microsoft.com/office/powerpoint/2010/main" val="2593647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C5DED-AC25-6F81-50DC-5996FEAAE155}"/>
            </a:ext>
          </a:extLst>
        </p:cNvPr>
        <p:cNvGrpSpPr/>
        <p:nvPr/>
      </p:nvGrpSpPr>
      <p:grpSpPr>
        <a:xfrm>
          <a:off x="0" y="0"/>
          <a:ext cx="0" cy="0"/>
          <a:chOff x="0" y="0"/>
          <a:chExt cx="0" cy="0"/>
        </a:xfrm>
      </p:grpSpPr>
    </p:spTree>
    <p:extLst>
      <p:ext uri="{BB962C8B-B14F-4D97-AF65-F5344CB8AC3E}">
        <p14:creationId xmlns:p14="http://schemas.microsoft.com/office/powerpoint/2010/main" val="2417970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14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543800" cy="1138844"/>
          </a:xfrm>
        </p:spPr>
        <p:txBody>
          <a:bodyPr>
            <a:normAutofit fontScale="90000"/>
          </a:bodyPr>
          <a:lstStyle/>
          <a:p>
            <a:pPr algn="ctr"/>
            <a:r>
              <a:rPr lang="en-US" sz="4800" dirty="0"/>
              <a:t>Who and what to report to PPS?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1381674"/>
              </p:ext>
            </p:extLst>
          </p:nvPr>
        </p:nvGraphicFramePr>
        <p:xfrm>
          <a:off x="386542" y="1579419"/>
          <a:ext cx="8466512" cy="4621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82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66788"/>
            <a:ext cx="8058150" cy="793750"/>
          </a:xfrm>
        </p:spPr>
        <p:txBody>
          <a:bodyPr/>
          <a:lstStyle/>
          <a:p>
            <a:pPr algn="ctr"/>
            <a:r>
              <a:rPr lang="en-US" dirty="0"/>
              <a:t>Section 1012.795, F.S. – Common Violations </a:t>
            </a:r>
          </a:p>
        </p:txBody>
      </p:sp>
      <p:sp>
        <p:nvSpPr>
          <p:cNvPr id="7" name="Content Placeholder 6"/>
          <p:cNvSpPr>
            <a:spLocks noGrp="1"/>
          </p:cNvSpPr>
          <p:nvPr>
            <p:ph idx="1"/>
          </p:nvPr>
        </p:nvSpPr>
        <p:spPr>
          <a:xfrm>
            <a:off x="457200" y="1906348"/>
            <a:ext cx="8058150" cy="4354753"/>
          </a:xfrm>
        </p:spPr>
        <p:txBody>
          <a:bodyPr/>
          <a:lstStyle/>
          <a:p>
            <a:r>
              <a:rPr lang="en-US" dirty="0">
                <a:solidFill>
                  <a:srgbClr val="002060"/>
                </a:solidFill>
              </a:rPr>
              <a:t>(1)(a) - Obtained or attempted to obtain an educator certificate by fraudulent means.</a:t>
            </a:r>
          </a:p>
          <a:p>
            <a:r>
              <a:rPr lang="en-US" dirty="0">
                <a:solidFill>
                  <a:srgbClr val="002060"/>
                </a:solidFill>
              </a:rPr>
              <a:t>(1)(b) - Knowingly failed to report actual or suspected child abuse as required in s. 1006.061, F.S. </a:t>
            </a:r>
          </a:p>
          <a:p>
            <a:r>
              <a:rPr lang="en-US" dirty="0">
                <a:solidFill>
                  <a:srgbClr val="002060"/>
                </a:solidFill>
              </a:rPr>
              <a:t>(1)(f) - Has been convicted or found guilty of, has had adjudication withheld for, or has pled guilty or nolo contendere to a misdemeanor, felony, or any other criminal charge, other than a minor traffic violation.</a:t>
            </a:r>
          </a:p>
          <a:p>
            <a:r>
              <a:rPr lang="en-US" dirty="0">
                <a:solidFill>
                  <a:srgbClr val="002060"/>
                </a:solidFill>
              </a:rPr>
              <a:t>(1)(p) - Has violated test security as provided in        s. 1008.24, F.S.</a:t>
            </a:r>
          </a:p>
          <a:p>
            <a:endParaRPr lang="en-US" dirty="0"/>
          </a:p>
        </p:txBody>
      </p:sp>
    </p:spTree>
    <p:extLst>
      <p:ext uri="{BB962C8B-B14F-4D97-AF65-F5344CB8AC3E}">
        <p14:creationId xmlns:p14="http://schemas.microsoft.com/office/powerpoint/2010/main" val="224101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Rule 6A-10.081, F.A.C. – </a:t>
            </a:r>
            <a:br>
              <a:rPr lang="en-US" dirty="0"/>
            </a:br>
            <a:r>
              <a:rPr lang="en-US" dirty="0"/>
              <a:t>Common Violations (Continued)</a:t>
            </a:r>
          </a:p>
        </p:txBody>
      </p:sp>
      <p:sp>
        <p:nvSpPr>
          <p:cNvPr id="5" name="Content Placeholder 4"/>
          <p:cNvSpPr>
            <a:spLocks noGrp="1"/>
          </p:cNvSpPr>
          <p:nvPr>
            <p:ph idx="1"/>
          </p:nvPr>
        </p:nvSpPr>
        <p:spPr/>
        <p:txBody>
          <a:bodyPr/>
          <a:lstStyle/>
          <a:p>
            <a:r>
              <a:rPr lang="en-US" dirty="0">
                <a:solidFill>
                  <a:srgbClr val="002060"/>
                </a:solidFill>
              </a:rPr>
              <a:t>(2)(a)1. - Shall make reasonable effort to protect the student from conditions harmful to learning and/or to the student’s mental and/or physical health and/or safety.</a:t>
            </a:r>
          </a:p>
          <a:p>
            <a:r>
              <a:rPr lang="en-US" dirty="0">
                <a:solidFill>
                  <a:srgbClr val="002060"/>
                </a:solidFill>
              </a:rPr>
              <a:t>(2)(a)5. - Shall not intentionally expose a student to unnecessary embarrassment or disparagement.</a:t>
            </a:r>
          </a:p>
          <a:p>
            <a:r>
              <a:rPr lang="en-US" dirty="0">
                <a:solidFill>
                  <a:srgbClr val="002060"/>
                </a:solidFill>
              </a:rPr>
              <a:t>(2)(b)3 - Shall not use institutional privileges for personal gain or advantage.</a:t>
            </a:r>
          </a:p>
          <a:p>
            <a:r>
              <a:rPr lang="en-US" dirty="0">
                <a:solidFill>
                  <a:srgbClr val="002060"/>
                </a:solidFill>
              </a:rPr>
              <a:t>(2)(b)4. - Shall accept no gratuity, gift or favor that might influence professional judgment.</a:t>
            </a:r>
          </a:p>
        </p:txBody>
      </p:sp>
    </p:spTree>
    <p:extLst>
      <p:ext uri="{BB962C8B-B14F-4D97-AF65-F5344CB8AC3E}">
        <p14:creationId xmlns:p14="http://schemas.microsoft.com/office/powerpoint/2010/main" val="375516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 6A-10.081, F.A.C. – </a:t>
            </a:r>
            <a:br>
              <a:rPr lang="en-US" dirty="0"/>
            </a:br>
            <a:r>
              <a:rPr lang="en-US" dirty="0"/>
              <a:t>Common Violations (Continued)</a:t>
            </a:r>
          </a:p>
        </p:txBody>
      </p:sp>
      <p:sp>
        <p:nvSpPr>
          <p:cNvPr id="3" name="Content Placeholder 2"/>
          <p:cNvSpPr>
            <a:spLocks noGrp="1"/>
          </p:cNvSpPr>
          <p:nvPr>
            <p:ph idx="1"/>
          </p:nvPr>
        </p:nvSpPr>
        <p:spPr/>
        <p:txBody>
          <a:bodyPr/>
          <a:lstStyle/>
          <a:p>
            <a:r>
              <a:rPr lang="en-US" dirty="0">
                <a:solidFill>
                  <a:srgbClr val="002060"/>
                </a:solidFill>
              </a:rPr>
              <a:t>(2)(c)1. - Shall maintain honesty in all professional dealings.</a:t>
            </a:r>
          </a:p>
          <a:p>
            <a:r>
              <a:rPr lang="en-US" dirty="0">
                <a:solidFill>
                  <a:srgbClr val="002060"/>
                </a:solidFill>
              </a:rPr>
              <a:t>(2)(c)8. - Shall not submit fraudulent information on any document in connection with professional activities.</a:t>
            </a:r>
          </a:p>
          <a:p>
            <a:r>
              <a:rPr lang="en-US" dirty="0">
                <a:solidFill>
                  <a:srgbClr val="002060"/>
                </a:solidFill>
              </a:rPr>
              <a:t>(2)(c)13. - Shall self-report within forty-eight (48) hours to appropriate authorities (as determined by district) any arrests/charges involving the abuse of a child or the sale and/or possession of a controlled substance. </a:t>
            </a:r>
          </a:p>
        </p:txBody>
      </p:sp>
    </p:spTree>
    <p:extLst>
      <p:ext uri="{BB962C8B-B14F-4D97-AF65-F5344CB8AC3E}">
        <p14:creationId xmlns:p14="http://schemas.microsoft.com/office/powerpoint/2010/main" val="80989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include in your reporting packet?</a:t>
            </a:r>
          </a:p>
        </p:txBody>
      </p:sp>
      <p:sp>
        <p:nvSpPr>
          <p:cNvPr id="3" name="Content Placeholder 2"/>
          <p:cNvSpPr>
            <a:spLocks noGrp="1"/>
          </p:cNvSpPr>
          <p:nvPr>
            <p:ph idx="1"/>
          </p:nvPr>
        </p:nvSpPr>
        <p:spPr/>
        <p:txBody>
          <a:bodyPr/>
          <a:lstStyle/>
          <a:p>
            <a:r>
              <a:rPr lang="en-US" sz="3200" dirty="0">
                <a:solidFill>
                  <a:srgbClr val="002060"/>
                </a:solidFill>
              </a:rPr>
              <a:t>Reporting Form</a:t>
            </a:r>
          </a:p>
          <a:p>
            <a:r>
              <a:rPr lang="en-US" sz="3200" dirty="0">
                <a:solidFill>
                  <a:srgbClr val="002060"/>
                </a:solidFill>
              </a:rPr>
              <a:t>Investigative Report</a:t>
            </a:r>
          </a:p>
          <a:p>
            <a:r>
              <a:rPr lang="en-US" sz="3200" dirty="0">
                <a:solidFill>
                  <a:srgbClr val="002060"/>
                </a:solidFill>
              </a:rPr>
              <a:t>Victim / Witness Statements</a:t>
            </a:r>
          </a:p>
          <a:p>
            <a:r>
              <a:rPr lang="en-US" sz="3200" dirty="0">
                <a:solidFill>
                  <a:srgbClr val="002060"/>
                </a:solidFill>
              </a:rPr>
              <a:t>Employment Action (if any)</a:t>
            </a:r>
          </a:p>
          <a:p>
            <a:r>
              <a:rPr lang="en-US" sz="3200" dirty="0">
                <a:solidFill>
                  <a:srgbClr val="002060"/>
                </a:solidFill>
              </a:rPr>
              <a:t>Class / Team / Field Trip Roster</a:t>
            </a:r>
          </a:p>
          <a:p>
            <a:r>
              <a:rPr lang="en-US" sz="3200" dirty="0">
                <a:solidFill>
                  <a:srgbClr val="002060"/>
                </a:solidFill>
              </a:rPr>
              <a:t>Evidence</a:t>
            </a:r>
          </a:p>
          <a:p>
            <a:pPr marL="0" indent="0">
              <a:buNone/>
            </a:pPr>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539062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0CBDD955F67D499EB91BAD8BFAE98C" ma:contentTypeVersion="14" ma:contentTypeDescription="Create a new document." ma:contentTypeScope="" ma:versionID="55bebff95edc4d8c0cc11c1234d86977">
  <xsd:schema xmlns:xsd="http://www.w3.org/2001/XMLSchema" xmlns:xs="http://www.w3.org/2001/XMLSchema" xmlns:p="http://schemas.microsoft.com/office/2006/metadata/properties" xmlns:ns3="06785ea5-0726-4863-89c8-750223d89069" xmlns:ns4="677bd6c8-12cf-47d3-9a3f-f09a628f6edb" targetNamespace="http://schemas.microsoft.com/office/2006/metadata/properties" ma:root="true" ma:fieldsID="ea34661e57a0c66a74af2bc03531b34f" ns3:_="" ns4:_="">
    <xsd:import namespace="06785ea5-0726-4863-89c8-750223d89069"/>
    <xsd:import namespace="677bd6c8-12cf-47d3-9a3f-f09a628f6ed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85ea5-0726-4863-89c8-750223d890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7bd6c8-12cf-47d3-9a3f-f09a628f6e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5576CA-7D06-4DA7-9C33-198951FE0784}">
  <ds:schemaRefs>
    <ds:schemaRef ds:uri="http://purl.org/dc/dcmitype/"/>
    <ds:schemaRef ds:uri="http://purl.org/dc/terms/"/>
    <ds:schemaRef ds:uri="http://purl.org/dc/elements/1.1/"/>
    <ds:schemaRef ds:uri="677bd6c8-12cf-47d3-9a3f-f09a628f6edb"/>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06785ea5-0726-4863-89c8-750223d89069"/>
    <ds:schemaRef ds:uri="http://www.w3.org/XML/1998/namespace"/>
  </ds:schemaRefs>
</ds:datastoreItem>
</file>

<file path=customXml/itemProps2.xml><?xml version="1.0" encoding="utf-8"?>
<ds:datastoreItem xmlns:ds="http://schemas.openxmlformats.org/officeDocument/2006/customXml" ds:itemID="{8B3A143A-4EFB-4E01-8AEE-4A0AE892FF85}">
  <ds:schemaRefs>
    <ds:schemaRef ds:uri="http://schemas.microsoft.com/sharepoint/v3/contenttype/forms"/>
  </ds:schemaRefs>
</ds:datastoreItem>
</file>

<file path=customXml/itemProps3.xml><?xml version="1.0" encoding="utf-8"?>
<ds:datastoreItem xmlns:ds="http://schemas.openxmlformats.org/officeDocument/2006/customXml" ds:itemID="{FD0CA94D-9EE0-400F-BAF2-E58E2A5377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785ea5-0726-4863-89c8-750223d89069"/>
    <ds:schemaRef ds:uri="677bd6c8-12cf-47d3-9a3f-f09a628f6e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4282</TotalTime>
  <Words>3296</Words>
  <Application>Microsoft Office PowerPoint</Application>
  <PresentationFormat>On-screen Show (4:3)</PresentationFormat>
  <Paragraphs>280</Paragraphs>
  <Slides>44</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Times New Roman</vt:lpstr>
      <vt:lpstr>Wingdings</vt:lpstr>
      <vt:lpstr>FDOE_PPT_template_Standard</vt:lpstr>
      <vt:lpstr>Office of Professional  Practices Services</vt:lpstr>
      <vt:lpstr>What to expect?</vt:lpstr>
      <vt:lpstr>    Section (s.) 1012.796, Florida Statutes (F.S.), Complaints against teachers and administrators; procedure; penalties</vt:lpstr>
      <vt:lpstr>Legally Sufficient</vt:lpstr>
      <vt:lpstr>Who and what to report to PPS?</vt:lpstr>
      <vt:lpstr>Section 1012.795, F.S. – Common Violations </vt:lpstr>
      <vt:lpstr>Rule 6A-10.081, F.A.C. –  Common Violations (Continued)</vt:lpstr>
      <vt:lpstr>Rule 6A-10.081, F.A.C. –  Common Violations (Continued)</vt:lpstr>
      <vt:lpstr>What to include in your reporting packet?</vt:lpstr>
      <vt:lpstr>Evidence</vt:lpstr>
      <vt:lpstr>PowerPoint Presentation</vt:lpstr>
      <vt:lpstr>Contact Information </vt:lpstr>
      <vt:lpstr>Rule 6A-10.084, F.A.C.,  Disqualification List</vt:lpstr>
      <vt:lpstr>Purpose of the Disqualification List</vt:lpstr>
      <vt:lpstr>Roles of Reporting Entities</vt:lpstr>
      <vt:lpstr>Roles of Reporting Entities (continued)</vt:lpstr>
      <vt:lpstr>Role of the Department</vt:lpstr>
      <vt:lpstr>Who will be included on the list?</vt:lpstr>
      <vt:lpstr>Who will be included on the list? (continued)</vt:lpstr>
      <vt:lpstr>Steps to ‘Log In’ to the Database through Single Sign-on (SSO)</vt:lpstr>
      <vt:lpstr>Steps to ‘Log In’ to the Database through Single Sign-on (SSO) (Continued)</vt:lpstr>
      <vt:lpstr>Single Sign-on Page</vt:lpstr>
      <vt:lpstr>Single Sign-on Page (continued)</vt:lpstr>
      <vt:lpstr>Single Sign-on Support</vt:lpstr>
      <vt:lpstr>PowerPoint Presentation</vt:lpstr>
      <vt:lpstr>Database Location</vt:lpstr>
      <vt:lpstr>Main Menu (continued)</vt:lpstr>
      <vt:lpstr>Searching Records</vt:lpstr>
      <vt:lpstr>Search Results</vt:lpstr>
      <vt:lpstr>PowerPoint Presentation</vt:lpstr>
      <vt:lpstr>Main Menu (continued)</vt:lpstr>
      <vt:lpstr>Submit Records</vt:lpstr>
      <vt:lpstr>Submit Records (continued)</vt:lpstr>
      <vt:lpstr>Submit Records (continued)</vt:lpstr>
      <vt:lpstr>Submit Records (continued)</vt:lpstr>
      <vt:lpstr>PowerPoint Presentation</vt:lpstr>
      <vt:lpstr>PowerPoint Presentation</vt:lpstr>
      <vt:lpstr>Background Screenings and Fingerprints</vt:lpstr>
      <vt:lpstr>2023 Legislative Changes to Background Screenings and Fingerprints</vt:lpstr>
      <vt:lpstr>2023 Legislative Changes to Background Screenings and Fingerprints (continued)</vt:lpstr>
      <vt:lpstr>2023 Legislative Changes to Background Screenings and Fingerprints (continued)</vt:lpstr>
      <vt:lpstr>2023 Legislative Changes to Background Screenings and Fingerprints (continued)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Kosec, Randy</cp:lastModifiedBy>
  <cp:revision>173</cp:revision>
  <cp:lastPrinted>2023-10-10T17:37:48Z</cp:lastPrinted>
  <dcterms:created xsi:type="dcterms:W3CDTF">2015-06-03T15:39:07Z</dcterms:created>
  <dcterms:modified xsi:type="dcterms:W3CDTF">2024-11-12T15:15:53Z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0x0101002D0CBDD955F67D499EB91BAD8BFAE98C</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y fmtid="{D5CDD505-2E9C-101B-9397-08002B2CF9AE}" pid="6" name="ArticulateGUID">
    <vt:lpwstr>CD5C31EF-3044-4AA5-AE9A-71ADEA8565C0</vt:lpwstr>
  </property>
  <property fmtid="{D5CDD505-2E9C-101B-9397-08002B2CF9AE}" pid="7" name="ArticulatePath">
    <vt:lpwstr>Approved-Short RIRP SBOE Presentation</vt:lpwstr>
  </property>
</Properties>
</file>