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sldIdLst>
    <p:sldId id="259" r:id="rId2"/>
    <p:sldId id="256" r:id="rId3"/>
    <p:sldId id="257" r:id="rId4"/>
    <p:sldId id="258"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4"/>
  </p:normalViewPr>
  <p:slideViewPr>
    <p:cSldViewPr snapToGrid="0" snapToObjects="1">
      <p:cViewPr varScale="1">
        <p:scale>
          <a:sx n="106" d="100"/>
          <a:sy n="106" d="100"/>
        </p:scale>
        <p:origin x="792" y="17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11/18/24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618303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11/18/24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325071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11/18/24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604496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11/18/24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4859702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11/18/24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7721196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BCAD085-E8A6-8845-BD4E-CB4CCA059FC4}" type="datetimeFigureOut">
              <a:rPr lang="en-US" smtClean="0"/>
              <a:t>11/18/24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42689064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BCAD085-E8A6-8845-BD4E-CB4CCA059FC4}" type="datetimeFigureOut">
              <a:rPr lang="en-US" smtClean="0"/>
              <a:t>11/18/24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84605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11/18/24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241801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11/18/24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013372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5BCAD085-E8A6-8845-BD4E-CB4CCA059FC4}" type="datetimeFigureOut">
              <a:rPr lang="en-US" smtClean="0"/>
              <a:t>11/18/24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150620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11/18/24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164112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BCAD085-E8A6-8845-BD4E-CB4CCA059FC4}" type="datetimeFigureOut">
              <a:rPr lang="en-US" smtClean="0"/>
              <a:t>11/18/24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8171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BCAD085-E8A6-8845-BD4E-CB4CCA059FC4}" type="datetimeFigureOut">
              <a:rPr lang="en-US" smtClean="0"/>
              <a:t>11/18/24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4127944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5BCAD085-E8A6-8845-BD4E-CB4CCA059FC4}" type="datetimeFigureOut">
              <a:rPr lang="en-US" smtClean="0"/>
              <a:t>11/18/24</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40278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BCAD085-E8A6-8845-BD4E-CB4CCA059FC4}" type="datetimeFigureOut">
              <a:rPr lang="en-US" smtClean="0"/>
              <a:t>11/18/24</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981027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5BCAD085-E8A6-8845-BD4E-CB4CCA059FC4}" type="datetimeFigureOut">
              <a:rPr lang="en-US" smtClean="0"/>
              <a:t>11/18/24</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120163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11/18/24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682468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BCAD085-E8A6-8845-BD4E-CB4CCA059FC4}" type="datetimeFigureOut">
              <a:rPr lang="en-US" smtClean="0"/>
              <a:t>11/18/24</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1601203665"/>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2DDFD4FC-1C26-07FF-6507-6DDABFA6C5A0}"/>
              </a:ext>
            </a:extLst>
          </p:cNvPr>
          <p:cNvSpPr>
            <a:spLocks noGrp="1"/>
          </p:cNvSpPr>
          <p:nvPr>
            <p:ph type="subTitle" idx="1"/>
          </p:nvPr>
        </p:nvSpPr>
        <p:spPr>
          <a:xfrm>
            <a:off x="4481965" y="1349987"/>
            <a:ext cx="7396574" cy="1507798"/>
          </a:xfrm>
        </p:spPr>
        <p:txBody>
          <a:bodyPr>
            <a:noAutofit/>
          </a:bodyPr>
          <a:lstStyle/>
          <a:p>
            <a:r>
              <a:rPr lang="en-US" sz="3800" dirty="0">
                <a:solidFill>
                  <a:schemeClr val="bg1"/>
                </a:solidFill>
              </a:rPr>
              <a:t>The E.S.S.E.R. CLIFF Myth or reality </a:t>
            </a:r>
          </a:p>
          <a:p>
            <a:endParaRPr lang="en-US" sz="3800" dirty="0">
              <a:solidFill>
                <a:schemeClr val="bg1"/>
              </a:solidFill>
            </a:endParaRPr>
          </a:p>
          <a:p>
            <a:r>
              <a:rPr lang="en-US" dirty="0">
                <a:solidFill>
                  <a:schemeClr val="bg1"/>
                </a:solidFill>
              </a:rPr>
              <a:t>Dr. Raphael “Tony” </a:t>
            </a:r>
            <a:r>
              <a:rPr lang="en-US" dirty="0" err="1">
                <a:solidFill>
                  <a:schemeClr val="bg1"/>
                </a:solidFill>
              </a:rPr>
              <a:t>Arza</a:t>
            </a:r>
            <a:r>
              <a:rPr lang="en-US" dirty="0">
                <a:solidFill>
                  <a:schemeClr val="bg1"/>
                </a:solidFill>
              </a:rPr>
              <a:t>, Moderator</a:t>
            </a:r>
          </a:p>
          <a:p>
            <a:r>
              <a:rPr lang="en-US" b="1" dirty="0">
                <a:solidFill>
                  <a:schemeClr val="bg1"/>
                </a:solidFill>
              </a:rPr>
              <a:t>Panelist:</a:t>
            </a:r>
          </a:p>
          <a:p>
            <a:r>
              <a:rPr lang="en-US" dirty="0">
                <a:solidFill>
                  <a:schemeClr val="bg1"/>
                </a:solidFill>
              </a:rPr>
              <a:t>Board Chair of Osceola County Public Schools, Ms. Heather </a:t>
            </a:r>
            <a:r>
              <a:rPr lang="en-US" dirty="0" err="1">
                <a:solidFill>
                  <a:schemeClr val="bg1"/>
                </a:solidFill>
              </a:rPr>
              <a:t>Kahoun</a:t>
            </a:r>
            <a:r>
              <a:rPr lang="en-US" dirty="0">
                <a:solidFill>
                  <a:schemeClr val="bg1"/>
                </a:solidFill>
              </a:rPr>
              <a:t> </a:t>
            </a:r>
          </a:p>
          <a:p>
            <a:r>
              <a:rPr lang="en-US" dirty="0">
                <a:solidFill>
                  <a:schemeClr val="bg1"/>
                </a:solidFill>
              </a:rPr>
              <a:t>Superintendent of Osceola County Public Schools-Dr. Mark </a:t>
            </a:r>
            <a:r>
              <a:rPr lang="en-US" dirty="0" err="1">
                <a:solidFill>
                  <a:schemeClr val="bg1"/>
                </a:solidFill>
              </a:rPr>
              <a:t>Shanoff</a:t>
            </a:r>
            <a:endParaRPr lang="en-US" dirty="0">
              <a:solidFill>
                <a:schemeClr val="bg1"/>
              </a:solidFill>
            </a:endParaRPr>
          </a:p>
          <a:p>
            <a:r>
              <a:rPr lang="en-US" dirty="0">
                <a:solidFill>
                  <a:schemeClr val="bg1"/>
                </a:solidFill>
              </a:rPr>
              <a:t>Chief Operating Officer of Academica Schools, Mr. Julio Robaina</a:t>
            </a:r>
          </a:p>
        </p:txBody>
      </p:sp>
      <p:sp>
        <p:nvSpPr>
          <p:cNvPr id="1038" name="Freeform: Shape 1037">
            <a:extLst>
              <a:ext uri="{FF2B5EF4-FFF2-40B4-BE49-F238E27FC236}">
                <a16:creationId xmlns:a16="http://schemas.microsoft.com/office/drawing/2014/main" id="{0012F80A-A0A8-4290-86BA-30AD1BC82F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5400000" flipH="1">
            <a:off x="-1188017" y="1188018"/>
            <a:ext cx="6858001" cy="4481963"/>
          </a:xfrm>
          <a:custGeom>
            <a:avLst/>
            <a:gdLst>
              <a:gd name="connsiteX0" fmla="*/ 6858001 w 6858001"/>
              <a:gd name="connsiteY0" fmla="*/ 1344715 h 4481963"/>
              <a:gd name="connsiteX1" fmla="*/ 6858001 w 6858001"/>
              <a:gd name="connsiteY1" fmla="*/ 1177 h 4481963"/>
              <a:gd name="connsiteX2" fmla="*/ 6702324 w 6858001"/>
              <a:gd name="connsiteY2" fmla="*/ 26222 h 4481963"/>
              <a:gd name="connsiteX3" fmla="*/ 6547333 w 6858001"/>
              <a:gd name="connsiteY3" fmla="*/ 50091 h 4481963"/>
              <a:gd name="connsiteX4" fmla="*/ 6391657 w 6858001"/>
              <a:gd name="connsiteY4" fmla="*/ 73455 h 4481963"/>
              <a:gd name="connsiteX5" fmla="*/ 6235294 w 6858001"/>
              <a:gd name="connsiteY5" fmla="*/ 93458 h 4481963"/>
              <a:gd name="connsiteX6" fmla="*/ 6079618 w 6858001"/>
              <a:gd name="connsiteY6" fmla="*/ 113629 h 4481963"/>
              <a:gd name="connsiteX7" fmla="*/ 5923255 w 6858001"/>
              <a:gd name="connsiteY7" fmla="*/ 132455 h 4481963"/>
              <a:gd name="connsiteX8" fmla="*/ 5768950 w 6858001"/>
              <a:gd name="connsiteY8" fmla="*/ 148591 h 4481963"/>
              <a:gd name="connsiteX9" fmla="*/ 5612588 w 6858001"/>
              <a:gd name="connsiteY9" fmla="*/ 163887 h 4481963"/>
              <a:gd name="connsiteX10" fmla="*/ 5456911 w 6858001"/>
              <a:gd name="connsiteY10" fmla="*/ 177839 h 4481963"/>
              <a:gd name="connsiteX11" fmla="*/ 5303978 w 6858001"/>
              <a:gd name="connsiteY11" fmla="*/ 189941 h 4481963"/>
              <a:gd name="connsiteX12" fmla="*/ 5148987 w 6858001"/>
              <a:gd name="connsiteY12" fmla="*/ 202044 h 4481963"/>
              <a:gd name="connsiteX13" fmla="*/ 4996054 w 6858001"/>
              <a:gd name="connsiteY13" fmla="*/ 212129 h 4481963"/>
              <a:gd name="connsiteX14" fmla="*/ 4843120 w 6858001"/>
              <a:gd name="connsiteY14" fmla="*/ 220029 h 4481963"/>
              <a:gd name="connsiteX15" fmla="*/ 4690873 w 6858001"/>
              <a:gd name="connsiteY15" fmla="*/ 228266 h 4481963"/>
              <a:gd name="connsiteX16" fmla="*/ 4539997 w 6858001"/>
              <a:gd name="connsiteY16" fmla="*/ 235157 h 4481963"/>
              <a:gd name="connsiteX17" fmla="*/ 4390492 w 6858001"/>
              <a:gd name="connsiteY17" fmla="*/ 240032 h 4481963"/>
              <a:gd name="connsiteX18" fmla="*/ 4240988 w 6858001"/>
              <a:gd name="connsiteY18" fmla="*/ 244234 h 4481963"/>
              <a:gd name="connsiteX19" fmla="*/ 4092855 w 6858001"/>
              <a:gd name="connsiteY19" fmla="*/ 248268 h 4481963"/>
              <a:gd name="connsiteX20" fmla="*/ 3946780 w 6858001"/>
              <a:gd name="connsiteY20" fmla="*/ 250117 h 4481963"/>
              <a:gd name="connsiteX21" fmla="*/ 3800704 w 6858001"/>
              <a:gd name="connsiteY21" fmla="*/ 252134 h 4481963"/>
              <a:gd name="connsiteX22" fmla="*/ 3656686 w 6858001"/>
              <a:gd name="connsiteY22" fmla="*/ 253143 h 4481963"/>
              <a:gd name="connsiteX23" fmla="*/ 3514040 w 6858001"/>
              <a:gd name="connsiteY23" fmla="*/ 252134 h 4481963"/>
              <a:gd name="connsiteX24" fmla="*/ 3372765 w 6858001"/>
              <a:gd name="connsiteY24" fmla="*/ 252134 h 4481963"/>
              <a:gd name="connsiteX25" fmla="*/ 3232862 w 6858001"/>
              <a:gd name="connsiteY25" fmla="*/ 250117 h 4481963"/>
              <a:gd name="connsiteX26" fmla="*/ 3095702 w 6858001"/>
              <a:gd name="connsiteY26" fmla="*/ 247092 h 4481963"/>
              <a:gd name="connsiteX27" fmla="*/ 2959914 w 6858001"/>
              <a:gd name="connsiteY27" fmla="*/ 244234 h 4481963"/>
              <a:gd name="connsiteX28" fmla="*/ 2826868 w 6858001"/>
              <a:gd name="connsiteY28" fmla="*/ 241040 h 4481963"/>
              <a:gd name="connsiteX29" fmla="*/ 2694509 w 6858001"/>
              <a:gd name="connsiteY29" fmla="*/ 236166 h 4481963"/>
              <a:gd name="connsiteX30" fmla="*/ 2564208 w 6858001"/>
              <a:gd name="connsiteY30" fmla="*/ 230955 h 4481963"/>
              <a:gd name="connsiteX31" fmla="*/ 2436649 w 6858001"/>
              <a:gd name="connsiteY31" fmla="*/ 226249 h 4481963"/>
              <a:gd name="connsiteX32" fmla="*/ 2187703 w 6858001"/>
              <a:gd name="connsiteY32" fmla="*/ 212969 h 4481963"/>
              <a:gd name="connsiteX33" fmla="*/ 1949045 w 6858001"/>
              <a:gd name="connsiteY33" fmla="*/ 198850 h 4481963"/>
              <a:gd name="connsiteX34" fmla="*/ 1719988 w 6858001"/>
              <a:gd name="connsiteY34" fmla="*/ 184058 h 4481963"/>
              <a:gd name="connsiteX35" fmla="*/ 1503275 w 6858001"/>
              <a:gd name="connsiteY35" fmla="*/ 167753 h 4481963"/>
              <a:gd name="connsiteX36" fmla="*/ 1296163 w 6858001"/>
              <a:gd name="connsiteY36" fmla="*/ 150776 h 4481963"/>
              <a:gd name="connsiteX37" fmla="*/ 1104139 w 6858001"/>
              <a:gd name="connsiteY37" fmla="*/ 132455 h 4481963"/>
              <a:gd name="connsiteX38" fmla="*/ 923774 w 6858001"/>
              <a:gd name="connsiteY38" fmla="*/ 114469 h 4481963"/>
              <a:gd name="connsiteX39" fmla="*/ 757810 w 6858001"/>
              <a:gd name="connsiteY39" fmla="*/ 96484 h 4481963"/>
              <a:gd name="connsiteX40" fmla="*/ 605563 w 6858001"/>
              <a:gd name="connsiteY40" fmla="*/ 79507 h 4481963"/>
              <a:gd name="connsiteX41" fmla="*/ 470460 w 6858001"/>
              <a:gd name="connsiteY41" fmla="*/ 63370 h 4481963"/>
              <a:gd name="connsiteX42" fmla="*/ 348388 w 6858001"/>
              <a:gd name="connsiteY42" fmla="*/ 48074 h 4481963"/>
              <a:gd name="connsiteX43" fmla="*/ 245518 w 6858001"/>
              <a:gd name="connsiteY43" fmla="*/ 35299 h 4481963"/>
              <a:gd name="connsiteX44" fmla="*/ 159107 w 6858001"/>
              <a:gd name="connsiteY44" fmla="*/ 23197 h 4481963"/>
              <a:gd name="connsiteX45" fmla="*/ 40463 w 6858001"/>
              <a:gd name="connsiteY45" fmla="*/ 5883 h 4481963"/>
              <a:gd name="connsiteX46" fmla="*/ 1 w 6858001"/>
              <a:gd name="connsiteY46" fmla="*/ 0 h 4481963"/>
              <a:gd name="connsiteX47" fmla="*/ 1 w 6858001"/>
              <a:gd name="connsiteY47" fmla="*/ 904157 h 4481963"/>
              <a:gd name="connsiteX48" fmla="*/ 0 w 6858001"/>
              <a:gd name="connsiteY48" fmla="*/ 904157 h 4481963"/>
              <a:gd name="connsiteX49" fmla="*/ 0 w 6858001"/>
              <a:gd name="connsiteY49" fmla="*/ 4481963 h 4481963"/>
              <a:gd name="connsiteX50" fmla="*/ 6858000 w 6858001"/>
              <a:gd name="connsiteY50" fmla="*/ 4481963 h 4481963"/>
              <a:gd name="connsiteX51" fmla="*/ 6858000 w 6858001"/>
              <a:gd name="connsiteY51" fmla="*/ 1344715 h 4481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858001" h="4481963">
                <a:moveTo>
                  <a:pt x="6858001" y="1344715"/>
                </a:moveTo>
                <a:lnTo>
                  <a:pt x="6858001" y="1177"/>
                </a:lnTo>
                <a:lnTo>
                  <a:pt x="6702324" y="26222"/>
                </a:lnTo>
                <a:lnTo>
                  <a:pt x="6547333" y="50091"/>
                </a:lnTo>
                <a:lnTo>
                  <a:pt x="6391657" y="73455"/>
                </a:lnTo>
                <a:lnTo>
                  <a:pt x="6235294" y="93458"/>
                </a:lnTo>
                <a:lnTo>
                  <a:pt x="6079618" y="113629"/>
                </a:lnTo>
                <a:lnTo>
                  <a:pt x="5923255" y="132455"/>
                </a:lnTo>
                <a:lnTo>
                  <a:pt x="5768950" y="148591"/>
                </a:lnTo>
                <a:lnTo>
                  <a:pt x="5612588" y="163887"/>
                </a:lnTo>
                <a:lnTo>
                  <a:pt x="5456911" y="177839"/>
                </a:lnTo>
                <a:lnTo>
                  <a:pt x="5303978" y="189941"/>
                </a:lnTo>
                <a:lnTo>
                  <a:pt x="5148987" y="202044"/>
                </a:lnTo>
                <a:lnTo>
                  <a:pt x="4996054" y="212129"/>
                </a:lnTo>
                <a:lnTo>
                  <a:pt x="4843120" y="220029"/>
                </a:lnTo>
                <a:lnTo>
                  <a:pt x="4690873" y="228266"/>
                </a:lnTo>
                <a:lnTo>
                  <a:pt x="4539997" y="235157"/>
                </a:lnTo>
                <a:lnTo>
                  <a:pt x="4390492" y="240032"/>
                </a:lnTo>
                <a:lnTo>
                  <a:pt x="4240988" y="244234"/>
                </a:lnTo>
                <a:lnTo>
                  <a:pt x="4092855" y="248268"/>
                </a:lnTo>
                <a:lnTo>
                  <a:pt x="3946780" y="250117"/>
                </a:lnTo>
                <a:lnTo>
                  <a:pt x="3800704" y="252134"/>
                </a:lnTo>
                <a:lnTo>
                  <a:pt x="3656686" y="253143"/>
                </a:lnTo>
                <a:lnTo>
                  <a:pt x="3514040" y="252134"/>
                </a:lnTo>
                <a:lnTo>
                  <a:pt x="3372765" y="252134"/>
                </a:lnTo>
                <a:lnTo>
                  <a:pt x="3232862" y="250117"/>
                </a:lnTo>
                <a:lnTo>
                  <a:pt x="3095702" y="247092"/>
                </a:lnTo>
                <a:lnTo>
                  <a:pt x="2959914" y="244234"/>
                </a:lnTo>
                <a:lnTo>
                  <a:pt x="2826868" y="241040"/>
                </a:lnTo>
                <a:lnTo>
                  <a:pt x="2694509" y="236166"/>
                </a:lnTo>
                <a:lnTo>
                  <a:pt x="2564208" y="230955"/>
                </a:lnTo>
                <a:lnTo>
                  <a:pt x="2436649" y="226249"/>
                </a:lnTo>
                <a:lnTo>
                  <a:pt x="2187703" y="212969"/>
                </a:lnTo>
                <a:lnTo>
                  <a:pt x="1949045" y="198850"/>
                </a:lnTo>
                <a:lnTo>
                  <a:pt x="1719988" y="184058"/>
                </a:lnTo>
                <a:lnTo>
                  <a:pt x="1503275" y="167753"/>
                </a:lnTo>
                <a:lnTo>
                  <a:pt x="1296163" y="150776"/>
                </a:lnTo>
                <a:lnTo>
                  <a:pt x="1104139" y="132455"/>
                </a:lnTo>
                <a:lnTo>
                  <a:pt x="923774" y="114469"/>
                </a:lnTo>
                <a:lnTo>
                  <a:pt x="757810" y="96484"/>
                </a:lnTo>
                <a:lnTo>
                  <a:pt x="605563" y="79507"/>
                </a:lnTo>
                <a:lnTo>
                  <a:pt x="470460" y="63370"/>
                </a:lnTo>
                <a:lnTo>
                  <a:pt x="348388" y="48074"/>
                </a:lnTo>
                <a:lnTo>
                  <a:pt x="245518" y="35299"/>
                </a:lnTo>
                <a:lnTo>
                  <a:pt x="159107" y="23197"/>
                </a:lnTo>
                <a:lnTo>
                  <a:pt x="40463" y="5883"/>
                </a:lnTo>
                <a:lnTo>
                  <a:pt x="1" y="0"/>
                </a:lnTo>
                <a:lnTo>
                  <a:pt x="1" y="904157"/>
                </a:lnTo>
                <a:lnTo>
                  <a:pt x="0" y="904157"/>
                </a:lnTo>
                <a:lnTo>
                  <a:pt x="0" y="4481963"/>
                </a:lnTo>
                <a:lnTo>
                  <a:pt x="6858000" y="4481963"/>
                </a:lnTo>
                <a:lnTo>
                  <a:pt x="6858000" y="1344715"/>
                </a:lnTo>
                <a:close/>
              </a:path>
            </a:pathLst>
          </a:custGeom>
          <a:solidFill>
            <a:srgbClr val="FFFFFF"/>
          </a:solidFill>
          <a:ln>
            <a:noFill/>
          </a:ln>
        </p:spPr>
        <p:txBody>
          <a:bodyPr/>
          <a:lstStyle/>
          <a:p>
            <a:endParaRPr lang="en-US"/>
          </a:p>
        </p:txBody>
      </p:sp>
      <p:sp>
        <p:nvSpPr>
          <p:cNvPr id="1040" name="Freeform 7">
            <a:extLst>
              <a:ext uri="{FF2B5EF4-FFF2-40B4-BE49-F238E27FC236}">
                <a16:creationId xmlns:a16="http://schemas.microsoft.com/office/drawing/2014/main" id="{206D78C0-B276-4756-88F9-D198A448DD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5692"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1">
              <a:alpha val="20000"/>
            </a:schemeClr>
          </a:solidFill>
          <a:ln>
            <a:noFill/>
          </a:ln>
        </p:spPr>
        <p:txBody>
          <a:bodyPr rtlCol="0" anchor="ctr"/>
          <a:lstStyle/>
          <a:p>
            <a:pPr algn="ctr"/>
            <a:endParaRPr lang="en-US"/>
          </a:p>
        </p:txBody>
      </p:sp>
      <p:pic>
        <p:nvPicPr>
          <p:cNvPr id="1032" name="Picture 8">
            <a:extLst>
              <a:ext uri="{FF2B5EF4-FFF2-40B4-BE49-F238E27FC236}">
                <a16:creationId xmlns:a16="http://schemas.microsoft.com/office/drawing/2014/main" id="{C504DDDE-17A0-4680-B17D-1D655AD4CE89}"/>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47240" y="1961435"/>
            <a:ext cx="2936836" cy="1014889"/>
          </a:xfrm>
          <a:prstGeom prst="rect">
            <a:avLst/>
          </a:prstGeom>
          <a:noFill/>
          <a:effectLst/>
          <a:extLst>
            <a:ext uri="{909E8E84-426E-40DD-AFC4-6F175D3DCCD1}">
              <a14:hiddenFill xmlns:a14="http://schemas.microsoft.com/office/drawing/2010/main">
                <a:solidFill>
                  <a:srgbClr val="FFFFFF"/>
                </a:solidFill>
              </a14:hiddenFill>
            </a:ext>
          </a:extLst>
        </p:spPr>
      </p:pic>
      <p:pic>
        <p:nvPicPr>
          <p:cNvPr id="1033" name="Picture 9" descr="A picture containing text">
            <a:extLst>
              <a:ext uri="{FF2B5EF4-FFF2-40B4-BE49-F238E27FC236}">
                <a16:creationId xmlns:a16="http://schemas.microsoft.com/office/drawing/2014/main" id="{2CF9F4B7-5178-6120-B120-491DCCA964AC}"/>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47240" y="4199220"/>
            <a:ext cx="2936836" cy="836998"/>
          </a:xfrm>
          <a:prstGeom prst="rect">
            <a:avLst/>
          </a:prstGeom>
          <a:noFill/>
          <a:effectLst/>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C0B83063-AB47-E580-38BC-831E69C0B071}"/>
              </a:ext>
            </a:extLst>
          </p:cNvPr>
          <p:cNvSpPr txBox="1"/>
          <p:nvPr/>
        </p:nvSpPr>
        <p:spPr>
          <a:xfrm>
            <a:off x="322953" y="426657"/>
            <a:ext cx="3585410" cy="923330"/>
          </a:xfrm>
          <a:prstGeom prst="rect">
            <a:avLst/>
          </a:prstGeom>
          <a:noFill/>
        </p:spPr>
        <p:txBody>
          <a:bodyPr wrap="square" rtlCol="0">
            <a:spAutoFit/>
          </a:bodyPr>
          <a:lstStyle/>
          <a:p>
            <a:pPr algn="ctr"/>
            <a:r>
              <a:rPr lang="en-US" sz="1800" b="1" dirty="0">
                <a:solidFill>
                  <a:schemeClr val="bg1"/>
                </a:solidFill>
                <a:effectLst/>
                <a:latin typeface="Times New Roman" panose="02020603050405020304" pitchFamily="18" charset="0"/>
                <a:ea typeface="Times New Roman" panose="02020603050405020304" pitchFamily="18" charset="0"/>
              </a:rPr>
              <a:t>CHARTER SCHOOL LEADERS AND AUTHORIZERS’ COLLABORATIVE COHORT</a:t>
            </a:r>
            <a:r>
              <a:rPr lang="en-US" sz="1800" dirty="0">
                <a:solidFill>
                  <a:schemeClr val="bg1"/>
                </a:solidFill>
                <a:effectLst/>
              </a:rPr>
              <a:t> </a:t>
            </a:r>
            <a:endParaRPr lang="en-US" dirty="0"/>
          </a:p>
        </p:txBody>
      </p:sp>
    </p:spTree>
    <p:extLst>
      <p:ext uri="{BB962C8B-B14F-4D97-AF65-F5344CB8AC3E}">
        <p14:creationId xmlns:p14="http://schemas.microsoft.com/office/powerpoint/2010/main" val="2275957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t>Overview of the Collaborative Cohort Roundtable</a:t>
            </a:r>
          </a:p>
        </p:txBody>
      </p:sp>
      <p:sp>
        <p:nvSpPr>
          <p:cNvPr id="3" name="Content Placeholder 2"/>
          <p:cNvSpPr>
            <a:spLocks noGrp="1"/>
          </p:cNvSpPr>
          <p:nvPr>
            <p:ph idx="1"/>
          </p:nvPr>
        </p:nvSpPr>
        <p:spPr/>
        <p:txBody>
          <a:bodyPr>
            <a:normAutofit/>
          </a:bodyPr>
          <a:lstStyle/>
          <a:p>
            <a:r>
              <a:rPr dirty="0"/>
              <a:t>Purpose: Bringing together key stakeholders such as school leaders, administrators, and education experts to foster collaborative discussions on critical educational topics.</a:t>
            </a:r>
          </a:p>
          <a:p>
            <a:r>
              <a:rPr dirty="0"/>
              <a:t>Focus Areas: Addressing relevant issues impacting schools, with an emphasis on sharing best practices and innovative solutions.</a:t>
            </a:r>
          </a:p>
          <a:p>
            <a:r>
              <a:rPr dirty="0"/>
              <a:t>Year 3 Milestone: Building on previous discussions to deepen dialogue and implementation of strategies for improvement.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t>Structure of the Roundtable Discussion</a:t>
            </a:r>
          </a:p>
        </p:txBody>
      </p:sp>
      <p:sp>
        <p:nvSpPr>
          <p:cNvPr id="3" name="Content Placeholder 2"/>
          <p:cNvSpPr>
            <a:spLocks noGrp="1"/>
          </p:cNvSpPr>
          <p:nvPr>
            <p:ph idx="1"/>
          </p:nvPr>
        </p:nvSpPr>
        <p:spPr/>
        <p:txBody>
          <a:bodyPr>
            <a:normAutofit/>
          </a:bodyPr>
          <a:lstStyle/>
          <a:p>
            <a:r>
              <a:rPr dirty="0"/>
              <a:t>Introduction: Welcome and outline of the session's goals (led by </a:t>
            </a:r>
            <a:r>
              <a:rPr lang="en-US" dirty="0"/>
              <a:t>Dr. Tony </a:t>
            </a:r>
            <a:r>
              <a:rPr lang="en-US" dirty="0" err="1"/>
              <a:t>Arza</a:t>
            </a:r>
            <a:r>
              <a:rPr lang="en-US" dirty="0"/>
              <a:t>. </a:t>
            </a:r>
            <a:endParaRPr dirty="0"/>
          </a:p>
          <a:p>
            <a:r>
              <a:rPr dirty="0"/>
              <a:t>Panelist Contributions: Key stakeholders provide insights </a:t>
            </a:r>
            <a:r>
              <a:rPr lang="en-US" dirty="0"/>
              <a:t>on navigating the end of E.S.S.E.R. funding.  (Panelists: TBA) </a:t>
            </a:r>
            <a:endParaRPr dirty="0"/>
          </a:p>
          <a:p>
            <a:pPr lvl="1"/>
            <a:r>
              <a:rPr dirty="0"/>
              <a:t>Each panelist shares perspectives in timed intervals</a:t>
            </a:r>
            <a:r>
              <a:rPr lang="en-US" dirty="0"/>
              <a:t> (3-4 minutes)</a:t>
            </a:r>
            <a:endParaRPr dirty="0"/>
          </a:p>
          <a:p>
            <a:r>
              <a:rPr dirty="0"/>
              <a:t>Closing Remarks: Summary of key points and next steps.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General Focus Areas for Discussion</a:t>
            </a:r>
          </a:p>
        </p:txBody>
      </p:sp>
      <p:sp>
        <p:nvSpPr>
          <p:cNvPr id="3" name="Content Placeholder 2"/>
          <p:cNvSpPr>
            <a:spLocks noGrp="1"/>
          </p:cNvSpPr>
          <p:nvPr>
            <p:ph idx="1"/>
          </p:nvPr>
        </p:nvSpPr>
        <p:spPr/>
        <p:txBody>
          <a:bodyPr>
            <a:normAutofit/>
          </a:bodyPr>
          <a:lstStyle/>
          <a:p>
            <a:r>
              <a:rPr dirty="0"/>
              <a:t>Vision and Strategy: Exploring panelists’ perspectives on the broader vision and strategic approaches to the roundtable topic </a:t>
            </a:r>
            <a:r>
              <a:rPr lang="en-US" dirty="0"/>
              <a:t>of running cost effective schools. </a:t>
            </a:r>
            <a:endParaRPr dirty="0"/>
          </a:p>
          <a:p>
            <a:r>
              <a:rPr dirty="0"/>
              <a:t>Community and Stakeholder Engagement: Discussing the role of families, community members, and other local stakeholders in improving school outcomes.</a:t>
            </a:r>
          </a:p>
          <a:p>
            <a:r>
              <a:rPr dirty="0"/>
              <a:t>Preparedness and Resilience: </a:t>
            </a:r>
            <a:r>
              <a:rPr lang="en-US" dirty="0"/>
              <a:t>Addressing the foundational elements of preparedness and resilience within schools, with a focus on maintaining cost-effective operations in the absence of supplemental funding sources, such as ESSER.</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18E85-3B41-98C9-DCB5-ABF7C2ABD222}"/>
              </a:ext>
            </a:extLst>
          </p:cNvPr>
          <p:cNvSpPr>
            <a:spLocks noGrp="1"/>
          </p:cNvSpPr>
          <p:nvPr>
            <p:ph type="title"/>
          </p:nvPr>
        </p:nvSpPr>
        <p:spPr/>
        <p:txBody>
          <a:bodyPr/>
          <a:lstStyle/>
          <a:p>
            <a:r>
              <a:rPr lang="en-US" dirty="0"/>
              <a:t>Main Discussion Questions </a:t>
            </a:r>
          </a:p>
        </p:txBody>
      </p:sp>
      <p:sp>
        <p:nvSpPr>
          <p:cNvPr id="7" name="Content Placeholder 6">
            <a:extLst>
              <a:ext uri="{FF2B5EF4-FFF2-40B4-BE49-F238E27FC236}">
                <a16:creationId xmlns:a16="http://schemas.microsoft.com/office/drawing/2014/main" id="{E2654C31-7730-F252-E3A5-021E65DE40E8}"/>
              </a:ext>
            </a:extLst>
          </p:cNvPr>
          <p:cNvSpPr>
            <a:spLocks noGrp="1"/>
          </p:cNvSpPr>
          <p:nvPr>
            <p:ph idx="1"/>
          </p:nvPr>
        </p:nvSpPr>
        <p:spPr>
          <a:xfrm>
            <a:off x="541422" y="1227222"/>
            <a:ext cx="10250904" cy="5065294"/>
          </a:xfrm>
        </p:spPr>
        <p:txBody>
          <a:bodyPr>
            <a:normAutofit fontScale="92500" lnSpcReduction="20000"/>
          </a:bodyPr>
          <a:lstStyle/>
          <a:p>
            <a:pPr marL="0" marR="0" indent="0">
              <a:lnSpc>
                <a:spcPct val="115000"/>
              </a:lnSpc>
              <a:spcAft>
                <a:spcPts val="800"/>
              </a:spcAft>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1. One of the biggest complaints we hear when we talk about public education is budget, "There is not enough money." We see that same idea implied in the language of the ESSER cliff, so I’d like to start off by asking is there enough money in Education? Do you believe there is enough money in education? Do you believe public education needs more</a:t>
            </a:r>
          </a:p>
          <a:p>
            <a:pPr marL="0" marR="0" indent="0">
              <a:lnSpc>
                <a:spcPct val="115000"/>
              </a:lnSpc>
              <a:spcAft>
                <a:spcPts val="800"/>
              </a:spcAft>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money? Why or why not?</a:t>
            </a:r>
          </a:p>
          <a:p>
            <a:pPr marL="0" marR="0" indent="0">
              <a:lnSpc>
                <a:spcPct val="115000"/>
              </a:lnSpc>
              <a:spcAft>
                <a:spcPts val="800"/>
              </a:spcAft>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2. In Tallahassee, recent legislation has been on deregulating public education, how much do you think that budgetary constraints are a consequence of over regulating education?</a:t>
            </a:r>
          </a:p>
          <a:p>
            <a:pPr marL="0" marR="0" indent="0">
              <a:lnSpc>
                <a:spcPct val="115000"/>
              </a:lnSpc>
              <a:spcAft>
                <a:spcPts val="800"/>
              </a:spcAft>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3. As leaders, of a large network of schools (insert data how many school are in Osceola, how many school are in the Academica network), how are you able to save money and at the same time provide the greatest value when it comes to the education that students receives within your organization?</a:t>
            </a:r>
          </a:p>
          <a:p>
            <a:pPr marL="0" marR="0" indent="0">
              <a:lnSpc>
                <a:spcPct val="115000"/>
              </a:lnSpc>
              <a:spcAft>
                <a:spcPts val="800"/>
              </a:spcAft>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4. In what ways can schools innovate and optimize resources to continue delivering high-quality education without relying on emergency relief funds like E.S.S.E.R.?</a:t>
            </a:r>
          </a:p>
          <a:p>
            <a:pPr marL="0" marR="0" indent="0">
              <a:lnSpc>
                <a:spcPct val="115000"/>
              </a:lnSpc>
              <a:spcAft>
                <a:spcPts val="800"/>
              </a:spcAft>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5. Do you believe that deregulation would help schools save more money, and thereby save taxpayers more money and provide a higher quality education for your students? Why or why not?</a:t>
            </a:r>
          </a:p>
          <a:p>
            <a:endParaRPr lang="en-US" dirty="0"/>
          </a:p>
        </p:txBody>
      </p:sp>
    </p:spTree>
    <p:extLst>
      <p:ext uri="{BB962C8B-B14F-4D97-AF65-F5344CB8AC3E}">
        <p14:creationId xmlns:p14="http://schemas.microsoft.com/office/powerpoint/2010/main" val="226718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21</TotalTime>
  <Words>533</Words>
  <Application>Microsoft Macintosh PowerPoint</Application>
  <PresentationFormat>Widescreen</PresentationFormat>
  <Paragraphs>28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Aptos</vt:lpstr>
      <vt:lpstr>Century Gothic</vt:lpstr>
      <vt:lpstr>Times New Roman</vt:lpstr>
      <vt:lpstr>Wingdings 3</vt:lpstr>
      <vt:lpstr>Ion</vt:lpstr>
      <vt:lpstr>PowerPoint Presentation</vt:lpstr>
      <vt:lpstr>Overview of the Collaborative Cohort Roundtable</vt:lpstr>
      <vt:lpstr>Structure of the Roundtable Discussion</vt:lpstr>
      <vt:lpstr>General Focus Areas for Discussion</vt:lpstr>
      <vt:lpstr>Main Discussion Questions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Maria Alba-Quesada</cp:lastModifiedBy>
  <cp:revision>4</cp:revision>
  <dcterms:created xsi:type="dcterms:W3CDTF">2013-01-27T09:14:16Z</dcterms:created>
  <dcterms:modified xsi:type="dcterms:W3CDTF">2024-11-18T14:27:23Z</dcterms:modified>
  <cp:category/>
</cp:coreProperties>
</file>