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40_171360D9.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8_FDA3221F.xml" ContentType="application/vnd.ms-powerpoint.comments+xml"/>
  <Override PartName="/ppt/notesSlides/notesSlide18.xml" ContentType="application/vnd.openxmlformats-officedocument.presentationml.notesSlide+xml"/>
  <Override PartName="/ppt/comments/modernComment_14C_7D0FE1F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47_7EBB3B32.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9"/>
  </p:notesMasterIdLst>
  <p:handoutMasterIdLst>
    <p:handoutMasterId r:id="rId30"/>
  </p:handoutMasterIdLst>
  <p:sldIdLst>
    <p:sldId id="315" r:id="rId5"/>
    <p:sldId id="266" r:id="rId6"/>
    <p:sldId id="317" r:id="rId7"/>
    <p:sldId id="312" r:id="rId8"/>
    <p:sldId id="271" r:id="rId9"/>
    <p:sldId id="309" r:id="rId10"/>
    <p:sldId id="318" r:id="rId11"/>
    <p:sldId id="319" r:id="rId12"/>
    <p:sldId id="329" r:id="rId13"/>
    <p:sldId id="320" r:id="rId14"/>
    <p:sldId id="330" r:id="rId15"/>
    <p:sldId id="321" r:id="rId16"/>
    <p:sldId id="331" r:id="rId17"/>
    <p:sldId id="322" r:id="rId18"/>
    <p:sldId id="323" r:id="rId19"/>
    <p:sldId id="324" r:id="rId20"/>
    <p:sldId id="328" r:id="rId21"/>
    <p:sldId id="332" r:id="rId22"/>
    <p:sldId id="325" r:id="rId23"/>
    <p:sldId id="326" r:id="rId24"/>
    <p:sldId id="327" r:id="rId25"/>
    <p:sldId id="333" r:id="rId26"/>
    <p:sldId id="313"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8B3422E-DA60-E811-3913-E0E39496759C}" name="Arnold Law Firm " initials="ALF" userId="Arnold Law Firm " providerId="None"/>
  <p188:author id="{5AA1BD55-57CD-466E-0725-B6CBA11E0D12}" name="Lauren Weldy (ALLEGIS GROUP SERVICES)" initials="LW" userId="S::v-lweldy@microsoft.com::07a2285c-a352-4b96-8658-ecc34365c15e" providerId="AD"/>
  <p188:author id="{599ACADF-37F5-3019-FC65-1493BF487C55}" name="Guest User" initials="GU" userId="S::urn:spo:anon#2807887353ec370e75510a0cda18c8557d4b6f6bedb49c0f92acd87460dd6a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34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comments/modernComment_140_171360D9.xml><?xml version="1.0" encoding="utf-8"?>
<p188:cmLst xmlns:a="http://schemas.openxmlformats.org/drawingml/2006/main" xmlns:r="http://schemas.openxmlformats.org/officeDocument/2006/relationships" xmlns:p188="http://schemas.microsoft.com/office/powerpoint/2018/8/main">
  <p188:cm id="{55ED27F0-49C3-4C98-AA7D-FF435F437E74}" authorId="{599ACADF-37F5-3019-FC65-1493BF487C55}" status="resolved" created="2024-09-04T13:52:29.900" complete="100000">
    <ac:deMkLst xmlns:ac="http://schemas.microsoft.com/office/drawing/2013/main/command">
      <pc:docMk xmlns:pc="http://schemas.microsoft.com/office/powerpoint/2013/main/command"/>
      <pc:sldMk xmlns:pc="http://schemas.microsoft.com/office/powerpoint/2013/main/command" cId="387145945" sldId="320"/>
      <ac:spMk id="5" creationId="{30EB58E2-A9A0-481A-8B5B-381B836CE40B}"/>
    </ac:deMkLst>
    <p188:txBody>
      <a:bodyPr/>
      <a:lstStyle/>
      <a:p>
        <a:r>
          <a:rPr lang="en-US"/>
          <a:t>Please make into 2 slides</a:t>
        </a:r>
      </a:p>
    </p188:txBody>
  </p188:cm>
</p188:cmLst>
</file>

<file path=ppt/comments/modernComment_147_7EBB3B32.xml><?xml version="1.0" encoding="utf-8"?>
<p188:cmLst xmlns:a="http://schemas.openxmlformats.org/drawingml/2006/main" xmlns:r="http://schemas.openxmlformats.org/officeDocument/2006/relationships" xmlns:p188="http://schemas.microsoft.com/office/powerpoint/2018/8/main">
  <p188:cm id="{911838AB-E71C-4A62-B003-74CEEA2BD712}" authorId="{599ACADF-37F5-3019-FC65-1493BF487C55}" created="2024-09-04T13:55:12.582">
    <ac:deMkLst xmlns:ac="http://schemas.microsoft.com/office/drawing/2013/main/command">
      <pc:docMk xmlns:pc="http://schemas.microsoft.com/office/powerpoint/2013/main/command"/>
      <pc:sldMk xmlns:pc="http://schemas.microsoft.com/office/powerpoint/2013/main/command" cId="2126199602" sldId="327"/>
      <ac:spMk id="6" creationId="{2BBAABBD-8A7F-A90C-3E5F-9B47E6255AA6}"/>
    </ac:deMkLst>
    <p188:txBody>
      <a:bodyPr/>
      <a:lstStyle/>
      <a:p>
        <a:r>
          <a:rPr lang="en-US"/>
          <a:t>Let's get with JPL or Monica Knight about telling a story here </a:t>
        </a:r>
      </a:p>
    </p188:txBody>
  </p188:cm>
</p188:cmLst>
</file>

<file path=ppt/comments/modernComment_148_FDA3221F.xml><?xml version="1.0" encoding="utf-8"?>
<p188:cmLst xmlns:a="http://schemas.openxmlformats.org/drawingml/2006/main" xmlns:r="http://schemas.openxmlformats.org/officeDocument/2006/relationships" xmlns:p188="http://schemas.microsoft.com/office/powerpoint/2018/8/main">
  <p188:cm id="{E1F8B072-7334-49DB-89B6-33BE40398B17}" authorId="{599ACADF-37F5-3019-FC65-1493BF487C55}" created="2024-09-04T13:54:29.673">
    <ac:deMkLst xmlns:ac="http://schemas.microsoft.com/office/drawing/2013/main/command">
      <pc:docMk xmlns:pc="http://schemas.microsoft.com/office/powerpoint/2013/main/command"/>
      <pc:sldMk xmlns:pc="http://schemas.microsoft.com/office/powerpoint/2013/main/command" cId="4255326751" sldId="328"/>
      <ac:spMk id="6" creationId="{2BBAABBD-8A7F-A90C-3E5F-9B47E6255AA6}"/>
    </ac:deMkLst>
    <p188:txBody>
      <a:bodyPr/>
      <a:lstStyle/>
      <a:p>
        <a:r>
          <a:rPr lang="en-US"/>
          <a:t>Need to work with JPL regarding a war story for this section.  </a:t>
        </a:r>
      </a:p>
    </p188:txBody>
  </p188:cm>
</p188:cmLst>
</file>

<file path=ppt/comments/modernComment_14C_7D0FE1FD.xml><?xml version="1.0" encoding="utf-8"?>
<p188:cmLst xmlns:a="http://schemas.openxmlformats.org/drawingml/2006/main" xmlns:r="http://schemas.openxmlformats.org/officeDocument/2006/relationships" xmlns:p188="http://schemas.microsoft.com/office/powerpoint/2018/8/main">
  <p188:cm id="{7D5E72E4-B344-4F82-A2A9-E9354511B961}" authorId="{C8B3422E-DA60-E811-3913-E0E39496759C}" created="2024-09-04T14:30:08.650">
    <pc:sldMkLst xmlns:pc="http://schemas.microsoft.com/office/powerpoint/2013/main/command">
      <pc:docMk/>
      <pc:sldMk cId="2098192893" sldId="332"/>
    </pc:sldMkLst>
    <p188:txBody>
      <a:bodyPr/>
      <a:lstStyle/>
      <a:p>
        <a:r>
          <a:rPr lang="en-US"/>
          <a:t>John, Shawn was saying it would be good to have a war story here. Would that recent discipline issue you had where they were using the wrong policy fit, or is that more on the policy side than the documentation side? Just a thought.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10/2/2024</a:t>
            </a:fld>
            <a:endParaRPr lang="en-US"/>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10</a:t>
            </a:fld>
            <a:endParaRPr lang="en-US"/>
          </a:p>
        </p:txBody>
      </p:sp>
    </p:spTree>
    <p:extLst>
      <p:ext uri="{BB962C8B-B14F-4D97-AF65-F5344CB8AC3E}">
        <p14:creationId xmlns:p14="http://schemas.microsoft.com/office/powerpoint/2010/main" val="343857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11</a:t>
            </a:fld>
            <a:endParaRPr lang="en-US"/>
          </a:p>
        </p:txBody>
      </p:sp>
    </p:spTree>
    <p:extLst>
      <p:ext uri="{BB962C8B-B14F-4D97-AF65-F5344CB8AC3E}">
        <p14:creationId xmlns:p14="http://schemas.microsoft.com/office/powerpoint/2010/main" val="1970526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12</a:t>
            </a:fld>
            <a:endParaRPr lang="en-US"/>
          </a:p>
        </p:txBody>
      </p:sp>
    </p:spTree>
    <p:extLst>
      <p:ext uri="{BB962C8B-B14F-4D97-AF65-F5344CB8AC3E}">
        <p14:creationId xmlns:p14="http://schemas.microsoft.com/office/powerpoint/2010/main" val="303089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13</a:t>
            </a:fld>
            <a:endParaRPr lang="en-US"/>
          </a:p>
        </p:txBody>
      </p:sp>
    </p:spTree>
    <p:extLst>
      <p:ext uri="{BB962C8B-B14F-4D97-AF65-F5344CB8AC3E}">
        <p14:creationId xmlns:p14="http://schemas.microsoft.com/office/powerpoint/2010/main" val="373580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14</a:t>
            </a:fld>
            <a:endParaRPr lang="en-US"/>
          </a:p>
        </p:txBody>
      </p:sp>
    </p:spTree>
    <p:extLst>
      <p:ext uri="{BB962C8B-B14F-4D97-AF65-F5344CB8AC3E}">
        <p14:creationId xmlns:p14="http://schemas.microsoft.com/office/powerpoint/2010/main" val="1359824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15</a:t>
            </a:fld>
            <a:endParaRPr lang="en-US"/>
          </a:p>
        </p:txBody>
      </p:sp>
    </p:spTree>
    <p:extLst>
      <p:ext uri="{BB962C8B-B14F-4D97-AF65-F5344CB8AC3E}">
        <p14:creationId xmlns:p14="http://schemas.microsoft.com/office/powerpoint/2010/main" val="417002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16</a:t>
            </a:fld>
            <a:endParaRPr lang="en-US"/>
          </a:p>
        </p:txBody>
      </p:sp>
    </p:spTree>
    <p:extLst>
      <p:ext uri="{BB962C8B-B14F-4D97-AF65-F5344CB8AC3E}">
        <p14:creationId xmlns:p14="http://schemas.microsoft.com/office/powerpoint/2010/main" val="68264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17</a:t>
            </a:fld>
            <a:endParaRPr lang="en-US"/>
          </a:p>
        </p:txBody>
      </p:sp>
    </p:spTree>
    <p:extLst>
      <p:ext uri="{BB962C8B-B14F-4D97-AF65-F5344CB8AC3E}">
        <p14:creationId xmlns:p14="http://schemas.microsoft.com/office/powerpoint/2010/main" val="217945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18</a:t>
            </a:fld>
            <a:endParaRPr lang="en-US"/>
          </a:p>
        </p:txBody>
      </p:sp>
    </p:spTree>
    <p:extLst>
      <p:ext uri="{BB962C8B-B14F-4D97-AF65-F5344CB8AC3E}">
        <p14:creationId xmlns:p14="http://schemas.microsoft.com/office/powerpoint/2010/main" val="196467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19</a:t>
            </a:fld>
            <a:endParaRPr lang="en-US"/>
          </a:p>
        </p:txBody>
      </p:sp>
    </p:spTree>
    <p:extLst>
      <p:ext uri="{BB962C8B-B14F-4D97-AF65-F5344CB8AC3E}">
        <p14:creationId xmlns:p14="http://schemas.microsoft.com/office/powerpoint/2010/main" val="148598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20</a:t>
            </a:fld>
            <a:endParaRPr lang="en-US"/>
          </a:p>
        </p:txBody>
      </p:sp>
    </p:spTree>
    <p:extLst>
      <p:ext uri="{BB962C8B-B14F-4D97-AF65-F5344CB8AC3E}">
        <p14:creationId xmlns:p14="http://schemas.microsoft.com/office/powerpoint/2010/main" val="3711968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21</a:t>
            </a:fld>
            <a:endParaRPr lang="en-US"/>
          </a:p>
        </p:txBody>
      </p:sp>
    </p:spTree>
    <p:extLst>
      <p:ext uri="{BB962C8B-B14F-4D97-AF65-F5344CB8AC3E}">
        <p14:creationId xmlns:p14="http://schemas.microsoft.com/office/powerpoint/2010/main" val="1701352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22</a:t>
            </a:fld>
            <a:endParaRPr lang="en-US"/>
          </a:p>
        </p:txBody>
      </p:sp>
    </p:spTree>
    <p:extLst>
      <p:ext uri="{BB962C8B-B14F-4D97-AF65-F5344CB8AC3E}">
        <p14:creationId xmlns:p14="http://schemas.microsoft.com/office/powerpoint/2010/main" val="3314529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23</a:t>
            </a:fld>
            <a:endParaRPr lang="en-US"/>
          </a:p>
        </p:txBody>
      </p:sp>
    </p:spTree>
    <p:extLst>
      <p:ext uri="{BB962C8B-B14F-4D97-AF65-F5344CB8AC3E}">
        <p14:creationId xmlns:p14="http://schemas.microsoft.com/office/powerpoint/2010/main" val="398691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24</a:t>
            </a:fld>
            <a:endParaRPr lang="en-US"/>
          </a:p>
        </p:txBody>
      </p:sp>
    </p:spTree>
    <p:extLst>
      <p:ext uri="{BB962C8B-B14F-4D97-AF65-F5344CB8AC3E}">
        <p14:creationId xmlns:p14="http://schemas.microsoft.com/office/powerpoint/2010/main" val="5806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3</a:t>
            </a:fld>
            <a:endParaRPr lang="en-US"/>
          </a:p>
        </p:txBody>
      </p:sp>
    </p:spTree>
    <p:extLst>
      <p:ext uri="{BB962C8B-B14F-4D97-AF65-F5344CB8AC3E}">
        <p14:creationId xmlns:p14="http://schemas.microsoft.com/office/powerpoint/2010/main" val="284470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a:p>
        </p:txBody>
      </p:sp>
    </p:spTree>
    <p:extLst>
      <p:ext uri="{BB962C8B-B14F-4D97-AF65-F5344CB8AC3E}">
        <p14:creationId xmlns:p14="http://schemas.microsoft.com/office/powerpoint/2010/main" val="357255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5</a:t>
            </a:fld>
            <a:endParaRPr lang="en-US"/>
          </a:p>
        </p:txBody>
      </p:sp>
    </p:spTree>
    <p:extLst>
      <p:ext uri="{BB962C8B-B14F-4D97-AF65-F5344CB8AC3E}">
        <p14:creationId xmlns:p14="http://schemas.microsoft.com/office/powerpoint/2010/main" val="420028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6</a:t>
            </a:fld>
            <a:endParaRPr lang="en-US"/>
          </a:p>
        </p:txBody>
      </p:sp>
    </p:spTree>
    <p:extLst>
      <p:ext uri="{BB962C8B-B14F-4D97-AF65-F5344CB8AC3E}">
        <p14:creationId xmlns:p14="http://schemas.microsoft.com/office/powerpoint/2010/main" val="219126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7</a:t>
            </a:fld>
            <a:endParaRPr lang="en-US"/>
          </a:p>
        </p:txBody>
      </p:sp>
    </p:spTree>
    <p:extLst>
      <p:ext uri="{BB962C8B-B14F-4D97-AF65-F5344CB8AC3E}">
        <p14:creationId xmlns:p14="http://schemas.microsoft.com/office/powerpoint/2010/main" val="234336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8</a:t>
            </a:fld>
            <a:endParaRPr lang="en-US"/>
          </a:p>
        </p:txBody>
      </p:sp>
    </p:spTree>
    <p:extLst>
      <p:ext uri="{BB962C8B-B14F-4D97-AF65-F5344CB8AC3E}">
        <p14:creationId xmlns:p14="http://schemas.microsoft.com/office/powerpoint/2010/main" val="1475650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9</a:t>
            </a:fld>
            <a:endParaRPr lang="en-US"/>
          </a:p>
        </p:txBody>
      </p:sp>
    </p:spTree>
    <p:extLst>
      <p:ext uri="{BB962C8B-B14F-4D97-AF65-F5344CB8AC3E}">
        <p14:creationId xmlns:p14="http://schemas.microsoft.com/office/powerpoint/2010/main" val="324731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836721537"/>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13514780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r>
              <a:rPr lang="en-US"/>
              <a:t>9/8/20XX</a:t>
            </a:r>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1242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67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30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a:solidFill>
                  <a:schemeClr val="tx2"/>
                </a:solidFill>
              </a:rPr>
              <a:t>9/8/20XX</a:t>
            </a:r>
            <a:endParaRPr lang="en-US"/>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66008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15" name="Content Placeholder 2">
            <a:extLst>
              <a:ext uri="{FF2B5EF4-FFF2-40B4-BE49-F238E27FC236}">
                <a16:creationId xmlns:a16="http://schemas.microsoft.com/office/drawing/2014/main" id="{5778233C-CCEC-FC64-A709-616569B37D23}"/>
              </a:ext>
            </a:extLst>
          </p:cNvPr>
          <p:cNvSpPr>
            <a:spLocks noGrp="1"/>
          </p:cNvSpPr>
          <p:nvPr>
            <p:ph sz="quarter" idx="18" hasCustomPrompt="1"/>
          </p:nvPr>
        </p:nvSpPr>
        <p:spPr>
          <a:xfrm>
            <a:off x="1542563"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7FEFA15-354D-6389-9102-922A664A73AE}"/>
              </a:ext>
            </a:extLst>
          </p:cNvPr>
          <p:cNvSpPr>
            <a:spLocks noGrp="1"/>
          </p:cNvSpPr>
          <p:nvPr>
            <p:ph sz="quarter" idx="19" hasCustomPrompt="1"/>
          </p:nvPr>
        </p:nvSpPr>
        <p:spPr>
          <a:xfrm>
            <a:off x="6966630"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6678168" y="6309360"/>
            <a:ext cx="2148840" cy="457200"/>
          </a:xfrm>
        </p:spPr>
        <p:txBody>
          <a:bodyPr/>
          <a:lstStyle>
            <a:lvl1pPr algn="l">
              <a:defRPr/>
            </a:lvl1pPr>
          </a:lstStyle>
          <a:p>
            <a:r>
              <a:rPr lang="en-US"/>
              <a:t>9/8/20XX</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1941792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869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4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3184602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58979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85598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9/8/20XX</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50562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5CD215-1C45-48A0-8534-39FFE8A7C95A}"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 useBgFill="1">
        <p:nvSpPr>
          <p:cNvPr id="6" name="Rectangle 5">
            <a:extLst>
              <a:ext uri="{FF2B5EF4-FFF2-40B4-BE49-F238E27FC236}">
                <a16:creationId xmlns:a16="http://schemas.microsoft.com/office/drawing/2014/main" id="{34C61DF6-3A2D-55DA-8448-C2D07707EFD5}"/>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B340BB-A35D-C47D-F28F-6FBE043F6E75}"/>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CDAB0E-1B08-9A3E-38B2-E60401CC015C}"/>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4A4B38-C41B-0C14-CB28-67E9721123DD}"/>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FD99EC-B9CC-A1AC-EFF4-B65977F54B6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9280CA-3626-981C-CF19-E559E0DA8DAC}"/>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5C9117-F419-BD57-1080-86A4D136087F}"/>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D54386-29C8-95E0-C9D9-78F27AD2E73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86850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874922067"/>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156233360"/>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p>
        </p:txBody>
      </p:sp>
    </p:spTree>
    <p:extLst>
      <p:ext uri="{BB962C8B-B14F-4D97-AF65-F5344CB8AC3E}">
        <p14:creationId xmlns:p14="http://schemas.microsoft.com/office/powerpoint/2010/main" val="34974580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0182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0" r:id="rId13"/>
    <p:sldLayoutId id="2147483701" r:id="rId14"/>
    <p:sldLayoutId id="2147483703" r:id="rId15"/>
    <p:sldLayoutId id="2147483707" r:id="rId16"/>
    <p:sldLayoutId id="2147483709" r:id="rId17"/>
    <p:sldLayoutId id="2147483682" r:id="rId18"/>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40_171360D9.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48_FDA3221F.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4C_7D0FE1FD.xm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47_7EBB3B32.xm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6" name="Rectangle 15">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175829-70EA-4A6D-978C-4D0923059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3064" y="0"/>
            <a:ext cx="4348936" cy="17400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5D2B4A-3399-4CCF-A171-7F8B1BF54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04894"/>
            <a:ext cx="640080" cy="4362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94967F-D57B-433D-9A92-5C82B10CF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1778958"/>
            <a:ext cx="7159214" cy="43627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243060" y="2218414"/>
            <a:ext cx="5956534" cy="2631882"/>
          </a:xfrm>
        </p:spPr>
        <p:txBody>
          <a:bodyPr vert="horz" lIns="109728" tIns="109728" rIns="109728" bIns="91440" rtlCol="0" anchor="ctr">
            <a:normAutofit/>
          </a:bodyPr>
          <a:lstStyle/>
          <a:p>
            <a:pPr algn="ctr">
              <a:lnSpc>
                <a:spcPct val="115000"/>
              </a:lnSpc>
            </a:pPr>
            <a:r>
              <a:rPr lang="en-US" sz="4400" b="0" dirty="0"/>
              <a:t>The power of Documentation</a:t>
            </a:r>
            <a:br>
              <a:rPr lang="en-US" sz="3400" b="0" dirty="0"/>
            </a:br>
            <a:r>
              <a:rPr lang="en-US" sz="1600" b="0" dirty="0"/>
              <a:t>Shawn A. Arnold, Esq., B.C.S.</a:t>
            </a:r>
            <a:br>
              <a:rPr lang="en-US" sz="1600" b="0" dirty="0"/>
            </a:br>
            <a:r>
              <a:rPr lang="en-US" sz="1600" b="0" dirty="0" err="1">
                <a:ea typeface="Meiryo"/>
              </a:rPr>
              <a:t>JOhn</a:t>
            </a:r>
            <a:r>
              <a:rPr lang="en-US" sz="1600" b="0" dirty="0">
                <a:ea typeface="Meiryo"/>
              </a:rPr>
              <a:t> P. </a:t>
            </a:r>
            <a:r>
              <a:rPr lang="en-US" sz="1600" b="0" dirty="0" err="1">
                <a:ea typeface="Meiryo"/>
              </a:rPr>
              <a:t>LeombRUno</a:t>
            </a:r>
            <a:r>
              <a:rPr lang="en-US" sz="1600" b="0" dirty="0">
                <a:ea typeface="Meiryo"/>
              </a:rPr>
              <a:t>, Esq.</a:t>
            </a:r>
            <a:br>
              <a:rPr lang="en-US" dirty="0"/>
            </a:br>
            <a:r>
              <a:rPr lang="en-US" sz="1600" b="0" dirty="0">
                <a:ea typeface="Meiryo"/>
              </a:rPr>
              <a:t>Dr. Monica Knight</a:t>
            </a:r>
          </a:p>
        </p:txBody>
      </p:sp>
      <p:sp>
        <p:nvSpPr>
          <p:cNvPr id="26" name="Rectangle 25">
            <a:extLst>
              <a:ext uri="{FF2B5EF4-FFF2-40B4-BE49-F238E27FC236}">
                <a16:creationId xmlns:a16="http://schemas.microsoft.com/office/drawing/2014/main" id="{41828A56-78F8-49CB-B2C3-4C7C093B8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9294" y="1766026"/>
            <a:ext cx="4392706" cy="43463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B57D892-A065-4003-93F3-65AB1A248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46954"/>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6D37AACF-D8A6-B8D3-4747-280F67F9FDA3}"/>
              </a:ext>
            </a:extLst>
          </p:cNvPr>
          <p:cNvPicPr>
            <a:picLocks noChangeAspect="1"/>
          </p:cNvPicPr>
          <p:nvPr/>
        </p:nvPicPr>
        <p:blipFill>
          <a:blip r:embed="rId3"/>
          <a:stretch>
            <a:fillRect/>
          </a:stretch>
        </p:blipFill>
        <p:spPr>
          <a:xfrm>
            <a:off x="8319210" y="3481481"/>
            <a:ext cx="3385107" cy="981680"/>
          </a:xfrm>
          <a:prstGeom prst="rect">
            <a:avLst/>
          </a:prstGeom>
        </p:spPr>
      </p:pic>
      <p:sp>
        <p:nvSpPr>
          <p:cNvPr id="30" name="Rectangle 29">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6167615"/>
            <a:ext cx="7759826"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A1DA1C-6CE0-4AE4-918F-CC0E685C5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9294" y="6167615"/>
            <a:ext cx="4392706" cy="690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67C3D3-B919-4C65-907E-45C21C631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6898"/>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BCBF7BE-192C-47B7-816B-8213C256E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05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9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ild looking over a window">
            <a:extLst>
              <a:ext uri="{FF2B5EF4-FFF2-40B4-BE49-F238E27FC236}">
                <a16:creationId xmlns:a16="http://schemas.microsoft.com/office/drawing/2014/main" id="{0B44CCF3-A930-31AE-CD35-49112B93E467}"/>
              </a:ext>
            </a:extLst>
          </p:cNvPr>
          <p:cNvPicPr>
            <a:picLocks noChangeAspect="1"/>
          </p:cNvPicPr>
          <p:nvPr/>
        </p:nvPicPr>
        <p:blipFill>
          <a:blip r:embed="rId4"/>
          <a:srcRect l="25857" r="5730" b="-2"/>
          <a:stretch/>
        </p:blipFill>
        <p:spPr>
          <a:xfrm>
            <a:off x="20" y="1804072"/>
            <a:ext cx="4458058" cy="4349801"/>
          </a:xfrm>
          <a:prstGeom prst="rect">
            <a:avLst/>
          </a:prstGeom>
        </p:spPr>
      </p:pic>
      <p:sp>
        <p:nvSpPr>
          <p:cNvPr id="98" name="Rectangle 97">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4794636" y="0"/>
            <a:ext cx="6754447" cy="1471622"/>
          </a:xfrm>
        </p:spPr>
        <p:txBody>
          <a:bodyPr vert="horz" lIns="109728" tIns="109728" rIns="109728" bIns="91440" rtlCol="0" anchor="b">
            <a:normAutofit/>
          </a:bodyPr>
          <a:lstStyle/>
          <a:p>
            <a:pPr>
              <a:lnSpc>
                <a:spcPct val="150000"/>
              </a:lnSpc>
            </a:pPr>
            <a:r>
              <a:rPr lang="en-US" sz="3600"/>
              <a:t>Complaints</a:t>
            </a:r>
          </a:p>
        </p:txBody>
      </p:sp>
      <p:sp>
        <p:nvSpPr>
          <p:cNvPr id="100" name="Rectangle 99">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4794636" y="1471622"/>
            <a:ext cx="7394315" cy="5053928"/>
          </a:xfrm>
        </p:spPr>
        <p:txBody>
          <a:bodyPr vert="horz" lIns="109728" tIns="109728" rIns="109728" bIns="91440" rtlCol="0" anchor="t">
            <a:normAutofit/>
          </a:bodyPr>
          <a:lstStyle/>
          <a:p>
            <a:pPr indent="-342900">
              <a:lnSpc>
                <a:spcPct val="130000"/>
              </a:lnSpc>
              <a:buFont typeface="Corbel" panose="020B0503020204020204" pitchFamily="34" charset="0"/>
              <a:buChar char="•"/>
            </a:pPr>
            <a:r>
              <a:rPr lang="en-US" sz="2400" dirty="0"/>
              <a:t>If you are receiving, parent, student, or staff complaints for an employee, those complaints should be maintained in writing. </a:t>
            </a:r>
            <a:endParaRPr lang="en-US" sz="2400" dirty="0">
              <a:ea typeface="Meiryo"/>
            </a:endParaRPr>
          </a:p>
          <a:p>
            <a:pPr indent="-342900">
              <a:lnSpc>
                <a:spcPct val="130000"/>
              </a:lnSpc>
              <a:buFont typeface="Corbel" panose="020B0503020204020204" pitchFamily="34" charset="0"/>
              <a:buChar char="•"/>
            </a:pPr>
            <a:r>
              <a:rPr lang="en-US" sz="2400" dirty="0"/>
              <a:t>In litigation, it can be difficult to show that a client was receiving complaints if there is no evidence of the complaints ever occurring. </a:t>
            </a:r>
            <a:endParaRPr lang="en-US" sz="2400" dirty="0">
              <a:ea typeface="Meiryo"/>
            </a:endParaRPr>
          </a:p>
          <a:p>
            <a:pPr indent="-342900">
              <a:lnSpc>
                <a:spcPct val="130000"/>
              </a:lnSpc>
              <a:buFont typeface="Corbel" panose="020B0503020204020204" pitchFamily="34" charset="0"/>
              <a:buChar char="•"/>
            </a:pPr>
            <a:endParaRPr lang="en-US" sz="1100"/>
          </a:p>
        </p:txBody>
      </p:sp>
      <p:sp>
        <p:nvSpPr>
          <p:cNvPr id="102" name="Rectangle 101">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4594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5" name="Rectangle 114">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1" descr="Woman at desk reading">
            <a:extLst>
              <a:ext uri="{FF2B5EF4-FFF2-40B4-BE49-F238E27FC236}">
                <a16:creationId xmlns:a16="http://schemas.microsoft.com/office/drawing/2014/main" id="{E6B488C2-2904-B5E0-FFAD-0949256D0CAB}"/>
              </a:ext>
            </a:extLst>
          </p:cNvPr>
          <p:cNvPicPr>
            <a:picLocks noChangeAspect="1"/>
          </p:cNvPicPr>
          <p:nvPr/>
        </p:nvPicPr>
        <p:blipFill>
          <a:blip r:embed="rId3"/>
          <a:srcRect l="9638" r="31640" b="2"/>
          <a:stretch/>
        </p:blipFill>
        <p:spPr>
          <a:xfrm>
            <a:off x="1" y="10"/>
            <a:ext cx="4654296" cy="5290511"/>
          </a:xfrm>
          <a:prstGeom prst="rect">
            <a:avLst/>
          </a:prstGeom>
        </p:spPr>
      </p:pic>
      <p:sp>
        <p:nvSpPr>
          <p:cNvPr id="117" name="Rectangle 116">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a:solidFill>
                  <a:schemeClr val="bg1"/>
                </a:solidFill>
              </a:rPr>
              <a:t>Complaints</a:t>
            </a:r>
          </a:p>
        </p:txBody>
      </p:sp>
      <p:sp>
        <p:nvSpPr>
          <p:cNvPr id="119" name="Rectangle 118">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5376670" y="1940119"/>
            <a:ext cx="6172413" cy="3029446"/>
          </a:xfrm>
        </p:spPr>
        <p:txBody>
          <a:bodyPr vert="horz" lIns="109728" tIns="109728" rIns="109728" bIns="91440" rtlCol="0" anchor="ctr">
            <a:normAutofit/>
          </a:bodyPr>
          <a:lstStyle/>
          <a:p>
            <a:pPr>
              <a:lnSpc>
                <a:spcPct val="130000"/>
              </a:lnSpc>
            </a:pPr>
            <a:endParaRPr lang="en-US" sz="1100"/>
          </a:p>
          <a:p>
            <a:pPr indent="-342900">
              <a:lnSpc>
                <a:spcPct val="130000"/>
              </a:lnSpc>
              <a:buFont typeface="Corbel" panose="020B0503020204020204" pitchFamily="34" charset="0"/>
              <a:buChar char="•"/>
            </a:pPr>
            <a:r>
              <a:rPr lang="en-US" sz="1100"/>
              <a:t>If students have complained, please have them provide a written statement describing the complaint. Many schools have forms that are used for this. If a parent has complained, please have them write a statement or acknowledge the incident in writing. </a:t>
            </a:r>
          </a:p>
          <a:p>
            <a:pPr indent="-342900">
              <a:lnSpc>
                <a:spcPct val="130000"/>
              </a:lnSpc>
              <a:buFont typeface="Corbel" panose="020B0503020204020204" pitchFamily="34" charset="0"/>
              <a:buChar char="•"/>
            </a:pPr>
            <a:r>
              <a:rPr lang="en-US" sz="1100"/>
              <a:t>If staff members have complained, please ensure this complaint is either submitted in writing or acknowledged in writing.</a:t>
            </a:r>
          </a:p>
          <a:p>
            <a:pPr indent="-342900">
              <a:lnSpc>
                <a:spcPct val="130000"/>
              </a:lnSpc>
              <a:buFont typeface="Corbel" panose="020B0503020204020204" pitchFamily="34" charset="0"/>
              <a:buChar char="•"/>
            </a:pPr>
            <a:r>
              <a:rPr lang="en-US" sz="1100"/>
              <a:t>For all complaints, even if you can’t get written documentation from the complainant, make sure you have a description of the incident, the date, time, other individuals that were there, etc.  </a:t>
            </a:r>
          </a:p>
          <a:p>
            <a:pPr indent="-342900">
              <a:lnSpc>
                <a:spcPct val="130000"/>
              </a:lnSpc>
              <a:buFont typeface="Corbel" panose="020B0503020204020204" pitchFamily="34" charset="0"/>
              <a:buChar char="•"/>
            </a:pPr>
            <a:endParaRPr lang="en-US" sz="1100"/>
          </a:p>
          <a:p>
            <a:pPr indent="-342900">
              <a:lnSpc>
                <a:spcPct val="130000"/>
              </a:lnSpc>
              <a:buFont typeface="Corbel" panose="020B0503020204020204" pitchFamily="34" charset="0"/>
              <a:buChar char="•"/>
            </a:pPr>
            <a:endParaRPr lang="en-US" sz="1100"/>
          </a:p>
        </p:txBody>
      </p:sp>
      <p:sp>
        <p:nvSpPr>
          <p:cNvPr id="125" name="Rectangle 124">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139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5" name="Rectangle 11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oup of adults sitting in circle">
            <a:extLst>
              <a:ext uri="{FF2B5EF4-FFF2-40B4-BE49-F238E27FC236}">
                <a16:creationId xmlns:a16="http://schemas.microsoft.com/office/drawing/2014/main" id="{31A4E2E8-F924-F9CD-02ED-24AD4B1F6A8F}"/>
              </a:ext>
            </a:extLst>
          </p:cNvPr>
          <p:cNvPicPr>
            <a:picLocks noChangeAspect="1"/>
          </p:cNvPicPr>
          <p:nvPr/>
        </p:nvPicPr>
        <p:blipFill>
          <a:blip r:embed="rId3"/>
          <a:srcRect l="14022" r="17566" b="-2"/>
          <a:stretch/>
        </p:blipFill>
        <p:spPr>
          <a:xfrm>
            <a:off x="20" y="1804072"/>
            <a:ext cx="4458058" cy="4349801"/>
          </a:xfrm>
          <a:prstGeom prst="rect">
            <a:avLst/>
          </a:prstGeom>
        </p:spPr>
      </p:pic>
      <p:sp>
        <p:nvSpPr>
          <p:cNvPr id="119" name="Rectangle 118">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50000"/>
              </a:lnSpc>
            </a:pPr>
            <a:r>
              <a:rPr lang="en-US" sz="3600" dirty="0"/>
              <a:t>Discipline</a:t>
            </a:r>
          </a:p>
        </p:txBody>
      </p:sp>
      <p:sp>
        <p:nvSpPr>
          <p:cNvPr id="121" name="Rectangle 120">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4794637" y="1940001"/>
            <a:ext cx="6754446" cy="3834594"/>
          </a:xfrm>
        </p:spPr>
        <p:txBody>
          <a:bodyPr vert="horz" lIns="109728" tIns="109728" rIns="109728" bIns="91440" rtlCol="0" anchor="t">
            <a:normAutofit fontScale="92500" lnSpcReduction="10000"/>
          </a:bodyPr>
          <a:lstStyle/>
          <a:p>
            <a:pPr indent="-342900">
              <a:lnSpc>
                <a:spcPct val="130000"/>
              </a:lnSpc>
              <a:buFont typeface="Corbel" panose="020B0503020204020204" pitchFamily="34" charset="0"/>
              <a:buChar char="•"/>
            </a:pPr>
            <a:r>
              <a:rPr lang="en-US" sz="1400" dirty="0"/>
              <a:t>If an employee has violated a school policy, that violation should be documented and signed by the employee. </a:t>
            </a:r>
          </a:p>
          <a:p>
            <a:pPr indent="-342900">
              <a:lnSpc>
                <a:spcPct val="130000"/>
              </a:lnSpc>
              <a:buFont typeface="Corbel" panose="020B0503020204020204" pitchFamily="34" charset="0"/>
              <a:buChar char="•"/>
            </a:pPr>
            <a:r>
              <a:rPr lang="en-US" sz="1400" dirty="0"/>
              <a:t>For example, if an employee is late, each incident should be documented, acknowledged by the employee, and filed. Then, if an employee later files a FMLA violation claim, but you actually terminated them for un-related attendance issues, you can easily provide each instance that employee was late/ absent. </a:t>
            </a:r>
          </a:p>
          <a:p>
            <a:pPr indent="-342900">
              <a:lnSpc>
                <a:spcPct val="130000"/>
              </a:lnSpc>
              <a:buFont typeface="Corbel" panose="020B0503020204020204" pitchFamily="34" charset="0"/>
              <a:buChar char="•"/>
            </a:pPr>
            <a:r>
              <a:rPr lang="en-US" sz="1400" dirty="0"/>
              <a:t>Another example would be that each time an employee is subject to progressive discipline, there should be a write up of the incident with a written acknowledgement by the employee. Then, if an employee files a discrimination claim, and you actually terminated them for insubordination, you can show each violation easily. </a:t>
            </a:r>
          </a:p>
          <a:p>
            <a:pPr indent="-342900">
              <a:lnSpc>
                <a:spcPct val="130000"/>
              </a:lnSpc>
              <a:buFont typeface="Corbel" panose="020B0503020204020204" pitchFamily="34" charset="0"/>
              <a:buChar char="•"/>
            </a:pPr>
            <a:endParaRPr lang="en-US" sz="1000" dirty="0"/>
          </a:p>
          <a:p>
            <a:pPr indent="-342900">
              <a:lnSpc>
                <a:spcPct val="130000"/>
              </a:lnSpc>
              <a:buFont typeface="Corbel" panose="020B0503020204020204" pitchFamily="34" charset="0"/>
              <a:buChar char="•"/>
            </a:pPr>
            <a:endParaRPr lang="en-US" sz="1000" dirty="0"/>
          </a:p>
        </p:txBody>
      </p:sp>
      <p:sp>
        <p:nvSpPr>
          <p:cNvPr id="123" name="Rectangle 122">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14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6" name="Rectangle 135">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1" descr="Closeup of adult holding books">
            <a:extLst>
              <a:ext uri="{FF2B5EF4-FFF2-40B4-BE49-F238E27FC236}">
                <a16:creationId xmlns:a16="http://schemas.microsoft.com/office/drawing/2014/main" id="{54BE0EC4-093F-18D2-4307-64B1995612DC}"/>
              </a:ext>
            </a:extLst>
          </p:cNvPr>
          <p:cNvPicPr>
            <a:picLocks noChangeAspect="1"/>
          </p:cNvPicPr>
          <p:nvPr/>
        </p:nvPicPr>
        <p:blipFill>
          <a:blip r:embed="rId3"/>
          <a:srcRect l="38460" r="2818" b="2"/>
          <a:stretch/>
        </p:blipFill>
        <p:spPr>
          <a:xfrm>
            <a:off x="1" y="10"/>
            <a:ext cx="4654296" cy="5290511"/>
          </a:xfrm>
          <a:prstGeom prst="rect">
            <a:avLst/>
          </a:prstGeom>
        </p:spPr>
      </p:pic>
      <p:sp>
        <p:nvSpPr>
          <p:cNvPr id="138" name="Rectangle 137">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dirty="0">
                <a:solidFill>
                  <a:schemeClr val="bg1"/>
                </a:solidFill>
              </a:rPr>
              <a:t>Example</a:t>
            </a:r>
          </a:p>
        </p:txBody>
      </p:sp>
      <p:sp>
        <p:nvSpPr>
          <p:cNvPr id="140" name="Rectangle 139">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5376670" y="1940119"/>
            <a:ext cx="6172413" cy="3029446"/>
          </a:xfrm>
        </p:spPr>
        <p:txBody>
          <a:bodyPr vert="horz" lIns="109728" tIns="109728" rIns="109728" bIns="91440" rtlCol="0" anchor="ctr">
            <a:normAutofit/>
          </a:bodyPr>
          <a:lstStyle/>
          <a:p>
            <a:pPr indent="-342900">
              <a:lnSpc>
                <a:spcPct val="140000"/>
              </a:lnSpc>
              <a:buFont typeface="Corbel" panose="020B0503020204020204" pitchFamily="34" charset="0"/>
              <a:buChar char="•"/>
            </a:pPr>
            <a:endParaRPr lang="en-US"/>
          </a:p>
          <a:p>
            <a:pPr indent="-342900">
              <a:lnSpc>
                <a:spcPct val="140000"/>
              </a:lnSpc>
              <a:buFont typeface="Corbel" panose="020B0503020204020204" pitchFamily="34" charset="0"/>
              <a:buChar char="•"/>
            </a:pPr>
            <a:endParaRPr lang="en-US"/>
          </a:p>
          <a:p>
            <a:pPr indent="-342900">
              <a:lnSpc>
                <a:spcPct val="140000"/>
              </a:lnSpc>
              <a:buFont typeface="Corbel" panose="020B0503020204020204" pitchFamily="34" charset="0"/>
              <a:buChar char="•"/>
            </a:pPr>
            <a:endParaRPr lang="en-US"/>
          </a:p>
        </p:txBody>
      </p:sp>
      <p:sp>
        <p:nvSpPr>
          <p:cNvPr id="146" name="Rectangle 145">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4">
            <a:extLst>
              <a:ext uri="{FF2B5EF4-FFF2-40B4-BE49-F238E27FC236}">
                <a16:creationId xmlns:a16="http://schemas.microsoft.com/office/drawing/2014/main" id="{74A5B8D7-81AE-3CEC-8EE1-4D886E543DCD}"/>
              </a:ext>
            </a:extLst>
          </p:cNvPr>
          <p:cNvSpPr txBox="1">
            <a:spLocks/>
          </p:cNvSpPr>
          <p:nvPr/>
        </p:nvSpPr>
        <p:spPr>
          <a:xfrm>
            <a:off x="4715258" y="1588073"/>
            <a:ext cx="7537702" cy="3834594"/>
          </a:xfrm>
          <a:prstGeom prst="rect">
            <a:avLst/>
          </a:prstGeom>
        </p:spPr>
        <p:txBody>
          <a:bodyPr vert="horz" lIns="109728" tIns="109728" rIns="109728" bIns="91440" rtlCol="0" anchor="t">
            <a:normAutofit fontScale="85000" lnSpcReduction="10000"/>
          </a:bodyPr>
          <a:lstStyle>
            <a:lvl1pPr marL="0" indent="0" algn="l" defTabSz="914400" rtl="0" eaLnBrk="1" latinLnBrk="0" hangingPunct="1">
              <a:lnSpc>
                <a:spcPct val="125000"/>
              </a:lnSpc>
              <a:spcBef>
                <a:spcPts val="930"/>
              </a:spcBef>
              <a:spcAft>
                <a:spcPts val="600"/>
              </a:spcAft>
              <a:buFont typeface="Corbel" panose="020B0503020204020204" pitchFamily="34" charset="0"/>
              <a:buNone/>
              <a:defRPr sz="20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25000"/>
              </a:lnSpc>
              <a:spcBef>
                <a:spcPts val="930"/>
              </a:spcBef>
              <a:spcAft>
                <a:spcPts val="600"/>
              </a:spcAft>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25000"/>
              </a:lnSpc>
              <a:spcBef>
                <a:spcPts val="930"/>
              </a:spcBef>
              <a:spcAft>
                <a:spcPts val="600"/>
              </a:spcAft>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25000"/>
              </a:lnSpc>
              <a:spcBef>
                <a:spcPts val="930"/>
              </a:spcBef>
              <a:spcAft>
                <a:spcPts val="600"/>
              </a:spcAft>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25000"/>
              </a:lnSpc>
              <a:spcBef>
                <a:spcPts val="930"/>
              </a:spcBef>
              <a:spcAft>
                <a:spcPts val="600"/>
              </a:spcAft>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indent="-342900">
              <a:lnSpc>
                <a:spcPct val="130000"/>
              </a:lnSpc>
              <a:buFont typeface="Corbel" panose="020B0503020204020204" pitchFamily="34" charset="0"/>
              <a:buChar char="•"/>
            </a:pPr>
            <a:r>
              <a:rPr lang="en-US" sz="1400" dirty="0"/>
              <a:t>A new instructional employee has asked for accommodations and some reasonable accommodations have been approved. </a:t>
            </a:r>
          </a:p>
          <a:p>
            <a:pPr indent="-342900">
              <a:lnSpc>
                <a:spcPct val="130000"/>
              </a:lnSpc>
              <a:buFont typeface="Corbel" panose="020B0503020204020204" pitchFamily="34" charset="0"/>
              <a:buChar char="•"/>
            </a:pPr>
            <a:r>
              <a:rPr lang="en-US" sz="1400" dirty="0"/>
              <a:t>Throughout the year, performance becomes an issue and parents begin to complain. This employee also behaves poorly with staff and has become insubordinate.</a:t>
            </a:r>
          </a:p>
          <a:p>
            <a:pPr indent="-342900">
              <a:lnSpc>
                <a:spcPct val="130000"/>
              </a:lnSpc>
              <a:buFont typeface="Corbel" panose="020B0503020204020204" pitchFamily="34" charset="0"/>
              <a:buChar char="•"/>
            </a:pPr>
            <a:r>
              <a:rPr lang="en-US" sz="1400" dirty="0"/>
              <a:t>When the employee is non-renewed due to her performance and behavior, she begins requesting documentation to justify her termination. </a:t>
            </a:r>
          </a:p>
          <a:p>
            <a:pPr indent="-342900">
              <a:lnSpc>
                <a:spcPct val="130000"/>
              </a:lnSpc>
              <a:buFont typeface="Corbel" panose="020B0503020204020204" pitchFamily="34" charset="0"/>
              <a:buChar char="•"/>
            </a:pPr>
            <a:r>
              <a:rPr lang="en-US" sz="1400" dirty="0"/>
              <a:t>When not satisfied, she files a discrimination complaint with the FCHR. </a:t>
            </a:r>
          </a:p>
          <a:p>
            <a:pPr indent="-342900">
              <a:lnSpc>
                <a:spcPct val="130000"/>
              </a:lnSpc>
              <a:buFont typeface="Corbel" panose="020B0503020204020204" pitchFamily="34" charset="0"/>
              <a:buChar char="•"/>
            </a:pPr>
            <a:r>
              <a:rPr lang="en-US" sz="1400" dirty="0"/>
              <a:t>What happens when you do not have those parent complaints documented? What if this employee has no formal discipline documentation? What about not being able to access observation comments or Class Dojo messages from parents? </a:t>
            </a:r>
            <a:r>
              <a:rPr lang="en-US" sz="1400" b="1" i="1" u="sng" dirty="0"/>
              <a:t>Increased litigation cost and higher risk. </a:t>
            </a:r>
          </a:p>
          <a:p>
            <a:pPr indent="-342900">
              <a:lnSpc>
                <a:spcPct val="130000"/>
              </a:lnSpc>
              <a:buFont typeface="Corbel" panose="020B0503020204020204" pitchFamily="34" charset="0"/>
              <a:buChar char="•"/>
            </a:pPr>
            <a:endParaRPr lang="en-US" sz="1400" dirty="0"/>
          </a:p>
          <a:p>
            <a:pPr indent="-342900">
              <a:lnSpc>
                <a:spcPct val="130000"/>
              </a:lnSpc>
              <a:buFont typeface="Corbel" panose="020B0503020204020204" pitchFamily="34" charset="0"/>
              <a:buChar char="•"/>
            </a:pPr>
            <a:endParaRPr lang="en-US" sz="1400" dirty="0"/>
          </a:p>
          <a:p>
            <a:pPr indent="-342900">
              <a:lnSpc>
                <a:spcPct val="130000"/>
              </a:lnSpc>
              <a:buFont typeface="Corbel" panose="020B0503020204020204" pitchFamily="34" charset="0"/>
              <a:buChar char="•"/>
            </a:pPr>
            <a:endParaRPr lang="en-US" sz="1400" dirty="0"/>
          </a:p>
          <a:p>
            <a:pPr indent="-342900">
              <a:lnSpc>
                <a:spcPct val="130000"/>
              </a:lnSpc>
              <a:buFont typeface="Corbel" panose="020B0503020204020204" pitchFamily="34" charset="0"/>
              <a:buChar char="•"/>
            </a:pPr>
            <a:endParaRPr lang="en-US" sz="1400" dirty="0"/>
          </a:p>
          <a:p>
            <a:pPr indent="-342900">
              <a:lnSpc>
                <a:spcPct val="130000"/>
              </a:lnSpc>
              <a:buFont typeface="Corbel" panose="020B0503020204020204" pitchFamily="34" charset="0"/>
              <a:buChar char="•"/>
            </a:pPr>
            <a:endParaRPr lang="en-US" sz="1000" dirty="0"/>
          </a:p>
          <a:p>
            <a:pPr indent="-342900">
              <a:lnSpc>
                <a:spcPct val="130000"/>
              </a:lnSpc>
              <a:buFont typeface="Corbel" panose="020B0503020204020204" pitchFamily="34" charset="0"/>
              <a:buChar char="•"/>
            </a:pPr>
            <a:endParaRPr lang="en-US" sz="1000" dirty="0"/>
          </a:p>
        </p:txBody>
      </p:sp>
    </p:spTree>
    <p:extLst>
      <p:ext uri="{BB962C8B-B14F-4D97-AF65-F5344CB8AC3E}">
        <p14:creationId xmlns:p14="http://schemas.microsoft.com/office/powerpoint/2010/main" val="445930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p:txBody>
          <a:bodyPr/>
          <a:lstStyle/>
          <a:p>
            <a:r>
              <a:rPr lang="en-US"/>
              <a:t>Student Discipline</a:t>
            </a:r>
          </a:p>
        </p:txBody>
      </p:sp>
      <p:pic>
        <p:nvPicPr>
          <p:cNvPr id="6" name="Picture Placeholder 5" descr="Group of smiling young people standing on lawn outside brick building, wearing backpacks and tote bag, holding cellphones">
            <a:extLst>
              <a:ext uri="{FF2B5EF4-FFF2-40B4-BE49-F238E27FC236}">
                <a16:creationId xmlns:a16="http://schemas.microsoft.com/office/drawing/2014/main" id="{49488C93-8CCF-2C37-0AD8-D2284A061AF5}"/>
              </a:ext>
            </a:extLst>
          </p:cNvPr>
          <p:cNvPicPr>
            <a:picLocks noGrp="1" noChangeAspect="1"/>
          </p:cNvPicPr>
          <p:nvPr>
            <p:ph type="pic" sz="quarter" idx="13"/>
          </p:nvPr>
        </p:nvPicPr>
        <p:blipFill>
          <a:blip r:embed="rId3"/>
          <a:srcRect l="14166" r="14166"/>
          <a:stretch>
            <a:fillRect/>
          </a:stretch>
        </p:blipFill>
        <p:spPr>
          <a:xfrm>
            <a:off x="0" y="0"/>
            <a:ext cx="6391656" cy="6197600"/>
          </a:xfrm>
        </p:spPr>
      </p:pic>
    </p:spTree>
    <p:extLst>
      <p:ext uri="{BB962C8B-B14F-4D97-AF65-F5344CB8AC3E}">
        <p14:creationId xmlns:p14="http://schemas.microsoft.com/office/powerpoint/2010/main" val="351537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p:txBody>
          <a:bodyPr/>
          <a:lstStyle/>
          <a:p>
            <a:r>
              <a:rPr lang="en-US"/>
              <a:t>Parent &amp; Student Documentation</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p:txBody>
          <a:bodyPr>
            <a:normAutofit fontScale="92500" lnSpcReduction="10000"/>
          </a:bodyPr>
          <a:lstStyle/>
          <a:p>
            <a:pPr marL="285750" indent="-285750">
              <a:buFont typeface="Arial" panose="020B0604020202020204" pitchFamily="34" charset="0"/>
              <a:buChar char="•"/>
            </a:pPr>
            <a:r>
              <a:rPr lang="en-US"/>
              <a:t>Include the date, time, a summary of what the meeting was about, and if applicable, a summary of the next steps. Please have parents or students (dependent on the meeting) sign this document. </a:t>
            </a:r>
          </a:p>
          <a:p>
            <a:pPr marL="285750" indent="-285750">
              <a:buFont typeface="Arial" panose="020B0604020202020204" pitchFamily="34" charset="0"/>
              <a:buChar char="•"/>
            </a:pPr>
            <a:r>
              <a:rPr lang="en-US"/>
              <a:t>Keep records of students and parents receiving valuable documents such as the student and parent handbook, or clear directions on how to access those documents. This can be an “acknowledgment form” or a sign-in sheet. </a:t>
            </a:r>
          </a:p>
          <a:p>
            <a:pPr marL="285750" indent="-285750">
              <a:buFont typeface="Arial" panose="020B0604020202020204" pitchFamily="34" charset="0"/>
              <a:buChar char="•"/>
            </a:pPr>
            <a:r>
              <a:rPr lang="en-US"/>
              <a:t>Keep the student and parent handbook with all procedures updated, especially procedures for outlining unique disciplinary steps the grievance process. </a:t>
            </a:r>
          </a:p>
        </p:txBody>
      </p:sp>
      <p:pic>
        <p:nvPicPr>
          <p:cNvPr id="7" name="Content Placeholder 6" descr="Student writing in class  close-up">
            <a:extLst>
              <a:ext uri="{FF2B5EF4-FFF2-40B4-BE49-F238E27FC236}">
                <a16:creationId xmlns:a16="http://schemas.microsoft.com/office/drawing/2014/main" id="{67E8FBA9-563D-E2D6-2AFA-78BE4B60F0C1}"/>
              </a:ext>
            </a:extLst>
          </p:cNvPr>
          <p:cNvPicPr>
            <a:picLocks noGrp="1" noChangeAspect="1"/>
          </p:cNvPicPr>
          <p:nvPr>
            <p:ph sz="quarter" idx="16"/>
          </p:nvPr>
        </p:nvPicPr>
        <p:blipFill>
          <a:blip r:embed="rId3"/>
          <a:stretch>
            <a:fillRect/>
          </a:stretch>
        </p:blipFill>
        <p:spPr>
          <a:xfrm>
            <a:off x="0" y="1891617"/>
            <a:ext cx="4613275" cy="3074765"/>
          </a:xfrm>
        </p:spPr>
      </p:pic>
    </p:spTree>
    <p:extLst>
      <p:ext uri="{BB962C8B-B14F-4D97-AF65-F5344CB8AC3E}">
        <p14:creationId xmlns:p14="http://schemas.microsoft.com/office/powerpoint/2010/main" val="379440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Little boy painting">
            <a:extLst>
              <a:ext uri="{FF2B5EF4-FFF2-40B4-BE49-F238E27FC236}">
                <a16:creationId xmlns:a16="http://schemas.microsoft.com/office/drawing/2014/main" id="{F1E7DC58-6F18-F521-53B7-188664B75A44}"/>
              </a:ext>
            </a:extLst>
          </p:cNvPr>
          <p:cNvPicPr>
            <a:picLocks noGrp="1" noChangeAspect="1"/>
          </p:cNvPicPr>
          <p:nvPr>
            <p:ph sz="quarter" idx="16"/>
          </p:nvPr>
        </p:nvPicPr>
        <p:blipFill>
          <a:blip r:embed="rId3"/>
          <a:srcRect l="8795" r="22792" b="-2"/>
          <a:stretch/>
        </p:blipFill>
        <p:spPr>
          <a:xfrm>
            <a:off x="20" y="1804072"/>
            <a:ext cx="4458058" cy="4349801"/>
          </a:xfrm>
          <a:prstGeom prst="rect">
            <a:avLst/>
          </a:prstGeom>
        </p:spPr>
      </p:pic>
      <p:sp>
        <p:nvSpPr>
          <p:cNvPr id="20" name="Rectangle 1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50000"/>
              </a:lnSpc>
            </a:pPr>
            <a:r>
              <a:rPr lang="en-US" sz="3300"/>
              <a:t>Discipline Documentation</a:t>
            </a:r>
          </a:p>
        </p:txBody>
      </p:sp>
      <p:sp>
        <p:nvSpPr>
          <p:cNvPr id="22" name="Rectangle 21">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4794637" y="1940001"/>
            <a:ext cx="6754446" cy="3834594"/>
          </a:xfrm>
        </p:spPr>
        <p:txBody>
          <a:bodyPr vert="horz" lIns="109728" tIns="109728" rIns="109728" bIns="91440" rtlCol="0" anchor="t">
            <a:normAutofit/>
          </a:bodyPr>
          <a:lstStyle/>
          <a:p>
            <a:pPr indent="-285750">
              <a:lnSpc>
                <a:spcPct val="130000"/>
              </a:lnSpc>
              <a:buFont typeface="Corbel" panose="020B0503020204020204" pitchFamily="34" charset="0"/>
              <a:buChar char="•"/>
            </a:pPr>
            <a:r>
              <a:rPr lang="en-US" sz="1400"/>
              <a:t>When investigating an incident, you should collect written witness statements from all witnesses. Witness statements should be signed by the declarant. </a:t>
            </a:r>
          </a:p>
          <a:p>
            <a:pPr indent="-285750">
              <a:lnSpc>
                <a:spcPct val="130000"/>
              </a:lnSpc>
              <a:buFont typeface="Corbel" panose="020B0503020204020204" pitchFamily="34" charset="0"/>
              <a:buChar char="•"/>
            </a:pPr>
            <a:r>
              <a:rPr lang="en-US" sz="1400"/>
              <a:t>When a student is disciplined, it should be clear that the procedure provided for in your policies has been properly followed, and documentation of the procedure being followed should be available. </a:t>
            </a:r>
          </a:p>
          <a:p>
            <a:pPr indent="-285750">
              <a:lnSpc>
                <a:spcPct val="130000"/>
              </a:lnSpc>
              <a:buFont typeface="Corbel" panose="020B0503020204020204" pitchFamily="34" charset="0"/>
              <a:buChar char="•"/>
            </a:pPr>
            <a:r>
              <a:rPr lang="en-US" sz="1400"/>
              <a:t>If you need to suspend or dismiss a student, having documentation available for the discipline history of the child will be helpful if the action is challenged. </a:t>
            </a:r>
          </a:p>
          <a:p>
            <a:pPr indent="-285750">
              <a:lnSpc>
                <a:spcPct val="130000"/>
              </a:lnSpc>
              <a:buFont typeface="Corbel" panose="020B0503020204020204" pitchFamily="34" charset="0"/>
              <a:buChar char="•"/>
            </a:pPr>
            <a:endParaRPr lang="en-US" sz="1400"/>
          </a:p>
        </p:txBody>
      </p:sp>
      <p:sp>
        <p:nvSpPr>
          <p:cNvPr id="24" name="Rectangle 23">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984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8" name="Content Placeholder 7" descr="Children in classroom">
            <a:extLst>
              <a:ext uri="{FF2B5EF4-FFF2-40B4-BE49-F238E27FC236}">
                <a16:creationId xmlns:a16="http://schemas.microsoft.com/office/drawing/2014/main" id="{3C2A73F0-0BC2-2565-F760-67F432E7DCBA}"/>
              </a:ext>
            </a:extLst>
          </p:cNvPr>
          <p:cNvPicPr>
            <a:picLocks noGrp="1" noChangeAspect="1"/>
          </p:cNvPicPr>
          <p:nvPr>
            <p:ph sz="quarter" idx="16"/>
          </p:nvPr>
        </p:nvPicPr>
        <p:blipFill>
          <a:blip r:embed="rId4"/>
          <a:srcRect l="18459" r="22819" b="2"/>
          <a:stretch/>
        </p:blipFill>
        <p:spPr>
          <a:xfrm>
            <a:off x="1" y="10"/>
            <a:ext cx="4654296" cy="5290511"/>
          </a:xfrm>
          <a:prstGeom prst="rect">
            <a:avLst/>
          </a:prstGeom>
        </p:spPr>
      </p:pic>
      <p:sp>
        <p:nvSpPr>
          <p:cNvPr id="39" name="Rectangle 38">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2300">
                <a:solidFill>
                  <a:schemeClr val="bg1"/>
                </a:solidFill>
              </a:rPr>
              <a:t>When is Discipline Documentation Needed?</a:t>
            </a:r>
          </a:p>
        </p:txBody>
      </p:sp>
      <p:sp>
        <p:nvSpPr>
          <p:cNvPr id="41" name="Rectangle 40">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5376670" y="1940119"/>
            <a:ext cx="6172413" cy="3029446"/>
          </a:xfrm>
        </p:spPr>
        <p:txBody>
          <a:bodyPr vert="horz" lIns="109728" tIns="109728" rIns="109728" bIns="91440" rtlCol="0" anchor="ctr">
            <a:normAutofit/>
          </a:bodyPr>
          <a:lstStyle/>
          <a:p>
            <a:pPr indent="-285750">
              <a:lnSpc>
                <a:spcPct val="130000"/>
              </a:lnSpc>
              <a:buFont typeface="Corbel" panose="020B0503020204020204" pitchFamily="34" charset="0"/>
              <a:buChar char="•"/>
            </a:pPr>
            <a:r>
              <a:rPr lang="en-US" sz="1400"/>
              <a:t>If you need to suspend or dismiss a student, having documentation available for the discipline history of the child will be helpful if the action is challenged. </a:t>
            </a:r>
          </a:p>
          <a:p>
            <a:pPr indent="-285750">
              <a:lnSpc>
                <a:spcPct val="130000"/>
              </a:lnSpc>
              <a:buFont typeface="Corbel" panose="020B0503020204020204" pitchFamily="34" charset="0"/>
              <a:buChar char="•"/>
            </a:pPr>
            <a:r>
              <a:rPr lang="en-US" sz="1400"/>
              <a:t>Additionally, schools may receive OCR complaints for discrimination against a student. Similar to our prior discussion on Employees, when you get a discrimination claim it is crucial to have documentation supporting the decisions made. </a:t>
            </a:r>
          </a:p>
        </p:txBody>
      </p:sp>
      <p:sp>
        <p:nvSpPr>
          <p:cNvPr id="47" name="Rectangle 46">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32675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9" name="Rectangle 38">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2300" dirty="0">
                <a:solidFill>
                  <a:schemeClr val="bg1"/>
                </a:solidFill>
              </a:rPr>
              <a:t>Example</a:t>
            </a:r>
          </a:p>
        </p:txBody>
      </p:sp>
      <p:sp>
        <p:nvSpPr>
          <p:cNvPr id="41" name="Rectangle 40">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5376670" y="1940119"/>
            <a:ext cx="6172413" cy="3029446"/>
          </a:xfrm>
        </p:spPr>
        <p:txBody>
          <a:bodyPr vert="horz" lIns="109728" tIns="109728" rIns="109728" bIns="91440" rtlCol="0" anchor="ctr">
            <a:normAutofit/>
          </a:bodyPr>
          <a:lstStyle/>
          <a:p>
            <a:pPr indent="-285750">
              <a:lnSpc>
                <a:spcPct val="130000"/>
              </a:lnSpc>
              <a:buFont typeface="Corbel" panose="020B0503020204020204" pitchFamily="34" charset="0"/>
              <a:buChar char="•"/>
            </a:pPr>
            <a:r>
              <a:rPr lang="en-US" sz="1400" dirty="0"/>
              <a:t>[Insert here.]</a:t>
            </a:r>
          </a:p>
        </p:txBody>
      </p:sp>
      <p:sp>
        <p:nvSpPr>
          <p:cNvPr id="47" name="Rectangle 46">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Child typing on keyboard">
            <a:extLst>
              <a:ext uri="{FF2B5EF4-FFF2-40B4-BE49-F238E27FC236}">
                <a16:creationId xmlns:a16="http://schemas.microsoft.com/office/drawing/2014/main" id="{14D05885-E489-012F-1CC3-4BCDF95FE4AF}"/>
              </a:ext>
            </a:extLst>
          </p:cNvPr>
          <p:cNvPicPr>
            <a:picLocks noGrp="1" noChangeAspect="1"/>
          </p:cNvPicPr>
          <p:nvPr>
            <p:ph sz="quarter" idx="16"/>
          </p:nvPr>
        </p:nvPicPr>
        <p:blipFill>
          <a:blip r:embed="rId4"/>
          <a:stretch>
            <a:fillRect/>
          </a:stretch>
        </p:blipFill>
        <p:spPr>
          <a:xfrm>
            <a:off x="0" y="1891242"/>
            <a:ext cx="4613275" cy="3075516"/>
          </a:xfrm>
        </p:spPr>
      </p:pic>
    </p:spTree>
    <p:extLst>
      <p:ext uri="{BB962C8B-B14F-4D97-AF65-F5344CB8AC3E}">
        <p14:creationId xmlns:p14="http://schemas.microsoft.com/office/powerpoint/2010/main" val="209819289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p:txBody>
          <a:bodyPr/>
          <a:lstStyle/>
          <a:p>
            <a:r>
              <a:rPr lang="en-US"/>
              <a:t>ESE Compliance</a:t>
            </a:r>
          </a:p>
        </p:txBody>
      </p:sp>
      <p:pic>
        <p:nvPicPr>
          <p:cNvPr id="5" name="Picture Placeholder 4" descr="Child sitting on rug at school">
            <a:extLst>
              <a:ext uri="{FF2B5EF4-FFF2-40B4-BE49-F238E27FC236}">
                <a16:creationId xmlns:a16="http://schemas.microsoft.com/office/drawing/2014/main" id="{522398A9-5895-26F4-89E0-424049DA2F00}"/>
              </a:ext>
            </a:extLst>
          </p:cNvPr>
          <p:cNvPicPr>
            <a:picLocks noGrp="1" noChangeAspect="1"/>
          </p:cNvPicPr>
          <p:nvPr>
            <p:ph type="pic" sz="quarter" idx="13"/>
          </p:nvPr>
        </p:nvPicPr>
        <p:blipFill>
          <a:blip r:embed="rId3"/>
          <a:srcRect l="7492" r="7492"/>
          <a:stretch>
            <a:fillRect/>
          </a:stretch>
        </p:blipFill>
        <p:spPr/>
      </p:pic>
    </p:spTree>
    <p:extLst>
      <p:ext uri="{BB962C8B-B14F-4D97-AF65-F5344CB8AC3E}">
        <p14:creationId xmlns:p14="http://schemas.microsoft.com/office/powerpoint/2010/main" val="264120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Stressed man at office">
            <a:extLst>
              <a:ext uri="{FF2B5EF4-FFF2-40B4-BE49-F238E27FC236}">
                <a16:creationId xmlns:a16="http://schemas.microsoft.com/office/drawing/2014/main" id="{2D76CE66-E4B4-40E8-CFB6-D6260426317B}"/>
              </a:ext>
            </a:extLst>
          </p:cNvPr>
          <p:cNvPicPr>
            <a:picLocks noChangeAspect="1"/>
          </p:cNvPicPr>
          <p:nvPr/>
        </p:nvPicPr>
        <p:blipFill>
          <a:blip r:embed="rId3"/>
          <a:srcRect l="35547" r="5731" b="2"/>
          <a:stretch/>
        </p:blipFill>
        <p:spPr>
          <a:xfrm>
            <a:off x="1" y="10"/>
            <a:ext cx="4654296" cy="5290511"/>
          </a:xfrm>
          <a:prstGeom prst="rect">
            <a:avLst/>
          </a:prstGeom>
        </p:spPr>
      </p:pic>
      <p:sp>
        <p:nvSpPr>
          <p:cNvPr id="31" name="Rectangle 30">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2300">
                <a:solidFill>
                  <a:schemeClr val="bg1"/>
                </a:solidFill>
              </a:rPr>
              <a:t>Why can documentation feel overwhelming? </a:t>
            </a:r>
          </a:p>
        </p:txBody>
      </p:sp>
      <p:sp>
        <p:nvSpPr>
          <p:cNvPr id="32" name="Rectangle 31">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5376670" y="1940119"/>
            <a:ext cx="6172413" cy="3029446"/>
          </a:xfrm>
        </p:spPr>
        <p:txBody>
          <a:bodyPr vert="horz" lIns="109728" tIns="109728" rIns="109728" bIns="91440" rtlCol="0" anchor="ctr">
            <a:normAutofit/>
          </a:bodyPr>
          <a:lstStyle/>
          <a:p>
            <a:pPr indent="-342900">
              <a:lnSpc>
                <a:spcPct val="140000"/>
              </a:lnSpc>
              <a:buFont typeface="Corbel" panose="020B0503020204020204" pitchFamily="34" charset="0"/>
              <a:buChar char="•"/>
            </a:pPr>
            <a:r>
              <a:rPr lang="en-US"/>
              <a:t>It can be time consuming</a:t>
            </a:r>
          </a:p>
          <a:p>
            <a:pPr indent="-342900">
              <a:lnSpc>
                <a:spcPct val="140000"/>
              </a:lnSpc>
              <a:buFont typeface="Corbel" panose="020B0503020204020204" pitchFamily="34" charset="0"/>
              <a:buChar char="•"/>
            </a:pPr>
            <a:r>
              <a:rPr lang="en-US"/>
              <a:t>You may be uncertain of what to document, or you may not know how much detail should be included. </a:t>
            </a:r>
          </a:p>
        </p:txBody>
      </p:sp>
      <p:sp>
        <p:nvSpPr>
          <p:cNvPr id="35" name="Rectangle 34">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9" name="Content Placeholder 8" descr="Group of smiling children at school">
            <a:extLst>
              <a:ext uri="{FF2B5EF4-FFF2-40B4-BE49-F238E27FC236}">
                <a16:creationId xmlns:a16="http://schemas.microsoft.com/office/drawing/2014/main" id="{A44CEB46-E4FC-D4D7-712B-AE4F0C23D66C}"/>
              </a:ext>
            </a:extLst>
          </p:cNvPr>
          <p:cNvPicPr>
            <a:picLocks noGrp="1" noChangeAspect="1"/>
          </p:cNvPicPr>
          <p:nvPr>
            <p:ph sz="quarter" idx="16"/>
          </p:nvPr>
        </p:nvPicPr>
        <p:blipFill>
          <a:blip r:embed="rId3"/>
          <a:srcRect l="21695" r="19583" b="2"/>
          <a:stretch/>
        </p:blipFill>
        <p:spPr>
          <a:xfrm>
            <a:off x="1" y="10"/>
            <a:ext cx="4654296" cy="5290511"/>
          </a:xfrm>
          <a:prstGeom prst="rect">
            <a:avLst/>
          </a:prstGeom>
        </p:spPr>
      </p:pic>
      <p:sp>
        <p:nvSpPr>
          <p:cNvPr id="39" name="Rectangle 38">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a:solidFill>
                  <a:schemeClr val="bg1"/>
                </a:solidFill>
              </a:rPr>
              <a:t>ESE Documentation</a:t>
            </a:r>
          </a:p>
        </p:txBody>
      </p:sp>
      <p:sp>
        <p:nvSpPr>
          <p:cNvPr id="41" name="Rectangle 40">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5376670" y="1940119"/>
            <a:ext cx="6172413" cy="3029446"/>
          </a:xfrm>
        </p:spPr>
        <p:txBody>
          <a:bodyPr vert="horz" lIns="109728" tIns="109728" rIns="109728" bIns="91440" rtlCol="0" anchor="ctr">
            <a:normAutofit/>
          </a:bodyPr>
          <a:lstStyle/>
          <a:p>
            <a:pPr indent="-285750">
              <a:lnSpc>
                <a:spcPct val="130000"/>
              </a:lnSpc>
              <a:buFont typeface="Corbel" panose="020B0503020204020204" pitchFamily="34" charset="0"/>
              <a:buChar char="•"/>
            </a:pPr>
            <a:r>
              <a:rPr lang="en-US" sz="1300"/>
              <a:t>Follow the procedural guidelines for conducting IEPs, EPs, 504s and/or  BIPs (“Behavior Improvement Plans”). These guidelines will give you all of the documentation you need to demonstrate compliance on an administrative level. </a:t>
            </a:r>
          </a:p>
          <a:p>
            <a:pPr indent="-285750">
              <a:lnSpc>
                <a:spcPct val="130000"/>
              </a:lnSpc>
              <a:buFont typeface="Corbel" panose="020B0503020204020204" pitchFamily="34" charset="0"/>
              <a:buChar char="•"/>
            </a:pPr>
            <a:r>
              <a:rPr lang="en-US" sz="1300"/>
              <a:t>On an instructional level, teachers should keep written documentation of accommodations used for each student in their lesson plans. This will show that the teacher is aware and has actively planned to honor the accommodations recommended by the student’s IEP, EP, 504, and/or BIP. </a:t>
            </a:r>
          </a:p>
          <a:p>
            <a:pPr indent="-285750">
              <a:lnSpc>
                <a:spcPct val="130000"/>
              </a:lnSpc>
              <a:buFont typeface="Corbel" panose="020B0503020204020204" pitchFamily="34" charset="0"/>
              <a:buChar char="•"/>
            </a:pPr>
            <a:endParaRPr lang="en-US" sz="1300"/>
          </a:p>
        </p:txBody>
      </p:sp>
      <p:sp>
        <p:nvSpPr>
          <p:cNvPr id="47" name="Rectangle 46">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32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5">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Content Placeholder 6" descr="Kids doing science experiment">
            <a:extLst>
              <a:ext uri="{FF2B5EF4-FFF2-40B4-BE49-F238E27FC236}">
                <a16:creationId xmlns:a16="http://schemas.microsoft.com/office/drawing/2014/main" id="{F4ADC747-A6D4-E7D7-7BD4-F90B74D3DC4C}"/>
              </a:ext>
            </a:extLst>
          </p:cNvPr>
          <p:cNvPicPr>
            <a:picLocks noGrp="1" noChangeAspect="1"/>
          </p:cNvPicPr>
          <p:nvPr>
            <p:ph sz="quarter" idx="16"/>
          </p:nvPr>
        </p:nvPicPr>
        <p:blipFill>
          <a:blip r:embed="rId4"/>
          <a:srcRect l="33575" r="7703" b="2"/>
          <a:stretch/>
        </p:blipFill>
        <p:spPr>
          <a:xfrm>
            <a:off x="1" y="10"/>
            <a:ext cx="4654296" cy="5290511"/>
          </a:xfrm>
          <a:prstGeom prst="rect">
            <a:avLst/>
          </a:prstGeom>
        </p:spPr>
      </p:pic>
      <p:sp>
        <p:nvSpPr>
          <p:cNvPr id="58" name="Rectangle 57">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a:solidFill>
                  <a:schemeClr val="bg1"/>
                </a:solidFill>
              </a:rPr>
              <a:t>IEP Documentation</a:t>
            </a:r>
          </a:p>
        </p:txBody>
      </p:sp>
      <p:sp>
        <p:nvSpPr>
          <p:cNvPr id="60" name="Rectangle 59">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5376670" y="1940119"/>
            <a:ext cx="6172413" cy="3029446"/>
          </a:xfrm>
        </p:spPr>
        <p:txBody>
          <a:bodyPr vert="horz" lIns="109728" tIns="109728" rIns="109728" bIns="91440" rtlCol="0" anchor="ctr">
            <a:normAutofit/>
          </a:bodyPr>
          <a:lstStyle/>
          <a:p>
            <a:pPr indent="-285750">
              <a:lnSpc>
                <a:spcPct val="130000"/>
              </a:lnSpc>
              <a:buFont typeface="Corbel" panose="020B0503020204020204" pitchFamily="34" charset="0"/>
              <a:buChar char="•"/>
            </a:pPr>
            <a:r>
              <a:rPr lang="en-US" sz="1100"/>
              <a:t>When services are provided to students, each instance should be tracked. </a:t>
            </a:r>
          </a:p>
          <a:p>
            <a:pPr indent="-285750">
              <a:lnSpc>
                <a:spcPct val="130000"/>
              </a:lnSpc>
              <a:buFont typeface="Corbel" panose="020B0503020204020204" pitchFamily="34" charset="0"/>
              <a:buChar char="•"/>
            </a:pPr>
            <a:r>
              <a:rPr lang="en-US" sz="1100"/>
              <a:t>The IEP should be reviewed frequently to ensure that everything that mut be tracked is being properly documented and recorded. </a:t>
            </a:r>
          </a:p>
          <a:p>
            <a:pPr lvl="2" indent="-285750">
              <a:lnSpc>
                <a:spcPct val="130000"/>
              </a:lnSpc>
              <a:buFont typeface="Corbel" panose="020B0503020204020204" pitchFamily="34" charset="0"/>
              <a:buChar char="•"/>
            </a:pPr>
            <a:r>
              <a:rPr lang="en-US" sz="1100"/>
              <a:t>Some data needs to be tracked over time to allow for student progress tracking such as attendance, behavior, academics, social/emotional, and other focus areas. This data should be thoroughly and consistently documented. </a:t>
            </a:r>
          </a:p>
          <a:p>
            <a:pPr lvl="2" indent="-285750">
              <a:lnSpc>
                <a:spcPct val="130000"/>
              </a:lnSpc>
              <a:buFont typeface="Corbel" panose="020B0503020204020204" pitchFamily="34" charset="0"/>
              <a:buChar char="•"/>
            </a:pPr>
            <a:r>
              <a:rPr lang="en-US" sz="1100"/>
              <a:t>IEP goals also need to be tracked to ensure that they are being documented over time. </a:t>
            </a:r>
          </a:p>
          <a:p>
            <a:pPr lvl="2" indent="-285750">
              <a:lnSpc>
                <a:spcPct val="130000"/>
              </a:lnSpc>
              <a:buFont typeface="Corbel" panose="020B0503020204020204" pitchFamily="34" charset="0"/>
              <a:buChar char="•"/>
            </a:pPr>
            <a:endParaRPr lang="en-US" sz="1100"/>
          </a:p>
        </p:txBody>
      </p:sp>
      <p:sp>
        <p:nvSpPr>
          <p:cNvPr id="66" name="Rectangle 65">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19960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5">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8" name="Rectangle 57">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dirty="0">
                <a:solidFill>
                  <a:schemeClr val="bg1"/>
                </a:solidFill>
              </a:rPr>
              <a:t>Example</a:t>
            </a:r>
          </a:p>
        </p:txBody>
      </p:sp>
      <p:sp>
        <p:nvSpPr>
          <p:cNvPr id="60" name="Rectangle 59">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5376670" y="1940119"/>
            <a:ext cx="6172413" cy="3029446"/>
          </a:xfrm>
        </p:spPr>
        <p:txBody>
          <a:bodyPr vert="horz" lIns="109728" tIns="109728" rIns="109728" bIns="91440" rtlCol="0" anchor="ctr">
            <a:normAutofit/>
          </a:bodyPr>
          <a:lstStyle/>
          <a:p>
            <a:pPr indent="-285750">
              <a:lnSpc>
                <a:spcPct val="130000"/>
              </a:lnSpc>
              <a:buFont typeface="Corbel" panose="020B0503020204020204" pitchFamily="34" charset="0"/>
              <a:buChar char="•"/>
            </a:pPr>
            <a:r>
              <a:rPr lang="en-US" sz="1100" dirty="0"/>
              <a:t>[Insert example here from M. Knight or JPL.]</a:t>
            </a:r>
          </a:p>
          <a:p>
            <a:pPr lvl="2" indent="-285750">
              <a:lnSpc>
                <a:spcPct val="130000"/>
              </a:lnSpc>
              <a:buFont typeface="Corbel" panose="020B0503020204020204" pitchFamily="34" charset="0"/>
              <a:buChar char="•"/>
            </a:pPr>
            <a:endParaRPr lang="en-US" sz="1100" dirty="0"/>
          </a:p>
        </p:txBody>
      </p:sp>
      <p:sp>
        <p:nvSpPr>
          <p:cNvPr id="66" name="Rectangle 65">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Child holding molecules model">
            <a:extLst>
              <a:ext uri="{FF2B5EF4-FFF2-40B4-BE49-F238E27FC236}">
                <a16:creationId xmlns:a16="http://schemas.microsoft.com/office/drawing/2014/main" id="{6AF63314-B2AC-03AC-AE02-953C7B4D3A79}"/>
              </a:ext>
            </a:extLst>
          </p:cNvPr>
          <p:cNvPicPr>
            <a:picLocks noGrp="1" noChangeAspect="1"/>
          </p:cNvPicPr>
          <p:nvPr>
            <p:ph sz="quarter" idx="16"/>
          </p:nvPr>
        </p:nvPicPr>
        <p:blipFill>
          <a:blip r:embed="rId3"/>
          <a:stretch>
            <a:fillRect/>
          </a:stretch>
        </p:blipFill>
        <p:spPr>
          <a:xfrm>
            <a:off x="0" y="1891242"/>
            <a:ext cx="4613275" cy="3075516"/>
          </a:xfrm>
        </p:spPr>
      </p:pic>
    </p:spTree>
    <p:extLst>
      <p:ext uri="{BB962C8B-B14F-4D97-AF65-F5344CB8AC3E}">
        <p14:creationId xmlns:p14="http://schemas.microsoft.com/office/powerpoint/2010/main" val="408549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a:t>Final tips &amp; takeaways</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1987405" y="1646102"/>
            <a:ext cx="3819652" cy="4160520"/>
          </a:xfrm>
        </p:spPr>
        <p:txBody>
          <a:bodyPr>
            <a:normAutofit lnSpcReduction="10000"/>
          </a:bodyPr>
          <a:lstStyle/>
          <a:p>
            <a:pPr marL="285750" indent="-285750">
              <a:buFont typeface="Arial" panose="020B0604020202020204" pitchFamily="34" charset="0"/>
              <a:buChar char="•"/>
            </a:pPr>
            <a:r>
              <a:rPr lang="en-US"/>
              <a:t>Maintain communications from all platforms,       e-mails, texts, Class Dojo, and any other education software you are using. </a:t>
            </a:r>
          </a:p>
          <a:p>
            <a:pPr marL="285750" indent="-285750">
              <a:buFont typeface="Arial" panose="020B0604020202020204" pitchFamily="34" charset="0"/>
              <a:buChar char="•"/>
            </a:pPr>
            <a:r>
              <a:rPr lang="en-US"/>
              <a:t>Keep evaluations and observation feedback</a:t>
            </a:r>
          </a:p>
          <a:p>
            <a:pPr marL="285750" indent="-285750">
              <a:buFont typeface="Arial" panose="020B0604020202020204" pitchFamily="34" charset="0"/>
              <a:buChar char="•"/>
            </a:pPr>
            <a:r>
              <a:rPr lang="en-US"/>
              <a:t>Create and maintain disciplinary records for students and staff</a:t>
            </a:r>
          </a:p>
          <a:p>
            <a:endParaRPr lang="en-US"/>
          </a:p>
        </p:txBody>
      </p:sp>
      <p:sp>
        <p:nvSpPr>
          <p:cNvPr id="7" name="Content Placeholder 6">
            <a:extLst>
              <a:ext uri="{FF2B5EF4-FFF2-40B4-BE49-F238E27FC236}">
                <a16:creationId xmlns:a16="http://schemas.microsoft.com/office/drawing/2014/main" id="{7078F1DC-7EF8-5514-E97B-D47663F284D3}"/>
              </a:ext>
            </a:extLst>
          </p:cNvPr>
          <p:cNvSpPr>
            <a:spLocks noGrp="1"/>
          </p:cNvSpPr>
          <p:nvPr>
            <p:ph sz="quarter" idx="19"/>
          </p:nvPr>
        </p:nvSpPr>
        <p:spPr>
          <a:xfrm>
            <a:off x="6553200" y="1646102"/>
            <a:ext cx="3819652" cy="4160520"/>
          </a:xfrm>
        </p:spPr>
        <p:txBody>
          <a:bodyPr>
            <a:normAutofit lnSpcReduction="10000"/>
          </a:bodyPr>
          <a:lstStyle/>
          <a:p>
            <a:pPr marL="285750" indent="-285750">
              <a:buFont typeface="Arial" panose="020B0604020202020204" pitchFamily="34" charset="0"/>
              <a:buChar char="•"/>
            </a:pPr>
            <a:r>
              <a:rPr lang="en-US"/>
              <a:t>Document your compliance with school policies and procedures</a:t>
            </a:r>
          </a:p>
          <a:p>
            <a:pPr marL="285750" indent="-285750">
              <a:buFont typeface="Arial" panose="020B0604020202020204" pitchFamily="34" charset="0"/>
              <a:buChar char="•"/>
            </a:pPr>
            <a:r>
              <a:rPr lang="en-US"/>
              <a:t>Ensure that you are documenting compliance with ESE student’s needs</a:t>
            </a:r>
          </a:p>
          <a:p>
            <a:pPr marL="285750" indent="-285750">
              <a:buFont typeface="Arial" panose="020B0604020202020204" pitchFamily="34" charset="0"/>
              <a:buChar char="•"/>
            </a:pPr>
            <a:r>
              <a:rPr lang="en-US"/>
              <a:t>Ensure that you have documentation that the correct processes are being followed for ESE students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pic>
        <p:nvPicPr>
          <p:cNvPr id="5" name="Graphic 4" descr="Lightbulb outline">
            <a:extLst>
              <a:ext uri="{FF2B5EF4-FFF2-40B4-BE49-F238E27FC236}">
                <a16:creationId xmlns:a16="http://schemas.microsoft.com/office/drawing/2014/main" id="{F01D9807-5B0F-0CC6-8D00-47B2255F8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0347" y="81540"/>
            <a:ext cx="914400" cy="914400"/>
          </a:xfrm>
          <a:prstGeom prst="rect">
            <a:avLst/>
          </a:prstGeom>
        </p:spPr>
      </p:pic>
    </p:spTree>
    <p:extLst>
      <p:ext uri="{BB962C8B-B14F-4D97-AF65-F5344CB8AC3E}">
        <p14:creationId xmlns:p14="http://schemas.microsoft.com/office/powerpoint/2010/main" val="4153247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3B59E90-C2E6-4C7B-B62A-9A39E4D13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1B2979-9B0F-4F3C-A912-A0A5339D7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88D065-482C-41CF-99A2-50EFB1B94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626" y="1616940"/>
            <a:ext cx="11190374"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1668219" y="1910866"/>
            <a:ext cx="5408670" cy="1054972"/>
          </a:xfrm>
        </p:spPr>
        <p:txBody>
          <a:bodyPr vert="horz" lIns="109728" tIns="109728" rIns="109728" bIns="91440" rtlCol="0" anchor="ctr">
            <a:normAutofit/>
          </a:bodyPr>
          <a:lstStyle/>
          <a:p>
            <a:pPr>
              <a:lnSpc>
                <a:spcPct val="150000"/>
              </a:lnSpc>
            </a:pPr>
            <a:r>
              <a:rPr lang="en-US">
                <a:solidFill>
                  <a:schemeClr val="tx1">
                    <a:lumMod val="75000"/>
                    <a:lumOff val="25000"/>
                  </a:schemeClr>
                </a:solidFill>
              </a:rPr>
              <a:t>THANK YOU</a:t>
            </a:r>
          </a:p>
        </p:txBody>
      </p:sp>
      <p:sp>
        <p:nvSpPr>
          <p:cNvPr id="20" name="Rectangle 19">
            <a:extLst>
              <a:ext uri="{FF2B5EF4-FFF2-40B4-BE49-F238E27FC236}">
                <a16:creationId xmlns:a16="http://schemas.microsoft.com/office/drawing/2014/main" id="{E0B15B07-5DFC-49A7-83E7-33AE560DD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E1A6E1-A101-407D-9872-0506425C7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9E4F89-BD43-4E3D-88E8-6C7E8AA9F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1665170" y="2979166"/>
            <a:ext cx="5426595" cy="2483379"/>
          </a:xfrm>
        </p:spPr>
        <p:txBody>
          <a:bodyPr vert="horz" lIns="109728" tIns="109728" rIns="109728" bIns="91440" rtlCol="0" anchor="t">
            <a:normAutofit/>
          </a:bodyPr>
          <a:lstStyle/>
          <a:p>
            <a:pPr>
              <a:lnSpc>
                <a:spcPct val="140000"/>
              </a:lnSpc>
            </a:pPr>
            <a:r>
              <a:rPr lang="en-US"/>
              <a:t>Shawn A. Arnold, Esq., B.C.S</a:t>
            </a:r>
          </a:p>
          <a:p>
            <a:pPr>
              <a:lnSpc>
                <a:spcPct val="140000"/>
              </a:lnSpc>
            </a:pPr>
            <a:r>
              <a:rPr lang="en-US"/>
              <a:t>(904) 731-3800</a:t>
            </a:r>
          </a:p>
          <a:p>
            <a:pPr>
              <a:lnSpc>
                <a:spcPct val="140000"/>
              </a:lnSpc>
            </a:pPr>
            <a:r>
              <a:rPr lang="en-US"/>
              <a:t>sarnold@arnoldlawfirmllc.com</a:t>
            </a:r>
          </a:p>
        </p:txBody>
      </p:sp>
      <p:pic>
        <p:nvPicPr>
          <p:cNvPr id="2" name="Picture 1" descr="A close up of a logo&#10;&#10;Description automatically generated">
            <a:extLst>
              <a:ext uri="{FF2B5EF4-FFF2-40B4-BE49-F238E27FC236}">
                <a16:creationId xmlns:a16="http://schemas.microsoft.com/office/drawing/2014/main" id="{CAF659EB-6B70-404B-7977-B7F82810DED6}"/>
              </a:ext>
            </a:extLst>
          </p:cNvPr>
          <p:cNvPicPr>
            <a:picLocks noChangeAspect="1"/>
          </p:cNvPicPr>
          <p:nvPr/>
        </p:nvPicPr>
        <p:blipFill>
          <a:blip r:embed="rId3"/>
          <a:stretch>
            <a:fillRect/>
          </a:stretch>
        </p:blipFill>
        <p:spPr>
          <a:xfrm>
            <a:off x="8034745" y="3190973"/>
            <a:ext cx="3668998" cy="1064009"/>
          </a:xfrm>
          <a:prstGeom prst="rect">
            <a:avLst/>
          </a:prstGeom>
        </p:spPr>
      </p:pic>
      <p:sp>
        <p:nvSpPr>
          <p:cNvPr id="26" name="Rectangle 25">
            <a:extLst>
              <a:ext uri="{FF2B5EF4-FFF2-40B4-BE49-F238E27FC236}">
                <a16:creationId xmlns:a16="http://schemas.microsoft.com/office/drawing/2014/main" id="{71153701-84AC-48F8-BF95-FD091301A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5FF1E9-6522-482B-A20C-EA7AF7CAA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60CEDF7-1225-4242-8C30-EA518372A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20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eart made from white candy">
            <a:extLst>
              <a:ext uri="{FF2B5EF4-FFF2-40B4-BE49-F238E27FC236}">
                <a16:creationId xmlns:a16="http://schemas.microsoft.com/office/drawing/2014/main" id="{33DCA11A-D00B-57A3-486E-BEE99494B16D}"/>
              </a:ext>
            </a:extLst>
          </p:cNvPr>
          <p:cNvPicPr>
            <a:picLocks noChangeAspect="1"/>
          </p:cNvPicPr>
          <p:nvPr/>
        </p:nvPicPr>
        <p:blipFill>
          <a:blip r:embed="rId3"/>
          <a:srcRect l="33894" r="2" b="2"/>
          <a:stretch/>
        </p:blipFill>
        <p:spPr>
          <a:xfrm>
            <a:off x="20" y="1804072"/>
            <a:ext cx="4458058" cy="4349801"/>
          </a:xfrm>
          <a:prstGeom prst="rect">
            <a:avLst/>
          </a:prstGeom>
        </p:spPr>
      </p:pic>
      <p:sp>
        <p:nvSpPr>
          <p:cNvPr id="18" name="Rectangle 17">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40000"/>
              </a:lnSpc>
            </a:pPr>
            <a:r>
              <a:rPr lang="en-US" sz="2800"/>
              <a:t>Why should you learn to love documentation? </a:t>
            </a:r>
          </a:p>
        </p:txBody>
      </p:sp>
      <p:sp>
        <p:nvSpPr>
          <p:cNvPr id="20" name="Rectangle 19">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4794637" y="1940001"/>
            <a:ext cx="6754446" cy="3834594"/>
          </a:xfrm>
        </p:spPr>
        <p:txBody>
          <a:bodyPr vert="horz" lIns="109728" tIns="109728" rIns="109728" bIns="91440" rtlCol="0" anchor="t">
            <a:normAutofit/>
          </a:bodyPr>
          <a:lstStyle/>
          <a:p>
            <a:pPr indent="-342900">
              <a:lnSpc>
                <a:spcPct val="140000"/>
              </a:lnSpc>
              <a:buFont typeface="Corbel" panose="020B0503020204020204" pitchFamily="34" charset="0"/>
              <a:buChar char="•"/>
            </a:pPr>
            <a:r>
              <a:rPr lang="en-US"/>
              <a:t>Ultimately, documentation saves time</a:t>
            </a:r>
          </a:p>
          <a:p>
            <a:pPr indent="-342900">
              <a:lnSpc>
                <a:spcPct val="140000"/>
              </a:lnSpc>
              <a:buFont typeface="Corbel" panose="020B0503020204020204" pitchFamily="34" charset="0"/>
              <a:buChar char="•"/>
            </a:pPr>
            <a:r>
              <a:rPr lang="en-US"/>
              <a:t>Documentation can save money</a:t>
            </a:r>
          </a:p>
          <a:p>
            <a:pPr indent="-342900">
              <a:lnSpc>
                <a:spcPct val="140000"/>
              </a:lnSpc>
              <a:buFont typeface="Corbel" panose="020B0503020204020204" pitchFamily="34" charset="0"/>
              <a:buChar char="•"/>
            </a:pPr>
            <a:r>
              <a:rPr lang="en-US" b="1" u="sng"/>
              <a:t>Documentation is vital if a complaint or lawsuit is filed later </a:t>
            </a:r>
          </a:p>
        </p:txBody>
      </p:sp>
      <p:sp>
        <p:nvSpPr>
          <p:cNvPr id="22" name="Rectangle 21">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09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Two business people communicating">
            <a:extLst>
              <a:ext uri="{FF2B5EF4-FFF2-40B4-BE49-F238E27FC236}">
                <a16:creationId xmlns:a16="http://schemas.microsoft.com/office/drawing/2014/main" id="{AFEE8B8F-D57F-0DF8-EB5F-91703425ACAA}"/>
              </a:ext>
            </a:extLst>
          </p:cNvPr>
          <p:cNvPicPr>
            <a:picLocks noChangeAspect="1"/>
          </p:cNvPicPr>
          <p:nvPr/>
        </p:nvPicPr>
        <p:blipFill>
          <a:blip r:embed="rId3"/>
          <a:srcRect l="8076" r="33202" b="2"/>
          <a:stretch/>
        </p:blipFill>
        <p:spPr>
          <a:xfrm>
            <a:off x="1" y="10"/>
            <a:ext cx="4654296" cy="5290511"/>
          </a:xfrm>
          <a:prstGeom prst="rect">
            <a:avLst/>
          </a:prstGeom>
        </p:spPr>
      </p:pic>
      <p:sp>
        <p:nvSpPr>
          <p:cNvPr id="40" name="Rectangle 39">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2300"/>
              <a:t>Everyday Documentation Needs</a:t>
            </a:r>
          </a:p>
        </p:txBody>
      </p:sp>
      <p:sp>
        <p:nvSpPr>
          <p:cNvPr id="42" name="Rectangle 41">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8"/>
          </p:nvPr>
        </p:nvSpPr>
        <p:spPr>
          <a:xfrm>
            <a:off x="5376670" y="1940119"/>
            <a:ext cx="6172413" cy="3029446"/>
          </a:xfrm>
        </p:spPr>
        <p:txBody>
          <a:bodyPr vert="horz" lIns="109728" tIns="109728" rIns="109728" bIns="91440" rtlCol="0" anchor="ctr">
            <a:normAutofit/>
          </a:bodyPr>
          <a:lstStyle/>
          <a:p>
            <a:pPr indent="-285750">
              <a:lnSpc>
                <a:spcPct val="140000"/>
              </a:lnSpc>
              <a:buFont typeface="Corbel" panose="020B0503020204020204" pitchFamily="34" charset="0"/>
              <a:buChar char="•"/>
            </a:pPr>
            <a:r>
              <a:rPr lang="en-US"/>
              <a:t>Human Relations</a:t>
            </a:r>
          </a:p>
          <a:p>
            <a:pPr indent="-285750">
              <a:lnSpc>
                <a:spcPct val="140000"/>
              </a:lnSpc>
              <a:buFont typeface="Corbel" panose="020B0503020204020204" pitchFamily="34" charset="0"/>
              <a:buChar char="•"/>
            </a:pPr>
            <a:r>
              <a:rPr lang="en-US"/>
              <a:t>Student Discipline</a:t>
            </a:r>
          </a:p>
          <a:p>
            <a:pPr indent="-285750">
              <a:lnSpc>
                <a:spcPct val="140000"/>
              </a:lnSpc>
              <a:buFont typeface="Corbel" panose="020B0503020204020204" pitchFamily="34" charset="0"/>
              <a:buChar char="•"/>
            </a:pPr>
            <a:r>
              <a:rPr lang="en-US"/>
              <a:t>ESE Compliance</a:t>
            </a:r>
          </a:p>
        </p:txBody>
      </p:sp>
      <p:sp>
        <p:nvSpPr>
          <p:cNvPr id="48" name="Rectangle 47">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7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p:txBody>
          <a:bodyPr/>
          <a:lstStyle/>
          <a:p>
            <a:r>
              <a:rPr lang="en-US"/>
              <a:t>Human Relations </a:t>
            </a:r>
          </a:p>
        </p:txBody>
      </p:sp>
      <p:pic>
        <p:nvPicPr>
          <p:cNvPr id="4" name="Picture Placeholder 3">
            <a:extLst>
              <a:ext uri="{FF2B5EF4-FFF2-40B4-BE49-F238E27FC236}">
                <a16:creationId xmlns:a16="http://schemas.microsoft.com/office/drawing/2014/main" id="{A68E5179-CE0C-B0D0-29D8-B91DE84EED72}"/>
              </a:ext>
            </a:extLst>
          </p:cNvPr>
          <p:cNvPicPr>
            <a:picLocks noGrp="1" noChangeAspect="1"/>
          </p:cNvPicPr>
          <p:nvPr>
            <p:ph type="pic" sz="quarter" idx="13"/>
          </p:nvPr>
        </p:nvPicPr>
        <p:blipFill>
          <a:blip r:embed="rId3"/>
          <a:srcRect t="22775" b="22775"/>
          <a:stretch>
            <a:fillRect/>
          </a:stretch>
        </p:blipFill>
        <p:spPr>
          <a:prstGeom prst="rect">
            <a:avLst/>
          </a:prstGeom>
        </p:spPr>
      </p:pic>
    </p:spTree>
    <p:extLst>
      <p:ext uri="{BB962C8B-B14F-4D97-AF65-F5344CB8AC3E}">
        <p14:creationId xmlns:p14="http://schemas.microsoft.com/office/powerpoint/2010/main" val="2779792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Content Placeholder 11" descr="Hand with a gavel">
            <a:extLst>
              <a:ext uri="{FF2B5EF4-FFF2-40B4-BE49-F238E27FC236}">
                <a16:creationId xmlns:a16="http://schemas.microsoft.com/office/drawing/2014/main" id="{C5E710B6-A272-A875-7526-0CF62DABAAEE}"/>
              </a:ext>
            </a:extLst>
          </p:cNvPr>
          <p:cNvPicPr>
            <a:picLocks noGrp="1" noChangeAspect="1"/>
          </p:cNvPicPr>
          <p:nvPr>
            <p:ph sz="quarter" idx="16"/>
          </p:nvPr>
        </p:nvPicPr>
        <p:blipFill>
          <a:blip r:embed="rId3"/>
          <a:srcRect l="11269" r="30010" b="2"/>
          <a:stretch/>
        </p:blipFill>
        <p:spPr>
          <a:xfrm>
            <a:off x="1" y="10"/>
            <a:ext cx="4654296" cy="5290511"/>
          </a:xfrm>
          <a:prstGeom prst="rect">
            <a:avLst/>
          </a:prstGeom>
        </p:spPr>
      </p:pic>
      <p:sp>
        <p:nvSpPr>
          <p:cNvPr id="23" name="Rectangle 22">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a:solidFill>
                  <a:schemeClr val="bg1"/>
                </a:solidFill>
              </a:rPr>
              <a:t>Employee Complaints</a:t>
            </a:r>
          </a:p>
        </p:txBody>
      </p:sp>
      <p:sp>
        <p:nvSpPr>
          <p:cNvPr id="25" name="Rectangle 24">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5376670" y="1940119"/>
            <a:ext cx="6172413" cy="3029446"/>
          </a:xfrm>
        </p:spPr>
        <p:txBody>
          <a:bodyPr vert="horz" lIns="109728" tIns="109728" rIns="109728" bIns="91440" rtlCol="0" anchor="ctr">
            <a:normAutofit/>
          </a:bodyPr>
          <a:lstStyle/>
          <a:p>
            <a:pPr>
              <a:lnSpc>
                <a:spcPct val="130000"/>
              </a:lnSpc>
            </a:pPr>
            <a:r>
              <a:rPr lang="en-US" sz="1100"/>
              <a:t>At times, employees may make complaints to various agencies including: </a:t>
            </a:r>
          </a:p>
          <a:p>
            <a:pPr indent="-285750">
              <a:lnSpc>
                <a:spcPct val="130000"/>
              </a:lnSpc>
              <a:buFont typeface="Corbel" panose="020B0503020204020204" pitchFamily="34" charset="0"/>
              <a:buChar char="•"/>
            </a:pPr>
            <a:r>
              <a:rPr lang="en-US" sz="1100"/>
              <a:t>The Office of Civil Rights, (“OCR”)</a:t>
            </a:r>
          </a:p>
          <a:p>
            <a:pPr indent="-285750">
              <a:lnSpc>
                <a:spcPct val="130000"/>
              </a:lnSpc>
              <a:buFont typeface="Corbel" panose="020B0503020204020204" pitchFamily="34" charset="0"/>
              <a:buChar char="•"/>
            </a:pPr>
            <a:r>
              <a:rPr lang="en-US" sz="1100"/>
              <a:t>The Florida Commission on Human Relations, (“FCHR”)</a:t>
            </a:r>
          </a:p>
          <a:p>
            <a:pPr indent="-285750">
              <a:lnSpc>
                <a:spcPct val="130000"/>
              </a:lnSpc>
              <a:buFont typeface="Corbel" panose="020B0503020204020204" pitchFamily="34" charset="0"/>
              <a:buChar char="•"/>
            </a:pPr>
            <a:r>
              <a:rPr lang="en-US" sz="1100"/>
              <a:t>The U.S.Equal Employment Opportunity Commission, (“EEOC”)</a:t>
            </a:r>
          </a:p>
          <a:p>
            <a:pPr>
              <a:lnSpc>
                <a:spcPct val="130000"/>
              </a:lnSpc>
            </a:pPr>
            <a:r>
              <a:rPr lang="en-US" sz="1100"/>
              <a:t>Employees often make complaints to these agencies surrounding discrimination or the violation of their rights such as an FMLA violation. </a:t>
            </a:r>
            <a:r>
              <a:rPr lang="en-US" sz="1100" b="1" u="sng"/>
              <a:t>These complaints very often lead to administrative hearings and federal lawsuits and can be extremely costly. </a:t>
            </a:r>
          </a:p>
        </p:txBody>
      </p:sp>
      <p:sp>
        <p:nvSpPr>
          <p:cNvPr id="31" name="Rectangle 30">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10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Man writing on music sheet">
            <a:extLst>
              <a:ext uri="{FF2B5EF4-FFF2-40B4-BE49-F238E27FC236}">
                <a16:creationId xmlns:a16="http://schemas.microsoft.com/office/drawing/2014/main" id="{7180822C-0382-43C5-735E-692D8821223C}"/>
              </a:ext>
            </a:extLst>
          </p:cNvPr>
          <p:cNvPicPr>
            <a:picLocks noChangeAspect="1"/>
          </p:cNvPicPr>
          <p:nvPr/>
        </p:nvPicPr>
        <p:blipFill>
          <a:blip r:embed="rId3"/>
          <a:srcRect l="22108" r="19171" b="2"/>
          <a:stretch/>
        </p:blipFill>
        <p:spPr>
          <a:xfrm>
            <a:off x="1" y="10"/>
            <a:ext cx="4654296" cy="5290511"/>
          </a:xfrm>
          <a:prstGeom prst="rect">
            <a:avLst/>
          </a:prstGeom>
        </p:spPr>
      </p:pic>
      <p:sp>
        <p:nvSpPr>
          <p:cNvPr id="37" name="Rectangle 36">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2300">
                <a:solidFill>
                  <a:schemeClr val="bg1"/>
                </a:solidFill>
              </a:rPr>
              <a:t>Helpful Employee Documentation</a:t>
            </a:r>
          </a:p>
        </p:txBody>
      </p:sp>
      <p:sp>
        <p:nvSpPr>
          <p:cNvPr id="39" name="Rectangle 38">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4738801" y="1641946"/>
            <a:ext cx="7322136" cy="4718214"/>
          </a:xfrm>
        </p:spPr>
        <p:txBody>
          <a:bodyPr vert="horz" lIns="109728" tIns="109728" rIns="109728" bIns="91440" rtlCol="0" anchor="ctr">
            <a:normAutofit/>
          </a:bodyPr>
          <a:lstStyle/>
          <a:p>
            <a:pPr indent="-342900">
              <a:lnSpc>
                <a:spcPct val="120000"/>
              </a:lnSpc>
              <a:buFont typeface="Corbel" panose="020B0503020204020204" pitchFamily="34" charset="0"/>
              <a:buChar char="•"/>
            </a:pPr>
            <a:r>
              <a:rPr lang="en-US" sz="1600"/>
              <a:t>Any disciplinary actions taken for an employee</a:t>
            </a:r>
          </a:p>
          <a:p>
            <a:pPr indent="-342900">
              <a:lnSpc>
                <a:spcPct val="120000"/>
              </a:lnSpc>
              <a:buFont typeface="Corbel" panose="020B0503020204020204" pitchFamily="34" charset="0"/>
              <a:buChar char="•"/>
            </a:pPr>
            <a:r>
              <a:rPr lang="en-US" sz="1600"/>
              <a:t>Improvement plans &amp; evaluations/observation feedback</a:t>
            </a:r>
          </a:p>
          <a:p>
            <a:pPr indent="-342900">
              <a:lnSpc>
                <a:spcPct val="120000"/>
              </a:lnSpc>
              <a:buFont typeface="Corbel" panose="020B0503020204020204" pitchFamily="34" charset="0"/>
              <a:buChar char="•"/>
            </a:pPr>
            <a:r>
              <a:rPr lang="en-US" sz="1600"/>
              <a:t>Records of meetings with employees</a:t>
            </a:r>
          </a:p>
          <a:p>
            <a:pPr indent="-342900">
              <a:lnSpc>
                <a:spcPct val="120000"/>
              </a:lnSpc>
              <a:buFont typeface="Corbel" panose="020B0503020204020204" pitchFamily="34" charset="0"/>
              <a:buChar char="•"/>
            </a:pPr>
            <a:r>
              <a:rPr lang="en-US" sz="1600"/>
              <a:t>Accommodation Requests</a:t>
            </a:r>
          </a:p>
          <a:p>
            <a:pPr indent="-342900">
              <a:lnSpc>
                <a:spcPct val="120000"/>
              </a:lnSpc>
              <a:buFont typeface="Corbel" panose="020B0503020204020204" pitchFamily="34" charset="0"/>
              <a:buChar char="•"/>
            </a:pPr>
            <a:r>
              <a:rPr lang="en-US" sz="1600"/>
              <a:t>Parent, student, &amp; staff complaints</a:t>
            </a:r>
          </a:p>
          <a:p>
            <a:pPr indent="-342900">
              <a:lnSpc>
                <a:spcPct val="120000"/>
              </a:lnSpc>
              <a:buFont typeface="Corbel" panose="020B0503020204020204" pitchFamily="34" charset="0"/>
              <a:buChar char="•"/>
            </a:pPr>
            <a:r>
              <a:rPr lang="en-US" sz="1600"/>
              <a:t>All e-mails, texts, Class Dojo messages etc. </a:t>
            </a:r>
          </a:p>
          <a:p>
            <a:pPr indent="-342900">
              <a:lnSpc>
                <a:spcPct val="120000"/>
              </a:lnSpc>
              <a:buFont typeface="Corbel" panose="020B0503020204020204" pitchFamily="34" charset="0"/>
              <a:buChar char="•"/>
            </a:pPr>
            <a:r>
              <a:rPr lang="en-US" sz="1600"/>
              <a:t>Absences or tardiness</a:t>
            </a:r>
          </a:p>
          <a:p>
            <a:pPr indent="-342900">
              <a:lnSpc>
                <a:spcPct val="140000"/>
              </a:lnSpc>
              <a:buFont typeface="Corbel" panose="020B0503020204020204" pitchFamily="34" charset="0"/>
              <a:buChar char="•"/>
            </a:pPr>
            <a:endParaRPr lang="en-US"/>
          </a:p>
          <a:p>
            <a:pPr indent="-342900">
              <a:lnSpc>
                <a:spcPct val="140000"/>
              </a:lnSpc>
              <a:buFont typeface="Corbel" panose="020B0503020204020204" pitchFamily="34" charset="0"/>
              <a:buChar char="•"/>
            </a:pPr>
            <a:endParaRPr lang="en-US"/>
          </a:p>
        </p:txBody>
      </p:sp>
      <p:sp>
        <p:nvSpPr>
          <p:cNvPr id="45" name="Rectangle 44">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85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eated person at wood table, holding pencil and writing on lined paper page in open notebook">
            <a:extLst>
              <a:ext uri="{FF2B5EF4-FFF2-40B4-BE49-F238E27FC236}">
                <a16:creationId xmlns:a16="http://schemas.microsoft.com/office/drawing/2014/main" id="{7B791C40-7DE4-CD76-CBC8-C96E0375AC5D}"/>
              </a:ext>
            </a:extLst>
          </p:cNvPr>
          <p:cNvPicPr>
            <a:picLocks noChangeAspect="1"/>
          </p:cNvPicPr>
          <p:nvPr/>
        </p:nvPicPr>
        <p:blipFill>
          <a:blip r:embed="rId3"/>
          <a:srcRect l="13000" r="17308" b="1"/>
          <a:stretch/>
        </p:blipFill>
        <p:spPr>
          <a:xfrm>
            <a:off x="20" y="1804072"/>
            <a:ext cx="4458058" cy="4349801"/>
          </a:xfrm>
          <a:prstGeom prst="rect">
            <a:avLst/>
          </a:prstGeom>
        </p:spPr>
      </p:pic>
      <p:sp>
        <p:nvSpPr>
          <p:cNvPr id="77" name="Rectangle 7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50000"/>
              </a:lnSpc>
            </a:pPr>
            <a:r>
              <a:rPr lang="en-US" sz="3600"/>
              <a:t>Evaluations</a:t>
            </a:r>
          </a:p>
        </p:txBody>
      </p:sp>
      <p:sp>
        <p:nvSpPr>
          <p:cNvPr id="79" name="Rectangle 7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4794637" y="1940001"/>
            <a:ext cx="6754446" cy="3834594"/>
          </a:xfrm>
        </p:spPr>
        <p:txBody>
          <a:bodyPr vert="horz" lIns="109728" tIns="109728" rIns="109728" bIns="91440" rtlCol="0" anchor="t">
            <a:normAutofit/>
          </a:bodyPr>
          <a:lstStyle/>
          <a:p>
            <a:pPr indent="-342900">
              <a:lnSpc>
                <a:spcPct val="130000"/>
              </a:lnSpc>
              <a:buFont typeface="Corbel" panose="020B0503020204020204" pitchFamily="34" charset="0"/>
              <a:buChar char="•"/>
            </a:pPr>
            <a:r>
              <a:rPr lang="en-US" sz="1400" dirty="0"/>
              <a:t>Often, employees are terminated for performance. If you have terminated someone for performance, it is helpful to have evidence of that poor performance.</a:t>
            </a:r>
          </a:p>
          <a:p>
            <a:pPr indent="-342900">
              <a:lnSpc>
                <a:spcPct val="130000"/>
              </a:lnSpc>
              <a:buFont typeface="Corbel" panose="020B0503020204020204" pitchFamily="34" charset="0"/>
              <a:buChar char="•"/>
            </a:pPr>
            <a:r>
              <a:rPr lang="en-US" sz="1400" dirty="0"/>
              <a:t>Evaluations should be maintained properly and should contain adequate information to inform the ratings given. </a:t>
            </a:r>
          </a:p>
          <a:p>
            <a:pPr indent="-342900">
              <a:lnSpc>
                <a:spcPct val="130000"/>
              </a:lnSpc>
              <a:buFont typeface="Corbel" panose="020B0503020204020204" pitchFamily="34" charset="0"/>
              <a:buChar char="•"/>
            </a:pPr>
            <a:endParaRPr lang="en-US" sz="1400" dirty="0"/>
          </a:p>
          <a:p>
            <a:pPr indent="-342900">
              <a:lnSpc>
                <a:spcPct val="130000"/>
              </a:lnSpc>
              <a:buFont typeface="Corbel" panose="020B0503020204020204" pitchFamily="34" charset="0"/>
              <a:buChar char="•"/>
            </a:pPr>
            <a:endParaRPr lang="en-US" sz="1100"/>
          </a:p>
          <a:p>
            <a:pPr indent="-342900">
              <a:lnSpc>
                <a:spcPct val="130000"/>
              </a:lnSpc>
              <a:buFont typeface="Corbel" panose="020B0503020204020204" pitchFamily="34" charset="0"/>
              <a:buChar char="•"/>
            </a:pPr>
            <a:endParaRPr lang="en-US" sz="1100"/>
          </a:p>
        </p:txBody>
      </p:sp>
      <p:sp>
        <p:nvSpPr>
          <p:cNvPr id="81" name="Rectangle 8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96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93">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1" descr="A person writing in notebook">
            <a:extLst>
              <a:ext uri="{FF2B5EF4-FFF2-40B4-BE49-F238E27FC236}">
                <a16:creationId xmlns:a16="http://schemas.microsoft.com/office/drawing/2014/main" id="{9FACFD93-6C81-D3FB-C842-6712705E8AC5}"/>
              </a:ext>
            </a:extLst>
          </p:cNvPr>
          <p:cNvPicPr>
            <a:picLocks noChangeAspect="1"/>
          </p:cNvPicPr>
          <p:nvPr/>
        </p:nvPicPr>
        <p:blipFill>
          <a:blip r:embed="rId3"/>
          <a:srcRect l="28837" r="12442" b="2"/>
          <a:stretch/>
        </p:blipFill>
        <p:spPr>
          <a:xfrm>
            <a:off x="1" y="10"/>
            <a:ext cx="4654296" cy="5290511"/>
          </a:xfrm>
          <a:prstGeom prst="rect">
            <a:avLst/>
          </a:prstGeom>
        </p:spPr>
      </p:pic>
      <p:sp>
        <p:nvSpPr>
          <p:cNvPr id="96" name="Rectangle 95">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50000"/>
              </a:lnSpc>
            </a:pPr>
            <a:r>
              <a:rPr lang="en-US" sz="3600">
                <a:solidFill>
                  <a:schemeClr val="bg1"/>
                </a:solidFill>
              </a:rPr>
              <a:t>Evaluations</a:t>
            </a:r>
          </a:p>
        </p:txBody>
      </p:sp>
      <p:sp>
        <p:nvSpPr>
          <p:cNvPr id="98" name="Rectangle 97">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5376670" y="1940119"/>
            <a:ext cx="6172413" cy="3029446"/>
          </a:xfrm>
        </p:spPr>
        <p:txBody>
          <a:bodyPr vert="horz" lIns="109728" tIns="109728" rIns="109728" bIns="91440" rtlCol="0" anchor="ctr">
            <a:normAutofit/>
          </a:bodyPr>
          <a:lstStyle/>
          <a:p>
            <a:pPr>
              <a:lnSpc>
                <a:spcPct val="130000"/>
              </a:lnSpc>
            </a:pPr>
            <a:endParaRPr lang="en-US" sz="1300"/>
          </a:p>
          <a:p>
            <a:pPr indent="-342900">
              <a:lnSpc>
                <a:spcPct val="130000"/>
              </a:lnSpc>
              <a:buFont typeface="Corbel" panose="020B0503020204020204" pitchFamily="34" charset="0"/>
              <a:buChar char="•"/>
            </a:pPr>
            <a:r>
              <a:rPr lang="en-US" sz="1300"/>
              <a:t>If you use a software to track and maintain feedback from evaluations and observations, please make sure that this feedback is maintained and can be retrieved later if needed. </a:t>
            </a:r>
          </a:p>
          <a:p>
            <a:pPr indent="-342900">
              <a:lnSpc>
                <a:spcPct val="130000"/>
              </a:lnSpc>
              <a:buFont typeface="Corbel" panose="020B0503020204020204" pitchFamily="34" charset="0"/>
              <a:buChar char="•"/>
            </a:pPr>
            <a:r>
              <a:rPr lang="en-US" sz="1300"/>
              <a:t>If you hold a meeting to debrief the evaluation, you may choose to send a follow-up email summarizing what was discussed and the performance issues that were identified. </a:t>
            </a:r>
          </a:p>
          <a:p>
            <a:pPr indent="-342900">
              <a:lnSpc>
                <a:spcPct val="130000"/>
              </a:lnSpc>
              <a:buFont typeface="Corbel" panose="020B0503020204020204" pitchFamily="34" charset="0"/>
              <a:buChar char="•"/>
            </a:pPr>
            <a:endParaRPr lang="en-US" sz="1300"/>
          </a:p>
          <a:p>
            <a:pPr indent="-342900">
              <a:lnSpc>
                <a:spcPct val="130000"/>
              </a:lnSpc>
              <a:buFont typeface="Corbel" panose="020B0503020204020204" pitchFamily="34" charset="0"/>
              <a:buChar char="•"/>
            </a:pPr>
            <a:endParaRPr lang="en-US" sz="1300"/>
          </a:p>
        </p:txBody>
      </p:sp>
      <p:sp>
        <p:nvSpPr>
          <p:cNvPr id="104" name="Rectangle 103">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4575737"/>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8c70576-73a2-4c1a-a394-e83798592806" xsi:nil="true"/>
    <MediaServiceKeyPoints xmlns="6a875429-26ba-4636-8e64-fb33c65e24a7" xsi:nil="true"/>
    <lcf76f155ced4ddcb4097134ff3c332f xmlns="6a875429-26ba-4636-8e64-fb33c65e24a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2190574E600549A70DCF2B211C04AB" ma:contentTypeVersion="18" ma:contentTypeDescription="Create a new document." ma:contentTypeScope="" ma:versionID="c2d5832fb5f434064ca30d2ed6da5202">
  <xsd:schema xmlns:xsd="http://www.w3.org/2001/XMLSchema" xmlns:xs="http://www.w3.org/2001/XMLSchema" xmlns:p="http://schemas.microsoft.com/office/2006/metadata/properties" xmlns:ns2="6a875429-26ba-4636-8e64-fb33c65e24a7" xmlns:ns3="28c70576-73a2-4c1a-a394-e83798592806" targetNamespace="http://schemas.microsoft.com/office/2006/metadata/properties" ma:root="true" ma:fieldsID="b2f71a69c3dcef0031f954ffc42e0223" ns2:_="" ns3:_="">
    <xsd:import namespace="6a875429-26ba-4636-8e64-fb33c65e24a7"/>
    <xsd:import namespace="28c70576-73a2-4c1a-a394-e8379859280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75429-26ba-4636-8e64-fb33c65e24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b1df82d-e245-4c7d-a003-9bee0bf6c4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c70576-73a2-4c1a-a394-e8379859280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595fdb5-2ff9-425f-ac41-586efdaf262e}" ma:internalName="TaxCatchAll" ma:showField="CatchAllData" ma:web="28c70576-73a2-4c1a-a394-e8379859280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FF477C-132F-44F8-8C56-EBFF95FAF97B}">
  <ds:schemaRefs>
    <ds:schemaRef ds:uri="230e9df3-be65-4c73-a93b-d1236ebd677e"/>
    <ds:schemaRef ds:uri="28c70576-73a2-4c1a-a394-e83798592806"/>
    <ds:schemaRef ds:uri="6a875429-26ba-4636-8e64-fb33c65e24a7"/>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3B3CFBC-DE9D-4620-A1AA-E1F2FAA8E132}">
  <ds:schemaRefs>
    <ds:schemaRef ds:uri="28c70576-73a2-4c1a-a394-e83798592806"/>
    <ds:schemaRef ds:uri="6a875429-26ba-4636-8e64-fb33c65e24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ShojiVTI</Template>
  <TotalTime>6</TotalTime>
  <Words>1345</Words>
  <Application>Microsoft Office PowerPoint</Application>
  <PresentationFormat>Widescreen</PresentationFormat>
  <Paragraphs>119</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ShojiVTI</vt:lpstr>
      <vt:lpstr>The power of Documentation Shawn A. Arnold, Esq., B.C.S. JOhn P. LeombRUno, Esq. Dr. Monica Knight</vt:lpstr>
      <vt:lpstr>Why can documentation feel overwhelming? </vt:lpstr>
      <vt:lpstr>Why should you learn to love documentation? </vt:lpstr>
      <vt:lpstr>Everyday Documentation Needs</vt:lpstr>
      <vt:lpstr>Human Relations </vt:lpstr>
      <vt:lpstr>Employee Complaints</vt:lpstr>
      <vt:lpstr>Helpful Employee Documentation</vt:lpstr>
      <vt:lpstr>Evaluations</vt:lpstr>
      <vt:lpstr>Evaluations</vt:lpstr>
      <vt:lpstr>Complaints</vt:lpstr>
      <vt:lpstr>Complaints</vt:lpstr>
      <vt:lpstr>Discipline</vt:lpstr>
      <vt:lpstr>Example</vt:lpstr>
      <vt:lpstr>Student Discipline</vt:lpstr>
      <vt:lpstr>Parent &amp; Student Documentation</vt:lpstr>
      <vt:lpstr>Discipline Documentation</vt:lpstr>
      <vt:lpstr>When is Discipline Documentation Needed?</vt:lpstr>
      <vt:lpstr>Example</vt:lpstr>
      <vt:lpstr>ESE Compliance</vt:lpstr>
      <vt:lpstr>ESE Documentation</vt:lpstr>
      <vt:lpstr>IEP Documentation</vt:lpstr>
      <vt:lpstr>Example</vt:lpstr>
      <vt:lpstr>Final tips &amp;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Emily Rodriguez</dc:creator>
  <cp:lastModifiedBy>Arnold Law Firm </cp:lastModifiedBy>
  <cp:revision>76</cp:revision>
  <dcterms:created xsi:type="dcterms:W3CDTF">2024-09-02T18:03:55Z</dcterms:created>
  <dcterms:modified xsi:type="dcterms:W3CDTF">2024-10-02T17:17:09Z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0x0101007E2190574E600549A70DCF2B211C04AB</vt:lpwstr>
  </property>
  <property fmtid="{D5CDD505-2E9C-101B-9397-08002B2CF9AE}" pid="3" name="MediaServiceImageTags">
    <vt:lpwstr/>
  </property>
</Properties>
</file>