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93" r:id="rId5"/>
    <p:sldId id="442" r:id="rId6"/>
    <p:sldId id="443" r:id="rId7"/>
    <p:sldId id="305" r:id="rId8"/>
    <p:sldId id="628" r:id="rId9"/>
    <p:sldId id="633" r:id="rId10"/>
    <p:sldId id="481" r:id="rId11"/>
    <p:sldId id="566" r:id="rId12"/>
    <p:sldId id="298" r:id="rId13"/>
    <p:sldId id="605" r:id="rId14"/>
    <p:sldId id="569" r:id="rId15"/>
    <p:sldId id="629" r:id="rId16"/>
    <p:sldId id="570" r:id="rId17"/>
    <p:sldId id="627" r:id="rId18"/>
    <p:sldId id="510" r:id="rId19"/>
    <p:sldId id="571" r:id="rId20"/>
    <p:sldId id="606" r:id="rId21"/>
    <p:sldId id="607" r:id="rId22"/>
    <p:sldId id="630" r:id="rId23"/>
    <p:sldId id="632" r:id="rId24"/>
    <p:sldId id="634" r:id="rId25"/>
    <p:sldId id="635" r:id="rId26"/>
    <p:sldId id="631" r:id="rId27"/>
    <p:sldId id="3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269B45-65D8-4BB3-9AFC-F749CCA3B64F}" v="6" dt="2024-09-19T18:02:08.829"/>
    <p1510:client id="{D2FA9C37-6B24-4C72-8F0D-F0480CBA04AE}" v="65" dt="2024-09-20T16:26:34.887"/>
    <p1510:client id="{FF3A1A6E-9DA0-714A-2421-CC0295396A53}" v="121" dt="2024-09-20T14:27:31.428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322" autoAdjust="0"/>
  </p:normalViewPr>
  <p:slideViewPr>
    <p:cSldViewPr snapToGrid="0">
      <p:cViewPr varScale="1">
        <p:scale>
          <a:sx n="59" d="100"/>
          <a:sy n="59" d="100"/>
        </p:scale>
        <p:origin x="11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B596DB-8A29-4820-B931-8B260FFEF3F1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85B3094-B7CA-4299-9394-47885DEA2A2C}">
      <dgm:prSet/>
      <dgm:spPr/>
      <dgm:t>
        <a:bodyPr/>
        <a:lstStyle/>
        <a:p>
          <a:r>
            <a:rPr lang="en-US" b="1" dirty="0"/>
            <a:t>Accountability</a:t>
          </a:r>
          <a:r>
            <a:rPr lang="en-US" dirty="0"/>
            <a:t>: Ensures charter schools meet the performance standards and goals outlined              in their charters.</a:t>
          </a:r>
        </a:p>
      </dgm:t>
    </dgm:pt>
    <dgm:pt modelId="{A841107F-5429-4AD2-A2FB-518A465F8CAE}" type="parTrans" cxnId="{0BEAC1D1-16D7-4221-AB55-77962034417F}">
      <dgm:prSet/>
      <dgm:spPr/>
      <dgm:t>
        <a:bodyPr/>
        <a:lstStyle/>
        <a:p>
          <a:endParaRPr lang="en-US"/>
        </a:p>
      </dgm:t>
    </dgm:pt>
    <dgm:pt modelId="{EE945911-0F8B-4B34-BC1A-CC404F35841E}" type="sibTrans" cxnId="{0BEAC1D1-16D7-4221-AB55-77962034417F}">
      <dgm:prSet/>
      <dgm:spPr/>
      <dgm:t>
        <a:bodyPr/>
        <a:lstStyle/>
        <a:p>
          <a:endParaRPr lang="en-US"/>
        </a:p>
      </dgm:t>
    </dgm:pt>
    <dgm:pt modelId="{EBED14E6-72B1-49B8-8AE2-B4374446E707}">
      <dgm:prSet/>
      <dgm:spPr/>
      <dgm:t>
        <a:bodyPr/>
        <a:lstStyle/>
        <a:p>
          <a:r>
            <a:rPr lang="en-US" b="1" dirty="0"/>
            <a:t>Compliance</a:t>
          </a:r>
          <a:r>
            <a:rPr lang="en-US" dirty="0"/>
            <a:t>: Verifies adherence to legal and regulatory requirements.</a:t>
          </a:r>
        </a:p>
      </dgm:t>
    </dgm:pt>
    <dgm:pt modelId="{B60FCCFE-04A6-452D-8471-365369F1E588}" type="parTrans" cxnId="{11B6DACA-95E1-489F-A121-2D6C50E6D16A}">
      <dgm:prSet/>
      <dgm:spPr/>
      <dgm:t>
        <a:bodyPr/>
        <a:lstStyle/>
        <a:p>
          <a:endParaRPr lang="en-US"/>
        </a:p>
      </dgm:t>
    </dgm:pt>
    <dgm:pt modelId="{7526CB2B-B820-4D2C-B616-997632519352}" type="sibTrans" cxnId="{11B6DACA-95E1-489F-A121-2D6C50E6D16A}">
      <dgm:prSet/>
      <dgm:spPr/>
      <dgm:t>
        <a:bodyPr/>
        <a:lstStyle/>
        <a:p>
          <a:endParaRPr lang="en-US"/>
        </a:p>
      </dgm:t>
    </dgm:pt>
    <dgm:pt modelId="{469F42C1-1553-49A4-9C86-D697B41346CE}">
      <dgm:prSet/>
      <dgm:spPr/>
      <dgm:t>
        <a:bodyPr/>
        <a:lstStyle/>
        <a:p>
          <a:r>
            <a:rPr lang="en-US" b="1" dirty="0"/>
            <a:t>Financial Oversight</a:t>
          </a:r>
          <a:r>
            <a:rPr lang="en-US" dirty="0"/>
            <a:t>: Protects public funds by ensuring proper financial management and transparency.</a:t>
          </a:r>
        </a:p>
      </dgm:t>
    </dgm:pt>
    <dgm:pt modelId="{EF867B65-9728-424E-9A4F-B6ABE260DF81}" type="parTrans" cxnId="{5F103C19-DA79-43E9-A66B-288059DD8881}">
      <dgm:prSet/>
      <dgm:spPr/>
      <dgm:t>
        <a:bodyPr/>
        <a:lstStyle/>
        <a:p>
          <a:endParaRPr lang="en-US"/>
        </a:p>
      </dgm:t>
    </dgm:pt>
    <dgm:pt modelId="{3D5E6E7B-DD42-4653-B432-BD6B1CD3FA40}" type="sibTrans" cxnId="{5F103C19-DA79-43E9-A66B-288059DD8881}">
      <dgm:prSet/>
      <dgm:spPr/>
      <dgm:t>
        <a:bodyPr/>
        <a:lstStyle/>
        <a:p>
          <a:endParaRPr lang="en-US"/>
        </a:p>
      </dgm:t>
    </dgm:pt>
    <dgm:pt modelId="{E16EF383-04A2-442B-B8D4-922980AAACA2}">
      <dgm:prSet/>
      <dgm:spPr/>
      <dgm:t>
        <a:bodyPr/>
        <a:lstStyle/>
        <a:p>
          <a:r>
            <a:rPr lang="en-US" b="1" dirty="0"/>
            <a:t>Educational Quality</a:t>
          </a:r>
          <a:r>
            <a:rPr lang="en-US" dirty="0"/>
            <a:t>: Maintains high educational standards and improves student outcomes.</a:t>
          </a:r>
        </a:p>
      </dgm:t>
    </dgm:pt>
    <dgm:pt modelId="{9E78F6F5-DB6D-41FF-A1FE-D1E95239C234}" type="parTrans" cxnId="{2569BB4C-8299-405E-BFA7-B6297241AB82}">
      <dgm:prSet/>
      <dgm:spPr/>
      <dgm:t>
        <a:bodyPr/>
        <a:lstStyle/>
        <a:p>
          <a:endParaRPr lang="en-US"/>
        </a:p>
      </dgm:t>
    </dgm:pt>
    <dgm:pt modelId="{CAA07C5E-2955-4F58-ACF6-1CF66F801048}" type="sibTrans" cxnId="{2569BB4C-8299-405E-BFA7-B6297241AB82}">
      <dgm:prSet/>
      <dgm:spPr/>
      <dgm:t>
        <a:bodyPr/>
        <a:lstStyle/>
        <a:p>
          <a:endParaRPr lang="en-US"/>
        </a:p>
      </dgm:t>
    </dgm:pt>
    <dgm:pt modelId="{30608D5B-02A8-4249-B504-6550B853D55B}">
      <dgm:prSet/>
      <dgm:spPr/>
      <dgm:t>
        <a:bodyPr/>
        <a:lstStyle/>
        <a:p>
          <a:r>
            <a:rPr lang="en-US" b="1" dirty="0"/>
            <a:t>Equity</a:t>
          </a:r>
          <a:r>
            <a:rPr lang="en-US" dirty="0"/>
            <a:t>: Ensures that all students, regardless of background, have access to quality education and resources.</a:t>
          </a:r>
        </a:p>
      </dgm:t>
    </dgm:pt>
    <dgm:pt modelId="{F09D983F-3263-4E30-8BD0-3636DDA22657}" type="parTrans" cxnId="{6055EE99-BD0D-453A-8821-720081CD247F}">
      <dgm:prSet/>
      <dgm:spPr/>
      <dgm:t>
        <a:bodyPr/>
        <a:lstStyle/>
        <a:p>
          <a:endParaRPr lang="en-US"/>
        </a:p>
      </dgm:t>
    </dgm:pt>
    <dgm:pt modelId="{C44A5AA1-106C-486D-B381-F65418EB63B6}" type="sibTrans" cxnId="{6055EE99-BD0D-453A-8821-720081CD247F}">
      <dgm:prSet/>
      <dgm:spPr/>
      <dgm:t>
        <a:bodyPr/>
        <a:lstStyle/>
        <a:p>
          <a:endParaRPr lang="en-US"/>
        </a:p>
      </dgm:t>
    </dgm:pt>
    <dgm:pt modelId="{47C8ED6B-7BC0-431B-9EE2-A5F129FC83DC}" type="pres">
      <dgm:prSet presAssocID="{B0B596DB-8A29-4820-B931-8B260FFEF3F1}" presName="diagram" presStyleCnt="0">
        <dgm:presLayoutVars>
          <dgm:dir/>
          <dgm:resizeHandles val="exact"/>
        </dgm:presLayoutVars>
      </dgm:prSet>
      <dgm:spPr/>
    </dgm:pt>
    <dgm:pt modelId="{C1E080C0-4110-42A0-8520-37155006AD45}" type="pres">
      <dgm:prSet presAssocID="{385B3094-B7CA-4299-9394-47885DEA2A2C}" presName="node" presStyleLbl="node1" presStyleIdx="0" presStyleCnt="5">
        <dgm:presLayoutVars>
          <dgm:bulletEnabled val="1"/>
        </dgm:presLayoutVars>
      </dgm:prSet>
      <dgm:spPr/>
    </dgm:pt>
    <dgm:pt modelId="{657B6514-D28D-4E8C-82E6-8AAFE9283992}" type="pres">
      <dgm:prSet presAssocID="{EE945911-0F8B-4B34-BC1A-CC404F35841E}" presName="sibTrans" presStyleCnt="0"/>
      <dgm:spPr/>
    </dgm:pt>
    <dgm:pt modelId="{AF075C11-743A-49FC-87E9-EE957F5DB45D}" type="pres">
      <dgm:prSet presAssocID="{EBED14E6-72B1-49B8-8AE2-B4374446E707}" presName="node" presStyleLbl="node1" presStyleIdx="1" presStyleCnt="5">
        <dgm:presLayoutVars>
          <dgm:bulletEnabled val="1"/>
        </dgm:presLayoutVars>
      </dgm:prSet>
      <dgm:spPr/>
    </dgm:pt>
    <dgm:pt modelId="{189F2267-E410-426E-A7D5-01324AD11A4A}" type="pres">
      <dgm:prSet presAssocID="{7526CB2B-B820-4D2C-B616-997632519352}" presName="sibTrans" presStyleCnt="0"/>
      <dgm:spPr/>
    </dgm:pt>
    <dgm:pt modelId="{9CA93E39-FD2F-4117-807C-E22E353A628E}" type="pres">
      <dgm:prSet presAssocID="{469F42C1-1553-49A4-9C86-D697B41346CE}" presName="node" presStyleLbl="node1" presStyleIdx="2" presStyleCnt="5">
        <dgm:presLayoutVars>
          <dgm:bulletEnabled val="1"/>
        </dgm:presLayoutVars>
      </dgm:prSet>
      <dgm:spPr/>
    </dgm:pt>
    <dgm:pt modelId="{E7EF10BF-AB82-453C-83C0-C003DB172A0E}" type="pres">
      <dgm:prSet presAssocID="{3D5E6E7B-DD42-4653-B432-BD6B1CD3FA40}" presName="sibTrans" presStyleCnt="0"/>
      <dgm:spPr/>
    </dgm:pt>
    <dgm:pt modelId="{E56F3FF4-7795-43F1-A9DB-D9AADCEB4BBF}" type="pres">
      <dgm:prSet presAssocID="{E16EF383-04A2-442B-B8D4-922980AAACA2}" presName="node" presStyleLbl="node1" presStyleIdx="3" presStyleCnt="5">
        <dgm:presLayoutVars>
          <dgm:bulletEnabled val="1"/>
        </dgm:presLayoutVars>
      </dgm:prSet>
      <dgm:spPr/>
    </dgm:pt>
    <dgm:pt modelId="{6AC48649-B04F-4F79-AA83-CE87109C167B}" type="pres">
      <dgm:prSet presAssocID="{CAA07C5E-2955-4F58-ACF6-1CF66F801048}" presName="sibTrans" presStyleCnt="0"/>
      <dgm:spPr/>
    </dgm:pt>
    <dgm:pt modelId="{99A430BD-F807-45F1-9EE1-6BF1CB968575}" type="pres">
      <dgm:prSet presAssocID="{30608D5B-02A8-4249-B504-6550B853D55B}" presName="node" presStyleLbl="node1" presStyleIdx="4" presStyleCnt="5">
        <dgm:presLayoutVars>
          <dgm:bulletEnabled val="1"/>
        </dgm:presLayoutVars>
      </dgm:prSet>
      <dgm:spPr/>
    </dgm:pt>
  </dgm:ptLst>
  <dgm:cxnLst>
    <dgm:cxn modelId="{5F103C19-DA79-43E9-A66B-288059DD8881}" srcId="{B0B596DB-8A29-4820-B931-8B260FFEF3F1}" destId="{469F42C1-1553-49A4-9C86-D697B41346CE}" srcOrd="2" destOrd="0" parTransId="{EF867B65-9728-424E-9A4F-B6ABE260DF81}" sibTransId="{3D5E6E7B-DD42-4653-B432-BD6B1CD3FA40}"/>
    <dgm:cxn modelId="{C4E2D528-8DCA-455D-BAD1-063CEB0165A3}" type="presOf" srcId="{469F42C1-1553-49A4-9C86-D697B41346CE}" destId="{9CA93E39-FD2F-4117-807C-E22E353A628E}" srcOrd="0" destOrd="0" presId="urn:microsoft.com/office/officeart/2005/8/layout/default"/>
    <dgm:cxn modelId="{8B753E5F-7910-48FD-8576-314A50438CF0}" type="presOf" srcId="{B0B596DB-8A29-4820-B931-8B260FFEF3F1}" destId="{47C8ED6B-7BC0-431B-9EE2-A5F129FC83DC}" srcOrd="0" destOrd="0" presId="urn:microsoft.com/office/officeart/2005/8/layout/default"/>
    <dgm:cxn modelId="{2569BB4C-8299-405E-BFA7-B6297241AB82}" srcId="{B0B596DB-8A29-4820-B931-8B260FFEF3F1}" destId="{E16EF383-04A2-442B-B8D4-922980AAACA2}" srcOrd="3" destOrd="0" parTransId="{9E78F6F5-DB6D-41FF-A1FE-D1E95239C234}" sibTransId="{CAA07C5E-2955-4F58-ACF6-1CF66F801048}"/>
    <dgm:cxn modelId="{4938CC4E-B501-4741-8428-03D72787A662}" type="presOf" srcId="{30608D5B-02A8-4249-B504-6550B853D55B}" destId="{99A430BD-F807-45F1-9EE1-6BF1CB968575}" srcOrd="0" destOrd="0" presId="urn:microsoft.com/office/officeart/2005/8/layout/default"/>
    <dgm:cxn modelId="{C03FD073-449D-4286-A8B0-C92394585E11}" type="presOf" srcId="{EBED14E6-72B1-49B8-8AE2-B4374446E707}" destId="{AF075C11-743A-49FC-87E9-EE957F5DB45D}" srcOrd="0" destOrd="0" presId="urn:microsoft.com/office/officeart/2005/8/layout/default"/>
    <dgm:cxn modelId="{06325C7E-3857-4972-9A4E-3D677F8345D5}" type="presOf" srcId="{E16EF383-04A2-442B-B8D4-922980AAACA2}" destId="{E56F3FF4-7795-43F1-A9DB-D9AADCEB4BBF}" srcOrd="0" destOrd="0" presId="urn:microsoft.com/office/officeart/2005/8/layout/default"/>
    <dgm:cxn modelId="{6055EE99-BD0D-453A-8821-720081CD247F}" srcId="{B0B596DB-8A29-4820-B931-8B260FFEF3F1}" destId="{30608D5B-02A8-4249-B504-6550B853D55B}" srcOrd="4" destOrd="0" parTransId="{F09D983F-3263-4E30-8BD0-3636DDA22657}" sibTransId="{C44A5AA1-106C-486D-B381-F65418EB63B6}"/>
    <dgm:cxn modelId="{2EC9F5C6-5740-45D6-9509-686A49FF1C5F}" type="presOf" srcId="{385B3094-B7CA-4299-9394-47885DEA2A2C}" destId="{C1E080C0-4110-42A0-8520-37155006AD45}" srcOrd="0" destOrd="0" presId="urn:microsoft.com/office/officeart/2005/8/layout/default"/>
    <dgm:cxn modelId="{11B6DACA-95E1-489F-A121-2D6C50E6D16A}" srcId="{B0B596DB-8A29-4820-B931-8B260FFEF3F1}" destId="{EBED14E6-72B1-49B8-8AE2-B4374446E707}" srcOrd="1" destOrd="0" parTransId="{B60FCCFE-04A6-452D-8471-365369F1E588}" sibTransId="{7526CB2B-B820-4D2C-B616-997632519352}"/>
    <dgm:cxn modelId="{0BEAC1D1-16D7-4221-AB55-77962034417F}" srcId="{B0B596DB-8A29-4820-B931-8B260FFEF3F1}" destId="{385B3094-B7CA-4299-9394-47885DEA2A2C}" srcOrd="0" destOrd="0" parTransId="{A841107F-5429-4AD2-A2FB-518A465F8CAE}" sibTransId="{EE945911-0F8B-4B34-BC1A-CC404F35841E}"/>
    <dgm:cxn modelId="{EAC4763D-EB3C-456D-8F23-234FC492DF61}" type="presParOf" srcId="{47C8ED6B-7BC0-431B-9EE2-A5F129FC83DC}" destId="{C1E080C0-4110-42A0-8520-37155006AD45}" srcOrd="0" destOrd="0" presId="urn:microsoft.com/office/officeart/2005/8/layout/default"/>
    <dgm:cxn modelId="{0AA5A146-2FFC-4197-92CF-BA68FAD0DABF}" type="presParOf" srcId="{47C8ED6B-7BC0-431B-9EE2-A5F129FC83DC}" destId="{657B6514-D28D-4E8C-82E6-8AAFE9283992}" srcOrd="1" destOrd="0" presId="urn:microsoft.com/office/officeart/2005/8/layout/default"/>
    <dgm:cxn modelId="{4A00C3F2-A961-4678-BAFA-9587986A3AF2}" type="presParOf" srcId="{47C8ED6B-7BC0-431B-9EE2-A5F129FC83DC}" destId="{AF075C11-743A-49FC-87E9-EE957F5DB45D}" srcOrd="2" destOrd="0" presId="urn:microsoft.com/office/officeart/2005/8/layout/default"/>
    <dgm:cxn modelId="{2EC38B4E-0C3A-4475-AC4A-2189A007F540}" type="presParOf" srcId="{47C8ED6B-7BC0-431B-9EE2-A5F129FC83DC}" destId="{189F2267-E410-426E-A7D5-01324AD11A4A}" srcOrd="3" destOrd="0" presId="urn:microsoft.com/office/officeart/2005/8/layout/default"/>
    <dgm:cxn modelId="{7C24B13C-C44D-4D6C-A02C-49B985A2F6DC}" type="presParOf" srcId="{47C8ED6B-7BC0-431B-9EE2-A5F129FC83DC}" destId="{9CA93E39-FD2F-4117-807C-E22E353A628E}" srcOrd="4" destOrd="0" presId="urn:microsoft.com/office/officeart/2005/8/layout/default"/>
    <dgm:cxn modelId="{07F06E01-9F47-4361-AEB5-BA129FB7844C}" type="presParOf" srcId="{47C8ED6B-7BC0-431B-9EE2-A5F129FC83DC}" destId="{E7EF10BF-AB82-453C-83C0-C003DB172A0E}" srcOrd="5" destOrd="0" presId="urn:microsoft.com/office/officeart/2005/8/layout/default"/>
    <dgm:cxn modelId="{7CC86F9C-3123-49AD-BE5C-F0E257084A62}" type="presParOf" srcId="{47C8ED6B-7BC0-431B-9EE2-A5F129FC83DC}" destId="{E56F3FF4-7795-43F1-A9DB-D9AADCEB4BBF}" srcOrd="6" destOrd="0" presId="urn:microsoft.com/office/officeart/2005/8/layout/default"/>
    <dgm:cxn modelId="{324E2ACC-81EE-41A4-846D-E0795D92E331}" type="presParOf" srcId="{47C8ED6B-7BC0-431B-9EE2-A5F129FC83DC}" destId="{6AC48649-B04F-4F79-AA83-CE87109C167B}" srcOrd="7" destOrd="0" presId="urn:microsoft.com/office/officeart/2005/8/layout/default"/>
    <dgm:cxn modelId="{4A0226A7-A432-4C33-890B-436A4ED22530}" type="presParOf" srcId="{47C8ED6B-7BC0-431B-9EE2-A5F129FC83DC}" destId="{99A430BD-F807-45F1-9EE1-6BF1CB96857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2F759A-AA85-443A-BDD1-FBE8D577807D}" type="doc">
      <dgm:prSet loTypeId="urn:microsoft.com/office/officeart/2005/8/layout/cycle8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28532E-58F5-487C-8CBF-CC221EF18AC9}">
      <dgm:prSet phldrT="[Text]" custT="1"/>
      <dgm:spPr/>
      <dgm:t>
        <a:bodyPr/>
        <a:lstStyle/>
        <a:p>
          <a:r>
            <a:rPr lang="en-US" sz="1600" b="0" dirty="0"/>
            <a:t>Prioritizing Academic Performance*</a:t>
          </a:r>
        </a:p>
      </dgm:t>
    </dgm:pt>
    <dgm:pt modelId="{C2F478D3-9785-4543-A2C2-982C32638F74}" type="parTrans" cxnId="{C2375190-8B67-4AD6-AA9F-3B24A7FC0F97}">
      <dgm:prSet/>
      <dgm:spPr/>
      <dgm:t>
        <a:bodyPr/>
        <a:lstStyle/>
        <a:p>
          <a:endParaRPr lang="en-US"/>
        </a:p>
      </dgm:t>
    </dgm:pt>
    <dgm:pt modelId="{A7A7032F-9181-45F4-B913-B02E78524EDE}" type="sibTrans" cxnId="{C2375190-8B67-4AD6-AA9F-3B24A7FC0F97}">
      <dgm:prSet/>
      <dgm:spPr/>
      <dgm:t>
        <a:bodyPr/>
        <a:lstStyle/>
        <a:p>
          <a:endParaRPr lang="en-US"/>
        </a:p>
      </dgm:t>
    </dgm:pt>
    <dgm:pt modelId="{1110047E-10CA-40FB-8A34-7C257ECCED70}">
      <dgm:prSet phldrT="[Text]" custT="1"/>
      <dgm:spPr/>
      <dgm:t>
        <a:bodyPr/>
        <a:lstStyle/>
        <a:p>
          <a:r>
            <a:rPr lang="en-US" sz="1600" b="0" dirty="0"/>
            <a:t>Financial and Operational Performance*</a:t>
          </a:r>
        </a:p>
      </dgm:t>
    </dgm:pt>
    <dgm:pt modelId="{94096B2E-D7AD-4D10-9296-B9F9E4A67522}" type="parTrans" cxnId="{38FD151F-A620-46F4-837F-926C461F5DC5}">
      <dgm:prSet/>
      <dgm:spPr/>
      <dgm:t>
        <a:bodyPr/>
        <a:lstStyle/>
        <a:p>
          <a:endParaRPr lang="en-US"/>
        </a:p>
      </dgm:t>
    </dgm:pt>
    <dgm:pt modelId="{20EB2CF7-B9E1-48BE-A869-F71B2E421B5A}" type="sibTrans" cxnId="{38FD151F-A620-46F4-837F-926C461F5DC5}">
      <dgm:prSet/>
      <dgm:spPr/>
      <dgm:t>
        <a:bodyPr/>
        <a:lstStyle/>
        <a:p>
          <a:endParaRPr lang="en-US"/>
        </a:p>
      </dgm:t>
    </dgm:pt>
    <dgm:pt modelId="{21B92056-A763-4007-ADEF-82586F6E367F}">
      <dgm:prSet phldrT="[Text]" custT="1"/>
      <dgm:spPr/>
      <dgm:t>
        <a:bodyPr/>
        <a:lstStyle/>
        <a:p>
          <a:r>
            <a:rPr lang="en-US" sz="1600" b="0" dirty="0"/>
            <a:t>Building Relationships</a:t>
          </a:r>
        </a:p>
      </dgm:t>
    </dgm:pt>
    <dgm:pt modelId="{00602ACE-B619-4965-8F72-706B809969E5}" type="parTrans" cxnId="{B9C15384-F1E6-4198-8953-2F691F78A3F6}">
      <dgm:prSet/>
      <dgm:spPr/>
      <dgm:t>
        <a:bodyPr/>
        <a:lstStyle/>
        <a:p>
          <a:endParaRPr lang="en-US"/>
        </a:p>
      </dgm:t>
    </dgm:pt>
    <dgm:pt modelId="{571D9871-7F40-441A-8B6D-052421AE0585}" type="sibTrans" cxnId="{B9C15384-F1E6-4198-8953-2F691F78A3F6}">
      <dgm:prSet/>
      <dgm:spPr/>
      <dgm:t>
        <a:bodyPr/>
        <a:lstStyle/>
        <a:p>
          <a:endParaRPr lang="en-US"/>
        </a:p>
      </dgm:t>
    </dgm:pt>
    <dgm:pt modelId="{92F639D5-1067-48E0-8A1B-622FE54F0697}" type="pres">
      <dgm:prSet presAssocID="{192F759A-AA85-443A-BDD1-FBE8D577807D}" presName="compositeShape" presStyleCnt="0">
        <dgm:presLayoutVars>
          <dgm:chMax val="7"/>
          <dgm:dir/>
          <dgm:resizeHandles val="exact"/>
        </dgm:presLayoutVars>
      </dgm:prSet>
      <dgm:spPr/>
    </dgm:pt>
    <dgm:pt modelId="{4DD434EF-1A53-4309-93FE-C017CE1DF758}" type="pres">
      <dgm:prSet presAssocID="{192F759A-AA85-443A-BDD1-FBE8D577807D}" presName="wedge1" presStyleLbl="node1" presStyleIdx="0" presStyleCnt="3"/>
      <dgm:spPr/>
    </dgm:pt>
    <dgm:pt modelId="{7C696003-BA49-4C7B-A749-1D68DFAF146E}" type="pres">
      <dgm:prSet presAssocID="{192F759A-AA85-443A-BDD1-FBE8D577807D}" presName="dummy1a" presStyleCnt="0"/>
      <dgm:spPr/>
    </dgm:pt>
    <dgm:pt modelId="{79C90FA2-188C-4122-8F02-21006421FF3B}" type="pres">
      <dgm:prSet presAssocID="{192F759A-AA85-443A-BDD1-FBE8D577807D}" presName="dummy1b" presStyleCnt="0"/>
      <dgm:spPr/>
    </dgm:pt>
    <dgm:pt modelId="{39F26EB8-7901-4E1C-98BC-DD1CA41E9487}" type="pres">
      <dgm:prSet presAssocID="{192F759A-AA85-443A-BDD1-FBE8D577807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5B1408C-F156-4DD7-AFE1-B1D0DFE01E0D}" type="pres">
      <dgm:prSet presAssocID="{192F759A-AA85-443A-BDD1-FBE8D577807D}" presName="wedge2" presStyleLbl="node1" presStyleIdx="1" presStyleCnt="3"/>
      <dgm:spPr/>
    </dgm:pt>
    <dgm:pt modelId="{D992C90A-42CC-4CA2-9E7B-3FB78C304D25}" type="pres">
      <dgm:prSet presAssocID="{192F759A-AA85-443A-BDD1-FBE8D577807D}" presName="dummy2a" presStyleCnt="0"/>
      <dgm:spPr/>
    </dgm:pt>
    <dgm:pt modelId="{E7D4FD52-7D72-4D1B-B5EF-12209870EEBD}" type="pres">
      <dgm:prSet presAssocID="{192F759A-AA85-443A-BDD1-FBE8D577807D}" presName="dummy2b" presStyleCnt="0"/>
      <dgm:spPr/>
    </dgm:pt>
    <dgm:pt modelId="{BA40DC8B-4B27-490F-A969-446321B12A74}" type="pres">
      <dgm:prSet presAssocID="{192F759A-AA85-443A-BDD1-FBE8D577807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43EAD09-38F0-45A9-AADD-EC43D6106652}" type="pres">
      <dgm:prSet presAssocID="{192F759A-AA85-443A-BDD1-FBE8D577807D}" presName="wedge3" presStyleLbl="node1" presStyleIdx="2" presStyleCnt="3"/>
      <dgm:spPr/>
    </dgm:pt>
    <dgm:pt modelId="{2B47EC75-7A99-4E32-A82F-162846676D34}" type="pres">
      <dgm:prSet presAssocID="{192F759A-AA85-443A-BDD1-FBE8D577807D}" presName="dummy3a" presStyleCnt="0"/>
      <dgm:spPr/>
    </dgm:pt>
    <dgm:pt modelId="{556AD1F7-1427-4752-A605-CB21D47BF75F}" type="pres">
      <dgm:prSet presAssocID="{192F759A-AA85-443A-BDD1-FBE8D577807D}" presName="dummy3b" presStyleCnt="0"/>
      <dgm:spPr/>
    </dgm:pt>
    <dgm:pt modelId="{93AC5FC7-F9CB-45B6-91C1-92E5CED60CF8}" type="pres">
      <dgm:prSet presAssocID="{192F759A-AA85-443A-BDD1-FBE8D577807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933A195-5465-4170-A79C-853E8515100E}" type="pres">
      <dgm:prSet presAssocID="{A7A7032F-9181-45F4-B913-B02E78524EDE}" presName="arrowWedge1" presStyleLbl="fgSibTrans2D1" presStyleIdx="0" presStyleCnt="3"/>
      <dgm:spPr/>
    </dgm:pt>
    <dgm:pt modelId="{AB7033AB-1E3C-4025-A7F9-230F0741DE39}" type="pres">
      <dgm:prSet presAssocID="{20EB2CF7-B9E1-48BE-A869-F71B2E421B5A}" presName="arrowWedge2" presStyleLbl="fgSibTrans2D1" presStyleIdx="1" presStyleCnt="3"/>
      <dgm:spPr/>
    </dgm:pt>
    <dgm:pt modelId="{08D7CB6F-A922-4B58-B061-79BDF2AE8666}" type="pres">
      <dgm:prSet presAssocID="{571D9871-7F40-441A-8B6D-052421AE0585}" presName="arrowWedge3" presStyleLbl="fgSibTrans2D1" presStyleIdx="2" presStyleCnt="3"/>
      <dgm:spPr/>
    </dgm:pt>
  </dgm:ptLst>
  <dgm:cxnLst>
    <dgm:cxn modelId="{0AFE610E-F89E-4406-BA41-0DA8AB503F1A}" type="presOf" srcId="{EA28532E-58F5-487C-8CBF-CC221EF18AC9}" destId="{39F26EB8-7901-4E1C-98BC-DD1CA41E9487}" srcOrd="1" destOrd="0" presId="urn:microsoft.com/office/officeart/2005/8/layout/cycle8"/>
    <dgm:cxn modelId="{BE2FC610-34B1-4ADB-AEDA-F69A8077F0BE}" type="presOf" srcId="{1110047E-10CA-40FB-8A34-7C257ECCED70}" destId="{25B1408C-F156-4DD7-AFE1-B1D0DFE01E0D}" srcOrd="0" destOrd="0" presId="urn:microsoft.com/office/officeart/2005/8/layout/cycle8"/>
    <dgm:cxn modelId="{123B8A1B-A9F9-443E-851E-7C579C8588FB}" type="presOf" srcId="{1110047E-10CA-40FB-8A34-7C257ECCED70}" destId="{BA40DC8B-4B27-490F-A969-446321B12A74}" srcOrd="1" destOrd="0" presId="urn:microsoft.com/office/officeart/2005/8/layout/cycle8"/>
    <dgm:cxn modelId="{38FD151F-A620-46F4-837F-926C461F5DC5}" srcId="{192F759A-AA85-443A-BDD1-FBE8D577807D}" destId="{1110047E-10CA-40FB-8A34-7C257ECCED70}" srcOrd="1" destOrd="0" parTransId="{94096B2E-D7AD-4D10-9296-B9F9E4A67522}" sibTransId="{20EB2CF7-B9E1-48BE-A869-F71B2E421B5A}"/>
    <dgm:cxn modelId="{BB18A730-6B95-43E2-98C6-6CAFEFE5C4A8}" type="presOf" srcId="{192F759A-AA85-443A-BDD1-FBE8D577807D}" destId="{92F639D5-1067-48E0-8A1B-622FE54F0697}" srcOrd="0" destOrd="0" presId="urn:microsoft.com/office/officeart/2005/8/layout/cycle8"/>
    <dgm:cxn modelId="{17392957-DB38-4453-9C7A-BF909EDF6D35}" type="presOf" srcId="{21B92056-A763-4007-ADEF-82586F6E367F}" destId="{93AC5FC7-F9CB-45B6-91C1-92E5CED60CF8}" srcOrd="1" destOrd="0" presId="urn:microsoft.com/office/officeart/2005/8/layout/cycle8"/>
    <dgm:cxn modelId="{685AB659-45B0-439D-9FD6-8F96177E5247}" type="presOf" srcId="{EA28532E-58F5-487C-8CBF-CC221EF18AC9}" destId="{4DD434EF-1A53-4309-93FE-C017CE1DF758}" srcOrd="0" destOrd="0" presId="urn:microsoft.com/office/officeart/2005/8/layout/cycle8"/>
    <dgm:cxn modelId="{B9C15384-F1E6-4198-8953-2F691F78A3F6}" srcId="{192F759A-AA85-443A-BDD1-FBE8D577807D}" destId="{21B92056-A763-4007-ADEF-82586F6E367F}" srcOrd="2" destOrd="0" parTransId="{00602ACE-B619-4965-8F72-706B809969E5}" sibTransId="{571D9871-7F40-441A-8B6D-052421AE0585}"/>
    <dgm:cxn modelId="{690E8686-5FA0-407D-BAB3-2796F79E0562}" type="presOf" srcId="{21B92056-A763-4007-ADEF-82586F6E367F}" destId="{D43EAD09-38F0-45A9-AADD-EC43D6106652}" srcOrd="0" destOrd="0" presId="urn:microsoft.com/office/officeart/2005/8/layout/cycle8"/>
    <dgm:cxn modelId="{C2375190-8B67-4AD6-AA9F-3B24A7FC0F97}" srcId="{192F759A-AA85-443A-BDD1-FBE8D577807D}" destId="{EA28532E-58F5-487C-8CBF-CC221EF18AC9}" srcOrd="0" destOrd="0" parTransId="{C2F478D3-9785-4543-A2C2-982C32638F74}" sibTransId="{A7A7032F-9181-45F4-B913-B02E78524EDE}"/>
    <dgm:cxn modelId="{054D6016-A3F7-424E-82F0-E83BFD248267}" type="presParOf" srcId="{92F639D5-1067-48E0-8A1B-622FE54F0697}" destId="{4DD434EF-1A53-4309-93FE-C017CE1DF758}" srcOrd="0" destOrd="0" presId="urn:microsoft.com/office/officeart/2005/8/layout/cycle8"/>
    <dgm:cxn modelId="{53D4C7ED-60A3-411E-A54F-234A32CA7736}" type="presParOf" srcId="{92F639D5-1067-48E0-8A1B-622FE54F0697}" destId="{7C696003-BA49-4C7B-A749-1D68DFAF146E}" srcOrd="1" destOrd="0" presId="urn:microsoft.com/office/officeart/2005/8/layout/cycle8"/>
    <dgm:cxn modelId="{094887D5-156A-49E8-95A6-AFF5DB956A5C}" type="presParOf" srcId="{92F639D5-1067-48E0-8A1B-622FE54F0697}" destId="{79C90FA2-188C-4122-8F02-21006421FF3B}" srcOrd="2" destOrd="0" presId="urn:microsoft.com/office/officeart/2005/8/layout/cycle8"/>
    <dgm:cxn modelId="{72D230FC-65A0-4963-8770-0387546D4D00}" type="presParOf" srcId="{92F639D5-1067-48E0-8A1B-622FE54F0697}" destId="{39F26EB8-7901-4E1C-98BC-DD1CA41E9487}" srcOrd="3" destOrd="0" presId="urn:microsoft.com/office/officeart/2005/8/layout/cycle8"/>
    <dgm:cxn modelId="{6C8A825E-2081-488E-8289-FBE94DE3FE4D}" type="presParOf" srcId="{92F639D5-1067-48E0-8A1B-622FE54F0697}" destId="{25B1408C-F156-4DD7-AFE1-B1D0DFE01E0D}" srcOrd="4" destOrd="0" presId="urn:microsoft.com/office/officeart/2005/8/layout/cycle8"/>
    <dgm:cxn modelId="{63207CD2-161E-4EB0-A35B-CFA40B5FBF1D}" type="presParOf" srcId="{92F639D5-1067-48E0-8A1B-622FE54F0697}" destId="{D992C90A-42CC-4CA2-9E7B-3FB78C304D25}" srcOrd="5" destOrd="0" presId="urn:microsoft.com/office/officeart/2005/8/layout/cycle8"/>
    <dgm:cxn modelId="{199064DF-7C1D-4417-8E50-C11FBA822A06}" type="presParOf" srcId="{92F639D5-1067-48E0-8A1B-622FE54F0697}" destId="{E7D4FD52-7D72-4D1B-B5EF-12209870EEBD}" srcOrd="6" destOrd="0" presId="urn:microsoft.com/office/officeart/2005/8/layout/cycle8"/>
    <dgm:cxn modelId="{2990941C-B4D1-4897-9A8C-07C162BCB603}" type="presParOf" srcId="{92F639D5-1067-48E0-8A1B-622FE54F0697}" destId="{BA40DC8B-4B27-490F-A969-446321B12A74}" srcOrd="7" destOrd="0" presId="urn:microsoft.com/office/officeart/2005/8/layout/cycle8"/>
    <dgm:cxn modelId="{E82909B1-372B-43D1-82DD-075D5D588AD4}" type="presParOf" srcId="{92F639D5-1067-48E0-8A1B-622FE54F0697}" destId="{D43EAD09-38F0-45A9-AADD-EC43D6106652}" srcOrd="8" destOrd="0" presId="urn:microsoft.com/office/officeart/2005/8/layout/cycle8"/>
    <dgm:cxn modelId="{3AAB0B65-809C-4987-9FE1-464F6D5BC274}" type="presParOf" srcId="{92F639D5-1067-48E0-8A1B-622FE54F0697}" destId="{2B47EC75-7A99-4E32-A82F-162846676D34}" srcOrd="9" destOrd="0" presId="urn:microsoft.com/office/officeart/2005/8/layout/cycle8"/>
    <dgm:cxn modelId="{6B60F6C1-F510-4C63-AE0E-AF730CEAEB28}" type="presParOf" srcId="{92F639D5-1067-48E0-8A1B-622FE54F0697}" destId="{556AD1F7-1427-4752-A605-CB21D47BF75F}" srcOrd="10" destOrd="0" presId="urn:microsoft.com/office/officeart/2005/8/layout/cycle8"/>
    <dgm:cxn modelId="{2F49EF6C-F8F4-4EEA-9965-9725F05B55DB}" type="presParOf" srcId="{92F639D5-1067-48E0-8A1B-622FE54F0697}" destId="{93AC5FC7-F9CB-45B6-91C1-92E5CED60CF8}" srcOrd="11" destOrd="0" presId="urn:microsoft.com/office/officeart/2005/8/layout/cycle8"/>
    <dgm:cxn modelId="{A0EC5D1A-E5E3-4DAB-ABD1-9EE0AE61BBE6}" type="presParOf" srcId="{92F639D5-1067-48E0-8A1B-622FE54F0697}" destId="{E933A195-5465-4170-A79C-853E8515100E}" srcOrd="12" destOrd="0" presId="urn:microsoft.com/office/officeart/2005/8/layout/cycle8"/>
    <dgm:cxn modelId="{F8B4B164-EAB7-430A-BCCE-E974B009089F}" type="presParOf" srcId="{92F639D5-1067-48E0-8A1B-622FE54F0697}" destId="{AB7033AB-1E3C-4025-A7F9-230F0741DE39}" srcOrd="13" destOrd="0" presId="urn:microsoft.com/office/officeart/2005/8/layout/cycle8"/>
    <dgm:cxn modelId="{D69E8B28-0F36-492A-BF3E-977076E0436F}" type="presParOf" srcId="{92F639D5-1067-48E0-8A1B-622FE54F0697}" destId="{08D7CB6F-A922-4B58-B061-79BDF2AE866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4DD96A-D03D-4DA2-97BE-B0DF0EEDE8B5}" type="doc">
      <dgm:prSet loTypeId="urn:microsoft.com/office/officeart/2005/8/layout/lProcess3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90A72EA-DADF-4064-8986-4E5C0E685196}">
      <dgm:prSet phldrT="[Text]" phldr="0"/>
      <dgm:spPr/>
      <dgm:t>
        <a:bodyPr/>
        <a:lstStyle/>
        <a:p>
          <a:pPr algn="ctr">
            <a:lnSpc>
              <a:spcPct val="110000"/>
            </a:lnSpc>
          </a:pPr>
          <a:r>
            <a:rPr lang="en-US" dirty="0">
              <a:latin typeface="TW Cen MT"/>
            </a:rPr>
            <a:t>Creating dashboards for easy access to metrics</a:t>
          </a:r>
          <a:endParaRPr lang="en-US" dirty="0"/>
        </a:p>
      </dgm:t>
    </dgm:pt>
    <dgm:pt modelId="{7633EEFB-C97E-4D9F-9491-0FA72E0586F8}" type="parTrans" cxnId="{D65C6A8E-6F09-40ED-B2C9-B431619CF1F5}">
      <dgm:prSet/>
      <dgm:spPr/>
      <dgm:t>
        <a:bodyPr/>
        <a:lstStyle/>
        <a:p>
          <a:endParaRPr lang="en-US"/>
        </a:p>
      </dgm:t>
    </dgm:pt>
    <dgm:pt modelId="{C71F425B-D5C7-4D5C-99AE-7A4EFF2107AD}" type="sibTrans" cxnId="{D65C6A8E-6F09-40ED-B2C9-B431619CF1F5}">
      <dgm:prSet/>
      <dgm:spPr/>
      <dgm:t>
        <a:bodyPr/>
        <a:lstStyle/>
        <a:p>
          <a:endParaRPr lang="en-US"/>
        </a:p>
      </dgm:t>
    </dgm:pt>
    <dgm:pt modelId="{D325C36C-75E2-48EE-9BA1-3E88D3E95414}">
      <dgm:prSet phldr="0"/>
      <dgm:spPr/>
      <dgm:t>
        <a:bodyPr/>
        <a:lstStyle/>
        <a:p>
          <a:pPr algn="ctr" rtl="0">
            <a:lnSpc>
              <a:spcPct val="110000"/>
            </a:lnSpc>
          </a:pPr>
          <a:r>
            <a:rPr lang="en-US" b="1" dirty="0">
              <a:latin typeface="TW Cen MT"/>
            </a:rPr>
            <a:t>Key Components of Effective Monitoring</a:t>
          </a:r>
          <a:endParaRPr lang="en-US" dirty="0">
            <a:latin typeface="TW Cen MT"/>
          </a:endParaRPr>
        </a:p>
      </dgm:t>
    </dgm:pt>
    <dgm:pt modelId="{C82E2B8F-12E0-403B-8EE6-D0C783EBDB56}" type="parTrans" cxnId="{3439EDE0-8EAD-410B-9D96-AD8E4D54EC6B}">
      <dgm:prSet/>
      <dgm:spPr/>
      <dgm:t>
        <a:bodyPr/>
        <a:lstStyle/>
        <a:p>
          <a:endParaRPr lang="en-US"/>
        </a:p>
      </dgm:t>
    </dgm:pt>
    <dgm:pt modelId="{CBEC45CB-834C-4254-93F2-59559C5FB699}" type="sibTrans" cxnId="{3439EDE0-8EAD-410B-9D96-AD8E4D54EC6B}">
      <dgm:prSet/>
      <dgm:spPr/>
      <dgm:t>
        <a:bodyPr/>
        <a:lstStyle/>
        <a:p>
          <a:endParaRPr lang="en-US"/>
        </a:p>
      </dgm:t>
    </dgm:pt>
    <dgm:pt modelId="{3E70A395-2324-4C80-8FD9-1863D1D321BE}">
      <dgm:prSet phldr="0"/>
      <dgm:spPr/>
      <dgm:t>
        <a:bodyPr/>
        <a:lstStyle/>
        <a:p>
          <a:pPr algn="ctr">
            <a:lnSpc>
              <a:spcPct val="110000"/>
            </a:lnSpc>
          </a:pPr>
          <a:r>
            <a:rPr lang="en-US" dirty="0">
              <a:latin typeface="TW Cen MT"/>
            </a:rPr>
            <a:t>Comprehensive data collection and analysis</a:t>
          </a:r>
        </a:p>
      </dgm:t>
    </dgm:pt>
    <dgm:pt modelId="{B1FC28A9-8CFD-4A82-A8E0-1B29EEF4E650}" type="parTrans" cxnId="{153C57D1-9699-4A71-B2CD-A219AED6BC06}">
      <dgm:prSet/>
      <dgm:spPr/>
      <dgm:t>
        <a:bodyPr/>
        <a:lstStyle/>
        <a:p>
          <a:endParaRPr lang="en-US"/>
        </a:p>
      </dgm:t>
    </dgm:pt>
    <dgm:pt modelId="{8E30D6B1-6CC9-4B4E-8A7A-6E28741E9094}" type="sibTrans" cxnId="{153C57D1-9699-4A71-B2CD-A219AED6BC06}">
      <dgm:prSet/>
      <dgm:spPr/>
      <dgm:t>
        <a:bodyPr/>
        <a:lstStyle/>
        <a:p>
          <a:endParaRPr lang="en-US"/>
        </a:p>
      </dgm:t>
    </dgm:pt>
    <dgm:pt modelId="{23356938-3657-494F-84B9-4B21D89CD935}">
      <dgm:prSet phldr="0"/>
      <dgm:spPr/>
      <dgm:t>
        <a:bodyPr/>
        <a:lstStyle/>
        <a:p>
          <a:pPr algn="ctr">
            <a:lnSpc>
              <a:spcPct val="110000"/>
            </a:lnSpc>
          </a:pPr>
          <a:r>
            <a:rPr lang="en-US" dirty="0">
              <a:latin typeface="TW Cen MT"/>
            </a:rPr>
            <a:t>Regular audits and assessments</a:t>
          </a:r>
        </a:p>
      </dgm:t>
    </dgm:pt>
    <dgm:pt modelId="{EC481B10-E681-42DA-B1BB-9CA17ADEA169}" type="parTrans" cxnId="{AF676B94-7417-4E9F-A1FF-620516EF1517}">
      <dgm:prSet/>
      <dgm:spPr/>
      <dgm:t>
        <a:bodyPr/>
        <a:lstStyle/>
        <a:p>
          <a:endParaRPr lang="en-US"/>
        </a:p>
      </dgm:t>
    </dgm:pt>
    <dgm:pt modelId="{6C7E3AD1-CF2D-461B-906F-2357709B29B7}" type="sibTrans" cxnId="{AF676B94-7417-4E9F-A1FF-620516EF1517}">
      <dgm:prSet/>
      <dgm:spPr/>
      <dgm:t>
        <a:bodyPr/>
        <a:lstStyle/>
        <a:p>
          <a:endParaRPr lang="en-US"/>
        </a:p>
      </dgm:t>
    </dgm:pt>
    <dgm:pt modelId="{54077256-4E39-4FA5-81EE-319FF40D6876}">
      <dgm:prSet phldr="0"/>
      <dgm:spPr/>
      <dgm:t>
        <a:bodyPr/>
        <a:lstStyle/>
        <a:p>
          <a:pPr algn="ctr">
            <a:lnSpc>
              <a:spcPct val="110000"/>
            </a:lnSpc>
          </a:pPr>
          <a:r>
            <a:rPr lang="en-US" b="1" dirty="0">
              <a:latin typeface="TW Cen MT"/>
            </a:rPr>
            <a:t>Continuous evaluation processes</a:t>
          </a:r>
          <a:endParaRPr lang="en-US" dirty="0">
            <a:latin typeface="TW Cen MT"/>
          </a:endParaRPr>
        </a:p>
      </dgm:t>
    </dgm:pt>
    <dgm:pt modelId="{F26C3BB7-EA89-408D-9E83-6908B33F8FD1}" type="parTrans" cxnId="{19572CF2-AC67-4FA8-9042-18B696FF3877}">
      <dgm:prSet/>
      <dgm:spPr/>
      <dgm:t>
        <a:bodyPr/>
        <a:lstStyle/>
        <a:p>
          <a:endParaRPr lang="en-US"/>
        </a:p>
      </dgm:t>
    </dgm:pt>
    <dgm:pt modelId="{290186FE-D230-4AB7-9C6B-A97408672334}" type="sibTrans" cxnId="{19572CF2-AC67-4FA8-9042-18B696FF3877}">
      <dgm:prSet/>
      <dgm:spPr/>
      <dgm:t>
        <a:bodyPr/>
        <a:lstStyle/>
        <a:p>
          <a:endParaRPr lang="en-US"/>
        </a:p>
      </dgm:t>
    </dgm:pt>
    <dgm:pt modelId="{90DF43D9-0BBE-4A10-B9B2-E918F623727F}">
      <dgm:prSet phldr="0"/>
      <dgm:spPr/>
      <dgm:t>
        <a:bodyPr/>
        <a:lstStyle/>
        <a:p>
          <a:pPr algn="ctr" rtl="0">
            <a:lnSpc>
              <a:spcPct val="110000"/>
            </a:lnSpc>
          </a:pPr>
          <a:r>
            <a:rPr lang="en-US" dirty="0">
              <a:latin typeface="TW Cen MT"/>
            </a:rPr>
            <a:t>Establishing feedback mechanisms</a:t>
          </a:r>
        </a:p>
      </dgm:t>
    </dgm:pt>
    <dgm:pt modelId="{2821A8A2-F897-4B2E-AF75-F96BF3EE67CF}" type="parTrans" cxnId="{C4452CEE-29C9-47F4-BBCA-C908EA377B7A}">
      <dgm:prSet/>
      <dgm:spPr/>
      <dgm:t>
        <a:bodyPr/>
        <a:lstStyle/>
        <a:p>
          <a:endParaRPr lang="en-US"/>
        </a:p>
      </dgm:t>
    </dgm:pt>
    <dgm:pt modelId="{323D56D7-D8A6-4DF1-9488-0436C1BD912E}" type="sibTrans" cxnId="{C4452CEE-29C9-47F4-BBCA-C908EA377B7A}">
      <dgm:prSet/>
      <dgm:spPr/>
      <dgm:t>
        <a:bodyPr/>
        <a:lstStyle/>
        <a:p>
          <a:endParaRPr lang="en-US"/>
        </a:p>
      </dgm:t>
    </dgm:pt>
    <dgm:pt modelId="{38CF1075-C06D-4F8B-B622-D4D5CC3B6AA6}">
      <dgm:prSet phldr="0"/>
      <dgm:spPr/>
      <dgm:t>
        <a:bodyPr/>
        <a:lstStyle/>
        <a:p>
          <a:pPr algn="ctr">
            <a:lnSpc>
              <a:spcPct val="110000"/>
            </a:lnSpc>
          </a:pPr>
          <a:r>
            <a:rPr lang="en-US" dirty="0">
              <a:latin typeface="TW Cen MT"/>
            </a:rPr>
            <a:t>Utilizing peer reviews and self-assessments</a:t>
          </a:r>
        </a:p>
      </dgm:t>
    </dgm:pt>
    <dgm:pt modelId="{7B33E04E-A3ED-4B03-9681-F02007CABBEE}" type="parTrans" cxnId="{390505F8-A7F1-4606-8103-B7B2ECA700C9}">
      <dgm:prSet/>
      <dgm:spPr/>
      <dgm:t>
        <a:bodyPr/>
        <a:lstStyle/>
        <a:p>
          <a:endParaRPr lang="en-US"/>
        </a:p>
      </dgm:t>
    </dgm:pt>
    <dgm:pt modelId="{49CC7EB0-13E6-424B-A5CC-8591EE810C5B}" type="sibTrans" cxnId="{390505F8-A7F1-4606-8103-B7B2ECA700C9}">
      <dgm:prSet/>
      <dgm:spPr/>
      <dgm:t>
        <a:bodyPr/>
        <a:lstStyle/>
        <a:p>
          <a:endParaRPr lang="en-US"/>
        </a:p>
      </dgm:t>
    </dgm:pt>
    <dgm:pt modelId="{CCA33BC4-CB58-4336-BCDA-7277A040B565}">
      <dgm:prSet phldr="0"/>
      <dgm:spPr/>
      <dgm:t>
        <a:bodyPr/>
        <a:lstStyle/>
        <a:p>
          <a:pPr algn="ctr">
            <a:lnSpc>
              <a:spcPct val="110000"/>
            </a:lnSpc>
          </a:pPr>
          <a:r>
            <a:rPr lang="en-US" b="1" dirty="0">
              <a:latin typeface="TW Cen MT"/>
            </a:rPr>
            <a:t>Data-driven decision-making strategies</a:t>
          </a:r>
          <a:endParaRPr lang="en-US" dirty="0">
            <a:latin typeface="TW Cen MT"/>
          </a:endParaRPr>
        </a:p>
      </dgm:t>
    </dgm:pt>
    <dgm:pt modelId="{5EE9B57C-1E55-4EA4-AD29-CCBD0479A55D}" type="parTrans" cxnId="{75B4DFD7-03B1-4E05-B671-F9EA1A23AA52}">
      <dgm:prSet/>
      <dgm:spPr/>
      <dgm:t>
        <a:bodyPr/>
        <a:lstStyle/>
        <a:p>
          <a:endParaRPr lang="en-US"/>
        </a:p>
      </dgm:t>
    </dgm:pt>
    <dgm:pt modelId="{358CD89F-4CD4-4AFD-AA03-9FD1D059453F}" type="sibTrans" cxnId="{75B4DFD7-03B1-4E05-B671-F9EA1A23AA52}">
      <dgm:prSet/>
      <dgm:spPr/>
      <dgm:t>
        <a:bodyPr/>
        <a:lstStyle/>
        <a:p>
          <a:endParaRPr lang="en-US"/>
        </a:p>
      </dgm:t>
    </dgm:pt>
    <dgm:pt modelId="{BA92CD76-8C42-4169-8F2C-AD4247465C67}">
      <dgm:prSet phldr="0"/>
      <dgm:spPr/>
      <dgm:t>
        <a:bodyPr/>
        <a:lstStyle/>
        <a:p>
          <a:pPr algn="ctr">
            <a:lnSpc>
              <a:spcPct val="110000"/>
            </a:lnSpc>
          </a:pPr>
          <a:r>
            <a:rPr lang="en-US" dirty="0">
              <a:latin typeface="TW Cen MT"/>
            </a:rPr>
            <a:t>Leveraging technology for real-time data</a:t>
          </a:r>
        </a:p>
      </dgm:t>
    </dgm:pt>
    <dgm:pt modelId="{6ECA220F-E27B-49FA-8EB0-D98564B4F601}" type="parTrans" cxnId="{4DE72465-FDCA-4695-B3E1-FD565D0F7348}">
      <dgm:prSet/>
      <dgm:spPr/>
      <dgm:t>
        <a:bodyPr/>
        <a:lstStyle/>
        <a:p>
          <a:endParaRPr lang="en-US"/>
        </a:p>
      </dgm:t>
    </dgm:pt>
    <dgm:pt modelId="{EBA7C74F-0053-4371-B770-4F47CC3371D5}" type="sibTrans" cxnId="{4DE72465-FDCA-4695-B3E1-FD565D0F7348}">
      <dgm:prSet/>
      <dgm:spPr/>
      <dgm:t>
        <a:bodyPr/>
        <a:lstStyle/>
        <a:p>
          <a:endParaRPr lang="en-US"/>
        </a:p>
      </dgm:t>
    </dgm:pt>
    <dgm:pt modelId="{030EEA69-E453-451B-8E3A-25130AAC6F04}" type="pres">
      <dgm:prSet presAssocID="{8C4DD96A-D03D-4DA2-97BE-B0DF0EEDE8B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7F6136D-8FC6-4B19-923F-CA1A09D697C2}" type="pres">
      <dgm:prSet presAssocID="{D325C36C-75E2-48EE-9BA1-3E88D3E95414}" presName="horFlow" presStyleCnt="0"/>
      <dgm:spPr/>
    </dgm:pt>
    <dgm:pt modelId="{0B138B5A-86D8-40C7-B12F-BF53D2A3E7FE}" type="pres">
      <dgm:prSet presAssocID="{D325C36C-75E2-48EE-9BA1-3E88D3E95414}" presName="bigChev" presStyleLbl="node1" presStyleIdx="0" presStyleCnt="3"/>
      <dgm:spPr/>
    </dgm:pt>
    <dgm:pt modelId="{212A1C26-D379-4F3E-943E-201B9A11BA3D}" type="pres">
      <dgm:prSet presAssocID="{B1FC28A9-8CFD-4A82-A8E0-1B29EEF4E650}" presName="parTrans" presStyleCnt="0"/>
      <dgm:spPr/>
    </dgm:pt>
    <dgm:pt modelId="{F4F0870D-51C2-4973-931C-65B240B7C87F}" type="pres">
      <dgm:prSet presAssocID="{3E70A395-2324-4C80-8FD9-1863D1D321BE}" presName="node" presStyleLbl="alignAccFollowNode1" presStyleIdx="0" presStyleCnt="6">
        <dgm:presLayoutVars>
          <dgm:bulletEnabled val="1"/>
        </dgm:presLayoutVars>
      </dgm:prSet>
      <dgm:spPr/>
    </dgm:pt>
    <dgm:pt modelId="{9431989D-A639-4BFC-A91C-F978AA6F32BF}" type="pres">
      <dgm:prSet presAssocID="{8E30D6B1-6CC9-4B4E-8A7A-6E28741E9094}" presName="sibTrans" presStyleCnt="0"/>
      <dgm:spPr/>
    </dgm:pt>
    <dgm:pt modelId="{BA42619D-38F4-4125-AB22-3E8898106CE6}" type="pres">
      <dgm:prSet presAssocID="{23356938-3657-494F-84B9-4B21D89CD935}" presName="node" presStyleLbl="alignAccFollowNode1" presStyleIdx="1" presStyleCnt="6">
        <dgm:presLayoutVars>
          <dgm:bulletEnabled val="1"/>
        </dgm:presLayoutVars>
      </dgm:prSet>
      <dgm:spPr/>
    </dgm:pt>
    <dgm:pt modelId="{E34CDB9F-F83A-4CF9-8D8C-711D2817DC0C}" type="pres">
      <dgm:prSet presAssocID="{D325C36C-75E2-48EE-9BA1-3E88D3E95414}" presName="vSp" presStyleCnt="0"/>
      <dgm:spPr/>
    </dgm:pt>
    <dgm:pt modelId="{3F5D2733-0F56-45E6-BA4C-94E02E077640}" type="pres">
      <dgm:prSet presAssocID="{54077256-4E39-4FA5-81EE-319FF40D6876}" presName="horFlow" presStyleCnt="0"/>
      <dgm:spPr/>
    </dgm:pt>
    <dgm:pt modelId="{63897BB5-13EF-465A-BDC3-C0121124BA60}" type="pres">
      <dgm:prSet presAssocID="{54077256-4E39-4FA5-81EE-319FF40D6876}" presName="bigChev" presStyleLbl="node1" presStyleIdx="1" presStyleCnt="3"/>
      <dgm:spPr/>
    </dgm:pt>
    <dgm:pt modelId="{5185FFA8-F074-405E-A9D0-4AE96DBE47AE}" type="pres">
      <dgm:prSet presAssocID="{2821A8A2-F897-4B2E-AF75-F96BF3EE67CF}" presName="parTrans" presStyleCnt="0"/>
      <dgm:spPr/>
    </dgm:pt>
    <dgm:pt modelId="{AD18C55E-AF91-4044-9596-DDBB08E1CF00}" type="pres">
      <dgm:prSet presAssocID="{90DF43D9-0BBE-4A10-B9B2-E918F623727F}" presName="node" presStyleLbl="alignAccFollowNode1" presStyleIdx="2" presStyleCnt="6">
        <dgm:presLayoutVars>
          <dgm:bulletEnabled val="1"/>
        </dgm:presLayoutVars>
      </dgm:prSet>
      <dgm:spPr/>
    </dgm:pt>
    <dgm:pt modelId="{F4A1E44C-9067-4A59-A9EF-0B9394AD14B3}" type="pres">
      <dgm:prSet presAssocID="{323D56D7-D8A6-4DF1-9488-0436C1BD912E}" presName="sibTrans" presStyleCnt="0"/>
      <dgm:spPr/>
    </dgm:pt>
    <dgm:pt modelId="{4FA08B0C-1CE2-45D9-8A52-7D8AD9DCE377}" type="pres">
      <dgm:prSet presAssocID="{38CF1075-C06D-4F8B-B622-D4D5CC3B6AA6}" presName="node" presStyleLbl="alignAccFollowNode1" presStyleIdx="3" presStyleCnt="6">
        <dgm:presLayoutVars>
          <dgm:bulletEnabled val="1"/>
        </dgm:presLayoutVars>
      </dgm:prSet>
      <dgm:spPr/>
    </dgm:pt>
    <dgm:pt modelId="{78FE6D9C-69D0-4FA8-8E9A-5B71CBB7B4F0}" type="pres">
      <dgm:prSet presAssocID="{54077256-4E39-4FA5-81EE-319FF40D6876}" presName="vSp" presStyleCnt="0"/>
      <dgm:spPr/>
    </dgm:pt>
    <dgm:pt modelId="{FCC60ACE-4672-4C53-B5B7-F8869100B129}" type="pres">
      <dgm:prSet presAssocID="{CCA33BC4-CB58-4336-BCDA-7277A040B565}" presName="horFlow" presStyleCnt="0"/>
      <dgm:spPr/>
    </dgm:pt>
    <dgm:pt modelId="{8CD1322A-C640-4E4D-A8AB-A92D7CB8CA66}" type="pres">
      <dgm:prSet presAssocID="{CCA33BC4-CB58-4336-BCDA-7277A040B565}" presName="bigChev" presStyleLbl="node1" presStyleIdx="2" presStyleCnt="3"/>
      <dgm:spPr/>
    </dgm:pt>
    <dgm:pt modelId="{A348E9DE-A6E6-4675-80C9-D9BCB8EDFC4D}" type="pres">
      <dgm:prSet presAssocID="{6ECA220F-E27B-49FA-8EB0-D98564B4F601}" presName="parTrans" presStyleCnt="0"/>
      <dgm:spPr/>
    </dgm:pt>
    <dgm:pt modelId="{893B3FE0-B176-4397-915E-B8B6286AF962}" type="pres">
      <dgm:prSet presAssocID="{BA92CD76-8C42-4169-8F2C-AD4247465C67}" presName="node" presStyleLbl="alignAccFollowNode1" presStyleIdx="4" presStyleCnt="6">
        <dgm:presLayoutVars>
          <dgm:bulletEnabled val="1"/>
        </dgm:presLayoutVars>
      </dgm:prSet>
      <dgm:spPr/>
    </dgm:pt>
    <dgm:pt modelId="{39D40963-CE64-43A9-9C85-2304A2F9B55F}" type="pres">
      <dgm:prSet presAssocID="{EBA7C74F-0053-4371-B770-4F47CC3371D5}" presName="sibTrans" presStyleCnt="0"/>
      <dgm:spPr/>
    </dgm:pt>
    <dgm:pt modelId="{C706BB1F-0FA4-4422-A733-13C5E68DACBB}" type="pres">
      <dgm:prSet presAssocID="{990A72EA-DADF-4064-8986-4E5C0E685196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8581D909-36B9-40AC-933C-5E64B6D84351}" type="presOf" srcId="{38CF1075-C06D-4F8B-B622-D4D5CC3B6AA6}" destId="{4FA08B0C-1CE2-45D9-8A52-7D8AD9DCE377}" srcOrd="0" destOrd="0" presId="urn:microsoft.com/office/officeart/2005/8/layout/lProcess3"/>
    <dgm:cxn modelId="{6106AC17-C7EB-4D67-876C-52E18D1E4305}" type="presOf" srcId="{90DF43D9-0BBE-4A10-B9B2-E918F623727F}" destId="{AD18C55E-AF91-4044-9596-DDBB08E1CF00}" srcOrd="0" destOrd="0" presId="urn:microsoft.com/office/officeart/2005/8/layout/lProcess3"/>
    <dgm:cxn modelId="{C91A1923-48A9-4528-B3AD-E47B06509E9C}" type="presOf" srcId="{BA92CD76-8C42-4169-8F2C-AD4247465C67}" destId="{893B3FE0-B176-4397-915E-B8B6286AF962}" srcOrd="0" destOrd="0" presId="urn:microsoft.com/office/officeart/2005/8/layout/lProcess3"/>
    <dgm:cxn modelId="{0C87035C-BBAA-4125-8A2F-9D3DCADDE24D}" type="presOf" srcId="{3E70A395-2324-4C80-8FD9-1863D1D321BE}" destId="{F4F0870D-51C2-4973-931C-65B240B7C87F}" srcOrd="0" destOrd="0" presId="urn:microsoft.com/office/officeart/2005/8/layout/lProcess3"/>
    <dgm:cxn modelId="{4DE72465-FDCA-4695-B3E1-FD565D0F7348}" srcId="{CCA33BC4-CB58-4336-BCDA-7277A040B565}" destId="{BA92CD76-8C42-4169-8F2C-AD4247465C67}" srcOrd="0" destOrd="0" parTransId="{6ECA220F-E27B-49FA-8EB0-D98564B4F601}" sibTransId="{EBA7C74F-0053-4371-B770-4F47CC3371D5}"/>
    <dgm:cxn modelId="{64183B68-9435-4355-B84B-7D07678ADDD6}" type="presOf" srcId="{23356938-3657-494F-84B9-4B21D89CD935}" destId="{BA42619D-38F4-4125-AB22-3E8898106CE6}" srcOrd="0" destOrd="0" presId="urn:microsoft.com/office/officeart/2005/8/layout/lProcess3"/>
    <dgm:cxn modelId="{7B072E8B-3328-47A9-A8D1-0CFAB2D946BB}" type="presOf" srcId="{8C4DD96A-D03D-4DA2-97BE-B0DF0EEDE8B5}" destId="{030EEA69-E453-451B-8E3A-25130AAC6F04}" srcOrd="0" destOrd="0" presId="urn:microsoft.com/office/officeart/2005/8/layout/lProcess3"/>
    <dgm:cxn modelId="{D65C6A8E-6F09-40ED-B2C9-B431619CF1F5}" srcId="{CCA33BC4-CB58-4336-BCDA-7277A040B565}" destId="{990A72EA-DADF-4064-8986-4E5C0E685196}" srcOrd="1" destOrd="0" parTransId="{7633EEFB-C97E-4D9F-9491-0FA72E0586F8}" sibTransId="{C71F425B-D5C7-4D5C-99AE-7A4EFF2107AD}"/>
    <dgm:cxn modelId="{AF676B94-7417-4E9F-A1FF-620516EF1517}" srcId="{D325C36C-75E2-48EE-9BA1-3E88D3E95414}" destId="{23356938-3657-494F-84B9-4B21D89CD935}" srcOrd="1" destOrd="0" parTransId="{EC481B10-E681-42DA-B1BB-9CA17ADEA169}" sibTransId="{6C7E3AD1-CF2D-461B-906F-2357709B29B7}"/>
    <dgm:cxn modelId="{9FEB0C9A-AF99-456E-A1A0-2EB6C8F76F22}" type="presOf" srcId="{D325C36C-75E2-48EE-9BA1-3E88D3E95414}" destId="{0B138B5A-86D8-40C7-B12F-BF53D2A3E7FE}" srcOrd="0" destOrd="0" presId="urn:microsoft.com/office/officeart/2005/8/layout/lProcess3"/>
    <dgm:cxn modelId="{9536C7CE-3091-4E61-8AF6-AB4A3811B3A9}" type="presOf" srcId="{990A72EA-DADF-4064-8986-4E5C0E685196}" destId="{C706BB1F-0FA4-4422-A733-13C5E68DACBB}" srcOrd="0" destOrd="0" presId="urn:microsoft.com/office/officeart/2005/8/layout/lProcess3"/>
    <dgm:cxn modelId="{153C57D1-9699-4A71-B2CD-A219AED6BC06}" srcId="{D325C36C-75E2-48EE-9BA1-3E88D3E95414}" destId="{3E70A395-2324-4C80-8FD9-1863D1D321BE}" srcOrd="0" destOrd="0" parTransId="{B1FC28A9-8CFD-4A82-A8E0-1B29EEF4E650}" sibTransId="{8E30D6B1-6CC9-4B4E-8A7A-6E28741E9094}"/>
    <dgm:cxn modelId="{75B4DFD7-03B1-4E05-B671-F9EA1A23AA52}" srcId="{8C4DD96A-D03D-4DA2-97BE-B0DF0EEDE8B5}" destId="{CCA33BC4-CB58-4336-BCDA-7277A040B565}" srcOrd="2" destOrd="0" parTransId="{5EE9B57C-1E55-4EA4-AD29-CCBD0479A55D}" sibTransId="{358CD89F-4CD4-4AFD-AA03-9FD1D059453F}"/>
    <dgm:cxn modelId="{8FE37ADB-A66E-4C1F-8E5E-23DB3396C602}" type="presOf" srcId="{54077256-4E39-4FA5-81EE-319FF40D6876}" destId="{63897BB5-13EF-465A-BDC3-C0121124BA60}" srcOrd="0" destOrd="0" presId="urn:microsoft.com/office/officeart/2005/8/layout/lProcess3"/>
    <dgm:cxn modelId="{3439EDE0-8EAD-410B-9D96-AD8E4D54EC6B}" srcId="{8C4DD96A-D03D-4DA2-97BE-B0DF0EEDE8B5}" destId="{D325C36C-75E2-48EE-9BA1-3E88D3E95414}" srcOrd="0" destOrd="0" parTransId="{C82E2B8F-12E0-403B-8EE6-D0C783EBDB56}" sibTransId="{CBEC45CB-834C-4254-93F2-59559C5FB699}"/>
    <dgm:cxn modelId="{D5B5B5E8-603B-462C-AAE1-94C68D057795}" type="presOf" srcId="{CCA33BC4-CB58-4336-BCDA-7277A040B565}" destId="{8CD1322A-C640-4E4D-A8AB-A92D7CB8CA66}" srcOrd="0" destOrd="0" presId="urn:microsoft.com/office/officeart/2005/8/layout/lProcess3"/>
    <dgm:cxn modelId="{C4452CEE-29C9-47F4-BBCA-C908EA377B7A}" srcId="{54077256-4E39-4FA5-81EE-319FF40D6876}" destId="{90DF43D9-0BBE-4A10-B9B2-E918F623727F}" srcOrd="0" destOrd="0" parTransId="{2821A8A2-F897-4B2E-AF75-F96BF3EE67CF}" sibTransId="{323D56D7-D8A6-4DF1-9488-0436C1BD912E}"/>
    <dgm:cxn modelId="{19572CF2-AC67-4FA8-9042-18B696FF3877}" srcId="{8C4DD96A-D03D-4DA2-97BE-B0DF0EEDE8B5}" destId="{54077256-4E39-4FA5-81EE-319FF40D6876}" srcOrd="1" destOrd="0" parTransId="{F26C3BB7-EA89-408D-9E83-6908B33F8FD1}" sibTransId="{290186FE-D230-4AB7-9C6B-A97408672334}"/>
    <dgm:cxn modelId="{390505F8-A7F1-4606-8103-B7B2ECA700C9}" srcId="{54077256-4E39-4FA5-81EE-319FF40D6876}" destId="{38CF1075-C06D-4F8B-B622-D4D5CC3B6AA6}" srcOrd="1" destOrd="0" parTransId="{7B33E04E-A3ED-4B03-9681-F02007CABBEE}" sibTransId="{49CC7EB0-13E6-424B-A5CC-8591EE810C5B}"/>
    <dgm:cxn modelId="{E6A1C565-CBC6-4BD4-9F47-C3D5D27B1C68}" type="presParOf" srcId="{030EEA69-E453-451B-8E3A-25130AAC6F04}" destId="{57F6136D-8FC6-4B19-923F-CA1A09D697C2}" srcOrd="0" destOrd="0" presId="urn:microsoft.com/office/officeart/2005/8/layout/lProcess3"/>
    <dgm:cxn modelId="{F2BBC1A8-BE07-4156-8FFE-66CFF16E1556}" type="presParOf" srcId="{57F6136D-8FC6-4B19-923F-CA1A09D697C2}" destId="{0B138B5A-86D8-40C7-B12F-BF53D2A3E7FE}" srcOrd="0" destOrd="0" presId="urn:microsoft.com/office/officeart/2005/8/layout/lProcess3"/>
    <dgm:cxn modelId="{DA395E78-1F62-4620-84CE-FB38E4AEB0E3}" type="presParOf" srcId="{57F6136D-8FC6-4B19-923F-CA1A09D697C2}" destId="{212A1C26-D379-4F3E-943E-201B9A11BA3D}" srcOrd="1" destOrd="0" presId="urn:microsoft.com/office/officeart/2005/8/layout/lProcess3"/>
    <dgm:cxn modelId="{31F36DBF-0B71-4135-A6D6-59C6F7FFD8A6}" type="presParOf" srcId="{57F6136D-8FC6-4B19-923F-CA1A09D697C2}" destId="{F4F0870D-51C2-4973-931C-65B240B7C87F}" srcOrd="2" destOrd="0" presId="urn:microsoft.com/office/officeart/2005/8/layout/lProcess3"/>
    <dgm:cxn modelId="{353D1ECA-B8F4-4E32-9B76-8612FB6BDF3C}" type="presParOf" srcId="{57F6136D-8FC6-4B19-923F-CA1A09D697C2}" destId="{9431989D-A639-4BFC-A91C-F978AA6F32BF}" srcOrd="3" destOrd="0" presId="urn:microsoft.com/office/officeart/2005/8/layout/lProcess3"/>
    <dgm:cxn modelId="{539A2844-3C62-44EA-A84B-63A685305419}" type="presParOf" srcId="{57F6136D-8FC6-4B19-923F-CA1A09D697C2}" destId="{BA42619D-38F4-4125-AB22-3E8898106CE6}" srcOrd="4" destOrd="0" presId="urn:microsoft.com/office/officeart/2005/8/layout/lProcess3"/>
    <dgm:cxn modelId="{C6326709-A651-44B5-B6CF-19CDE5B3F274}" type="presParOf" srcId="{030EEA69-E453-451B-8E3A-25130AAC6F04}" destId="{E34CDB9F-F83A-4CF9-8D8C-711D2817DC0C}" srcOrd="1" destOrd="0" presId="urn:microsoft.com/office/officeart/2005/8/layout/lProcess3"/>
    <dgm:cxn modelId="{9ED6AF8D-6FAA-487F-8623-7A6330CA7EFB}" type="presParOf" srcId="{030EEA69-E453-451B-8E3A-25130AAC6F04}" destId="{3F5D2733-0F56-45E6-BA4C-94E02E077640}" srcOrd="2" destOrd="0" presId="urn:microsoft.com/office/officeart/2005/8/layout/lProcess3"/>
    <dgm:cxn modelId="{691DBEC1-7107-47CB-8E08-9F784AFE1566}" type="presParOf" srcId="{3F5D2733-0F56-45E6-BA4C-94E02E077640}" destId="{63897BB5-13EF-465A-BDC3-C0121124BA60}" srcOrd="0" destOrd="0" presId="urn:microsoft.com/office/officeart/2005/8/layout/lProcess3"/>
    <dgm:cxn modelId="{412913B0-5441-4003-B84A-4EEBA44E09E4}" type="presParOf" srcId="{3F5D2733-0F56-45E6-BA4C-94E02E077640}" destId="{5185FFA8-F074-405E-A9D0-4AE96DBE47AE}" srcOrd="1" destOrd="0" presId="urn:microsoft.com/office/officeart/2005/8/layout/lProcess3"/>
    <dgm:cxn modelId="{9669B341-6E4E-4CD9-8535-B69F241C647E}" type="presParOf" srcId="{3F5D2733-0F56-45E6-BA4C-94E02E077640}" destId="{AD18C55E-AF91-4044-9596-DDBB08E1CF00}" srcOrd="2" destOrd="0" presId="urn:microsoft.com/office/officeart/2005/8/layout/lProcess3"/>
    <dgm:cxn modelId="{46A2C369-3B16-49B0-B22B-55935E526204}" type="presParOf" srcId="{3F5D2733-0F56-45E6-BA4C-94E02E077640}" destId="{F4A1E44C-9067-4A59-A9EF-0B9394AD14B3}" srcOrd="3" destOrd="0" presId="urn:microsoft.com/office/officeart/2005/8/layout/lProcess3"/>
    <dgm:cxn modelId="{27A1F444-C4C0-4590-A2A4-170459CF5BE2}" type="presParOf" srcId="{3F5D2733-0F56-45E6-BA4C-94E02E077640}" destId="{4FA08B0C-1CE2-45D9-8A52-7D8AD9DCE377}" srcOrd="4" destOrd="0" presId="urn:microsoft.com/office/officeart/2005/8/layout/lProcess3"/>
    <dgm:cxn modelId="{A3507B9F-7462-4AA1-9956-1FFB354EB7AE}" type="presParOf" srcId="{030EEA69-E453-451B-8E3A-25130AAC6F04}" destId="{78FE6D9C-69D0-4FA8-8E9A-5B71CBB7B4F0}" srcOrd="3" destOrd="0" presId="urn:microsoft.com/office/officeart/2005/8/layout/lProcess3"/>
    <dgm:cxn modelId="{80240108-48F7-4C16-9EEB-7536124558FA}" type="presParOf" srcId="{030EEA69-E453-451B-8E3A-25130AAC6F04}" destId="{FCC60ACE-4672-4C53-B5B7-F8869100B129}" srcOrd="4" destOrd="0" presId="urn:microsoft.com/office/officeart/2005/8/layout/lProcess3"/>
    <dgm:cxn modelId="{14507E7F-90C8-4809-B0E9-B23A5DEA2E1F}" type="presParOf" srcId="{FCC60ACE-4672-4C53-B5B7-F8869100B129}" destId="{8CD1322A-C640-4E4D-A8AB-A92D7CB8CA66}" srcOrd="0" destOrd="0" presId="urn:microsoft.com/office/officeart/2005/8/layout/lProcess3"/>
    <dgm:cxn modelId="{9E865146-9C67-445F-835A-A04BDF7A49E5}" type="presParOf" srcId="{FCC60ACE-4672-4C53-B5B7-F8869100B129}" destId="{A348E9DE-A6E6-4675-80C9-D9BCB8EDFC4D}" srcOrd="1" destOrd="0" presId="urn:microsoft.com/office/officeart/2005/8/layout/lProcess3"/>
    <dgm:cxn modelId="{78BB6CC1-0DE3-43E2-8E45-4011C651D2D4}" type="presParOf" srcId="{FCC60ACE-4672-4C53-B5B7-F8869100B129}" destId="{893B3FE0-B176-4397-915E-B8B6286AF962}" srcOrd="2" destOrd="0" presId="urn:microsoft.com/office/officeart/2005/8/layout/lProcess3"/>
    <dgm:cxn modelId="{1A343AD2-28CA-4BB8-AC3B-24030390CBB7}" type="presParOf" srcId="{FCC60ACE-4672-4C53-B5B7-F8869100B129}" destId="{39D40963-CE64-43A9-9C85-2304A2F9B55F}" srcOrd="3" destOrd="0" presId="urn:microsoft.com/office/officeart/2005/8/layout/lProcess3"/>
    <dgm:cxn modelId="{275D76F6-3109-43E9-8B94-4A9A3930C739}" type="presParOf" srcId="{FCC60ACE-4672-4C53-B5B7-F8869100B129}" destId="{C706BB1F-0FA4-4422-A733-13C5E68DACBB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A15C82-CF77-4C4F-B535-CC76C05B66F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F6542A2-F062-4870-8482-92468CCFACD9}">
      <dgm:prSet/>
      <dgm:spPr/>
      <dgm:t>
        <a:bodyPr anchor="ctr"/>
        <a:lstStyle/>
        <a:p>
          <a:pPr>
            <a:lnSpc>
              <a:spcPct val="100000"/>
            </a:lnSpc>
          </a:pPr>
          <a:r>
            <a:rPr lang="en-US" b="1" i="0" dirty="0">
              <a:latin typeface="Jost" panose="020B0604020202020204" charset="0"/>
              <a:ea typeface="Jost" panose="020B0604020202020204" charset="0"/>
            </a:rPr>
            <a:t>Financial Performance</a:t>
          </a:r>
          <a:endParaRPr lang="en-US" dirty="0">
            <a:latin typeface="Jost" panose="020B0604020202020204" charset="0"/>
            <a:ea typeface="Jost" panose="020B0604020202020204" charset="0"/>
          </a:endParaRPr>
        </a:p>
      </dgm:t>
    </dgm:pt>
    <dgm:pt modelId="{6F01E192-348E-42CC-B2AC-401E04D1598D}" type="parTrans" cxnId="{178D2663-E033-4FDC-A52E-11CC9CC5639A}">
      <dgm:prSet/>
      <dgm:spPr/>
      <dgm:t>
        <a:bodyPr/>
        <a:lstStyle/>
        <a:p>
          <a:endParaRPr lang="en-US"/>
        </a:p>
      </dgm:t>
    </dgm:pt>
    <dgm:pt modelId="{D2E4870E-F71D-4B6D-A5AC-DBECBCC400A6}" type="sibTrans" cxnId="{178D2663-E033-4FDC-A52E-11CC9CC5639A}">
      <dgm:prSet/>
      <dgm:spPr/>
      <dgm:t>
        <a:bodyPr/>
        <a:lstStyle/>
        <a:p>
          <a:endParaRPr lang="en-US"/>
        </a:p>
      </dgm:t>
    </dgm:pt>
    <dgm:pt modelId="{452ABD02-360B-4D4E-AE78-5F46996D21D6}">
      <dgm:prSet/>
      <dgm:spPr/>
      <dgm:t>
        <a:bodyPr anchor="ctr"/>
        <a:lstStyle/>
        <a:p>
          <a:pPr>
            <a:lnSpc>
              <a:spcPct val="100000"/>
            </a:lnSpc>
          </a:pPr>
          <a:r>
            <a:rPr lang="en-US" b="1" i="0" dirty="0">
              <a:latin typeface="Jost" panose="020B0604020202020204" charset="0"/>
              <a:ea typeface="Jost" panose="020B0604020202020204" charset="0"/>
            </a:rPr>
            <a:t>Operational Performance</a:t>
          </a:r>
          <a:endParaRPr lang="en-US" dirty="0">
            <a:latin typeface="Jost" panose="020B0604020202020204" charset="0"/>
            <a:ea typeface="Jost" panose="020B0604020202020204" charset="0"/>
          </a:endParaRPr>
        </a:p>
      </dgm:t>
    </dgm:pt>
    <dgm:pt modelId="{21BC6988-CB09-458D-9FF1-7B5ABF4E7E1E}" type="parTrans" cxnId="{C52927A2-0D59-4F11-9E19-632563C96B9E}">
      <dgm:prSet/>
      <dgm:spPr/>
      <dgm:t>
        <a:bodyPr/>
        <a:lstStyle/>
        <a:p>
          <a:endParaRPr lang="en-US"/>
        </a:p>
      </dgm:t>
    </dgm:pt>
    <dgm:pt modelId="{85FAD944-0B13-4463-9143-DB278E5A82F1}" type="sibTrans" cxnId="{C52927A2-0D59-4F11-9E19-632563C96B9E}">
      <dgm:prSet/>
      <dgm:spPr/>
      <dgm:t>
        <a:bodyPr/>
        <a:lstStyle/>
        <a:p>
          <a:endParaRPr lang="en-US"/>
        </a:p>
      </dgm:t>
    </dgm:pt>
    <dgm:pt modelId="{C54467CA-6E55-4827-B62B-DEC717DE0128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en-US" sz="2000" b="0" i="0" dirty="0">
              <a:latin typeface="+mn-lt"/>
              <a:ea typeface="Jost" panose="020B0604020202020204" charset="0"/>
            </a:rPr>
            <a:t>Enrollment</a:t>
          </a:r>
        </a:p>
      </dgm:t>
    </dgm:pt>
    <dgm:pt modelId="{70FC9CA4-9CA5-4870-BDA4-A55125532B82}" type="parTrans" cxnId="{2057B1D1-1E34-4BF5-AD41-981975B361F7}">
      <dgm:prSet/>
      <dgm:spPr/>
      <dgm:t>
        <a:bodyPr/>
        <a:lstStyle/>
        <a:p>
          <a:endParaRPr lang="en-US"/>
        </a:p>
      </dgm:t>
    </dgm:pt>
    <dgm:pt modelId="{E862D319-3C99-4EF2-9155-27BBEC012C78}" type="sibTrans" cxnId="{2057B1D1-1E34-4BF5-AD41-981975B361F7}">
      <dgm:prSet/>
      <dgm:spPr/>
      <dgm:t>
        <a:bodyPr/>
        <a:lstStyle/>
        <a:p>
          <a:endParaRPr lang="en-US"/>
        </a:p>
      </dgm:t>
    </dgm:pt>
    <dgm:pt modelId="{EF6ED4A3-3BE3-4FD8-8FC5-E3F40DCF5A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dirty="0">
              <a:latin typeface="Jost" panose="020B0604020202020204" charset="0"/>
              <a:ea typeface="Jost" panose="020B0604020202020204" charset="0"/>
            </a:rPr>
            <a:t>Health and Safety</a:t>
          </a:r>
          <a:endParaRPr lang="en-US" dirty="0">
            <a:latin typeface="Jost" panose="020B0604020202020204" charset="0"/>
            <a:ea typeface="Jost" panose="020B0604020202020204" charset="0"/>
          </a:endParaRPr>
        </a:p>
      </dgm:t>
    </dgm:pt>
    <dgm:pt modelId="{34A0436C-E8CB-44CB-8412-73DA344A88A7}" type="parTrans" cxnId="{12C39A1C-E768-4DFF-8035-6E809F2ED293}">
      <dgm:prSet/>
      <dgm:spPr/>
      <dgm:t>
        <a:bodyPr/>
        <a:lstStyle/>
        <a:p>
          <a:endParaRPr lang="en-US"/>
        </a:p>
      </dgm:t>
    </dgm:pt>
    <dgm:pt modelId="{E09D51E6-6199-4BC3-9CA9-6C5B178A484B}" type="sibTrans" cxnId="{12C39A1C-E768-4DFF-8035-6E809F2ED293}">
      <dgm:prSet/>
      <dgm:spPr/>
      <dgm:t>
        <a:bodyPr/>
        <a:lstStyle/>
        <a:p>
          <a:endParaRPr lang="en-US"/>
        </a:p>
      </dgm:t>
    </dgm:pt>
    <dgm:pt modelId="{45ACD970-A7B2-49C2-8B6A-5B8A24FD7D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 dirty="0">
              <a:latin typeface="+mn-lt"/>
              <a:ea typeface="Jost" panose="020B0604020202020204" charset="0"/>
            </a:rPr>
            <a:t>Fire, building, health, and food service inspections</a:t>
          </a:r>
          <a:endParaRPr lang="en-US" sz="1800" dirty="0">
            <a:latin typeface="+mn-lt"/>
            <a:ea typeface="Jost" panose="020B0604020202020204" charset="0"/>
          </a:endParaRPr>
        </a:p>
      </dgm:t>
    </dgm:pt>
    <dgm:pt modelId="{85B0696F-CE99-40B2-AAB1-4BC47B936677}" type="parTrans" cxnId="{4E25C9FA-32F8-48BB-A41C-A70E264B5AB8}">
      <dgm:prSet/>
      <dgm:spPr/>
      <dgm:t>
        <a:bodyPr/>
        <a:lstStyle/>
        <a:p>
          <a:endParaRPr lang="en-US"/>
        </a:p>
      </dgm:t>
    </dgm:pt>
    <dgm:pt modelId="{5D49499A-8574-4013-9B44-854BE4852995}" type="sibTrans" cxnId="{4E25C9FA-32F8-48BB-A41C-A70E264B5AB8}">
      <dgm:prSet/>
      <dgm:spPr/>
      <dgm:t>
        <a:bodyPr/>
        <a:lstStyle/>
        <a:p>
          <a:endParaRPr lang="en-US"/>
        </a:p>
      </dgm:t>
    </dgm:pt>
    <dgm:pt modelId="{36368DD3-9D8D-4A1A-BE56-F4C6177FE4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 dirty="0">
              <a:latin typeface="+mn-lt"/>
              <a:ea typeface="Jost" panose="020B0604020202020204" charset="0"/>
            </a:rPr>
            <a:t>Marjory Stoneman Douglas requirements</a:t>
          </a:r>
          <a:endParaRPr lang="en-US" sz="1800" dirty="0">
            <a:latin typeface="+mn-lt"/>
            <a:ea typeface="Jost" panose="020B0604020202020204" charset="0"/>
          </a:endParaRPr>
        </a:p>
      </dgm:t>
    </dgm:pt>
    <dgm:pt modelId="{B1D6ACDC-B16A-47C3-879A-22A63AB4822D}" type="parTrans" cxnId="{76EA20D9-C01F-402F-BB54-198C2D86D6EC}">
      <dgm:prSet/>
      <dgm:spPr/>
      <dgm:t>
        <a:bodyPr/>
        <a:lstStyle/>
        <a:p>
          <a:endParaRPr lang="en-US"/>
        </a:p>
      </dgm:t>
    </dgm:pt>
    <dgm:pt modelId="{F626D0D5-58EE-47EE-A17C-957F426F4DC8}" type="sibTrans" cxnId="{76EA20D9-C01F-402F-BB54-198C2D86D6EC}">
      <dgm:prSet/>
      <dgm:spPr/>
      <dgm:t>
        <a:bodyPr/>
        <a:lstStyle/>
        <a:p>
          <a:endParaRPr lang="en-US"/>
        </a:p>
      </dgm:t>
    </dgm:pt>
    <dgm:pt modelId="{993B6B53-DE90-4BA0-B9C8-CBEA2EB2A08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 dirty="0">
              <a:latin typeface="+mn-lt"/>
              <a:ea typeface="Jost" panose="020B0604020202020204" charset="0"/>
            </a:rPr>
            <a:t>Mental health plans</a:t>
          </a:r>
          <a:endParaRPr lang="en-US" sz="1800" dirty="0">
            <a:latin typeface="+mn-lt"/>
            <a:ea typeface="Jost" panose="020B0604020202020204" charset="0"/>
          </a:endParaRPr>
        </a:p>
      </dgm:t>
    </dgm:pt>
    <dgm:pt modelId="{C023DD7A-9C47-4B5A-81E4-BBA0E3F73C37}" type="parTrans" cxnId="{C0E8BC8E-3E48-47EC-8A09-D5A81D46BD21}">
      <dgm:prSet/>
      <dgm:spPr/>
      <dgm:t>
        <a:bodyPr/>
        <a:lstStyle/>
        <a:p>
          <a:endParaRPr lang="en-US"/>
        </a:p>
      </dgm:t>
    </dgm:pt>
    <dgm:pt modelId="{88AC2110-B048-436C-9FED-C2C1A3FD9D1B}" type="sibTrans" cxnId="{C0E8BC8E-3E48-47EC-8A09-D5A81D46BD21}">
      <dgm:prSet/>
      <dgm:spPr/>
      <dgm:t>
        <a:bodyPr/>
        <a:lstStyle/>
        <a:p>
          <a:endParaRPr lang="en-US"/>
        </a:p>
      </dgm:t>
    </dgm:pt>
    <dgm:pt modelId="{EAE8CB88-35E0-458C-A4A5-02DD323411D8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en-US" sz="2000" b="0" i="0" dirty="0">
              <a:latin typeface="+mn-lt"/>
              <a:ea typeface="Jost" panose="020B0604020202020204" charset="0"/>
            </a:rPr>
            <a:t>Governance: board meetings, board actions</a:t>
          </a:r>
          <a:endParaRPr lang="en-US" sz="2000" dirty="0">
            <a:latin typeface="+mn-lt"/>
            <a:ea typeface="Jost" panose="020B0604020202020204" charset="0"/>
          </a:endParaRPr>
        </a:p>
      </dgm:t>
    </dgm:pt>
    <dgm:pt modelId="{FDF76EF3-7F08-4569-9B48-464F50CD7E8C}" type="parTrans" cxnId="{ED914BBC-0A3B-4B33-A562-99D5840B542C}">
      <dgm:prSet/>
      <dgm:spPr/>
      <dgm:t>
        <a:bodyPr/>
        <a:lstStyle/>
        <a:p>
          <a:endParaRPr lang="en-US"/>
        </a:p>
      </dgm:t>
    </dgm:pt>
    <dgm:pt modelId="{AFAD9112-EC78-44EF-8C2A-8B56F070538C}" type="sibTrans" cxnId="{ED914BBC-0A3B-4B33-A562-99D5840B542C}">
      <dgm:prSet/>
      <dgm:spPr/>
      <dgm:t>
        <a:bodyPr/>
        <a:lstStyle/>
        <a:p>
          <a:endParaRPr lang="en-US"/>
        </a:p>
      </dgm:t>
    </dgm:pt>
    <dgm:pt modelId="{3DCDB32E-B218-429E-B75E-8114806E7C15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en-US" sz="1800" b="0" i="0" dirty="0">
              <a:latin typeface="+mn-lt"/>
              <a:ea typeface="Jost" panose="020B0604020202020204" charset="0"/>
            </a:rPr>
            <a:t>Monthly and quarterly reports</a:t>
          </a:r>
          <a:endParaRPr lang="en-US" sz="1800" b="0" dirty="0">
            <a:latin typeface="+mn-lt"/>
            <a:ea typeface="Jost" panose="020B0604020202020204" charset="0"/>
          </a:endParaRPr>
        </a:p>
        <a:p>
          <a:pPr>
            <a:lnSpc>
              <a:spcPct val="100000"/>
            </a:lnSpc>
          </a:pPr>
          <a:r>
            <a:rPr lang="en-US" sz="1800" b="0" i="0" dirty="0">
              <a:latin typeface="+mn-lt"/>
              <a:ea typeface="Jost" panose="020B0604020202020204" charset="0"/>
            </a:rPr>
            <a:t>Annual financial audit from each charter school</a:t>
          </a:r>
          <a:endParaRPr lang="en-US" sz="1800" b="0" dirty="0">
            <a:latin typeface="+mn-lt"/>
            <a:ea typeface="Jost" panose="020B0604020202020204" charset="0"/>
          </a:endParaRPr>
        </a:p>
        <a:p>
          <a:pPr>
            <a:lnSpc>
              <a:spcPct val="100000"/>
            </a:lnSpc>
          </a:pPr>
          <a:r>
            <a:rPr lang="en-US" sz="1800" b="0" i="0" dirty="0">
              <a:latin typeface="+mn-lt"/>
              <a:ea typeface="Jost" panose="020B0604020202020204" charset="0"/>
            </a:rPr>
            <a:t>Federal funds and grants</a:t>
          </a:r>
          <a:endParaRPr lang="en-US" sz="1800" b="0" dirty="0">
            <a:latin typeface="+mn-lt"/>
            <a:ea typeface="Jost" panose="020B0604020202020204" charset="0"/>
          </a:endParaRPr>
        </a:p>
      </dgm:t>
    </dgm:pt>
    <dgm:pt modelId="{ADDDD4DC-F553-475F-914C-C186DAC952F7}" type="parTrans" cxnId="{4B2275E8-A0C2-44BC-BBE3-31D1E43DE324}">
      <dgm:prSet/>
      <dgm:spPr/>
      <dgm:t>
        <a:bodyPr/>
        <a:lstStyle/>
        <a:p>
          <a:endParaRPr lang="en-US"/>
        </a:p>
      </dgm:t>
    </dgm:pt>
    <dgm:pt modelId="{5406FCA4-B916-466D-A562-B3A823580B81}" type="sibTrans" cxnId="{4B2275E8-A0C2-44BC-BBE3-31D1E43DE324}">
      <dgm:prSet/>
      <dgm:spPr/>
      <dgm:t>
        <a:bodyPr/>
        <a:lstStyle/>
        <a:p>
          <a:endParaRPr lang="en-US"/>
        </a:p>
      </dgm:t>
    </dgm:pt>
    <dgm:pt modelId="{3874080E-A3E1-409A-B84F-2D0FBB0939B3}" type="pres">
      <dgm:prSet presAssocID="{7AA15C82-CF77-4C4F-B535-CC76C05B66FE}" presName="root" presStyleCnt="0">
        <dgm:presLayoutVars>
          <dgm:dir/>
          <dgm:resizeHandles val="exact"/>
        </dgm:presLayoutVars>
      </dgm:prSet>
      <dgm:spPr/>
    </dgm:pt>
    <dgm:pt modelId="{10945601-7A2E-4013-8F03-3114B7CA0C0C}" type="pres">
      <dgm:prSet presAssocID="{DF6542A2-F062-4870-8482-92468CCFACD9}" presName="compNode" presStyleCnt="0"/>
      <dgm:spPr/>
    </dgm:pt>
    <dgm:pt modelId="{F1C6E05B-C586-48DA-B031-F1461DE980B8}" type="pres">
      <dgm:prSet presAssocID="{DF6542A2-F062-4870-8482-92468CCFACD9}" presName="bgRect" presStyleLbl="bgShp" presStyleIdx="0" presStyleCnt="3"/>
      <dgm:spPr/>
    </dgm:pt>
    <dgm:pt modelId="{6C60876E-35A1-4D17-B40F-915AC4A96468}" type="pres">
      <dgm:prSet presAssocID="{DF6542A2-F062-4870-8482-92468CCFACD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6FEFB025-E499-4121-BF90-B50F7A071AB2}" type="pres">
      <dgm:prSet presAssocID="{DF6542A2-F062-4870-8482-92468CCFACD9}" presName="spaceRect" presStyleCnt="0"/>
      <dgm:spPr/>
    </dgm:pt>
    <dgm:pt modelId="{609F1F24-6676-4930-9D1E-AD32A2A601AE}" type="pres">
      <dgm:prSet presAssocID="{DF6542A2-F062-4870-8482-92468CCFACD9}" presName="parTx" presStyleLbl="revTx" presStyleIdx="0" presStyleCnt="6">
        <dgm:presLayoutVars>
          <dgm:chMax val="0"/>
          <dgm:chPref val="0"/>
        </dgm:presLayoutVars>
      </dgm:prSet>
      <dgm:spPr/>
    </dgm:pt>
    <dgm:pt modelId="{404F7A83-4B8D-4B92-A5B1-1E1F86A8EA60}" type="pres">
      <dgm:prSet presAssocID="{DF6542A2-F062-4870-8482-92468CCFACD9}" presName="desTx" presStyleLbl="revTx" presStyleIdx="1" presStyleCnt="6" custScaleX="117952">
        <dgm:presLayoutVars/>
      </dgm:prSet>
      <dgm:spPr/>
    </dgm:pt>
    <dgm:pt modelId="{ECA95001-8CFA-4E44-AEB6-DC10EE912684}" type="pres">
      <dgm:prSet presAssocID="{D2E4870E-F71D-4B6D-A5AC-DBECBCC400A6}" presName="sibTrans" presStyleCnt="0"/>
      <dgm:spPr/>
    </dgm:pt>
    <dgm:pt modelId="{09B21676-1EE5-416F-BBE9-12176689DD32}" type="pres">
      <dgm:prSet presAssocID="{452ABD02-360B-4D4E-AE78-5F46996D21D6}" presName="compNode" presStyleCnt="0"/>
      <dgm:spPr/>
    </dgm:pt>
    <dgm:pt modelId="{9257819F-9BC8-4DC2-BC25-FBCAF069B29D}" type="pres">
      <dgm:prSet presAssocID="{452ABD02-360B-4D4E-AE78-5F46996D21D6}" presName="bgRect" presStyleLbl="bgShp" presStyleIdx="1" presStyleCnt="3"/>
      <dgm:spPr/>
    </dgm:pt>
    <dgm:pt modelId="{682582C4-A862-4C03-8188-B3E3AE91DFE8}" type="pres">
      <dgm:prSet presAssocID="{452ABD02-360B-4D4E-AE78-5F46996D21D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C75A8B74-8A71-4373-85CD-A69E0B72B3AA}" type="pres">
      <dgm:prSet presAssocID="{452ABD02-360B-4D4E-AE78-5F46996D21D6}" presName="spaceRect" presStyleCnt="0"/>
      <dgm:spPr/>
    </dgm:pt>
    <dgm:pt modelId="{0DD29C2B-A297-4B66-AB6E-7D279A9A8E8F}" type="pres">
      <dgm:prSet presAssocID="{452ABD02-360B-4D4E-AE78-5F46996D21D6}" presName="parTx" presStyleLbl="revTx" presStyleIdx="2" presStyleCnt="6">
        <dgm:presLayoutVars>
          <dgm:chMax val="0"/>
          <dgm:chPref val="0"/>
        </dgm:presLayoutVars>
      </dgm:prSet>
      <dgm:spPr/>
    </dgm:pt>
    <dgm:pt modelId="{F7E125FE-8EDE-487B-A538-6EDA1C78A0C2}" type="pres">
      <dgm:prSet presAssocID="{452ABD02-360B-4D4E-AE78-5F46996D21D6}" presName="desTx" presStyleLbl="revTx" presStyleIdx="3" presStyleCnt="6" custScaleX="114779">
        <dgm:presLayoutVars/>
      </dgm:prSet>
      <dgm:spPr/>
    </dgm:pt>
    <dgm:pt modelId="{45C0A2DB-2763-4BFE-B276-EC5569EB5570}" type="pres">
      <dgm:prSet presAssocID="{85FAD944-0B13-4463-9143-DB278E5A82F1}" presName="sibTrans" presStyleCnt="0"/>
      <dgm:spPr/>
    </dgm:pt>
    <dgm:pt modelId="{19C3DFC4-F032-480E-8832-B4DC6998669C}" type="pres">
      <dgm:prSet presAssocID="{EF6ED4A3-3BE3-4FD8-8FC5-E3F40DCF5AB4}" presName="compNode" presStyleCnt="0"/>
      <dgm:spPr/>
    </dgm:pt>
    <dgm:pt modelId="{C652519E-F455-4243-A922-078112CDFEFD}" type="pres">
      <dgm:prSet presAssocID="{EF6ED4A3-3BE3-4FD8-8FC5-E3F40DCF5AB4}" presName="bgRect" presStyleLbl="bgShp" presStyleIdx="2" presStyleCnt="3"/>
      <dgm:spPr/>
    </dgm:pt>
    <dgm:pt modelId="{79418F9E-1AC8-4984-B63B-F76D4C526C77}" type="pres">
      <dgm:prSet presAssocID="{EF6ED4A3-3BE3-4FD8-8FC5-E3F40DCF5AB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D6888EF9-F7BF-4605-A5B5-0CD154FE28A4}" type="pres">
      <dgm:prSet presAssocID="{EF6ED4A3-3BE3-4FD8-8FC5-E3F40DCF5AB4}" presName="spaceRect" presStyleCnt="0"/>
      <dgm:spPr/>
    </dgm:pt>
    <dgm:pt modelId="{695C7283-39E4-421D-B630-64322DCD304E}" type="pres">
      <dgm:prSet presAssocID="{EF6ED4A3-3BE3-4FD8-8FC5-E3F40DCF5AB4}" presName="parTx" presStyleLbl="revTx" presStyleIdx="4" presStyleCnt="6">
        <dgm:presLayoutVars>
          <dgm:chMax val="0"/>
          <dgm:chPref val="0"/>
        </dgm:presLayoutVars>
      </dgm:prSet>
      <dgm:spPr/>
    </dgm:pt>
    <dgm:pt modelId="{7D6296A8-A73A-42E0-BFBE-306F7BABEE4C}" type="pres">
      <dgm:prSet presAssocID="{EF6ED4A3-3BE3-4FD8-8FC5-E3F40DCF5AB4}" presName="desTx" presStyleLbl="revTx" presStyleIdx="5" presStyleCnt="6" custScaleX="114779">
        <dgm:presLayoutVars/>
      </dgm:prSet>
      <dgm:spPr/>
    </dgm:pt>
  </dgm:ptLst>
  <dgm:cxnLst>
    <dgm:cxn modelId="{2BD58514-590C-495D-875C-466F7FAC0316}" type="presOf" srcId="{452ABD02-360B-4D4E-AE78-5F46996D21D6}" destId="{0DD29C2B-A297-4B66-AB6E-7D279A9A8E8F}" srcOrd="0" destOrd="0" presId="urn:microsoft.com/office/officeart/2018/2/layout/IconVerticalSolidList"/>
    <dgm:cxn modelId="{12C39A1C-E768-4DFF-8035-6E809F2ED293}" srcId="{7AA15C82-CF77-4C4F-B535-CC76C05B66FE}" destId="{EF6ED4A3-3BE3-4FD8-8FC5-E3F40DCF5AB4}" srcOrd="2" destOrd="0" parTransId="{34A0436C-E8CB-44CB-8412-73DA344A88A7}" sibTransId="{E09D51E6-6199-4BC3-9CA9-6C5B178A484B}"/>
    <dgm:cxn modelId="{DED33C20-56C9-4553-9840-16A9EF688E2A}" type="presOf" srcId="{C54467CA-6E55-4827-B62B-DEC717DE0128}" destId="{F7E125FE-8EDE-487B-A538-6EDA1C78A0C2}" srcOrd="0" destOrd="0" presId="urn:microsoft.com/office/officeart/2018/2/layout/IconVerticalSolidList"/>
    <dgm:cxn modelId="{5E5B4337-E6C5-45E8-90BE-2C7ADB6B6040}" type="presOf" srcId="{45ACD970-A7B2-49C2-8B6A-5B8A24FD7D58}" destId="{7D6296A8-A73A-42E0-BFBE-306F7BABEE4C}" srcOrd="0" destOrd="0" presId="urn:microsoft.com/office/officeart/2018/2/layout/IconVerticalSolidList"/>
    <dgm:cxn modelId="{3EF34240-10CC-40A1-9031-D487E1AF8B68}" type="presOf" srcId="{EF6ED4A3-3BE3-4FD8-8FC5-E3F40DCF5AB4}" destId="{695C7283-39E4-421D-B630-64322DCD304E}" srcOrd="0" destOrd="0" presId="urn:microsoft.com/office/officeart/2018/2/layout/IconVerticalSolidList"/>
    <dgm:cxn modelId="{178D2663-E033-4FDC-A52E-11CC9CC5639A}" srcId="{7AA15C82-CF77-4C4F-B535-CC76C05B66FE}" destId="{DF6542A2-F062-4870-8482-92468CCFACD9}" srcOrd="0" destOrd="0" parTransId="{6F01E192-348E-42CC-B2AC-401E04D1598D}" sibTransId="{D2E4870E-F71D-4B6D-A5AC-DBECBCC400A6}"/>
    <dgm:cxn modelId="{0B17654C-6F2F-4CAE-B9D6-C7B86FCDB999}" type="presOf" srcId="{DF6542A2-F062-4870-8482-92468CCFACD9}" destId="{609F1F24-6676-4930-9D1E-AD32A2A601AE}" srcOrd="0" destOrd="0" presId="urn:microsoft.com/office/officeart/2018/2/layout/IconVerticalSolidList"/>
    <dgm:cxn modelId="{ECE56675-0CB5-41CE-83A0-2B9D61A3C20C}" type="presOf" srcId="{7AA15C82-CF77-4C4F-B535-CC76C05B66FE}" destId="{3874080E-A3E1-409A-B84F-2D0FBB0939B3}" srcOrd="0" destOrd="0" presId="urn:microsoft.com/office/officeart/2018/2/layout/IconVerticalSolidList"/>
    <dgm:cxn modelId="{FF406F75-0CCE-4FD6-A339-FA740CEF377F}" type="presOf" srcId="{993B6B53-DE90-4BA0-B9C8-CBEA2EB2A085}" destId="{7D6296A8-A73A-42E0-BFBE-306F7BABEE4C}" srcOrd="0" destOrd="2" presId="urn:microsoft.com/office/officeart/2018/2/layout/IconVerticalSolidList"/>
    <dgm:cxn modelId="{B39A8D77-08CC-48E8-B997-47CE1691CD2B}" type="presOf" srcId="{EAE8CB88-35E0-458C-A4A5-02DD323411D8}" destId="{F7E125FE-8EDE-487B-A538-6EDA1C78A0C2}" srcOrd="0" destOrd="1" presId="urn:microsoft.com/office/officeart/2018/2/layout/IconVerticalSolidList"/>
    <dgm:cxn modelId="{A7393E8D-5222-4378-8F18-AA2EE1FBD3F6}" type="presOf" srcId="{36368DD3-9D8D-4A1A-BE56-F4C6177FE40F}" destId="{7D6296A8-A73A-42E0-BFBE-306F7BABEE4C}" srcOrd="0" destOrd="1" presId="urn:microsoft.com/office/officeart/2018/2/layout/IconVerticalSolidList"/>
    <dgm:cxn modelId="{C0E8BC8E-3E48-47EC-8A09-D5A81D46BD21}" srcId="{EF6ED4A3-3BE3-4FD8-8FC5-E3F40DCF5AB4}" destId="{993B6B53-DE90-4BA0-B9C8-CBEA2EB2A085}" srcOrd="2" destOrd="0" parTransId="{C023DD7A-9C47-4B5A-81E4-BBA0E3F73C37}" sibTransId="{88AC2110-B048-436C-9FED-C2C1A3FD9D1B}"/>
    <dgm:cxn modelId="{C52927A2-0D59-4F11-9E19-632563C96B9E}" srcId="{7AA15C82-CF77-4C4F-B535-CC76C05B66FE}" destId="{452ABD02-360B-4D4E-AE78-5F46996D21D6}" srcOrd="1" destOrd="0" parTransId="{21BC6988-CB09-458D-9FF1-7B5ABF4E7E1E}" sibTransId="{85FAD944-0B13-4463-9143-DB278E5A82F1}"/>
    <dgm:cxn modelId="{ED914BBC-0A3B-4B33-A562-99D5840B542C}" srcId="{452ABD02-360B-4D4E-AE78-5F46996D21D6}" destId="{EAE8CB88-35E0-458C-A4A5-02DD323411D8}" srcOrd="1" destOrd="0" parTransId="{FDF76EF3-7F08-4569-9B48-464F50CD7E8C}" sibTransId="{AFAD9112-EC78-44EF-8C2A-8B56F070538C}"/>
    <dgm:cxn modelId="{2EB528C7-EDF5-4236-BE6E-5E73EA1E35E4}" type="presOf" srcId="{3DCDB32E-B218-429E-B75E-8114806E7C15}" destId="{404F7A83-4B8D-4B92-A5B1-1E1F86A8EA60}" srcOrd="0" destOrd="0" presId="urn:microsoft.com/office/officeart/2018/2/layout/IconVerticalSolidList"/>
    <dgm:cxn modelId="{2057B1D1-1E34-4BF5-AD41-981975B361F7}" srcId="{452ABD02-360B-4D4E-AE78-5F46996D21D6}" destId="{C54467CA-6E55-4827-B62B-DEC717DE0128}" srcOrd="0" destOrd="0" parTransId="{70FC9CA4-9CA5-4870-BDA4-A55125532B82}" sibTransId="{E862D319-3C99-4EF2-9155-27BBEC012C78}"/>
    <dgm:cxn modelId="{76EA20D9-C01F-402F-BB54-198C2D86D6EC}" srcId="{EF6ED4A3-3BE3-4FD8-8FC5-E3F40DCF5AB4}" destId="{36368DD3-9D8D-4A1A-BE56-F4C6177FE40F}" srcOrd="1" destOrd="0" parTransId="{B1D6ACDC-B16A-47C3-879A-22A63AB4822D}" sibTransId="{F626D0D5-58EE-47EE-A17C-957F426F4DC8}"/>
    <dgm:cxn modelId="{4B2275E8-A0C2-44BC-BBE3-31D1E43DE324}" srcId="{DF6542A2-F062-4870-8482-92468CCFACD9}" destId="{3DCDB32E-B218-429E-B75E-8114806E7C15}" srcOrd="0" destOrd="0" parTransId="{ADDDD4DC-F553-475F-914C-C186DAC952F7}" sibTransId="{5406FCA4-B916-466D-A562-B3A823580B81}"/>
    <dgm:cxn modelId="{4E25C9FA-32F8-48BB-A41C-A70E264B5AB8}" srcId="{EF6ED4A3-3BE3-4FD8-8FC5-E3F40DCF5AB4}" destId="{45ACD970-A7B2-49C2-8B6A-5B8A24FD7D58}" srcOrd="0" destOrd="0" parTransId="{85B0696F-CE99-40B2-AAB1-4BC47B936677}" sibTransId="{5D49499A-8574-4013-9B44-854BE4852995}"/>
    <dgm:cxn modelId="{05040A11-AC56-467A-A4EF-A8535EDB88C8}" type="presParOf" srcId="{3874080E-A3E1-409A-B84F-2D0FBB0939B3}" destId="{10945601-7A2E-4013-8F03-3114B7CA0C0C}" srcOrd="0" destOrd="0" presId="urn:microsoft.com/office/officeart/2018/2/layout/IconVerticalSolidList"/>
    <dgm:cxn modelId="{7D4A2FFA-B4B8-4EC3-95EB-C4C05EA7B662}" type="presParOf" srcId="{10945601-7A2E-4013-8F03-3114B7CA0C0C}" destId="{F1C6E05B-C586-48DA-B031-F1461DE980B8}" srcOrd="0" destOrd="0" presId="urn:microsoft.com/office/officeart/2018/2/layout/IconVerticalSolidList"/>
    <dgm:cxn modelId="{B00FFA53-1AD0-45B3-9A57-F4EE7213140C}" type="presParOf" srcId="{10945601-7A2E-4013-8F03-3114B7CA0C0C}" destId="{6C60876E-35A1-4D17-B40F-915AC4A96468}" srcOrd="1" destOrd="0" presId="urn:microsoft.com/office/officeart/2018/2/layout/IconVerticalSolidList"/>
    <dgm:cxn modelId="{6B9B4F00-E95E-43F0-9B6F-56EDBAF97BFD}" type="presParOf" srcId="{10945601-7A2E-4013-8F03-3114B7CA0C0C}" destId="{6FEFB025-E499-4121-BF90-B50F7A071AB2}" srcOrd="2" destOrd="0" presId="urn:microsoft.com/office/officeart/2018/2/layout/IconVerticalSolidList"/>
    <dgm:cxn modelId="{8971B315-107D-4696-9F89-99E44A90B904}" type="presParOf" srcId="{10945601-7A2E-4013-8F03-3114B7CA0C0C}" destId="{609F1F24-6676-4930-9D1E-AD32A2A601AE}" srcOrd="3" destOrd="0" presId="urn:microsoft.com/office/officeart/2018/2/layout/IconVerticalSolidList"/>
    <dgm:cxn modelId="{37559E23-2CCD-4125-B2DD-04E12360F6D9}" type="presParOf" srcId="{10945601-7A2E-4013-8F03-3114B7CA0C0C}" destId="{404F7A83-4B8D-4B92-A5B1-1E1F86A8EA60}" srcOrd="4" destOrd="0" presId="urn:microsoft.com/office/officeart/2018/2/layout/IconVerticalSolidList"/>
    <dgm:cxn modelId="{94EAACB5-AD97-42D1-922E-DF4050AEE418}" type="presParOf" srcId="{3874080E-A3E1-409A-B84F-2D0FBB0939B3}" destId="{ECA95001-8CFA-4E44-AEB6-DC10EE912684}" srcOrd="1" destOrd="0" presId="urn:microsoft.com/office/officeart/2018/2/layout/IconVerticalSolidList"/>
    <dgm:cxn modelId="{6D19F67E-6917-46A3-8A12-0483EAC2B961}" type="presParOf" srcId="{3874080E-A3E1-409A-B84F-2D0FBB0939B3}" destId="{09B21676-1EE5-416F-BBE9-12176689DD32}" srcOrd="2" destOrd="0" presId="urn:microsoft.com/office/officeart/2018/2/layout/IconVerticalSolidList"/>
    <dgm:cxn modelId="{24989F61-18EF-4AFD-800C-D7D28622BB26}" type="presParOf" srcId="{09B21676-1EE5-416F-BBE9-12176689DD32}" destId="{9257819F-9BC8-4DC2-BC25-FBCAF069B29D}" srcOrd="0" destOrd="0" presId="urn:microsoft.com/office/officeart/2018/2/layout/IconVerticalSolidList"/>
    <dgm:cxn modelId="{D7614932-9A78-4956-A48F-430EA4E101D5}" type="presParOf" srcId="{09B21676-1EE5-416F-BBE9-12176689DD32}" destId="{682582C4-A862-4C03-8188-B3E3AE91DFE8}" srcOrd="1" destOrd="0" presId="urn:microsoft.com/office/officeart/2018/2/layout/IconVerticalSolidList"/>
    <dgm:cxn modelId="{97E8FFC4-5AA6-48AB-B3BC-369C8EB00972}" type="presParOf" srcId="{09B21676-1EE5-416F-BBE9-12176689DD32}" destId="{C75A8B74-8A71-4373-85CD-A69E0B72B3AA}" srcOrd="2" destOrd="0" presId="urn:microsoft.com/office/officeart/2018/2/layout/IconVerticalSolidList"/>
    <dgm:cxn modelId="{F12746AC-9863-46E8-8957-29D1642B0AD4}" type="presParOf" srcId="{09B21676-1EE5-416F-BBE9-12176689DD32}" destId="{0DD29C2B-A297-4B66-AB6E-7D279A9A8E8F}" srcOrd="3" destOrd="0" presId="urn:microsoft.com/office/officeart/2018/2/layout/IconVerticalSolidList"/>
    <dgm:cxn modelId="{464375F1-498C-4C99-89E3-BAF7DC99BFD8}" type="presParOf" srcId="{09B21676-1EE5-416F-BBE9-12176689DD32}" destId="{F7E125FE-8EDE-487B-A538-6EDA1C78A0C2}" srcOrd="4" destOrd="0" presId="urn:microsoft.com/office/officeart/2018/2/layout/IconVerticalSolidList"/>
    <dgm:cxn modelId="{B8A2158E-0D34-4EB6-A315-765F84AC81EB}" type="presParOf" srcId="{3874080E-A3E1-409A-B84F-2D0FBB0939B3}" destId="{45C0A2DB-2763-4BFE-B276-EC5569EB5570}" srcOrd="3" destOrd="0" presId="urn:microsoft.com/office/officeart/2018/2/layout/IconVerticalSolidList"/>
    <dgm:cxn modelId="{8383C90B-2CEE-4067-9A5E-60CAED52C96F}" type="presParOf" srcId="{3874080E-A3E1-409A-B84F-2D0FBB0939B3}" destId="{19C3DFC4-F032-480E-8832-B4DC6998669C}" srcOrd="4" destOrd="0" presId="urn:microsoft.com/office/officeart/2018/2/layout/IconVerticalSolidList"/>
    <dgm:cxn modelId="{125B2CC5-8442-49AB-9E46-4DDEB78533F0}" type="presParOf" srcId="{19C3DFC4-F032-480E-8832-B4DC6998669C}" destId="{C652519E-F455-4243-A922-078112CDFEFD}" srcOrd="0" destOrd="0" presId="urn:microsoft.com/office/officeart/2018/2/layout/IconVerticalSolidList"/>
    <dgm:cxn modelId="{43415BA5-CFD3-4B3A-832D-202E672656C5}" type="presParOf" srcId="{19C3DFC4-F032-480E-8832-B4DC6998669C}" destId="{79418F9E-1AC8-4984-B63B-F76D4C526C77}" srcOrd="1" destOrd="0" presId="urn:microsoft.com/office/officeart/2018/2/layout/IconVerticalSolidList"/>
    <dgm:cxn modelId="{2960B04C-DE9F-48EF-8496-DD49E2EF616A}" type="presParOf" srcId="{19C3DFC4-F032-480E-8832-B4DC6998669C}" destId="{D6888EF9-F7BF-4605-A5B5-0CD154FE28A4}" srcOrd="2" destOrd="0" presId="urn:microsoft.com/office/officeart/2018/2/layout/IconVerticalSolidList"/>
    <dgm:cxn modelId="{E0190CEC-250E-4324-8039-A66F07508CFC}" type="presParOf" srcId="{19C3DFC4-F032-480E-8832-B4DC6998669C}" destId="{695C7283-39E4-421D-B630-64322DCD304E}" srcOrd="3" destOrd="0" presId="urn:microsoft.com/office/officeart/2018/2/layout/IconVerticalSolidList"/>
    <dgm:cxn modelId="{27913873-4F2B-4ABD-955D-B0787D8F8BE1}" type="presParOf" srcId="{19C3DFC4-F032-480E-8832-B4DC6998669C}" destId="{7D6296A8-A73A-42E0-BFBE-306F7BABEE4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256C54-A397-4D2D-A408-6AFC2E6D71B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ADBF03-56A5-43C8-B741-23DEA49AD0A8}">
      <dgm:prSet custT="1"/>
      <dgm:spPr/>
      <dgm:t>
        <a:bodyPr/>
        <a:lstStyle/>
        <a:p>
          <a:r>
            <a:rPr lang="en-US" sz="2400" dirty="0"/>
            <a:t>Builds communication between the authorizer and charter school</a:t>
          </a:r>
        </a:p>
      </dgm:t>
    </dgm:pt>
    <dgm:pt modelId="{F8C2703A-4D8E-4400-8ABB-041668255677}" type="parTrans" cxnId="{846F2062-4BBE-4766-AB6A-FCC6C4222B32}">
      <dgm:prSet/>
      <dgm:spPr/>
      <dgm:t>
        <a:bodyPr/>
        <a:lstStyle/>
        <a:p>
          <a:endParaRPr lang="en-US"/>
        </a:p>
      </dgm:t>
    </dgm:pt>
    <dgm:pt modelId="{16017D2B-2AB4-413E-A209-B4BB82A25011}" type="sibTrans" cxnId="{846F2062-4BBE-4766-AB6A-FCC6C4222B32}">
      <dgm:prSet/>
      <dgm:spPr/>
      <dgm:t>
        <a:bodyPr/>
        <a:lstStyle/>
        <a:p>
          <a:endParaRPr lang="en-US"/>
        </a:p>
      </dgm:t>
    </dgm:pt>
    <dgm:pt modelId="{AEAD9852-DEE5-4DBC-9EAA-006FB8B58BB8}">
      <dgm:prSet custT="1"/>
      <dgm:spPr/>
      <dgm:t>
        <a:bodyPr/>
        <a:lstStyle/>
        <a:p>
          <a:r>
            <a:rPr lang="en-US" sz="2400" dirty="0"/>
            <a:t>Observes the education program and operations in action</a:t>
          </a:r>
        </a:p>
      </dgm:t>
    </dgm:pt>
    <dgm:pt modelId="{BBA60FC8-C39C-48BA-BE55-3D12A4E24C64}" type="parTrans" cxnId="{73FC5A19-4A82-42AC-B3CD-34D68D1781C6}">
      <dgm:prSet/>
      <dgm:spPr/>
      <dgm:t>
        <a:bodyPr/>
        <a:lstStyle/>
        <a:p>
          <a:endParaRPr lang="en-US"/>
        </a:p>
      </dgm:t>
    </dgm:pt>
    <dgm:pt modelId="{F79FEB58-C2DA-44D4-8986-A5FA17496A86}" type="sibTrans" cxnId="{73FC5A19-4A82-42AC-B3CD-34D68D1781C6}">
      <dgm:prSet/>
      <dgm:spPr/>
      <dgm:t>
        <a:bodyPr/>
        <a:lstStyle/>
        <a:p>
          <a:endParaRPr lang="en-US"/>
        </a:p>
      </dgm:t>
    </dgm:pt>
    <dgm:pt modelId="{DD6A6E04-BF52-4D12-A288-918EABF1F977}">
      <dgm:prSet custT="1"/>
      <dgm:spPr/>
      <dgm:t>
        <a:bodyPr/>
        <a:lstStyle/>
        <a:p>
          <a:r>
            <a:rPr lang="en-US" sz="2400" dirty="0"/>
            <a:t>Informs continuous improvement for charter schools</a:t>
          </a:r>
        </a:p>
      </dgm:t>
    </dgm:pt>
    <dgm:pt modelId="{985045CF-9F16-4EBB-9525-7C6D66EAB389}" type="parTrans" cxnId="{5B9B8737-CADE-4EDB-9522-72366C5C4CAE}">
      <dgm:prSet/>
      <dgm:spPr/>
      <dgm:t>
        <a:bodyPr/>
        <a:lstStyle/>
        <a:p>
          <a:endParaRPr lang="en-US"/>
        </a:p>
      </dgm:t>
    </dgm:pt>
    <dgm:pt modelId="{E685DB93-9067-4BD5-BF76-8BB3DA2A5E6F}" type="sibTrans" cxnId="{5B9B8737-CADE-4EDB-9522-72366C5C4CAE}">
      <dgm:prSet/>
      <dgm:spPr/>
      <dgm:t>
        <a:bodyPr/>
        <a:lstStyle/>
        <a:p>
          <a:endParaRPr lang="en-US"/>
        </a:p>
      </dgm:t>
    </dgm:pt>
    <dgm:pt modelId="{B421DADA-BC32-43F7-BB32-C34936DC2C93}">
      <dgm:prSet custT="1"/>
      <dgm:spPr/>
      <dgm:t>
        <a:bodyPr/>
        <a:lstStyle/>
        <a:p>
          <a:r>
            <a:rPr lang="en-US" sz="2400" dirty="0"/>
            <a:t>Provides additional data to assess progress toward charter goals</a:t>
          </a:r>
        </a:p>
      </dgm:t>
    </dgm:pt>
    <dgm:pt modelId="{8AC6566F-E722-42E8-BF2D-C9E1A22FCB72}" type="parTrans" cxnId="{D77ACC31-EE28-4443-AC2B-424A0B64B71B}">
      <dgm:prSet/>
      <dgm:spPr/>
      <dgm:t>
        <a:bodyPr/>
        <a:lstStyle/>
        <a:p>
          <a:endParaRPr lang="en-US"/>
        </a:p>
      </dgm:t>
    </dgm:pt>
    <dgm:pt modelId="{FE60E78C-2578-469D-8036-8D010B841831}" type="sibTrans" cxnId="{D77ACC31-EE28-4443-AC2B-424A0B64B71B}">
      <dgm:prSet/>
      <dgm:spPr/>
      <dgm:t>
        <a:bodyPr/>
        <a:lstStyle/>
        <a:p>
          <a:endParaRPr lang="en-US"/>
        </a:p>
      </dgm:t>
    </dgm:pt>
    <dgm:pt modelId="{BBC70988-F794-4931-B715-715D7DCB86FB}">
      <dgm:prSet custT="1"/>
      <dgm:spPr/>
      <dgm:t>
        <a:bodyPr/>
        <a:lstStyle/>
        <a:p>
          <a:r>
            <a:rPr lang="en-US" sz="2400" dirty="0"/>
            <a:t>Informs the annual report and renewal decision</a:t>
          </a:r>
        </a:p>
      </dgm:t>
    </dgm:pt>
    <dgm:pt modelId="{66FA7E7C-ABC8-4695-8B43-8DDDECA4F448}" type="parTrans" cxnId="{FF09C6AA-C36A-44E3-8190-0105E8127C1A}">
      <dgm:prSet/>
      <dgm:spPr/>
      <dgm:t>
        <a:bodyPr/>
        <a:lstStyle/>
        <a:p>
          <a:endParaRPr lang="en-US"/>
        </a:p>
      </dgm:t>
    </dgm:pt>
    <dgm:pt modelId="{F6983EB3-9653-4679-BC58-B554704267A3}" type="sibTrans" cxnId="{FF09C6AA-C36A-44E3-8190-0105E8127C1A}">
      <dgm:prSet/>
      <dgm:spPr/>
      <dgm:t>
        <a:bodyPr/>
        <a:lstStyle/>
        <a:p>
          <a:endParaRPr lang="en-US"/>
        </a:p>
      </dgm:t>
    </dgm:pt>
    <dgm:pt modelId="{C1E2F960-A9D9-4031-A8A2-C0BEA1346984}" type="pres">
      <dgm:prSet presAssocID="{00256C54-A397-4D2D-A408-6AFC2E6D71B3}" presName="root" presStyleCnt="0">
        <dgm:presLayoutVars>
          <dgm:dir/>
          <dgm:resizeHandles val="exact"/>
        </dgm:presLayoutVars>
      </dgm:prSet>
      <dgm:spPr/>
    </dgm:pt>
    <dgm:pt modelId="{9C235986-1DF5-4278-9EF0-A1123CCE995F}" type="pres">
      <dgm:prSet presAssocID="{8BADBF03-56A5-43C8-B741-23DEA49AD0A8}" presName="compNode" presStyleCnt="0"/>
      <dgm:spPr/>
    </dgm:pt>
    <dgm:pt modelId="{EC47799B-059C-4718-8A93-94570C7E518F}" type="pres">
      <dgm:prSet presAssocID="{8BADBF03-56A5-43C8-B741-23DEA49AD0A8}" presName="bgRect" presStyleLbl="bgShp" presStyleIdx="0" presStyleCnt="5"/>
      <dgm:spPr/>
    </dgm:pt>
    <dgm:pt modelId="{71AD1116-429F-4B3E-80A8-480317B110DE}" type="pres">
      <dgm:prSet presAssocID="{8BADBF03-56A5-43C8-B741-23DEA49AD0A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A1016A46-BCEA-4107-B03F-91F4C6159466}" type="pres">
      <dgm:prSet presAssocID="{8BADBF03-56A5-43C8-B741-23DEA49AD0A8}" presName="spaceRect" presStyleCnt="0"/>
      <dgm:spPr/>
    </dgm:pt>
    <dgm:pt modelId="{8D498C2B-6201-473D-A762-5FA598285395}" type="pres">
      <dgm:prSet presAssocID="{8BADBF03-56A5-43C8-B741-23DEA49AD0A8}" presName="parTx" presStyleLbl="revTx" presStyleIdx="0" presStyleCnt="5">
        <dgm:presLayoutVars>
          <dgm:chMax val="0"/>
          <dgm:chPref val="0"/>
        </dgm:presLayoutVars>
      </dgm:prSet>
      <dgm:spPr/>
    </dgm:pt>
    <dgm:pt modelId="{A1825732-0557-47CC-907F-9C52640AFED7}" type="pres">
      <dgm:prSet presAssocID="{16017D2B-2AB4-413E-A209-B4BB82A25011}" presName="sibTrans" presStyleCnt="0"/>
      <dgm:spPr/>
    </dgm:pt>
    <dgm:pt modelId="{B81749F5-F3C0-4553-A858-36637E3E9FEA}" type="pres">
      <dgm:prSet presAssocID="{AEAD9852-DEE5-4DBC-9EAA-006FB8B58BB8}" presName="compNode" presStyleCnt="0"/>
      <dgm:spPr/>
    </dgm:pt>
    <dgm:pt modelId="{607CDB94-27C2-4352-A104-5F6B445E924F}" type="pres">
      <dgm:prSet presAssocID="{AEAD9852-DEE5-4DBC-9EAA-006FB8B58BB8}" presName="bgRect" presStyleLbl="bgShp" presStyleIdx="1" presStyleCnt="5"/>
      <dgm:spPr/>
    </dgm:pt>
    <dgm:pt modelId="{67F468D5-AE56-40F1-95F1-F2C8E918BF2E}" type="pres">
      <dgm:prSet presAssocID="{AEAD9852-DEE5-4DBC-9EAA-006FB8B58BB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36DEAC3-2FDA-4D24-85B1-62535C4ADC2D}" type="pres">
      <dgm:prSet presAssocID="{AEAD9852-DEE5-4DBC-9EAA-006FB8B58BB8}" presName="spaceRect" presStyleCnt="0"/>
      <dgm:spPr/>
    </dgm:pt>
    <dgm:pt modelId="{F23266ED-DEBE-4B86-8968-664FFDAFFE7B}" type="pres">
      <dgm:prSet presAssocID="{AEAD9852-DEE5-4DBC-9EAA-006FB8B58BB8}" presName="parTx" presStyleLbl="revTx" presStyleIdx="1" presStyleCnt="5">
        <dgm:presLayoutVars>
          <dgm:chMax val="0"/>
          <dgm:chPref val="0"/>
        </dgm:presLayoutVars>
      </dgm:prSet>
      <dgm:spPr/>
    </dgm:pt>
    <dgm:pt modelId="{DC3928CB-1634-4738-BAC2-5210C6D35366}" type="pres">
      <dgm:prSet presAssocID="{F79FEB58-C2DA-44D4-8986-A5FA17496A86}" presName="sibTrans" presStyleCnt="0"/>
      <dgm:spPr/>
    </dgm:pt>
    <dgm:pt modelId="{8E27F878-7E0C-4089-9780-518B9AB370DB}" type="pres">
      <dgm:prSet presAssocID="{DD6A6E04-BF52-4D12-A288-918EABF1F977}" presName="compNode" presStyleCnt="0"/>
      <dgm:spPr/>
    </dgm:pt>
    <dgm:pt modelId="{29BBF5DA-5D26-4CE2-9522-A8C99D181F04}" type="pres">
      <dgm:prSet presAssocID="{DD6A6E04-BF52-4D12-A288-918EABF1F977}" presName="bgRect" presStyleLbl="bgShp" presStyleIdx="2" presStyleCnt="5"/>
      <dgm:spPr/>
    </dgm:pt>
    <dgm:pt modelId="{E45F446D-095B-4658-8779-3D0B6AFC7503}" type="pres">
      <dgm:prSet presAssocID="{DD6A6E04-BF52-4D12-A288-918EABF1F97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1A5E6E67-892D-44B2-A3F7-8E98A7F36236}" type="pres">
      <dgm:prSet presAssocID="{DD6A6E04-BF52-4D12-A288-918EABF1F977}" presName="spaceRect" presStyleCnt="0"/>
      <dgm:spPr/>
    </dgm:pt>
    <dgm:pt modelId="{90991FB4-F1BD-4BCA-8E31-55B06D4E077D}" type="pres">
      <dgm:prSet presAssocID="{DD6A6E04-BF52-4D12-A288-918EABF1F977}" presName="parTx" presStyleLbl="revTx" presStyleIdx="2" presStyleCnt="5">
        <dgm:presLayoutVars>
          <dgm:chMax val="0"/>
          <dgm:chPref val="0"/>
        </dgm:presLayoutVars>
      </dgm:prSet>
      <dgm:spPr/>
    </dgm:pt>
    <dgm:pt modelId="{850243EB-0796-4F63-A401-C4B0A9D93988}" type="pres">
      <dgm:prSet presAssocID="{E685DB93-9067-4BD5-BF76-8BB3DA2A5E6F}" presName="sibTrans" presStyleCnt="0"/>
      <dgm:spPr/>
    </dgm:pt>
    <dgm:pt modelId="{328ACF5E-105A-4D0D-A06C-7BFF47808D43}" type="pres">
      <dgm:prSet presAssocID="{B421DADA-BC32-43F7-BB32-C34936DC2C93}" presName="compNode" presStyleCnt="0"/>
      <dgm:spPr/>
    </dgm:pt>
    <dgm:pt modelId="{B5E0FE58-77A7-45BF-933C-05C72DE6C33A}" type="pres">
      <dgm:prSet presAssocID="{B421DADA-BC32-43F7-BB32-C34936DC2C93}" presName="bgRect" presStyleLbl="bgShp" presStyleIdx="3" presStyleCnt="5"/>
      <dgm:spPr/>
    </dgm:pt>
    <dgm:pt modelId="{37DA5EC4-3527-433D-83F0-8007B788D036}" type="pres">
      <dgm:prSet presAssocID="{B421DADA-BC32-43F7-BB32-C34936DC2C9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F9792231-21E9-49E8-9289-A9E249E48E68}" type="pres">
      <dgm:prSet presAssocID="{B421DADA-BC32-43F7-BB32-C34936DC2C93}" presName="spaceRect" presStyleCnt="0"/>
      <dgm:spPr/>
    </dgm:pt>
    <dgm:pt modelId="{2F14490B-F42B-475D-9E83-496630251C02}" type="pres">
      <dgm:prSet presAssocID="{B421DADA-BC32-43F7-BB32-C34936DC2C93}" presName="parTx" presStyleLbl="revTx" presStyleIdx="3" presStyleCnt="5">
        <dgm:presLayoutVars>
          <dgm:chMax val="0"/>
          <dgm:chPref val="0"/>
        </dgm:presLayoutVars>
      </dgm:prSet>
      <dgm:spPr/>
    </dgm:pt>
    <dgm:pt modelId="{8C4C1D46-F1A8-4889-84A4-14D0D955C442}" type="pres">
      <dgm:prSet presAssocID="{FE60E78C-2578-469D-8036-8D010B841831}" presName="sibTrans" presStyleCnt="0"/>
      <dgm:spPr/>
    </dgm:pt>
    <dgm:pt modelId="{E03E25CD-EED9-4D05-BE8C-5E51943DD70B}" type="pres">
      <dgm:prSet presAssocID="{BBC70988-F794-4931-B715-715D7DCB86FB}" presName="compNode" presStyleCnt="0"/>
      <dgm:spPr/>
    </dgm:pt>
    <dgm:pt modelId="{83B5D224-09CB-412F-96C6-86D94E7054F2}" type="pres">
      <dgm:prSet presAssocID="{BBC70988-F794-4931-B715-715D7DCB86FB}" presName="bgRect" presStyleLbl="bgShp" presStyleIdx="4" presStyleCnt="5"/>
      <dgm:spPr/>
    </dgm:pt>
    <dgm:pt modelId="{4EFCB31A-2676-43D2-B4A8-A88774C6A08D}" type="pres">
      <dgm:prSet presAssocID="{BBC70988-F794-4931-B715-715D7DCB86F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D1A4B45-8995-48A0-BD20-81A5F66EAA75}" type="pres">
      <dgm:prSet presAssocID="{BBC70988-F794-4931-B715-715D7DCB86FB}" presName="spaceRect" presStyleCnt="0"/>
      <dgm:spPr/>
    </dgm:pt>
    <dgm:pt modelId="{43E4DEE7-19C6-4C77-BAC3-7A7D778A0D1F}" type="pres">
      <dgm:prSet presAssocID="{BBC70988-F794-4931-B715-715D7DCB86F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05B2215-BBFC-4883-A0F7-97EDD0AF570F}" type="presOf" srcId="{BBC70988-F794-4931-B715-715D7DCB86FB}" destId="{43E4DEE7-19C6-4C77-BAC3-7A7D778A0D1F}" srcOrd="0" destOrd="0" presId="urn:microsoft.com/office/officeart/2018/2/layout/IconVerticalSolidList"/>
    <dgm:cxn modelId="{73FC5A19-4A82-42AC-B3CD-34D68D1781C6}" srcId="{00256C54-A397-4D2D-A408-6AFC2E6D71B3}" destId="{AEAD9852-DEE5-4DBC-9EAA-006FB8B58BB8}" srcOrd="1" destOrd="0" parTransId="{BBA60FC8-C39C-48BA-BE55-3D12A4E24C64}" sibTransId="{F79FEB58-C2DA-44D4-8986-A5FA17496A86}"/>
    <dgm:cxn modelId="{D77ACC31-EE28-4443-AC2B-424A0B64B71B}" srcId="{00256C54-A397-4D2D-A408-6AFC2E6D71B3}" destId="{B421DADA-BC32-43F7-BB32-C34936DC2C93}" srcOrd="3" destOrd="0" parTransId="{8AC6566F-E722-42E8-BF2D-C9E1A22FCB72}" sibTransId="{FE60E78C-2578-469D-8036-8D010B841831}"/>
    <dgm:cxn modelId="{5B9B8737-CADE-4EDB-9522-72366C5C4CAE}" srcId="{00256C54-A397-4D2D-A408-6AFC2E6D71B3}" destId="{DD6A6E04-BF52-4D12-A288-918EABF1F977}" srcOrd="2" destOrd="0" parTransId="{985045CF-9F16-4EBB-9525-7C6D66EAB389}" sibTransId="{E685DB93-9067-4BD5-BF76-8BB3DA2A5E6F}"/>
    <dgm:cxn modelId="{1D31D039-5973-45AE-A0B9-0743550901A7}" type="presOf" srcId="{00256C54-A397-4D2D-A408-6AFC2E6D71B3}" destId="{C1E2F960-A9D9-4031-A8A2-C0BEA1346984}" srcOrd="0" destOrd="0" presId="urn:microsoft.com/office/officeart/2018/2/layout/IconVerticalSolidList"/>
    <dgm:cxn modelId="{846F2062-4BBE-4766-AB6A-FCC6C4222B32}" srcId="{00256C54-A397-4D2D-A408-6AFC2E6D71B3}" destId="{8BADBF03-56A5-43C8-B741-23DEA49AD0A8}" srcOrd="0" destOrd="0" parTransId="{F8C2703A-4D8E-4400-8ABB-041668255677}" sibTransId="{16017D2B-2AB4-413E-A209-B4BB82A25011}"/>
    <dgm:cxn modelId="{D11D3942-4FE2-4B24-BE6E-D966E8494A41}" type="presOf" srcId="{DD6A6E04-BF52-4D12-A288-918EABF1F977}" destId="{90991FB4-F1BD-4BCA-8E31-55B06D4E077D}" srcOrd="0" destOrd="0" presId="urn:microsoft.com/office/officeart/2018/2/layout/IconVerticalSolidList"/>
    <dgm:cxn modelId="{4412254D-B0DE-46F9-AF92-0E6FDBD3AD5A}" type="presOf" srcId="{B421DADA-BC32-43F7-BB32-C34936DC2C93}" destId="{2F14490B-F42B-475D-9E83-496630251C02}" srcOrd="0" destOrd="0" presId="urn:microsoft.com/office/officeart/2018/2/layout/IconVerticalSolidList"/>
    <dgm:cxn modelId="{AE23C151-53DE-4951-B95B-06041B69B5ED}" type="presOf" srcId="{8BADBF03-56A5-43C8-B741-23DEA49AD0A8}" destId="{8D498C2B-6201-473D-A762-5FA598285395}" srcOrd="0" destOrd="0" presId="urn:microsoft.com/office/officeart/2018/2/layout/IconVerticalSolidList"/>
    <dgm:cxn modelId="{FF09C6AA-C36A-44E3-8190-0105E8127C1A}" srcId="{00256C54-A397-4D2D-A408-6AFC2E6D71B3}" destId="{BBC70988-F794-4931-B715-715D7DCB86FB}" srcOrd="4" destOrd="0" parTransId="{66FA7E7C-ABC8-4695-8B43-8DDDECA4F448}" sibTransId="{F6983EB3-9653-4679-BC58-B554704267A3}"/>
    <dgm:cxn modelId="{F0A8ECE9-0A26-4D16-832E-8E33BF4D4636}" type="presOf" srcId="{AEAD9852-DEE5-4DBC-9EAA-006FB8B58BB8}" destId="{F23266ED-DEBE-4B86-8968-664FFDAFFE7B}" srcOrd="0" destOrd="0" presId="urn:microsoft.com/office/officeart/2018/2/layout/IconVerticalSolidList"/>
    <dgm:cxn modelId="{9ACBD162-BBA5-41DA-8D12-CD76BFF014BB}" type="presParOf" srcId="{C1E2F960-A9D9-4031-A8A2-C0BEA1346984}" destId="{9C235986-1DF5-4278-9EF0-A1123CCE995F}" srcOrd="0" destOrd="0" presId="urn:microsoft.com/office/officeart/2018/2/layout/IconVerticalSolidList"/>
    <dgm:cxn modelId="{D72A052A-2D9C-4F5B-AEC9-CD3971461266}" type="presParOf" srcId="{9C235986-1DF5-4278-9EF0-A1123CCE995F}" destId="{EC47799B-059C-4718-8A93-94570C7E518F}" srcOrd="0" destOrd="0" presId="urn:microsoft.com/office/officeart/2018/2/layout/IconVerticalSolidList"/>
    <dgm:cxn modelId="{895D57C6-2987-4F55-9B36-66178C94BBE8}" type="presParOf" srcId="{9C235986-1DF5-4278-9EF0-A1123CCE995F}" destId="{71AD1116-429F-4B3E-80A8-480317B110DE}" srcOrd="1" destOrd="0" presId="urn:microsoft.com/office/officeart/2018/2/layout/IconVerticalSolidList"/>
    <dgm:cxn modelId="{73AF3697-90DD-44A9-BC3E-69D653CD06B0}" type="presParOf" srcId="{9C235986-1DF5-4278-9EF0-A1123CCE995F}" destId="{A1016A46-BCEA-4107-B03F-91F4C6159466}" srcOrd="2" destOrd="0" presId="urn:microsoft.com/office/officeart/2018/2/layout/IconVerticalSolidList"/>
    <dgm:cxn modelId="{2C8B13CA-EE71-410B-9A60-BE42F82F56EB}" type="presParOf" srcId="{9C235986-1DF5-4278-9EF0-A1123CCE995F}" destId="{8D498C2B-6201-473D-A762-5FA598285395}" srcOrd="3" destOrd="0" presId="urn:microsoft.com/office/officeart/2018/2/layout/IconVerticalSolidList"/>
    <dgm:cxn modelId="{3A597434-4964-4E27-BA92-4E1C6D27AFCA}" type="presParOf" srcId="{C1E2F960-A9D9-4031-A8A2-C0BEA1346984}" destId="{A1825732-0557-47CC-907F-9C52640AFED7}" srcOrd="1" destOrd="0" presId="urn:microsoft.com/office/officeart/2018/2/layout/IconVerticalSolidList"/>
    <dgm:cxn modelId="{A20F83C5-2E56-42CA-BED4-5197D0FDCFE1}" type="presParOf" srcId="{C1E2F960-A9D9-4031-A8A2-C0BEA1346984}" destId="{B81749F5-F3C0-4553-A858-36637E3E9FEA}" srcOrd="2" destOrd="0" presId="urn:microsoft.com/office/officeart/2018/2/layout/IconVerticalSolidList"/>
    <dgm:cxn modelId="{1BDA2944-0D5E-412D-9ACE-2C8BB3F6E6B7}" type="presParOf" srcId="{B81749F5-F3C0-4553-A858-36637E3E9FEA}" destId="{607CDB94-27C2-4352-A104-5F6B445E924F}" srcOrd="0" destOrd="0" presId="urn:microsoft.com/office/officeart/2018/2/layout/IconVerticalSolidList"/>
    <dgm:cxn modelId="{45E89E98-3DA5-4404-9B58-58B59DCB1D8B}" type="presParOf" srcId="{B81749F5-F3C0-4553-A858-36637E3E9FEA}" destId="{67F468D5-AE56-40F1-95F1-F2C8E918BF2E}" srcOrd="1" destOrd="0" presId="urn:microsoft.com/office/officeart/2018/2/layout/IconVerticalSolidList"/>
    <dgm:cxn modelId="{AA756270-7CB7-440A-9C78-61A293427FAF}" type="presParOf" srcId="{B81749F5-F3C0-4553-A858-36637E3E9FEA}" destId="{036DEAC3-2FDA-4D24-85B1-62535C4ADC2D}" srcOrd="2" destOrd="0" presId="urn:microsoft.com/office/officeart/2018/2/layout/IconVerticalSolidList"/>
    <dgm:cxn modelId="{6BA8B0F3-BFBD-4A01-87E5-1417AFCD6016}" type="presParOf" srcId="{B81749F5-F3C0-4553-A858-36637E3E9FEA}" destId="{F23266ED-DEBE-4B86-8968-664FFDAFFE7B}" srcOrd="3" destOrd="0" presId="urn:microsoft.com/office/officeart/2018/2/layout/IconVerticalSolidList"/>
    <dgm:cxn modelId="{7D313A92-96E9-429D-B911-4D5F88AC2468}" type="presParOf" srcId="{C1E2F960-A9D9-4031-A8A2-C0BEA1346984}" destId="{DC3928CB-1634-4738-BAC2-5210C6D35366}" srcOrd="3" destOrd="0" presId="urn:microsoft.com/office/officeart/2018/2/layout/IconVerticalSolidList"/>
    <dgm:cxn modelId="{DF535066-5EFE-42E5-8C67-6D4F1BF2D315}" type="presParOf" srcId="{C1E2F960-A9D9-4031-A8A2-C0BEA1346984}" destId="{8E27F878-7E0C-4089-9780-518B9AB370DB}" srcOrd="4" destOrd="0" presId="urn:microsoft.com/office/officeart/2018/2/layout/IconVerticalSolidList"/>
    <dgm:cxn modelId="{B8050C78-3306-4279-94C9-6AD2E9C68309}" type="presParOf" srcId="{8E27F878-7E0C-4089-9780-518B9AB370DB}" destId="{29BBF5DA-5D26-4CE2-9522-A8C99D181F04}" srcOrd="0" destOrd="0" presId="urn:microsoft.com/office/officeart/2018/2/layout/IconVerticalSolidList"/>
    <dgm:cxn modelId="{4471F4CE-E86F-49B2-9F25-D5D010ACE5FC}" type="presParOf" srcId="{8E27F878-7E0C-4089-9780-518B9AB370DB}" destId="{E45F446D-095B-4658-8779-3D0B6AFC7503}" srcOrd="1" destOrd="0" presId="urn:microsoft.com/office/officeart/2018/2/layout/IconVerticalSolidList"/>
    <dgm:cxn modelId="{2215D466-1918-423F-928F-43CF54BA497E}" type="presParOf" srcId="{8E27F878-7E0C-4089-9780-518B9AB370DB}" destId="{1A5E6E67-892D-44B2-A3F7-8E98A7F36236}" srcOrd="2" destOrd="0" presId="urn:microsoft.com/office/officeart/2018/2/layout/IconVerticalSolidList"/>
    <dgm:cxn modelId="{2FD19E78-FAE7-4E7D-BBDC-165C53AC6A8B}" type="presParOf" srcId="{8E27F878-7E0C-4089-9780-518B9AB370DB}" destId="{90991FB4-F1BD-4BCA-8E31-55B06D4E077D}" srcOrd="3" destOrd="0" presId="urn:microsoft.com/office/officeart/2018/2/layout/IconVerticalSolidList"/>
    <dgm:cxn modelId="{9647CB2F-31A8-4ED4-8BAE-E31F7ACABA8E}" type="presParOf" srcId="{C1E2F960-A9D9-4031-A8A2-C0BEA1346984}" destId="{850243EB-0796-4F63-A401-C4B0A9D93988}" srcOrd="5" destOrd="0" presId="urn:microsoft.com/office/officeart/2018/2/layout/IconVerticalSolidList"/>
    <dgm:cxn modelId="{3E0EF6D0-637E-4426-B231-9A511E757136}" type="presParOf" srcId="{C1E2F960-A9D9-4031-A8A2-C0BEA1346984}" destId="{328ACF5E-105A-4D0D-A06C-7BFF47808D43}" srcOrd="6" destOrd="0" presId="urn:microsoft.com/office/officeart/2018/2/layout/IconVerticalSolidList"/>
    <dgm:cxn modelId="{FDE17C1C-3773-47C7-AFD3-C37B6B0C659E}" type="presParOf" srcId="{328ACF5E-105A-4D0D-A06C-7BFF47808D43}" destId="{B5E0FE58-77A7-45BF-933C-05C72DE6C33A}" srcOrd="0" destOrd="0" presId="urn:microsoft.com/office/officeart/2018/2/layout/IconVerticalSolidList"/>
    <dgm:cxn modelId="{C25FE248-148D-4A76-AC99-1FE9116D976E}" type="presParOf" srcId="{328ACF5E-105A-4D0D-A06C-7BFF47808D43}" destId="{37DA5EC4-3527-433D-83F0-8007B788D036}" srcOrd="1" destOrd="0" presId="urn:microsoft.com/office/officeart/2018/2/layout/IconVerticalSolidList"/>
    <dgm:cxn modelId="{1F1EC60E-B1C3-49A8-B7AD-62C3E18A1FCF}" type="presParOf" srcId="{328ACF5E-105A-4D0D-A06C-7BFF47808D43}" destId="{F9792231-21E9-49E8-9289-A9E249E48E68}" srcOrd="2" destOrd="0" presId="urn:microsoft.com/office/officeart/2018/2/layout/IconVerticalSolidList"/>
    <dgm:cxn modelId="{081DF5C8-6C51-484A-846F-6522C846C0DC}" type="presParOf" srcId="{328ACF5E-105A-4D0D-A06C-7BFF47808D43}" destId="{2F14490B-F42B-475D-9E83-496630251C02}" srcOrd="3" destOrd="0" presId="urn:microsoft.com/office/officeart/2018/2/layout/IconVerticalSolidList"/>
    <dgm:cxn modelId="{3F109A23-7AE5-487B-B644-A283B8145E46}" type="presParOf" srcId="{C1E2F960-A9D9-4031-A8A2-C0BEA1346984}" destId="{8C4C1D46-F1A8-4889-84A4-14D0D955C442}" srcOrd="7" destOrd="0" presId="urn:microsoft.com/office/officeart/2018/2/layout/IconVerticalSolidList"/>
    <dgm:cxn modelId="{CFF72BF8-8EA6-486D-A5BF-1C0C9B4E8D15}" type="presParOf" srcId="{C1E2F960-A9D9-4031-A8A2-C0BEA1346984}" destId="{E03E25CD-EED9-4D05-BE8C-5E51943DD70B}" srcOrd="8" destOrd="0" presId="urn:microsoft.com/office/officeart/2018/2/layout/IconVerticalSolidList"/>
    <dgm:cxn modelId="{05E2092C-7CB4-4BAA-A284-4E485E76E241}" type="presParOf" srcId="{E03E25CD-EED9-4D05-BE8C-5E51943DD70B}" destId="{83B5D224-09CB-412F-96C6-86D94E7054F2}" srcOrd="0" destOrd="0" presId="urn:microsoft.com/office/officeart/2018/2/layout/IconVerticalSolidList"/>
    <dgm:cxn modelId="{1893665A-2B3A-408C-B331-9D4813B3766E}" type="presParOf" srcId="{E03E25CD-EED9-4D05-BE8C-5E51943DD70B}" destId="{4EFCB31A-2676-43D2-B4A8-A88774C6A08D}" srcOrd="1" destOrd="0" presId="urn:microsoft.com/office/officeart/2018/2/layout/IconVerticalSolidList"/>
    <dgm:cxn modelId="{2999D5FB-7BB0-440C-B533-F2CC973CEC99}" type="presParOf" srcId="{E03E25CD-EED9-4D05-BE8C-5E51943DD70B}" destId="{2D1A4B45-8995-48A0-BD20-81A5F66EAA75}" srcOrd="2" destOrd="0" presId="urn:microsoft.com/office/officeart/2018/2/layout/IconVerticalSolidList"/>
    <dgm:cxn modelId="{C5A9C67B-9A5E-45A5-BA40-F29D3AC49AB9}" type="presParOf" srcId="{E03E25CD-EED9-4D05-BE8C-5E51943DD70B}" destId="{43E4DEE7-19C6-4C77-BAC3-7A7D778A0D1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1484CF-CB82-4B58-BEEF-630592FC5F16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E4B6B87-E38C-4829-A5FF-E7D822084E95}">
      <dgm:prSet/>
      <dgm:spPr/>
      <dgm:t>
        <a:bodyPr/>
        <a:lstStyle/>
        <a:p>
          <a:pPr>
            <a:defRPr b="1"/>
          </a:pPr>
          <a:r>
            <a:rPr lang="en-US" b="1" i="0" baseline="0"/>
            <a:t>Summary of Insights</a:t>
          </a:r>
          <a:endParaRPr lang="en-US"/>
        </a:p>
      </dgm:t>
    </dgm:pt>
    <dgm:pt modelId="{52DDCAE5-362D-4710-BB76-74460764A65C}" type="parTrans" cxnId="{9F5DD0BD-18F1-4815-9467-79049259D7E9}">
      <dgm:prSet/>
      <dgm:spPr/>
      <dgm:t>
        <a:bodyPr/>
        <a:lstStyle/>
        <a:p>
          <a:endParaRPr lang="en-US"/>
        </a:p>
      </dgm:t>
    </dgm:pt>
    <dgm:pt modelId="{3A8D3961-0D20-436B-85ED-4B698CE85576}" type="sibTrans" cxnId="{9F5DD0BD-18F1-4815-9467-79049259D7E9}">
      <dgm:prSet/>
      <dgm:spPr/>
      <dgm:t>
        <a:bodyPr/>
        <a:lstStyle/>
        <a:p>
          <a:endParaRPr lang="en-US"/>
        </a:p>
      </dgm:t>
    </dgm:pt>
    <dgm:pt modelId="{7B6E0A37-3E20-4B50-9F30-D73BDA3E6396}">
      <dgm:prSet/>
      <dgm:spPr/>
      <dgm:t>
        <a:bodyPr/>
        <a:lstStyle/>
        <a:p>
          <a:r>
            <a:rPr lang="en-US" b="0" i="0" baseline="0"/>
            <a:t>Importance of a balanced interpretation of regulations</a:t>
          </a:r>
          <a:endParaRPr lang="en-US"/>
        </a:p>
      </dgm:t>
    </dgm:pt>
    <dgm:pt modelId="{898CAF0F-051C-4C3A-87A2-3B769021D98A}" type="parTrans" cxnId="{C543553A-D0C3-4278-8DB7-F1FEB6AA97BD}">
      <dgm:prSet/>
      <dgm:spPr/>
      <dgm:t>
        <a:bodyPr/>
        <a:lstStyle/>
        <a:p>
          <a:endParaRPr lang="en-US"/>
        </a:p>
      </dgm:t>
    </dgm:pt>
    <dgm:pt modelId="{DCA5483F-47BA-4A2C-AF47-BE1EFE78A1FA}" type="sibTrans" cxnId="{C543553A-D0C3-4278-8DB7-F1FEB6AA97BD}">
      <dgm:prSet/>
      <dgm:spPr/>
      <dgm:t>
        <a:bodyPr/>
        <a:lstStyle/>
        <a:p>
          <a:endParaRPr lang="en-US"/>
        </a:p>
      </dgm:t>
    </dgm:pt>
    <dgm:pt modelId="{F3D043DB-A305-4152-9ACB-C7FEBBCCF413}">
      <dgm:prSet/>
      <dgm:spPr/>
      <dgm:t>
        <a:bodyPr/>
        <a:lstStyle/>
        <a:p>
          <a:r>
            <a:rPr lang="en-US" b="0" i="0" baseline="0"/>
            <a:t>Proactive strategies lead to better outcomes</a:t>
          </a:r>
          <a:endParaRPr lang="en-US"/>
        </a:p>
      </dgm:t>
    </dgm:pt>
    <dgm:pt modelId="{C8483D49-D86A-49E9-A932-B5064E5F72A9}" type="parTrans" cxnId="{C840F034-9294-4743-8E01-6A277CCA09C8}">
      <dgm:prSet/>
      <dgm:spPr/>
      <dgm:t>
        <a:bodyPr/>
        <a:lstStyle/>
        <a:p>
          <a:endParaRPr lang="en-US"/>
        </a:p>
      </dgm:t>
    </dgm:pt>
    <dgm:pt modelId="{569876E5-6A94-4A5F-8B80-2797845F8576}" type="sibTrans" cxnId="{C840F034-9294-4743-8E01-6A277CCA09C8}">
      <dgm:prSet/>
      <dgm:spPr/>
      <dgm:t>
        <a:bodyPr/>
        <a:lstStyle/>
        <a:p>
          <a:endParaRPr lang="en-US"/>
        </a:p>
      </dgm:t>
    </dgm:pt>
    <dgm:pt modelId="{62490110-A4C0-4214-884D-A5F4D62A5FF8}">
      <dgm:prSet/>
      <dgm:spPr/>
      <dgm:t>
        <a:bodyPr/>
        <a:lstStyle/>
        <a:p>
          <a:pPr>
            <a:defRPr b="1"/>
          </a:pPr>
          <a:r>
            <a:rPr lang="en-US" b="1" i="0" baseline="0"/>
            <a:t>Actionable steps for participants</a:t>
          </a:r>
          <a:endParaRPr lang="en-US"/>
        </a:p>
      </dgm:t>
    </dgm:pt>
    <dgm:pt modelId="{E233F030-23B4-4963-B4C5-09AD45D59066}" type="parTrans" cxnId="{21FC7581-9356-4E67-A664-205F6FB6F9D7}">
      <dgm:prSet/>
      <dgm:spPr/>
      <dgm:t>
        <a:bodyPr/>
        <a:lstStyle/>
        <a:p>
          <a:endParaRPr lang="en-US"/>
        </a:p>
      </dgm:t>
    </dgm:pt>
    <dgm:pt modelId="{7C8D7405-F46A-4141-A0BC-0989BBF89D80}" type="sibTrans" cxnId="{21FC7581-9356-4E67-A664-205F6FB6F9D7}">
      <dgm:prSet/>
      <dgm:spPr/>
      <dgm:t>
        <a:bodyPr/>
        <a:lstStyle/>
        <a:p>
          <a:endParaRPr lang="en-US"/>
        </a:p>
      </dgm:t>
    </dgm:pt>
    <dgm:pt modelId="{8E710323-8F50-4EB6-AF7D-088E3EB7C992}">
      <dgm:prSet/>
      <dgm:spPr/>
      <dgm:t>
        <a:bodyPr/>
        <a:lstStyle/>
        <a:p>
          <a:r>
            <a:rPr lang="en-US" b="0" i="0" baseline="0"/>
            <a:t>Immediate steps to implement in their schools</a:t>
          </a:r>
          <a:endParaRPr lang="en-US"/>
        </a:p>
      </dgm:t>
    </dgm:pt>
    <dgm:pt modelId="{A4AEA133-1BB8-4B43-A68B-F9245B6F1E04}" type="parTrans" cxnId="{EB976DE9-133A-4D09-A7C8-ABA93A7DC92B}">
      <dgm:prSet/>
      <dgm:spPr/>
      <dgm:t>
        <a:bodyPr/>
        <a:lstStyle/>
        <a:p>
          <a:endParaRPr lang="en-US"/>
        </a:p>
      </dgm:t>
    </dgm:pt>
    <dgm:pt modelId="{FBFE22EE-864F-4FA4-A22E-E2740F91B81A}" type="sibTrans" cxnId="{EB976DE9-133A-4D09-A7C8-ABA93A7DC92B}">
      <dgm:prSet/>
      <dgm:spPr/>
      <dgm:t>
        <a:bodyPr/>
        <a:lstStyle/>
        <a:p>
          <a:endParaRPr lang="en-US"/>
        </a:p>
      </dgm:t>
    </dgm:pt>
    <dgm:pt modelId="{97E9ADA2-8582-4A82-ABBE-4FDD08A27C17}">
      <dgm:prSet/>
      <dgm:spPr/>
      <dgm:t>
        <a:bodyPr/>
        <a:lstStyle/>
        <a:p>
          <a:r>
            <a:rPr lang="en-US" b="0" i="0" baseline="0"/>
            <a:t>Resources for continued learning and development</a:t>
          </a:r>
          <a:endParaRPr lang="en-US"/>
        </a:p>
      </dgm:t>
    </dgm:pt>
    <dgm:pt modelId="{8CFFF835-0216-4088-9169-E281FC7E7409}" type="parTrans" cxnId="{311C80B1-2A21-4C6F-8017-9565B3191046}">
      <dgm:prSet/>
      <dgm:spPr/>
      <dgm:t>
        <a:bodyPr/>
        <a:lstStyle/>
        <a:p>
          <a:endParaRPr lang="en-US"/>
        </a:p>
      </dgm:t>
    </dgm:pt>
    <dgm:pt modelId="{C16719AD-AB1A-4E31-AE7E-38F22A912C95}" type="sibTrans" cxnId="{311C80B1-2A21-4C6F-8017-9565B3191046}">
      <dgm:prSet/>
      <dgm:spPr/>
      <dgm:t>
        <a:bodyPr/>
        <a:lstStyle/>
        <a:p>
          <a:endParaRPr lang="en-US"/>
        </a:p>
      </dgm:t>
    </dgm:pt>
    <dgm:pt modelId="{0D866EC6-B6C5-417D-A24C-C643699BA65A}">
      <dgm:prSet/>
      <dgm:spPr/>
      <dgm:t>
        <a:bodyPr/>
        <a:lstStyle/>
        <a:p>
          <a:pPr>
            <a:defRPr b="1"/>
          </a:pPr>
          <a:r>
            <a:rPr lang="en-US" b="1" i="0" baseline="0"/>
            <a:t>Call to Action</a:t>
          </a:r>
          <a:endParaRPr lang="en-US"/>
        </a:p>
      </dgm:t>
    </dgm:pt>
    <dgm:pt modelId="{071062E4-B79B-4CB4-ADDD-B949A978EE0A}" type="parTrans" cxnId="{E4AAEE9C-68E0-49A1-970B-A881E6F1F475}">
      <dgm:prSet/>
      <dgm:spPr/>
      <dgm:t>
        <a:bodyPr/>
        <a:lstStyle/>
        <a:p>
          <a:endParaRPr lang="en-US"/>
        </a:p>
      </dgm:t>
    </dgm:pt>
    <dgm:pt modelId="{99C2F676-B2FD-4539-8C59-454292E59CB0}" type="sibTrans" cxnId="{E4AAEE9C-68E0-49A1-970B-A881E6F1F475}">
      <dgm:prSet/>
      <dgm:spPr/>
      <dgm:t>
        <a:bodyPr/>
        <a:lstStyle/>
        <a:p>
          <a:endParaRPr lang="en-US"/>
        </a:p>
      </dgm:t>
    </dgm:pt>
    <dgm:pt modelId="{5E08C33C-F803-4D88-BA5D-311DBFE69411}">
      <dgm:prSet/>
      <dgm:spPr/>
      <dgm:t>
        <a:bodyPr/>
        <a:lstStyle/>
        <a:p>
          <a:r>
            <a:rPr lang="en-US" b="0" i="0" baseline="0"/>
            <a:t>Encourage networking among attendees</a:t>
          </a:r>
          <a:endParaRPr lang="en-US"/>
        </a:p>
      </dgm:t>
    </dgm:pt>
    <dgm:pt modelId="{4594CBE6-5BC7-4DDB-B246-B23292476113}" type="parTrans" cxnId="{770A12F1-5043-4138-8BF2-26E5B6C45FAD}">
      <dgm:prSet/>
      <dgm:spPr/>
      <dgm:t>
        <a:bodyPr/>
        <a:lstStyle/>
        <a:p>
          <a:endParaRPr lang="en-US"/>
        </a:p>
      </dgm:t>
    </dgm:pt>
    <dgm:pt modelId="{592D581A-C3BE-43A2-AED0-7AB05FE35D0A}" type="sibTrans" cxnId="{770A12F1-5043-4138-8BF2-26E5B6C45FAD}">
      <dgm:prSet/>
      <dgm:spPr/>
      <dgm:t>
        <a:bodyPr/>
        <a:lstStyle/>
        <a:p>
          <a:endParaRPr lang="en-US"/>
        </a:p>
      </dgm:t>
    </dgm:pt>
    <dgm:pt modelId="{09C0EA66-58CF-4F0A-96A8-1A7D40BE8AAF}">
      <dgm:prSet/>
      <dgm:spPr/>
      <dgm:t>
        <a:bodyPr/>
        <a:lstStyle/>
        <a:p>
          <a:r>
            <a:rPr lang="en-US" b="0" i="0" baseline="0" dirty="0"/>
            <a:t>Promote sharing of best practices post-presentation</a:t>
          </a:r>
          <a:endParaRPr lang="en-US" dirty="0"/>
        </a:p>
      </dgm:t>
    </dgm:pt>
    <dgm:pt modelId="{98F18993-70EB-42F2-B512-5599E0181CE5}" type="parTrans" cxnId="{5E6C50E6-6EC3-4D2F-9124-969A97769EF6}">
      <dgm:prSet/>
      <dgm:spPr/>
      <dgm:t>
        <a:bodyPr/>
        <a:lstStyle/>
        <a:p>
          <a:endParaRPr lang="en-US"/>
        </a:p>
      </dgm:t>
    </dgm:pt>
    <dgm:pt modelId="{10305BD4-8086-4D80-8066-98F777C4EB20}" type="sibTrans" cxnId="{5E6C50E6-6EC3-4D2F-9124-969A97769EF6}">
      <dgm:prSet/>
      <dgm:spPr/>
      <dgm:t>
        <a:bodyPr/>
        <a:lstStyle/>
        <a:p>
          <a:endParaRPr lang="en-US"/>
        </a:p>
      </dgm:t>
    </dgm:pt>
    <dgm:pt modelId="{7E592CFB-44F1-41B3-BC08-4F5879FED564}" type="pres">
      <dgm:prSet presAssocID="{A91484CF-CB82-4B58-BEEF-630592FC5F16}" presName="Name0" presStyleCnt="0">
        <dgm:presLayoutVars>
          <dgm:dir/>
          <dgm:animLvl val="lvl"/>
          <dgm:resizeHandles val="exact"/>
        </dgm:presLayoutVars>
      </dgm:prSet>
      <dgm:spPr/>
    </dgm:pt>
    <dgm:pt modelId="{02DBD4BB-BC25-4135-BF3A-3E56EEC3B1C8}" type="pres">
      <dgm:prSet presAssocID="{8E4B6B87-E38C-4829-A5FF-E7D822084E95}" presName="linNode" presStyleCnt="0"/>
      <dgm:spPr/>
    </dgm:pt>
    <dgm:pt modelId="{66AF91B7-9FB3-4E41-84CF-B5B7612E0F5F}" type="pres">
      <dgm:prSet presAssocID="{8E4B6B87-E38C-4829-A5FF-E7D822084E9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15556F60-A16E-4976-8E7E-6BB0102F4133}" type="pres">
      <dgm:prSet presAssocID="{8E4B6B87-E38C-4829-A5FF-E7D822084E95}" presName="descendantText" presStyleLbl="alignAccFollowNode1" presStyleIdx="0" presStyleCnt="3">
        <dgm:presLayoutVars>
          <dgm:bulletEnabled val="1"/>
        </dgm:presLayoutVars>
      </dgm:prSet>
      <dgm:spPr/>
    </dgm:pt>
    <dgm:pt modelId="{14908773-0CB0-4421-BABC-2F6C0407D3D7}" type="pres">
      <dgm:prSet presAssocID="{3A8D3961-0D20-436B-85ED-4B698CE85576}" presName="sp" presStyleCnt="0"/>
      <dgm:spPr/>
    </dgm:pt>
    <dgm:pt modelId="{0606DF78-83D4-4188-9FEE-2E92BA0855F4}" type="pres">
      <dgm:prSet presAssocID="{62490110-A4C0-4214-884D-A5F4D62A5FF8}" presName="linNode" presStyleCnt="0"/>
      <dgm:spPr/>
    </dgm:pt>
    <dgm:pt modelId="{1821F60E-5A10-43A8-89CC-B8A12514069A}" type="pres">
      <dgm:prSet presAssocID="{62490110-A4C0-4214-884D-A5F4D62A5FF8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DB92057-3869-4E9D-B297-FA3C1E641886}" type="pres">
      <dgm:prSet presAssocID="{62490110-A4C0-4214-884D-A5F4D62A5FF8}" presName="descendantText" presStyleLbl="alignAccFollowNode1" presStyleIdx="1" presStyleCnt="3">
        <dgm:presLayoutVars>
          <dgm:bulletEnabled val="1"/>
        </dgm:presLayoutVars>
      </dgm:prSet>
      <dgm:spPr/>
    </dgm:pt>
    <dgm:pt modelId="{B67B6282-2B89-41EA-9B3C-D5B3F2639CE6}" type="pres">
      <dgm:prSet presAssocID="{7C8D7405-F46A-4141-A0BC-0989BBF89D80}" presName="sp" presStyleCnt="0"/>
      <dgm:spPr/>
    </dgm:pt>
    <dgm:pt modelId="{697A0E01-34FC-4B83-B508-64750DDB3190}" type="pres">
      <dgm:prSet presAssocID="{0D866EC6-B6C5-417D-A24C-C643699BA65A}" presName="linNode" presStyleCnt="0"/>
      <dgm:spPr/>
    </dgm:pt>
    <dgm:pt modelId="{E913C820-7ECB-4403-95F0-2BE374CDA5A7}" type="pres">
      <dgm:prSet presAssocID="{0D866EC6-B6C5-417D-A24C-C643699BA65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4B2FBA1-602B-4868-9398-90912FB93D30}" type="pres">
      <dgm:prSet presAssocID="{0D866EC6-B6C5-417D-A24C-C643699BA65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047C6F0E-B960-4DF0-901B-C3A38B87208B}" type="presOf" srcId="{62490110-A4C0-4214-884D-A5F4D62A5FF8}" destId="{1821F60E-5A10-43A8-89CC-B8A12514069A}" srcOrd="0" destOrd="0" presId="urn:microsoft.com/office/officeart/2005/8/layout/vList5"/>
    <dgm:cxn modelId="{23C4D21C-3302-4490-8B40-BB49565CB38B}" type="presOf" srcId="{8E710323-8F50-4EB6-AF7D-088E3EB7C992}" destId="{2DB92057-3869-4E9D-B297-FA3C1E641886}" srcOrd="0" destOrd="0" presId="urn:microsoft.com/office/officeart/2005/8/layout/vList5"/>
    <dgm:cxn modelId="{C840F034-9294-4743-8E01-6A277CCA09C8}" srcId="{8E4B6B87-E38C-4829-A5FF-E7D822084E95}" destId="{F3D043DB-A305-4152-9ACB-C7FEBBCCF413}" srcOrd="1" destOrd="0" parTransId="{C8483D49-D86A-49E9-A932-B5064E5F72A9}" sibTransId="{569876E5-6A94-4A5F-8B80-2797845F8576}"/>
    <dgm:cxn modelId="{C543553A-D0C3-4278-8DB7-F1FEB6AA97BD}" srcId="{8E4B6B87-E38C-4829-A5FF-E7D822084E95}" destId="{7B6E0A37-3E20-4B50-9F30-D73BDA3E6396}" srcOrd="0" destOrd="0" parTransId="{898CAF0F-051C-4C3A-87A2-3B769021D98A}" sibTransId="{DCA5483F-47BA-4A2C-AF47-BE1EFE78A1FA}"/>
    <dgm:cxn modelId="{733DC06F-3689-4FAB-BED4-69FEAA741DC1}" type="presOf" srcId="{7B6E0A37-3E20-4B50-9F30-D73BDA3E6396}" destId="{15556F60-A16E-4976-8E7E-6BB0102F4133}" srcOrd="0" destOrd="0" presId="urn:microsoft.com/office/officeart/2005/8/layout/vList5"/>
    <dgm:cxn modelId="{82370E72-CFD8-4878-89B6-65614A52A630}" type="presOf" srcId="{A91484CF-CB82-4B58-BEEF-630592FC5F16}" destId="{7E592CFB-44F1-41B3-BC08-4F5879FED564}" srcOrd="0" destOrd="0" presId="urn:microsoft.com/office/officeart/2005/8/layout/vList5"/>
    <dgm:cxn modelId="{F62D0F74-2FFE-49AF-9912-EA3DBF7267F5}" type="presOf" srcId="{97E9ADA2-8582-4A82-ABBE-4FDD08A27C17}" destId="{2DB92057-3869-4E9D-B297-FA3C1E641886}" srcOrd="0" destOrd="1" presId="urn:microsoft.com/office/officeart/2005/8/layout/vList5"/>
    <dgm:cxn modelId="{21FC7581-9356-4E67-A664-205F6FB6F9D7}" srcId="{A91484CF-CB82-4B58-BEEF-630592FC5F16}" destId="{62490110-A4C0-4214-884D-A5F4D62A5FF8}" srcOrd="1" destOrd="0" parTransId="{E233F030-23B4-4963-B4C5-09AD45D59066}" sibTransId="{7C8D7405-F46A-4141-A0BC-0989BBF89D80}"/>
    <dgm:cxn modelId="{6FFB568B-0D30-4C4D-A656-212D4A62FC03}" type="presOf" srcId="{8E4B6B87-E38C-4829-A5FF-E7D822084E95}" destId="{66AF91B7-9FB3-4E41-84CF-B5B7612E0F5F}" srcOrd="0" destOrd="0" presId="urn:microsoft.com/office/officeart/2005/8/layout/vList5"/>
    <dgm:cxn modelId="{E4AAEE9C-68E0-49A1-970B-A881E6F1F475}" srcId="{A91484CF-CB82-4B58-BEEF-630592FC5F16}" destId="{0D866EC6-B6C5-417D-A24C-C643699BA65A}" srcOrd="2" destOrd="0" parTransId="{071062E4-B79B-4CB4-ADDD-B949A978EE0A}" sibTransId="{99C2F676-B2FD-4539-8C59-454292E59CB0}"/>
    <dgm:cxn modelId="{A051C0AA-1448-40B3-A9B2-79BD9A2F9BFD}" type="presOf" srcId="{5E08C33C-F803-4D88-BA5D-311DBFE69411}" destId="{94B2FBA1-602B-4868-9398-90912FB93D30}" srcOrd="0" destOrd="0" presId="urn:microsoft.com/office/officeart/2005/8/layout/vList5"/>
    <dgm:cxn modelId="{311C80B1-2A21-4C6F-8017-9565B3191046}" srcId="{62490110-A4C0-4214-884D-A5F4D62A5FF8}" destId="{97E9ADA2-8582-4A82-ABBE-4FDD08A27C17}" srcOrd="1" destOrd="0" parTransId="{8CFFF835-0216-4088-9169-E281FC7E7409}" sibTransId="{C16719AD-AB1A-4E31-AE7E-38F22A912C95}"/>
    <dgm:cxn modelId="{C4D34DBD-FA06-4EED-AB5D-4CE5886B9691}" type="presOf" srcId="{09C0EA66-58CF-4F0A-96A8-1A7D40BE8AAF}" destId="{94B2FBA1-602B-4868-9398-90912FB93D30}" srcOrd="0" destOrd="1" presId="urn:microsoft.com/office/officeart/2005/8/layout/vList5"/>
    <dgm:cxn modelId="{9F5DD0BD-18F1-4815-9467-79049259D7E9}" srcId="{A91484CF-CB82-4B58-BEEF-630592FC5F16}" destId="{8E4B6B87-E38C-4829-A5FF-E7D822084E95}" srcOrd="0" destOrd="0" parTransId="{52DDCAE5-362D-4710-BB76-74460764A65C}" sibTransId="{3A8D3961-0D20-436B-85ED-4B698CE85576}"/>
    <dgm:cxn modelId="{F6A7FDDF-8481-4748-853F-D0120260623B}" type="presOf" srcId="{F3D043DB-A305-4152-9ACB-C7FEBBCCF413}" destId="{15556F60-A16E-4976-8E7E-6BB0102F4133}" srcOrd="0" destOrd="1" presId="urn:microsoft.com/office/officeart/2005/8/layout/vList5"/>
    <dgm:cxn modelId="{5E6C50E6-6EC3-4D2F-9124-969A97769EF6}" srcId="{0D866EC6-B6C5-417D-A24C-C643699BA65A}" destId="{09C0EA66-58CF-4F0A-96A8-1A7D40BE8AAF}" srcOrd="1" destOrd="0" parTransId="{98F18993-70EB-42F2-B512-5599E0181CE5}" sibTransId="{10305BD4-8086-4D80-8066-98F777C4EB20}"/>
    <dgm:cxn modelId="{58FA89E7-2075-46D1-9088-2F60A411FC3B}" type="presOf" srcId="{0D866EC6-B6C5-417D-A24C-C643699BA65A}" destId="{E913C820-7ECB-4403-95F0-2BE374CDA5A7}" srcOrd="0" destOrd="0" presId="urn:microsoft.com/office/officeart/2005/8/layout/vList5"/>
    <dgm:cxn modelId="{EB976DE9-133A-4D09-A7C8-ABA93A7DC92B}" srcId="{62490110-A4C0-4214-884D-A5F4D62A5FF8}" destId="{8E710323-8F50-4EB6-AF7D-088E3EB7C992}" srcOrd="0" destOrd="0" parTransId="{A4AEA133-1BB8-4B43-A68B-F9245B6F1E04}" sibTransId="{FBFE22EE-864F-4FA4-A22E-E2740F91B81A}"/>
    <dgm:cxn modelId="{770A12F1-5043-4138-8BF2-26E5B6C45FAD}" srcId="{0D866EC6-B6C5-417D-A24C-C643699BA65A}" destId="{5E08C33C-F803-4D88-BA5D-311DBFE69411}" srcOrd="0" destOrd="0" parTransId="{4594CBE6-5BC7-4DDB-B246-B23292476113}" sibTransId="{592D581A-C3BE-43A2-AED0-7AB05FE35D0A}"/>
    <dgm:cxn modelId="{BF4681D3-2B65-47F5-B221-6D6FBAA60356}" type="presParOf" srcId="{7E592CFB-44F1-41B3-BC08-4F5879FED564}" destId="{02DBD4BB-BC25-4135-BF3A-3E56EEC3B1C8}" srcOrd="0" destOrd="0" presId="urn:microsoft.com/office/officeart/2005/8/layout/vList5"/>
    <dgm:cxn modelId="{30D06A3F-FC90-4294-83C3-E6AEA05DD6D4}" type="presParOf" srcId="{02DBD4BB-BC25-4135-BF3A-3E56EEC3B1C8}" destId="{66AF91B7-9FB3-4E41-84CF-B5B7612E0F5F}" srcOrd="0" destOrd="0" presId="urn:microsoft.com/office/officeart/2005/8/layout/vList5"/>
    <dgm:cxn modelId="{C5C31360-CFAD-4495-9743-C161CA1CD623}" type="presParOf" srcId="{02DBD4BB-BC25-4135-BF3A-3E56EEC3B1C8}" destId="{15556F60-A16E-4976-8E7E-6BB0102F4133}" srcOrd="1" destOrd="0" presId="urn:microsoft.com/office/officeart/2005/8/layout/vList5"/>
    <dgm:cxn modelId="{C3B476A1-07FB-43FD-BD33-AD74BB25A422}" type="presParOf" srcId="{7E592CFB-44F1-41B3-BC08-4F5879FED564}" destId="{14908773-0CB0-4421-BABC-2F6C0407D3D7}" srcOrd="1" destOrd="0" presId="urn:microsoft.com/office/officeart/2005/8/layout/vList5"/>
    <dgm:cxn modelId="{D0B6D37A-6222-4DFD-B864-C2DCE4E3469C}" type="presParOf" srcId="{7E592CFB-44F1-41B3-BC08-4F5879FED564}" destId="{0606DF78-83D4-4188-9FEE-2E92BA0855F4}" srcOrd="2" destOrd="0" presId="urn:microsoft.com/office/officeart/2005/8/layout/vList5"/>
    <dgm:cxn modelId="{A2282336-96D2-400E-886E-5C8377D5FA5A}" type="presParOf" srcId="{0606DF78-83D4-4188-9FEE-2E92BA0855F4}" destId="{1821F60E-5A10-43A8-89CC-B8A12514069A}" srcOrd="0" destOrd="0" presId="urn:microsoft.com/office/officeart/2005/8/layout/vList5"/>
    <dgm:cxn modelId="{642A6B04-962E-4570-80D6-40D4D5C052AC}" type="presParOf" srcId="{0606DF78-83D4-4188-9FEE-2E92BA0855F4}" destId="{2DB92057-3869-4E9D-B297-FA3C1E641886}" srcOrd="1" destOrd="0" presId="urn:microsoft.com/office/officeart/2005/8/layout/vList5"/>
    <dgm:cxn modelId="{B457084B-114A-4350-BAF2-78C428FC5C2B}" type="presParOf" srcId="{7E592CFB-44F1-41B3-BC08-4F5879FED564}" destId="{B67B6282-2B89-41EA-9B3C-D5B3F2639CE6}" srcOrd="3" destOrd="0" presId="urn:microsoft.com/office/officeart/2005/8/layout/vList5"/>
    <dgm:cxn modelId="{AC316532-5B81-441F-AFCA-0CC3646AA53B}" type="presParOf" srcId="{7E592CFB-44F1-41B3-BC08-4F5879FED564}" destId="{697A0E01-34FC-4B83-B508-64750DDB3190}" srcOrd="4" destOrd="0" presId="urn:microsoft.com/office/officeart/2005/8/layout/vList5"/>
    <dgm:cxn modelId="{D54CAA11-0414-44FF-9334-8881FA3C9CB4}" type="presParOf" srcId="{697A0E01-34FC-4B83-B508-64750DDB3190}" destId="{E913C820-7ECB-4403-95F0-2BE374CDA5A7}" srcOrd="0" destOrd="0" presId="urn:microsoft.com/office/officeart/2005/8/layout/vList5"/>
    <dgm:cxn modelId="{D1262D23-7D56-4B0C-B85F-6BF9139CA45B}" type="presParOf" srcId="{697A0E01-34FC-4B83-B508-64750DDB3190}" destId="{94B2FBA1-602B-4868-9398-90912FB93D3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080C0-4110-42A0-8520-37155006AD45}">
      <dsp:nvSpPr>
        <dsp:cNvPr id="0" name=""/>
        <dsp:cNvSpPr/>
      </dsp:nvSpPr>
      <dsp:spPr>
        <a:xfrm>
          <a:off x="1340478" y="72"/>
          <a:ext cx="2588343" cy="15530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Accountability</a:t>
          </a:r>
          <a:r>
            <a:rPr lang="en-US" sz="1900" kern="1200" dirty="0"/>
            <a:t>: Ensures charter schools meet the performance standards and goals outlined              in their charters.</a:t>
          </a:r>
        </a:p>
      </dsp:txBody>
      <dsp:txXfrm>
        <a:off x="1340478" y="72"/>
        <a:ext cx="2588343" cy="1553006"/>
      </dsp:txXfrm>
    </dsp:sp>
    <dsp:sp modelId="{AF075C11-743A-49FC-87E9-EE957F5DB45D}">
      <dsp:nvSpPr>
        <dsp:cNvPr id="0" name=""/>
        <dsp:cNvSpPr/>
      </dsp:nvSpPr>
      <dsp:spPr>
        <a:xfrm>
          <a:off x="4187656" y="72"/>
          <a:ext cx="2588343" cy="15530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Compliance</a:t>
          </a:r>
          <a:r>
            <a:rPr lang="en-US" sz="1900" kern="1200" dirty="0"/>
            <a:t>: Verifies adherence to legal and regulatory requirements.</a:t>
          </a:r>
        </a:p>
      </dsp:txBody>
      <dsp:txXfrm>
        <a:off x="4187656" y="72"/>
        <a:ext cx="2588343" cy="1553006"/>
      </dsp:txXfrm>
    </dsp:sp>
    <dsp:sp modelId="{9CA93E39-FD2F-4117-807C-E22E353A628E}">
      <dsp:nvSpPr>
        <dsp:cNvPr id="0" name=""/>
        <dsp:cNvSpPr/>
      </dsp:nvSpPr>
      <dsp:spPr>
        <a:xfrm>
          <a:off x="7034834" y="72"/>
          <a:ext cx="2588343" cy="15530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Financial Oversight</a:t>
          </a:r>
          <a:r>
            <a:rPr lang="en-US" sz="1900" kern="1200" dirty="0"/>
            <a:t>: Protects public funds by ensuring proper financial management and transparency.</a:t>
          </a:r>
        </a:p>
      </dsp:txBody>
      <dsp:txXfrm>
        <a:off x="7034834" y="72"/>
        <a:ext cx="2588343" cy="1553006"/>
      </dsp:txXfrm>
    </dsp:sp>
    <dsp:sp modelId="{E56F3FF4-7795-43F1-A9DB-D9AADCEB4BBF}">
      <dsp:nvSpPr>
        <dsp:cNvPr id="0" name=""/>
        <dsp:cNvSpPr/>
      </dsp:nvSpPr>
      <dsp:spPr>
        <a:xfrm>
          <a:off x="2764067" y="1811913"/>
          <a:ext cx="2588343" cy="15530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Educational Quality</a:t>
          </a:r>
          <a:r>
            <a:rPr lang="en-US" sz="1900" kern="1200" dirty="0"/>
            <a:t>: Maintains high educational standards and improves student outcomes.</a:t>
          </a:r>
        </a:p>
      </dsp:txBody>
      <dsp:txXfrm>
        <a:off x="2764067" y="1811913"/>
        <a:ext cx="2588343" cy="1553006"/>
      </dsp:txXfrm>
    </dsp:sp>
    <dsp:sp modelId="{99A430BD-F807-45F1-9EE1-6BF1CB968575}">
      <dsp:nvSpPr>
        <dsp:cNvPr id="0" name=""/>
        <dsp:cNvSpPr/>
      </dsp:nvSpPr>
      <dsp:spPr>
        <a:xfrm>
          <a:off x="5611245" y="1811913"/>
          <a:ext cx="2588343" cy="155300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Equity</a:t>
          </a:r>
          <a:r>
            <a:rPr lang="en-US" sz="1900" kern="1200" dirty="0"/>
            <a:t>: Ensures that all students, regardless of background, have access to quality education and resources.</a:t>
          </a:r>
        </a:p>
      </dsp:txBody>
      <dsp:txXfrm>
        <a:off x="5611245" y="1811913"/>
        <a:ext cx="2588343" cy="15530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D434EF-1A53-4309-93FE-C017CE1DF758}">
      <dsp:nvSpPr>
        <dsp:cNvPr id="0" name=""/>
        <dsp:cNvSpPr/>
      </dsp:nvSpPr>
      <dsp:spPr>
        <a:xfrm>
          <a:off x="2271348" y="267167"/>
          <a:ext cx="3452629" cy="345262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Prioritizing Academic Performance*</a:t>
          </a:r>
        </a:p>
      </dsp:txBody>
      <dsp:txXfrm>
        <a:off x="4090966" y="998796"/>
        <a:ext cx="1233081" cy="1027568"/>
      </dsp:txXfrm>
    </dsp:sp>
    <dsp:sp modelId="{25B1408C-F156-4DD7-AFE1-B1D0DFE01E0D}">
      <dsp:nvSpPr>
        <dsp:cNvPr id="0" name=""/>
        <dsp:cNvSpPr/>
      </dsp:nvSpPr>
      <dsp:spPr>
        <a:xfrm>
          <a:off x="2200240" y="390475"/>
          <a:ext cx="3452629" cy="3452629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Financial and Operational Performance*</a:t>
          </a:r>
        </a:p>
      </dsp:txBody>
      <dsp:txXfrm>
        <a:off x="3022295" y="2630574"/>
        <a:ext cx="1849622" cy="904260"/>
      </dsp:txXfrm>
    </dsp:sp>
    <dsp:sp modelId="{D43EAD09-38F0-45A9-AADD-EC43D6106652}">
      <dsp:nvSpPr>
        <dsp:cNvPr id="0" name=""/>
        <dsp:cNvSpPr/>
      </dsp:nvSpPr>
      <dsp:spPr>
        <a:xfrm>
          <a:off x="2129133" y="267167"/>
          <a:ext cx="3452629" cy="3452629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Building Relationships</a:t>
          </a:r>
        </a:p>
      </dsp:txBody>
      <dsp:txXfrm>
        <a:off x="2529062" y="998796"/>
        <a:ext cx="1233081" cy="1027568"/>
      </dsp:txXfrm>
    </dsp:sp>
    <dsp:sp modelId="{E933A195-5465-4170-A79C-853E8515100E}">
      <dsp:nvSpPr>
        <dsp:cNvPr id="0" name=""/>
        <dsp:cNvSpPr/>
      </dsp:nvSpPr>
      <dsp:spPr>
        <a:xfrm>
          <a:off x="2057899" y="53433"/>
          <a:ext cx="3880097" cy="388009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B7033AB-1E3C-4025-A7F9-230F0741DE39}">
      <dsp:nvSpPr>
        <dsp:cNvPr id="0" name=""/>
        <dsp:cNvSpPr/>
      </dsp:nvSpPr>
      <dsp:spPr>
        <a:xfrm>
          <a:off x="1986506" y="176523"/>
          <a:ext cx="3880097" cy="388009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D7CB6F-A922-4B58-B061-79BDF2AE8666}">
      <dsp:nvSpPr>
        <dsp:cNvPr id="0" name=""/>
        <dsp:cNvSpPr/>
      </dsp:nvSpPr>
      <dsp:spPr>
        <a:xfrm>
          <a:off x="1915113" y="53433"/>
          <a:ext cx="3880097" cy="388009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38B5A-86D8-40C7-B12F-BF53D2A3E7FE}">
      <dsp:nvSpPr>
        <dsp:cNvPr id="0" name=""/>
        <dsp:cNvSpPr/>
      </dsp:nvSpPr>
      <dsp:spPr>
        <a:xfrm>
          <a:off x="545788" y="2780"/>
          <a:ext cx="3484901" cy="139396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TW Cen MT"/>
            </a:rPr>
            <a:t>Key Components of Effective Monitoring</a:t>
          </a:r>
          <a:endParaRPr lang="en-US" sz="2200" kern="1200" dirty="0">
            <a:latin typeface="TW Cen MT"/>
          </a:endParaRPr>
        </a:p>
      </dsp:txBody>
      <dsp:txXfrm>
        <a:off x="1242768" y="2780"/>
        <a:ext cx="2090941" cy="1393960"/>
      </dsp:txXfrm>
    </dsp:sp>
    <dsp:sp modelId="{F4F0870D-51C2-4973-931C-65B240B7C87F}">
      <dsp:nvSpPr>
        <dsp:cNvPr id="0" name=""/>
        <dsp:cNvSpPr/>
      </dsp:nvSpPr>
      <dsp:spPr>
        <a:xfrm>
          <a:off x="3577653" y="121266"/>
          <a:ext cx="2892468" cy="1156987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W Cen MT"/>
            </a:rPr>
            <a:t>Comprehensive data collection and analysis</a:t>
          </a:r>
        </a:p>
      </dsp:txBody>
      <dsp:txXfrm>
        <a:off x="4156147" y="121266"/>
        <a:ext cx="1735481" cy="1156987"/>
      </dsp:txXfrm>
    </dsp:sp>
    <dsp:sp modelId="{BA42619D-38F4-4125-AB22-3E8898106CE6}">
      <dsp:nvSpPr>
        <dsp:cNvPr id="0" name=""/>
        <dsp:cNvSpPr/>
      </dsp:nvSpPr>
      <dsp:spPr>
        <a:xfrm>
          <a:off x="6065175" y="121266"/>
          <a:ext cx="2892468" cy="1156987"/>
        </a:xfrm>
        <a:prstGeom prst="chevron">
          <a:avLst/>
        </a:prstGeom>
        <a:solidFill>
          <a:schemeClr val="accent2">
            <a:tint val="40000"/>
            <a:alpha val="90000"/>
            <a:hueOff val="-368373"/>
            <a:satOff val="2454"/>
            <a:lumOff val="224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68373"/>
              <a:satOff val="2454"/>
              <a:lumOff val="2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W Cen MT"/>
            </a:rPr>
            <a:t>Regular audits and assessments</a:t>
          </a:r>
        </a:p>
      </dsp:txBody>
      <dsp:txXfrm>
        <a:off x="6643669" y="121266"/>
        <a:ext cx="1735481" cy="1156987"/>
      </dsp:txXfrm>
    </dsp:sp>
    <dsp:sp modelId="{63897BB5-13EF-465A-BDC3-C0121124BA60}">
      <dsp:nvSpPr>
        <dsp:cNvPr id="0" name=""/>
        <dsp:cNvSpPr/>
      </dsp:nvSpPr>
      <dsp:spPr>
        <a:xfrm>
          <a:off x="545788" y="1591895"/>
          <a:ext cx="3484901" cy="1393960"/>
        </a:xfrm>
        <a:prstGeom prst="chevron">
          <a:avLst/>
        </a:prstGeom>
        <a:gradFill rotWithShape="0">
          <a:gsLst>
            <a:gs pos="0">
              <a:schemeClr val="accent2">
                <a:hueOff val="-661686"/>
                <a:satOff val="746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61686"/>
                <a:satOff val="746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61686"/>
                <a:satOff val="746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TW Cen MT"/>
            </a:rPr>
            <a:t>Continuous evaluation processes</a:t>
          </a:r>
          <a:endParaRPr lang="en-US" sz="2200" kern="1200" dirty="0">
            <a:latin typeface="TW Cen MT"/>
          </a:endParaRPr>
        </a:p>
      </dsp:txBody>
      <dsp:txXfrm>
        <a:off x="1242768" y="1591895"/>
        <a:ext cx="2090941" cy="1393960"/>
      </dsp:txXfrm>
    </dsp:sp>
    <dsp:sp modelId="{AD18C55E-AF91-4044-9596-DDBB08E1CF00}">
      <dsp:nvSpPr>
        <dsp:cNvPr id="0" name=""/>
        <dsp:cNvSpPr/>
      </dsp:nvSpPr>
      <dsp:spPr>
        <a:xfrm>
          <a:off x="3577653" y="1710381"/>
          <a:ext cx="2892468" cy="1156987"/>
        </a:xfrm>
        <a:prstGeom prst="chevron">
          <a:avLst/>
        </a:prstGeom>
        <a:solidFill>
          <a:schemeClr val="accent2">
            <a:tint val="40000"/>
            <a:alpha val="90000"/>
            <a:hueOff val="-736746"/>
            <a:satOff val="4908"/>
            <a:lumOff val="44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736746"/>
              <a:satOff val="4908"/>
              <a:lumOff val="44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W Cen MT"/>
            </a:rPr>
            <a:t>Establishing feedback mechanisms</a:t>
          </a:r>
        </a:p>
      </dsp:txBody>
      <dsp:txXfrm>
        <a:off x="4156147" y="1710381"/>
        <a:ext cx="1735481" cy="1156987"/>
      </dsp:txXfrm>
    </dsp:sp>
    <dsp:sp modelId="{4FA08B0C-1CE2-45D9-8A52-7D8AD9DCE377}">
      <dsp:nvSpPr>
        <dsp:cNvPr id="0" name=""/>
        <dsp:cNvSpPr/>
      </dsp:nvSpPr>
      <dsp:spPr>
        <a:xfrm>
          <a:off x="6065175" y="1710381"/>
          <a:ext cx="2892468" cy="1156987"/>
        </a:xfrm>
        <a:prstGeom prst="chevron">
          <a:avLst/>
        </a:prstGeom>
        <a:solidFill>
          <a:schemeClr val="accent2">
            <a:tint val="40000"/>
            <a:alpha val="90000"/>
            <a:hueOff val="-1105119"/>
            <a:satOff val="7362"/>
            <a:lumOff val="673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105119"/>
              <a:satOff val="7362"/>
              <a:lumOff val="67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W Cen MT"/>
            </a:rPr>
            <a:t>Utilizing peer reviews and self-assessments</a:t>
          </a:r>
        </a:p>
      </dsp:txBody>
      <dsp:txXfrm>
        <a:off x="6643669" y="1710381"/>
        <a:ext cx="1735481" cy="1156987"/>
      </dsp:txXfrm>
    </dsp:sp>
    <dsp:sp modelId="{8CD1322A-C640-4E4D-A8AB-A92D7CB8CA66}">
      <dsp:nvSpPr>
        <dsp:cNvPr id="0" name=""/>
        <dsp:cNvSpPr/>
      </dsp:nvSpPr>
      <dsp:spPr>
        <a:xfrm>
          <a:off x="545788" y="3181010"/>
          <a:ext cx="3484901" cy="1393960"/>
        </a:xfrm>
        <a:prstGeom prst="chevron">
          <a:avLst/>
        </a:prstGeom>
        <a:gradFill rotWithShape="0">
          <a:gsLst>
            <a:gs pos="0">
              <a:schemeClr val="accent2">
                <a:hueOff val="-1323373"/>
                <a:satOff val="1492"/>
                <a:lumOff val="35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323373"/>
                <a:satOff val="1492"/>
                <a:lumOff val="35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323373"/>
                <a:satOff val="1492"/>
                <a:lumOff val="35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TW Cen MT"/>
            </a:rPr>
            <a:t>Data-driven decision-making strategies</a:t>
          </a:r>
          <a:endParaRPr lang="en-US" sz="2200" kern="1200" dirty="0">
            <a:latin typeface="TW Cen MT"/>
          </a:endParaRPr>
        </a:p>
      </dsp:txBody>
      <dsp:txXfrm>
        <a:off x="1242768" y="3181010"/>
        <a:ext cx="2090941" cy="1393960"/>
      </dsp:txXfrm>
    </dsp:sp>
    <dsp:sp modelId="{893B3FE0-B176-4397-915E-B8B6286AF962}">
      <dsp:nvSpPr>
        <dsp:cNvPr id="0" name=""/>
        <dsp:cNvSpPr/>
      </dsp:nvSpPr>
      <dsp:spPr>
        <a:xfrm>
          <a:off x="3577653" y="3299496"/>
          <a:ext cx="2892468" cy="1156987"/>
        </a:xfrm>
        <a:prstGeom prst="chevron">
          <a:avLst/>
        </a:prstGeom>
        <a:solidFill>
          <a:schemeClr val="accent2">
            <a:tint val="40000"/>
            <a:alpha val="90000"/>
            <a:hueOff val="-1473492"/>
            <a:satOff val="9816"/>
            <a:lumOff val="898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473492"/>
              <a:satOff val="9816"/>
              <a:lumOff val="89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W Cen MT"/>
            </a:rPr>
            <a:t>Leveraging technology for real-time data</a:t>
          </a:r>
        </a:p>
      </dsp:txBody>
      <dsp:txXfrm>
        <a:off x="4156147" y="3299496"/>
        <a:ext cx="1735481" cy="1156987"/>
      </dsp:txXfrm>
    </dsp:sp>
    <dsp:sp modelId="{C706BB1F-0FA4-4422-A733-13C5E68DACBB}">
      <dsp:nvSpPr>
        <dsp:cNvPr id="0" name=""/>
        <dsp:cNvSpPr/>
      </dsp:nvSpPr>
      <dsp:spPr>
        <a:xfrm>
          <a:off x="6065175" y="3299496"/>
          <a:ext cx="2892468" cy="1156987"/>
        </a:xfrm>
        <a:prstGeom prst="chevron">
          <a:avLst/>
        </a:prstGeom>
        <a:solidFill>
          <a:schemeClr val="accent2">
            <a:tint val="40000"/>
            <a:alpha val="90000"/>
            <a:hueOff val="-1841865"/>
            <a:satOff val="12270"/>
            <a:lumOff val="1122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841865"/>
              <a:satOff val="12270"/>
              <a:lumOff val="11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W Cen MT"/>
            </a:rPr>
            <a:t>Creating dashboards for easy access to metrics</a:t>
          </a:r>
          <a:endParaRPr lang="en-US" sz="1800" kern="1200" dirty="0"/>
        </a:p>
      </dsp:txBody>
      <dsp:txXfrm>
        <a:off x="6643669" y="3299496"/>
        <a:ext cx="1735481" cy="11569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6E05B-C586-48DA-B031-F1461DE980B8}">
      <dsp:nvSpPr>
        <dsp:cNvPr id="0" name=""/>
        <dsp:cNvSpPr/>
      </dsp:nvSpPr>
      <dsp:spPr>
        <a:xfrm>
          <a:off x="-194327" y="6161"/>
          <a:ext cx="10252509" cy="110700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0876E-35A1-4D17-B40F-915AC4A96468}">
      <dsp:nvSpPr>
        <dsp:cNvPr id="0" name=""/>
        <dsp:cNvSpPr/>
      </dsp:nvSpPr>
      <dsp:spPr>
        <a:xfrm>
          <a:off x="140541" y="255236"/>
          <a:ext cx="608852" cy="6088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F1F24-6676-4930-9D1E-AD32A2A601AE}">
      <dsp:nvSpPr>
        <dsp:cNvPr id="0" name=""/>
        <dsp:cNvSpPr/>
      </dsp:nvSpPr>
      <dsp:spPr>
        <a:xfrm>
          <a:off x="1084262" y="6161"/>
          <a:ext cx="4613629" cy="1107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58" tIns="117158" rIns="117158" bIns="1171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dirty="0">
              <a:latin typeface="Jost" panose="020B0604020202020204" charset="0"/>
              <a:ea typeface="Jost" panose="020B0604020202020204" charset="0"/>
            </a:rPr>
            <a:t>Financial Performance</a:t>
          </a:r>
          <a:endParaRPr lang="en-US" sz="2500" kern="1200" dirty="0">
            <a:latin typeface="Jost" panose="020B0604020202020204" charset="0"/>
            <a:ea typeface="Jost" panose="020B0604020202020204" charset="0"/>
          </a:endParaRPr>
        </a:p>
      </dsp:txBody>
      <dsp:txXfrm>
        <a:off x="1084262" y="6161"/>
        <a:ext cx="4613629" cy="1107003"/>
      </dsp:txXfrm>
    </dsp:sp>
    <dsp:sp modelId="{404F7A83-4B8D-4B92-A5B1-1E1F86A8EA60}">
      <dsp:nvSpPr>
        <dsp:cNvPr id="0" name=""/>
        <dsp:cNvSpPr/>
      </dsp:nvSpPr>
      <dsp:spPr>
        <a:xfrm>
          <a:off x="5306735" y="6161"/>
          <a:ext cx="5140100" cy="1107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58" tIns="117158" rIns="117158" bIns="1171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+mn-lt"/>
              <a:ea typeface="Jost" panose="020B0604020202020204" charset="0"/>
            </a:rPr>
            <a:t>Monthly and quarterly reports</a:t>
          </a:r>
          <a:endParaRPr lang="en-US" sz="1800" b="0" kern="1200" dirty="0">
            <a:latin typeface="+mn-lt"/>
            <a:ea typeface="Jost" panose="020B0604020202020204" charset="0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+mn-lt"/>
              <a:ea typeface="Jost" panose="020B0604020202020204" charset="0"/>
            </a:rPr>
            <a:t>Annual financial audit from each charter school</a:t>
          </a:r>
          <a:endParaRPr lang="en-US" sz="1800" b="0" kern="1200" dirty="0">
            <a:latin typeface="+mn-lt"/>
            <a:ea typeface="Jost" panose="020B0604020202020204" charset="0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+mn-lt"/>
              <a:ea typeface="Jost" panose="020B0604020202020204" charset="0"/>
            </a:rPr>
            <a:t>Federal funds and grants</a:t>
          </a:r>
          <a:endParaRPr lang="en-US" sz="1800" b="0" kern="1200" dirty="0">
            <a:latin typeface="+mn-lt"/>
            <a:ea typeface="Jost" panose="020B0604020202020204" charset="0"/>
          </a:endParaRPr>
        </a:p>
      </dsp:txBody>
      <dsp:txXfrm>
        <a:off x="5306735" y="6161"/>
        <a:ext cx="5140100" cy="1107003"/>
      </dsp:txXfrm>
    </dsp:sp>
    <dsp:sp modelId="{9257819F-9BC8-4DC2-BC25-FBCAF069B29D}">
      <dsp:nvSpPr>
        <dsp:cNvPr id="0" name=""/>
        <dsp:cNvSpPr/>
      </dsp:nvSpPr>
      <dsp:spPr>
        <a:xfrm>
          <a:off x="-194327" y="1389915"/>
          <a:ext cx="10252509" cy="110700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2582C4-A862-4C03-8188-B3E3AE91DFE8}">
      <dsp:nvSpPr>
        <dsp:cNvPr id="0" name=""/>
        <dsp:cNvSpPr/>
      </dsp:nvSpPr>
      <dsp:spPr>
        <a:xfrm>
          <a:off x="140541" y="1638991"/>
          <a:ext cx="608852" cy="6088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29C2B-A297-4B66-AB6E-7D279A9A8E8F}">
      <dsp:nvSpPr>
        <dsp:cNvPr id="0" name=""/>
        <dsp:cNvSpPr/>
      </dsp:nvSpPr>
      <dsp:spPr>
        <a:xfrm>
          <a:off x="1084262" y="1389915"/>
          <a:ext cx="4613629" cy="1107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58" tIns="117158" rIns="117158" bIns="1171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dirty="0">
              <a:latin typeface="Jost" panose="020B0604020202020204" charset="0"/>
              <a:ea typeface="Jost" panose="020B0604020202020204" charset="0"/>
            </a:rPr>
            <a:t>Operational Performance</a:t>
          </a:r>
          <a:endParaRPr lang="en-US" sz="2500" kern="1200" dirty="0">
            <a:latin typeface="Jost" panose="020B0604020202020204" charset="0"/>
            <a:ea typeface="Jost" panose="020B0604020202020204" charset="0"/>
          </a:endParaRPr>
        </a:p>
      </dsp:txBody>
      <dsp:txXfrm>
        <a:off x="1084262" y="1389915"/>
        <a:ext cx="4613629" cy="1107003"/>
      </dsp:txXfrm>
    </dsp:sp>
    <dsp:sp modelId="{F7E125FE-8EDE-487B-A538-6EDA1C78A0C2}">
      <dsp:nvSpPr>
        <dsp:cNvPr id="0" name=""/>
        <dsp:cNvSpPr/>
      </dsp:nvSpPr>
      <dsp:spPr>
        <a:xfrm>
          <a:off x="5375872" y="1389915"/>
          <a:ext cx="5001827" cy="1107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58" tIns="117158" rIns="117158" bIns="1171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+mn-lt"/>
              <a:ea typeface="Jost" panose="020B0604020202020204" charset="0"/>
            </a:rPr>
            <a:t>Enrollment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+mn-lt"/>
              <a:ea typeface="Jost" panose="020B0604020202020204" charset="0"/>
            </a:rPr>
            <a:t>Governance: board meetings, board actions</a:t>
          </a:r>
          <a:endParaRPr lang="en-US" sz="2000" kern="1200" dirty="0">
            <a:latin typeface="+mn-lt"/>
            <a:ea typeface="Jost" panose="020B0604020202020204" charset="0"/>
          </a:endParaRPr>
        </a:p>
      </dsp:txBody>
      <dsp:txXfrm>
        <a:off x="5375872" y="1389915"/>
        <a:ext cx="5001827" cy="1107003"/>
      </dsp:txXfrm>
    </dsp:sp>
    <dsp:sp modelId="{C652519E-F455-4243-A922-078112CDFEFD}">
      <dsp:nvSpPr>
        <dsp:cNvPr id="0" name=""/>
        <dsp:cNvSpPr/>
      </dsp:nvSpPr>
      <dsp:spPr>
        <a:xfrm>
          <a:off x="-194327" y="2773670"/>
          <a:ext cx="10252509" cy="110700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418F9E-1AC8-4984-B63B-F76D4C526C77}">
      <dsp:nvSpPr>
        <dsp:cNvPr id="0" name=""/>
        <dsp:cNvSpPr/>
      </dsp:nvSpPr>
      <dsp:spPr>
        <a:xfrm>
          <a:off x="140541" y="3022746"/>
          <a:ext cx="608852" cy="6088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C7283-39E4-421D-B630-64322DCD304E}">
      <dsp:nvSpPr>
        <dsp:cNvPr id="0" name=""/>
        <dsp:cNvSpPr/>
      </dsp:nvSpPr>
      <dsp:spPr>
        <a:xfrm>
          <a:off x="1084262" y="2773670"/>
          <a:ext cx="4613629" cy="1107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58" tIns="117158" rIns="117158" bIns="1171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dirty="0">
              <a:latin typeface="Jost" panose="020B0604020202020204" charset="0"/>
              <a:ea typeface="Jost" panose="020B0604020202020204" charset="0"/>
            </a:rPr>
            <a:t>Health and Safety</a:t>
          </a:r>
          <a:endParaRPr lang="en-US" sz="2500" kern="1200" dirty="0">
            <a:latin typeface="Jost" panose="020B0604020202020204" charset="0"/>
            <a:ea typeface="Jost" panose="020B0604020202020204" charset="0"/>
          </a:endParaRPr>
        </a:p>
      </dsp:txBody>
      <dsp:txXfrm>
        <a:off x="1084262" y="2773670"/>
        <a:ext cx="4613629" cy="1107003"/>
      </dsp:txXfrm>
    </dsp:sp>
    <dsp:sp modelId="{7D6296A8-A73A-42E0-BFBE-306F7BABEE4C}">
      <dsp:nvSpPr>
        <dsp:cNvPr id="0" name=""/>
        <dsp:cNvSpPr/>
      </dsp:nvSpPr>
      <dsp:spPr>
        <a:xfrm>
          <a:off x="5375872" y="2773670"/>
          <a:ext cx="5001827" cy="1107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58" tIns="117158" rIns="117158" bIns="1171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+mn-lt"/>
              <a:ea typeface="Jost" panose="020B0604020202020204" charset="0"/>
            </a:rPr>
            <a:t>Fire, building, health, and food service inspections</a:t>
          </a:r>
          <a:endParaRPr lang="en-US" sz="1800" kern="1200" dirty="0">
            <a:latin typeface="+mn-lt"/>
            <a:ea typeface="Jost" panose="020B0604020202020204" charset="0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+mn-lt"/>
              <a:ea typeface="Jost" panose="020B0604020202020204" charset="0"/>
            </a:rPr>
            <a:t>Marjory Stoneman Douglas requirements</a:t>
          </a:r>
          <a:endParaRPr lang="en-US" sz="1800" kern="1200" dirty="0">
            <a:latin typeface="+mn-lt"/>
            <a:ea typeface="Jost" panose="020B0604020202020204" charset="0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+mn-lt"/>
              <a:ea typeface="Jost" panose="020B0604020202020204" charset="0"/>
            </a:rPr>
            <a:t>Mental health plans</a:t>
          </a:r>
          <a:endParaRPr lang="en-US" sz="1800" kern="1200" dirty="0">
            <a:latin typeface="+mn-lt"/>
            <a:ea typeface="Jost" panose="020B0604020202020204" charset="0"/>
          </a:endParaRPr>
        </a:p>
      </dsp:txBody>
      <dsp:txXfrm>
        <a:off x="5375872" y="2773670"/>
        <a:ext cx="5001827" cy="11070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7799B-059C-4718-8A93-94570C7E518F}">
      <dsp:nvSpPr>
        <dsp:cNvPr id="0" name=""/>
        <dsp:cNvSpPr/>
      </dsp:nvSpPr>
      <dsp:spPr>
        <a:xfrm>
          <a:off x="0" y="2950"/>
          <a:ext cx="9127672" cy="6284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D1116-429F-4B3E-80A8-480317B110DE}">
      <dsp:nvSpPr>
        <dsp:cNvPr id="0" name=""/>
        <dsp:cNvSpPr/>
      </dsp:nvSpPr>
      <dsp:spPr>
        <a:xfrm>
          <a:off x="190099" y="144346"/>
          <a:ext cx="345635" cy="3456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98C2B-6201-473D-A762-5FA598285395}">
      <dsp:nvSpPr>
        <dsp:cNvPr id="0" name=""/>
        <dsp:cNvSpPr/>
      </dsp:nvSpPr>
      <dsp:spPr>
        <a:xfrm>
          <a:off x="725834" y="2950"/>
          <a:ext cx="8401837" cy="628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9" tIns="66509" rIns="66509" bIns="6650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Builds communication between the authorizer and charter school</a:t>
          </a:r>
        </a:p>
      </dsp:txBody>
      <dsp:txXfrm>
        <a:off x="725834" y="2950"/>
        <a:ext cx="8401837" cy="628428"/>
      </dsp:txXfrm>
    </dsp:sp>
    <dsp:sp modelId="{607CDB94-27C2-4352-A104-5F6B445E924F}">
      <dsp:nvSpPr>
        <dsp:cNvPr id="0" name=""/>
        <dsp:cNvSpPr/>
      </dsp:nvSpPr>
      <dsp:spPr>
        <a:xfrm>
          <a:off x="0" y="788486"/>
          <a:ext cx="9127672" cy="6284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F468D5-AE56-40F1-95F1-F2C8E918BF2E}">
      <dsp:nvSpPr>
        <dsp:cNvPr id="0" name=""/>
        <dsp:cNvSpPr/>
      </dsp:nvSpPr>
      <dsp:spPr>
        <a:xfrm>
          <a:off x="190099" y="929882"/>
          <a:ext cx="345635" cy="3456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266ED-DEBE-4B86-8968-664FFDAFFE7B}">
      <dsp:nvSpPr>
        <dsp:cNvPr id="0" name=""/>
        <dsp:cNvSpPr/>
      </dsp:nvSpPr>
      <dsp:spPr>
        <a:xfrm>
          <a:off x="725834" y="788486"/>
          <a:ext cx="8401837" cy="628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9" tIns="66509" rIns="66509" bIns="6650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Observes the education program and operations in action</a:t>
          </a:r>
        </a:p>
      </dsp:txBody>
      <dsp:txXfrm>
        <a:off x="725834" y="788486"/>
        <a:ext cx="8401837" cy="628428"/>
      </dsp:txXfrm>
    </dsp:sp>
    <dsp:sp modelId="{29BBF5DA-5D26-4CE2-9522-A8C99D181F04}">
      <dsp:nvSpPr>
        <dsp:cNvPr id="0" name=""/>
        <dsp:cNvSpPr/>
      </dsp:nvSpPr>
      <dsp:spPr>
        <a:xfrm>
          <a:off x="0" y="1574021"/>
          <a:ext cx="9127672" cy="6284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F446D-095B-4658-8779-3D0B6AFC7503}">
      <dsp:nvSpPr>
        <dsp:cNvPr id="0" name=""/>
        <dsp:cNvSpPr/>
      </dsp:nvSpPr>
      <dsp:spPr>
        <a:xfrm>
          <a:off x="190099" y="1715418"/>
          <a:ext cx="345635" cy="3456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91FB4-F1BD-4BCA-8E31-55B06D4E077D}">
      <dsp:nvSpPr>
        <dsp:cNvPr id="0" name=""/>
        <dsp:cNvSpPr/>
      </dsp:nvSpPr>
      <dsp:spPr>
        <a:xfrm>
          <a:off x="725834" y="1574021"/>
          <a:ext cx="8401837" cy="628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9" tIns="66509" rIns="66509" bIns="6650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Informs continuous improvement for charter schools</a:t>
          </a:r>
        </a:p>
      </dsp:txBody>
      <dsp:txXfrm>
        <a:off x="725834" y="1574021"/>
        <a:ext cx="8401837" cy="628428"/>
      </dsp:txXfrm>
    </dsp:sp>
    <dsp:sp modelId="{B5E0FE58-77A7-45BF-933C-05C72DE6C33A}">
      <dsp:nvSpPr>
        <dsp:cNvPr id="0" name=""/>
        <dsp:cNvSpPr/>
      </dsp:nvSpPr>
      <dsp:spPr>
        <a:xfrm>
          <a:off x="0" y="2359557"/>
          <a:ext cx="9127672" cy="6284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A5EC4-3527-433D-83F0-8007B788D036}">
      <dsp:nvSpPr>
        <dsp:cNvPr id="0" name=""/>
        <dsp:cNvSpPr/>
      </dsp:nvSpPr>
      <dsp:spPr>
        <a:xfrm>
          <a:off x="190099" y="2500953"/>
          <a:ext cx="345635" cy="3456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4490B-F42B-475D-9E83-496630251C02}">
      <dsp:nvSpPr>
        <dsp:cNvPr id="0" name=""/>
        <dsp:cNvSpPr/>
      </dsp:nvSpPr>
      <dsp:spPr>
        <a:xfrm>
          <a:off x="725834" y="2359557"/>
          <a:ext cx="8401837" cy="628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9" tIns="66509" rIns="66509" bIns="6650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Provides additional data to assess progress toward charter goals</a:t>
          </a:r>
        </a:p>
      </dsp:txBody>
      <dsp:txXfrm>
        <a:off x="725834" y="2359557"/>
        <a:ext cx="8401837" cy="628428"/>
      </dsp:txXfrm>
    </dsp:sp>
    <dsp:sp modelId="{83B5D224-09CB-412F-96C6-86D94E7054F2}">
      <dsp:nvSpPr>
        <dsp:cNvPr id="0" name=""/>
        <dsp:cNvSpPr/>
      </dsp:nvSpPr>
      <dsp:spPr>
        <a:xfrm>
          <a:off x="0" y="3145093"/>
          <a:ext cx="9127672" cy="6284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CB31A-2676-43D2-B4A8-A88774C6A08D}">
      <dsp:nvSpPr>
        <dsp:cNvPr id="0" name=""/>
        <dsp:cNvSpPr/>
      </dsp:nvSpPr>
      <dsp:spPr>
        <a:xfrm>
          <a:off x="190099" y="3286489"/>
          <a:ext cx="345635" cy="34563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4DEE7-19C6-4C77-BAC3-7A7D778A0D1F}">
      <dsp:nvSpPr>
        <dsp:cNvPr id="0" name=""/>
        <dsp:cNvSpPr/>
      </dsp:nvSpPr>
      <dsp:spPr>
        <a:xfrm>
          <a:off x="725834" y="3145093"/>
          <a:ext cx="8401837" cy="628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9" tIns="66509" rIns="66509" bIns="6650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Informs the annual report and renewal decision</a:t>
          </a:r>
        </a:p>
      </dsp:txBody>
      <dsp:txXfrm>
        <a:off x="725834" y="3145093"/>
        <a:ext cx="8401837" cy="6284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56F60-A16E-4976-8E7E-6BB0102F4133}">
      <dsp:nvSpPr>
        <dsp:cNvPr id="0" name=""/>
        <dsp:cNvSpPr/>
      </dsp:nvSpPr>
      <dsp:spPr>
        <a:xfrm rot="5400000">
          <a:off x="5598073" y="-2255000"/>
          <a:ext cx="968813" cy="572468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baseline="0"/>
            <a:t>Importance of a balanced interpretation of regulations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baseline="0"/>
            <a:t>Proactive strategies lead to better outcomes</a:t>
          </a:r>
          <a:endParaRPr lang="en-US" sz="2000" kern="1200"/>
        </a:p>
      </dsp:txBody>
      <dsp:txXfrm rot="-5400000">
        <a:off x="3220136" y="170231"/>
        <a:ext cx="5677393" cy="874225"/>
      </dsp:txXfrm>
    </dsp:sp>
    <dsp:sp modelId="{66AF91B7-9FB3-4E41-84CF-B5B7612E0F5F}">
      <dsp:nvSpPr>
        <dsp:cNvPr id="0" name=""/>
        <dsp:cNvSpPr/>
      </dsp:nvSpPr>
      <dsp:spPr>
        <a:xfrm>
          <a:off x="0" y="1834"/>
          <a:ext cx="3220136" cy="12110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b="1" i="0" kern="1200" baseline="0"/>
            <a:t>Summary of Insights</a:t>
          </a:r>
          <a:endParaRPr lang="en-US" sz="3200" kern="1200"/>
        </a:p>
      </dsp:txBody>
      <dsp:txXfrm>
        <a:off x="59117" y="60951"/>
        <a:ext cx="3101902" cy="1092782"/>
      </dsp:txXfrm>
    </dsp:sp>
    <dsp:sp modelId="{2DB92057-3869-4E9D-B297-FA3C1E641886}">
      <dsp:nvSpPr>
        <dsp:cNvPr id="0" name=""/>
        <dsp:cNvSpPr/>
      </dsp:nvSpPr>
      <dsp:spPr>
        <a:xfrm rot="5400000">
          <a:off x="5598073" y="-983432"/>
          <a:ext cx="968813" cy="5724687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baseline="0"/>
            <a:t>Immediate steps to implement in their schools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baseline="0"/>
            <a:t>Resources for continued learning and development</a:t>
          </a:r>
          <a:endParaRPr lang="en-US" sz="2000" kern="1200"/>
        </a:p>
      </dsp:txBody>
      <dsp:txXfrm rot="-5400000">
        <a:off x="3220136" y="1441799"/>
        <a:ext cx="5677393" cy="874225"/>
      </dsp:txXfrm>
    </dsp:sp>
    <dsp:sp modelId="{1821F60E-5A10-43A8-89CC-B8A12514069A}">
      <dsp:nvSpPr>
        <dsp:cNvPr id="0" name=""/>
        <dsp:cNvSpPr/>
      </dsp:nvSpPr>
      <dsp:spPr>
        <a:xfrm>
          <a:off x="0" y="1273402"/>
          <a:ext cx="3220136" cy="12110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b="1" i="0" kern="1200" baseline="0"/>
            <a:t>Actionable steps for participants</a:t>
          </a:r>
          <a:endParaRPr lang="en-US" sz="3200" kern="1200"/>
        </a:p>
      </dsp:txBody>
      <dsp:txXfrm>
        <a:off x="59117" y="1332519"/>
        <a:ext cx="3101902" cy="1092782"/>
      </dsp:txXfrm>
    </dsp:sp>
    <dsp:sp modelId="{94B2FBA1-602B-4868-9398-90912FB93D30}">
      <dsp:nvSpPr>
        <dsp:cNvPr id="0" name=""/>
        <dsp:cNvSpPr/>
      </dsp:nvSpPr>
      <dsp:spPr>
        <a:xfrm rot="5400000">
          <a:off x="5598073" y="288135"/>
          <a:ext cx="968813" cy="572468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baseline="0"/>
            <a:t>Encourage networking among attendees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baseline="0" dirty="0"/>
            <a:t>Promote sharing of best practices post-presentation</a:t>
          </a:r>
          <a:endParaRPr lang="en-US" sz="2000" kern="1200" dirty="0"/>
        </a:p>
      </dsp:txBody>
      <dsp:txXfrm rot="-5400000">
        <a:off x="3220136" y="2713366"/>
        <a:ext cx="5677393" cy="874225"/>
      </dsp:txXfrm>
    </dsp:sp>
    <dsp:sp modelId="{E913C820-7ECB-4403-95F0-2BE374CDA5A7}">
      <dsp:nvSpPr>
        <dsp:cNvPr id="0" name=""/>
        <dsp:cNvSpPr/>
      </dsp:nvSpPr>
      <dsp:spPr>
        <a:xfrm>
          <a:off x="0" y="2544970"/>
          <a:ext cx="3220136" cy="12110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b="1" i="0" kern="1200" baseline="0"/>
            <a:t>Call to Action</a:t>
          </a:r>
          <a:endParaRPr lang="en-US" sz="3200" kern="1200"/>
        </a:p>
      </dsp:txBody>
      <dsp:txXfrm>
        <a:off x="59117" y="2604087"/>
        <a:ext cx="3101902" cy="1092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1C6D97-9F0F-5AB9-F103-D3455523D0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58F4CB-194A-53EC-B815-7A22C00430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2AFC1-298D-4A56-B808-5251FDE818FD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9D5BBF-D25B-3EA2-89F3-F0E65C97F6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12C72-C089-A374-8763-A76C7C338A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E530F-8D6A-401B-A74B-23A35C3D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23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F68BC-C0C1-4740-B1BC-01AF8EFFB980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82FD2-F864-2E4E-ACF0-2DBC196A7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205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45B1A-7D2A-43EB-9E19-8BD6091A83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07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45B1A-7D2A-43EB-9E19-8BD6091A83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6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37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84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63ED7B-F282-42DA-DF6C-E1A22A0963A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61535" y="0"/>
            <a:ext cx="1556021" cy="64693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E5A8C65-DAAF-1BA1-B402-11FC946C6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7024495" cy="6858000"/>
          </a:xfrm>
          <a:custGeom>
            <a:avLst/>
            <a:gdLst>
              <a:gd name="connsiteX0" fmla="*/ 7024495 w 7024495"/>
              <a:gd name="connsiteY0" fmla="*/ 0 h 6858000"/>
              <a:gd name="connsiteX1" fmla="*/ 1701752 w 7024495"/>
              <a:gd name="connsiteY1" fmla="*/ 0 h 6858000"/>
              <a:gd name="connsiteX2" fmla="*/ 0 w 7024495"/>
              <a:gd name="connsiteY2" fmla="*/ 6837396 h 6858000"/>
              <a:gd name="connsiteX3" fmla="*/ 0 w 7024495"/>
              <a:gd name="connsiteY3" fmla="*/ 6858000 h 6858000"/>
              <a:gd name="connsiteX4" fmla="*/ 7024495 w 702449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4495" h="6858000">
                <a:moveTo>
                  <a:pt x="7024495" y="0"/>
                </a:moveTo>
                <a:lnTo>
                  <a:pt x="1701752" y="0"/>
                </a:lnTo>
                <a:lnTo>
                  <a:pt x="0" y="6837396"/>
                </a:lnTo>
                <a:lnTo>
                  <a:pt x="0" y="6858000"/>
                </a:lnTo>
                <a:lnTo>
                  <a:pt x="7024495" y="6858000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81CB1F-4A11-0F01-BFFC-C34C900A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06" y="2456733"/>
            <a:ext cx="8124873" cy="1639939"/>
          </a:xfrm>
          <a:custGeom>
            <a:avLst/>
            <a:gdLst>
              <a:gd name="connsiteX0" fmla="*/ 0 w 8124873"/>
              <a:gd name="connsiteY0" fmla="*/ 0 h 1639939"/>
              <a:gd name="connsiteX1" fmla="*/ 7391297 w 8124873"/>
              <a:gd name="connsiteY1" fmla="*/ 0 h 1639939"/>
              <a:gd name="connsiteX2" fmla="*/ 7794750 w 8124873"/>
              <a:gd name="connsiteY2" fmla="*/ 0 h 1639939"/>
              <a:gd name="connsiteX3" fmla="*/ 8124873 w 8124873"/>
              <a:gd name="connsiteY3" fmla="*/ 0 h 1639939"/>
              <a:gd name="connsiteX4" fmla="*/ 8124873 w 8124873"/>
              <a:gd name="connsiteY4" fmla="*/ 1639939 h 1639939"/>
              <a:gd name="connsiteX5" fmla="*/ 7391297 w 8124873"/>
              <a:gd name="connsiteY5" fmla="*/ 1639939 h 1639939"/>
              <a:gd name="connsiteX6" fmla="*/ 7391297 w 8124873"/>
              <a:gd name="connsiteY6" fmla="*/ 1639938 h 1639939"/>
              <a:gd name="connsiteX7" fmla="*/ 318542 w 8124873"/>
              <a:gd name="connsiteY7" fmla="*/ 1639938 h 16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4873" h="1639939">
                <a:moveTo>
                  <a:pt x="0" y="0"/>
                </a:moveTo>
                <a:lnTo>
                  <a:pt x="7391297" y="0"/>
                </a:lnTo>
                <a:lnTo>
                  <a:pt x="7794750" y="0"/>
                </a:lnTo>
                <a:lnTo>
                  <a:pt x="8124873" y="0"/>
                </a:lnTo>
                <a:lnTo>
                  <a:pt x="8124873" y="1639939"/>
                </a:lnTo>
                <a:lnTo>
                  <a:pt x="7391297" y="1639939"/>
                </a:lnTo>
                <a:lnTo>
                  <a:pt x="7391297" y="1639938"/>
                </a:lnTo>
                <a:lnTo>
                  <a:pt x="318542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Ins="914400">
            <a:noAutofit/>
          </a:bodyPr>
          <a:lstStyle>
            <a:lvl1pPr algn="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3800" y="4398264"/>
            <a:ext cx="3913632" cy="2066544"/>
          </a:xfrm>
        </p:spPr>
        <p:txBody>
          <a:bodyPr>
            <a:normAutofit/>
          </a:bodyPr>
          <a:lstStyle>
            <a:lvl1pPr marL="0" indent="0" algn="r">
              <a:buNone/>
              <a:defRPr sz="2400" spc="14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0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72D93E-C550-4461-E6B7-EBCA7CAEC8DF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0" y="0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" y="824686"/>
            <a:ext cx="715415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rIns="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7">
            <a:extLst>
              <a:ext uri="{FF2B5EF4-FFF2-40B4-BE49-F238E27FC236}">
                <a16:creationId xmlns:a16="http://schemas.microsoft.com/office/drawing/2014/main" id="{F44119C9-6F5C-7546-AD19-0BF20ADDC75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55280" y="822960"/>
            <a:ext cx="3447288" cy="1636776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800" b="0" i="0" cap="none" spc="100" baseline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 algn="l">
              <a:lnSpc>
                <a:spcPct val="9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109728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 marL="146304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83A65A-D347-71C9-F4A2-8F5D4497FD4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380" y="745435"/>
            <a:ext cx="1783010" cy="611256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A08CD67-7152-A02B-8A2F-B44E9CCAD7F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1E31B1-712C-1978-83E4-9E3ECD0784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591037-E4B7-3E09-BA80-2781FA313B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1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DB38D4-7FDC-CF1E-11BB-77F17318EA0F}"/>
              </a:ext>
            </a:extLst>
          </p:cNvPr>
          <p:cNvCxnSpPr>
            <a:cxnSpLocks/>
          </p:cNvCxnSpPr>
          <p:nvPr userDrawn="1"/>
        </p:nvCxnSpPr>
        <p:spPr>
          <a:xfrm>
            <a:off x="11358643" y="-1"/>
            <a:ext cx="815945" cy="265825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24">
            <a:extLst>
              <a:ext uri="{FF2B5EF4-FFF2-40B4-BE49-F238E27FC236}">
                <a16:creationId xmlns:a16="http://schemas.microsoft.com/office/drawing/2014/main" id="{DD9C70C7-DFF6-E2A2-DE7B-BC92ABB7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4684"/>
            <a:ext cx="11605600" cy="1639937"/>
          </a:xfrm>
          <a:custGeom>
            <a:avLst/>
            <a:gdLst>
              <a:gd name="connsiteX0" fmla="*/ 0 w 11605600"/>
              <a:gd name="connsiteY0" fmla="*/ 0 h 1639937"/>
              <a:gd name="connsiteX1" fmla="*/ 11094087 w 11605600"/>
              <a:gd name="connsiteY1" fmla="*/ 0 h 1639937"/>
              <a:gd name="connsiteX2" fmla="*/ 11605600 w 11605600"/>
              <a:gd name="connsiteY2" fmla="*/ 1639937 h 1639937"/>
              <a:gd name="connsiteX3" fmla="*/ 0 w 11605600"/>
              <a:gd name="connsiteY3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05600" h="1639937">
                <a:moveTo>
                  <a:pt x="0" y="0"/>
                </a:moveTo>
                <a:lnTo>
                  <a:pt x="11094087" y="0"/>
                </a:lnTo>
                <a:lnTo>
                  <a:pt x="11605600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DA7886EF-42A0-8181-94BD-571DD643FAE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F0088F06-F129-FC4D-62B9-F84E6E9D71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D5AF822-23A2-2003-F247-1F8A8971B6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914400" rIns="274320" anchor="ctr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07208"/>
            <a:ext cx="296265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4pPr>
            <a:lvl5pPr marL="825246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26280" y="2807208"/>
            <a:ext cx="5870448" cy="377647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B84AAD-AEFA-72DF-A9D3-B05DB73AA34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390909" y="0"/>
            <a:ext cx="1801091" cy="56378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647ABC-651C-24EE-FF93-479691A878C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641100"/>
            <a:ext cx="1269089" cy="3216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4174A-AF61-B3ED-D2D3-D4907E76EFD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635B1-52DB-F4F3-C150-16E791979B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E7E41-6985-1806-6624-980D9A9DCBF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09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8883C19-EC0B-F5B5-3520-45CB8039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8261729" cy="1639938"/>
          </a:xfrm>
          <a:custGeom>
            <a:avLst/>
            <a:gdLst>
              <a:gd name="connsiteX0" fmla="*/ 0 w 8353169"/>
              <a:gd name="connsiteY0" fmla="*/ 0 h 1639938"/>
              <a:gd name="connsiteX1" fmla="*/ 693683 w 8353169"/>
              <a:gd name="connsiteY1" fmla="*/ 0 h 1639938"/>
              <a:gd name="connsiteX2" fmla="*/ 826338 w 8353169"/>
              <a:gd name="connsiteY2" fmla="*/ 0 h 1639938"/>
              <a:gd name="connsiteX3" fmla="*/ 8353169 w 8353169"/>
              <a:gd name="connsiteY3" fmla="*/ 0 h 1639938"/>
              <a:gd name="connsiteX4" fmla="*/ 8049138 w 8353169"/>
              <a:gd name="connsiteY4" fmla="*/ 1639938 h 1639938"/>
              <a:gd name="connsiteX5" fmla="*/ 826338 w 8353169"/>
              <a:gd name="connsiteY5" fmla="*/ 1639938 h 1639938"/>
              <a:gd name="connsiteX6" fmla="*/ 693683 w 8353169"/>
              <a:gd name="connsiteY6" fmla="*/ 1639938 h 1639938"/>
              <a:gd name="connsiteX7" fmla="*/ 0 w 8353169"/>
              <a:gd name="connsiteY7" fmla="*/ 1639938 h 163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53169" h="1639938">
                <a:moveTo>
                  <a:pt x="0" y="0"/>
                </a:moveTo>
                <a:lnTo>
                  <a:pt x="693683" y="0"/>
                </a:lnTo>
                <a:lnTo>
                  <a:pt x="826338" y="0"/>
                </a:lnTo>
                <a:lnTo>
                  <a:pt x="8353169" y="0"/>
                </a:lnTo>
                <a:lnTo>
                  <a:pt x="8049138" y="1639938"/>
                </a:lnTo>
                <a:lnTo>
                  <a:pt x="826338" y="1639938"/>
                </a:lnTo>
                <a:lnTo>
                  <a:pt x="693683" y="1639938"/>
                </a:lnTo>
                <a:lnTo>
                  <a:pt x="0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2907792"/>
            <a:ext cx="2952599" cy="1781642"/>
          </a:xfrm>
        </p:spPr>
        <p:txBody>
          <a:bodyPr>
            <a:normAutofit/>
          </a:bodyPr>
          <a:lstStyle>
            <a:lvl1pPr marL="0" indent="0" algn="l"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5B022C-E8CF-07D5-65AC-D3D3D5CC77A3}"/>
              </a:ext>
            </a:extLst>
          </p:cNvPr>
          <p:cNvCxnSpPr>
            <a:cxnSpLocks/>
          </p:cNvCxnSpPr>
          <p:nvPr userDrawn="1"/>
        </p:nvCxnSpPr>
        <p:spPr>
          <a:xfrm flipH="1">
            <a:off x="3868615" y="0"/>
            <a:ext cx="1000226" cy="403629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45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Slide">
  <p:cSld name="Tab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435200" y="1050509"/>
            <a:ext cx="10996400" cy="47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cxnSp>
        <p:nvCxnSpPr>
          <p:cNvPr id="129" name="Google Shape;129;p16"/>
          <p:cNvCxnSpPr/>
          <p:nvPr/>
        </p:nvCxnSpPr>
        <p:spPr>
          <a:xfrm>
            <a:off x="435200" y="1050500"/>
            <a:ext cx="828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6"/>
          <p:cNvCxnSpPr/>
          <p:nvPr/>
        </p:nvCxnSpPr>
        <p:spPr>
          <a:xfrm>
            <a:off x="435200" y="5842233"/>
            <a:ext cx="1124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435200" y="236600"/>
            <a:ext cx="1132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4468E"/>
              </a:buClr>
              <a:buSzPts val="2800"/>
              <a:buFont typeface="Jost Black"/>
              <a:buNone/>
              <a:defRPr b="0">
                <a:solidFill>
                  <a:srgbClr val="24468E"/>
                </a:solidFill>
                <a:latin typeface="Jost Black"/>
                <a:ea typeface="Jost Black"/>
                <a:cs typeface="Jost Black"/>
                <a:sym typeface="Jos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157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04">
  <p:cSld name="Text Slide 0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>
            <a:spLocks noGrp="1"/>
          </p:cNvSpPr>
          <p:nvPr>
            <p:ph type="pic" idx="2"/>
          </p:nvPr>
        </p:nvSpPr>
        <p:spPr>
          <a:xfrm>
            <a:off x="5552784" y="1106833"/>
            <a:ext cx="7015600" cy="4550400"/>
          </a:xfrm>
          <a:prstGeom prst="parallelogram">
            <a:avLst>
              <a:gd name="adj" fmla="val 64707"/>
            </a:avLst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13"/>
          <p:cNvSpPr txBox="1">
            <a:spLocks noGrp="1"/>
          </p:cNvSpPr>
          <p:nvPr>
            <p:ph type="title"/>
          </p:nvPr>
        </p:nvSpPr>
        <p:spPr>
          <a:xfrm>
            <a:off x="415600" y="23660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4468E"/>
              </a:buClr>
              <a:buSzPts val="2800"/>
              <a:buFont typeface="Jost Black"/>
              <a:buNone/>
              <a:defRPr b="0">
                <a:solidFill>
                  <a:srgbClr val="24468E"/>
                </a:solidFill>
                <a:latin typeface="Jost Black"/>
                <a:ea typeface="Jost Black"/>
                <a:cs typeface="Jost Black"/>
                <a:sym typeface="Jos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body" idx="1"/>
          </p:nvPr>
        </p:nvSpPr>
        <p:spPr>
          <a:xfrm>
            <a:off x="415600" y="1050500"/>
            <a:ext cx="6234400" cy="4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11" name="Google Shape;111;p13"/>
          <p:cNvCxnSpPr/>
          <p:nvPr/>
        </p:nvCxnSpPr>
        <p:spPr>
          <a:xfrm>
            <a:off x="415600" y="1050500"/>
            <a:ext cx="749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3"/>
          <p:cNvCxnSpPr/>
          <p:nvPr/>
        </p:nvCxnSpPr>
        <p:spPr>
          <a:xfrm>
            <a:off x="415600" y="5842233"/>
            <a:ext cx="492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3" name="Google Shape;11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034" y="5898055"/>
            <a:ext cx="2319668" cy="84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Florida Association of Charter School Authorizers">
            <a:extLst>
              <a:ext uri="{FF2B5EF4-FFF2-40B4-BE49-F238E27FC236}">
                <a16:creationId xmlns:a16="http://schemas.microsoft.com/office/drawing/2014/main" id="{42160DBC-9B42-54F8-DE90-AA2A714357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285" y="5918786"/>
            <a:ext cx="1278056" cy="82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696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ext Slide">
  <p:cSld name="Blank Text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435200" y="1025417"/>
            <a:ext cx="10996400" cy="4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66" name="Google Shape;66;p10"/>
          <p:cNvCxnSpPr/>
          <p:nvPr/>
        </p:nvCxnSpPr>
        <p:spPr>
          <a:xfrm>
            <a:off x="435200" y="1050500"/>
            <a:ext cx="1124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435200" y="236600"/>
            <a:ext cx="1132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4468E"/>
              </a:buClr>
              <a:buSzPts val="2800"/>
              <a:buFont typeface="Jost Black"/>
              <a:buNone/>
              <a:defRPr b="0">
                <a:solidFill>
                  <a:srgbClr val="24468E"/>
                </a:solidFill>
                <a:latin typeface="Jost Black"/>
                <a:ea typeface="Jost Black"/>
                <a:cs typeface="Jost Black"/>
                <a:sym typeface="Jos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367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8836-5A68-44EC-BB9A-CAACDD8928D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624-5EFC-4A0B-8EAC-03395967A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00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411815-04EC-3B42-4164-952C5338885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5226" y="0"/>
            <a:ext cx="826338" cy="345274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1">
            <a:extLst>
              <a:ext uri="{FF2B5EF4-FFF2-40B4-BE49-F238E27FC236}">
                <a16:creationId xmlns:a16="http://schemas.microsoft.com/office/drawing/2014/main" id="{F6C27894-E7FC-B60E-EF80-41F0D47C6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" y="2770632"/>
            <a:ext cx="3383280" cy="353926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65CDB64-A6D6-6F40-CFD6-29E72D8ABD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032" y="0"/>
            <a:ext cx="7876033" cy="6858000"/>
          </a:xfrm>
          <a:custGeom>
            <a:avLst/>
            <a:gdLst>
              <a:gd name="connsiteX0" fmla="*/ 1579547 w 7876033"/>
              <a:gd name="connsiteY0" fmla="*/ 0 h 6858000"/>
              <a:gd name="connsiteX1" fmla="*/ 7876033 w 7876033"/>
              <a:gd name="connsiteY1" fmla="*/ 0 h 6858000"/>
              <a:gd name="connsiteX2" fmla="*/ 7876033 w 7876033"/>
              <a:gd name="connsiteY2" fmla="*/ 6858000 h 6858000"/>
              <a:gd name="connsiteX3" fmla="*/ 0 w 7876033"/>
              <a:gd name="connsiteY3" fmla="*/ 6858000 h 6858000"/>
              <a:gd name="connsiteX4" fmla="*/ 1013709 w 7876033"/>
              <a:gd name="connsiteY4" fmla="*/ 2456730 h 6858000"/>
              <a:gd name="connsiteX5" fmla="*/ 2519005 w 7876033"/>
              <a:gd name="connsiteY5" fmla="*/ 2456730 h 6858000"/>
              <a:gd name="connsiteX6" fmla="*/ 2927016 w 7876033"/>
              <a:gd name="connsiteY6" fmla="*/ 824686 h 6858000"/>
              <a:gd name="connsiteX7" fmla="*/ 1389604 w 7876033"/>
              <a:gd name="connsiteY7" fmla="*/ 82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033" h="6858000">
                <a:moveTo>
                  <a:pt x="1579547" y="0"/>
                </a:moveTo>
                <a:lnTo>
                  <a:pt x="7876033" y="0"/>
                </a:lnTo>
                <a:lnTo>
                  <a:pt x="7876033" y="6858000"/>
                </a:lnTo>
                <a:lnTo>
                  <a:pt x="0" y="6858000"/>
                </a:lnTo>
                <a:lnTo>
                  <a:pt x="1013709" y="2456730"/>
                </a:lnTo>
                <a:lnTo>
                  <a:pt x="2519005" y="2456730"/>
                </a:lnTo>
                <a:lnTo>
                  <a:pt x="2927016" y="824686"/>
                </a:lnTo>
                <a:lnTo>
                  <a:pt x="1389604" y="824686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0C50E73C-A08D-5560-7A59-B04AB6C271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66C42DAA-CA98-405C-5B3D-03942AF608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04230E47-E1DF-D844-BA20-327CF9A268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AAD1A05-EA94-DECA-8016-0944B51494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004" y="0"/>
            <a:ext cx="10585637" cy="6858000"/>
          </a:xfrm>
          <a:custGeom>
            <a:avLst/>
            <a:gdLst>
              <a:gd name="connsiteX0" fmla="*/ 0 w 10585637"/>
              <a:gd name="connsiteY0" fmla="*/ 0 h 6858000"/>
              <a:gd name="connsiteX1" fmla="*/ 8457914 w 10585637"/>
              <a:gd name="connsiteY1" fmla="*/ 0 h 6858000"/>
              <a:gd name="connsiteX2" fmla="*/ 10585637 w 10585637"/>
              <a:gd name="connsiteY2" fmla="*/ 6858000 h 6858000"/>
              <a:gd name="connsiteX3" fmla="*/ 2134498 w 10585637"/>
              <a:gd name="connsiteY3" fmla="*/ 6858000 h 6858000"/>
              <a:gd name="connsiteX4" fmla="*/ 0 w 10585637"/>
              <a:gd name="connsiteY4" fmla="*/ 14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637" h="6858000">
                <a:moveTo>
                  <a:pt x="0" y="0"/>
                </a:moveTo>
                <a:lnTo>
                  <a:pt x="8457914" y="0"/>
                </a:lnTo>
                <a:lnTo>
                  <a:pt x="10585637" y="6858000"/>
                </a:lnTo>
                <a:lnTo>
                  <a:pt x="2134498" y="6858000"/>
                </a:lnTo>
                <a:lnTo>
                  <a:pt x="0" y="147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793E3242-AD58-8F66-E664-E86E45BA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2612978"/>
            <a:ext cx="11222181" cy="1632044"/>
          </a:xfrm>
          <a:custGeom>
            <a:avLst/>
            <a:gdLst>
              <a:gd name="connsiteX0" fmla="*/ 0 w 11222181"/>
              <a:gd name="connsiteY0" fmla="*/ 0 h 1632044"/>
              <a:gd name="connsiteX1" fmla="*/ 10725289 w 11222181"/>
              <a:gd name="connsiteY1" fmla="*/ 0 h 1632044"/>
              <a:gd name="connsiteX2" fmla="*/ 11222181 w 11222181"/>
              <a:gd name="connsiteY2" fmla="*/ 1632044 h 1632044"/>
              <a:gd name="connsiteX3" fmla="*/ 496892 w 11222181"/>
              <a:gd name="connsiteY3" fmla="*/ 1632044 h 163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181" h="1632044">
                <a:moveTo>
                  <a:pt x="0" y="0"/>
                </a:moveTo>
                <a:lnTo>
                  <a:pt x="10725289" y="0"/>
                </a:lnTo>
                <a:lnTo>
                  <a:pt x="11222181" y="1632044"/>
                </a:lnTo>
                <a:lnTo>
                  <a:pt x="496892" y="163204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365414-3CF9-C6C5-6C64-6DDC6F29EC44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5C2F26-E104-EC3D-9D33-3663DD824926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45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FFA9AF-B92E-6FB6-2C75-96A5AFEB1E04}"/>
              </a:ext>
            </a:extLst>
          </p:cNvPr>
          <p:cNvCxnSpPr>
            <a:cxnSpLocks/>
          </p:cNvCxnSpPr>
          <p:nvPr/>
        </p:nvCxnSpPr>
        <p:spPr>
          <a:xfrm>
            <a:off x="9033794" y="-19737"/>
            <a:ext cx="1608697" cy="599076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355631C-448A-3364-05F2-D4C7F9CA6C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266980" cy="6858000"/>
          </a:xfrm>
          <a:custGeom>
            <a:avLst/>
            <a:gdLst>
              <a:gd name="connsiteX0" fmla="*/ 0 w 10266980"/>
              <a:gd name="connsiteY0" fmla="*/ 0 h 6858000"/>
              <a:gd name="connsiteX1" fmla="*/ 8414327 w 10266980"/>
              <a:gd name="connsiteY1" fmla="*/ 0 h 6858000"/>
              <a:gd name="connsiteX2" fmla="*/ 10266980 w 10266980"/>
              <a:gd name="connsiteY2" fmla="*/ 6858000 h 6858000"/>
              <a:gd name="connsiteX3" fmla="*/ 0 w 102669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80" h="6858000">
                <a:moveTo>
                  <a:pt x="0" y="0"/>
                </a:moveTo>
                <a:lnTo>
                  <a:pt x="8414327" y="0"/>
                </a:lnTo>
                <a:lnTo>
                  <a:pt x="102669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BAD2210-AFD2-BF88-9107-E2A5FFD0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084831"/>
            <a:ext cx="11099173" cy="2852929"/>
          </a:xfrm>
          <a:custGeom>
            <a:avLst/>
            <a:gdLst>
              <a:gd name="connsiteX0" fmla="*/ 0 w 11099173"/>
              <a:gd name="connsiteY0" fmla="*/ 0 h 2852929"/>
              <a:gd name="connsiteX1" fmla="*/ 8926491 w 11099173"/>
              <a:gd name="connsiteY1" fmla="*/ 0 h 2852929"/>
              <a:gd name="connsiteX2" fmla="*/ 8926491 w 11099173"/>
              <a:gd name="connsiteY2" fmla="*/ 2 h 2852929"/>
              <a:gd name="connsiteX3" fmla="*/ 10398992 w 11099173"/>
              <a:gd name="connsiteY3" fmla="*/ 2 h 2852929"/>
              <a:gd name="connsiteX4" fmla="*/ 11099173 w 11099173"/>
              <a:gd name="connsiteY4" fmla="*/ 2852929 h 2852929"/>
              <a:gd name="connsiteX5" fmla="*/ 8298450 w 11099173"/>
              <a:gd name="connsiteY5" fmla="*/ 2852929 h 2852929"/>
              <a:gd name="connsiteX6" fmla="*/ 8298450 w 11099173"/>
              <a:gd name="connsiteY6" fmla="*/ 2852927 h 2852929"/>
              <a:gd name="connsiteX7" fmla="*/ 0 w 11099173"/>
              <a:gd name="connsiteY7" fmla="*/ 2852927 h 28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9173" h="2852929">
                <a:moveTo>
                  <a:pt x="0" y="0"/>
                </a:moveTo>
                <a:lnTo>
                  <a:pt x="8926491" y="0"/>
                </a:lnTo>
                <a:lnTo>
                  <a:pt x="8926491" y="2"/>
                </a:lnTo>
                <a:lnTo>
                  <a:pt x="10398992" y="2"/>
                </a:lnTo>
                <a:lnTo>
                  <a:pt x="11099173" y="2852929"/>
                </a:lnTo>
                <a:lnTo>
                  <a:pt x="8298450" y="2852929"/>
                </a:lnTo>
                <a:lnTo>
                  <a:pt x="8298450" y="2852927"/>
                </a:lnTo>
                <a:lnTo>
                  <a:pt x="0" y="285292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bIns="1371600" anchor="b">
            <a:noAutofit/>
          </a:bodyPr>
          <a:lstStyle>
            <a:lvl1pPr algn="l">
              <a:defRPr sz="36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666744"/>
            <a:ext cx="9079992" cy="1051560"/>
          </a:xfrm>
        </p:spPr>
        <p:txBody>
          <a:bodyPr tIns="91440">
            <a:normAutofit/>
          </a:bodyPr>
          <a:lstStyle>
            <a:lvl1pPr marL="0" indent="0" algn="l">
              <a:buNone/>
              <a:defRPr sz="2400" spc="3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54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5988" y="2761488"/>
            <a:ext cx="5430837" cy="330098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2918" y="0"/>
            <a:ext cx="5329082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22EF1F-9171-ABED-A2E4-337828259D8E}"/>
              </a:ext>
            </a:extLst>
          </p:cNvPr>
          <p:cNvCxnSpPr>
            <a:cxnSpLocks/>
          </p:cNvCxnSpPr>
          <p:nvPr userDrawn="1"/>
        </p:nvCxnSpPr>
        <p:spPr>
          <a:xfrm flipV="1">
            <a:off x="6547104" y="0"/>
            <a:ext cx="1375201" cy="609108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FC5A20C1-8893-A2F6-4C6B-F6904680250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D32CEF04-5959-D52F-CB9C-8B1CE0EF96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7E0A1F8-599A-4E42-C71C-F5631D7CC7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6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A390FB6-CC60-7326-1AB7-5E994D8B88A2}"/>
              </a:ext>
            </a:extLst>
          </p:cNvPr>
          <p:cNvSpPr/>
          <p:nvPr/>
        </p:nvSpPr>
        <p:spPr>
          <a:xfrm>
            <a:off x="-9235" y="-1"/>
            <a:ext cx="2939737" cy="6858001"/>
          </a:xfrm>
          <a:custGeom>
            <a:avLst/>
            <a:gdLst>
              <a:gd name="connsiteX0" fmla="*/ 800654 w 2939737"/>
              <a:gd name="connsiteY0" fmla="*/ 1 h 6858001"/>
              <a:gd name="connsiteX1" fmla="*/ 2939737 w 2939737"/>
              <a:gd name="connsiteY1" fmla="*/ 6858001 h 6858001"/>
              <a:gd name="connsiteX2" fmla="*/ 800654 w 2939737"/>
              <a:gd name="connsiteY2" fmla="*/ 6858001 h 6858001"/>
              <a:gd name="connsiteX3" fmla="*/ 0 w 2939737"/>
              <a:gd name="connsiteY3" fmla="*/ 0 h 6858001"/>
              <a:gd name="connsiteX4" fmla="*/ 800653 w 2939737"/>
              <a:gd name="connsiteY4" fmla="*/ 0 h 6858001"/>
              <a:gd name="connsiteX5" fmla="*/ 800653 w 2939737"/>
              <a:gd name="connsiteY5" fmla="*/ 6858001 h 6858001"/>
              <a:gd name="connsiteX6" fmla="*/ 0 w 293973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9737" h="6858001">
                <a:moveTo>
                  <a:pt x="800654" y="1"/>
                </a:moveTo>
                <a:lnTo>
                  <a:pt x="2939737" y="6858001"/>
                </a:lnTo>
                <a:lnTo>
                  <a:pt x="800654" y="6858001"/>
                </a:lnTo>
                <a:close/>
                <a:moveTo>
                  <a:pt x="0" y="0"/>
                </a:moveTo>
                <a:lnTo>
                  <a:pt x="800653" y="0"/>
                </a:lnTo>
                <a:lnTo>
                  <a:pt x="800653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DD0CB1-E555-18FF-AE10-4DB46E71C9AB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16E01A3-9A40-A2AF-E9CC-DA05A857AF7A}"/>
              </a:ext>
            </a:extLst>
          </p:cNvPr>
          <p:cNvSpPr/>
          <p:nvPr userDrawn="1"/>
        </p:nvSpPr>
        <p:spPr>
          <a:xfrm rot="10800000">
            <a:off x="9242505" y="0"/>
            <a:ext cx="2949493" cy="6856549"/>
          </a:xfrm>
          <a:custGeom>
            <a:avLst/>
            <a:gdLst>
              <a:gd name="connsiteX0" fmla="*/ 2949493 w 2949493"/>
              <a:gd name="connsiteY0" fmla="*/ 6856549 h 6856549"/>
              <a:gd name="connsiteX1" fmla="*/ 800653 w 2949493"/>
              <a:gd name="connsiteY1" fmla="*/ 6856549 h 6856549"/>
              <a:gd name="connsiteX2" fmla="*/ 0 w 2949493"/>
              <a:gd name="connsiteY2" fmla="*/ 6856549 h 6856549"/>
              <a:gd name="connsiteX3" fmla="*/ 0 w 2949493"/>
              <a:gd name="connsiteY3" fmla="*/ 0 h 6856549"/>
              <a:gd name="connsiteX4" fmla="*/ 801107 w 2949493"/>
              <a:gd name="connsiteY4" fmla="*/ 0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493" h="6856549">
                <a:moveTo>
                  <a:pt x="2949493" y="6856549"/>
                </a:moveTo>
                <a:lnTo>
                  <a:pt x="800653" y="6856549"/>
                </a:lnTo>
                <a:lnTo>
                  <a:pt x="0" y="6856549"/>
                </a:lnTo>
                <a:lnTo>
                  <a:pt x="0" y="0"/>
                </a:lnTo>
                <a:lnTo>
                  <a:pt x="8011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0C38C9-1782-B768-078E-73091483A95A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920240" y="2039112"/>
            <a:ext cx="7982712" cy="1581912"/>
          </a:xfrm>
        </p:spPr>
        <p:txBody>
          <a:bodyPr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111829" y="3584448"/>
            <a:ext cx="7791123" cy="6126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spc="14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9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2FD45A-B915-6AEF-5B45-09567508BB39}"/>
              </a:ext>
            </a:extLst>
          </p:cNvPr>
          <p:cNvSpPr/>
          <p:nvPr userDrawn="1"/>
        </p:nvSpPr>
        <p:spPr>
          <a:xfrm>
            <a:off x="0" y="2266855"/>
            <a:ext cx="12192000" cy="45911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47472"/>
            <a:ext cx="11082528" cy="156362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B3A6A7-DCEF-8F0D-2339-F3B3458EB6A2}"/>
              </a:ext>
            </a:extLst>
          </p:cNvPr>
          <p:cNvGrpSpPr/>
          <p:nvPr userDrawn="1"/>
        </p:nvGrpSpPr>
        <p:grpSpPr>
          <a:xfrm>
            <a:off x="10135198" y="0"/>
            <a:ext cx="2056802" cy="6858000"/>
            <a:chOff x="10064227" y="0"/>
            <a:chExt cx="2127773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E553B2-71B5-E210-0451-CB8F602812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93564" y="2223749"/>
              <a:ext cx="1398436" cy="46342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6B097F-E5A4-EB73-3751-C880247D6F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7" y="0"/>
              <a:ext cx="729337" cy="226685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CB7E4E-E392-ACEB-1431-A8DA68A52EE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5724144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68312" y="2843784"/>
            <a:ext cx="3364992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F5E1EDF-E8F4-90C4-4EE9-5CCF1E17F35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92726FB-FFEB-ADB3-0C67-FE72F4DCBA5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A3CEA78-CDB0-CB26-B433-4C868965D3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4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rIns="18288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373989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spc="100">
                <a:solidFill>
                  <a:schemeClr val="tx1"/>
                </a:solidFill>
              </a:defRPr>
            </a:lvl2pPr>
            <a:lvl3pPr marL="731520" indent="-347472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100">
                <a:solidFill>
                  <a:schemeClr val="tx1"/>
                </a:solidFill>
              </a:defRPr>
            </a:lvl3pPr>
            <a:lvl4pPr marL="1097280" indent="-347472">
              <a:lnSpc>
                <a:spcPct val="100000"/>
              </a:lnSpc>
              <a:buFont typeface="+mj-lt"/>
              <a:buAutoNum type="arabicParenR"/>
              <a:defRPr sz="1600" spc="100">
                <a:solidFill>
                  <a:schemeClr val="tx1"/>
                </a:solidFill>
              </a:defRPr>
            </a:lvl4pPr>
            <a:lvl5pPr marL="1463040" indent="-347472">
              <a:lnSpc>
                <a:spcPct val="100000"/>
              </a:lnSpc>
              <a:buFont typeface="+mj-lt"/>
              <a:buAutoNum type="alphaLcParenR"/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4920" y="2843784"/>
            <a:ext cx="5824728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4D7FE7-14AE-6C8F-B799-1BD57470E8F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49" y="0"/>
            <a:ext cx="2000451" cy="6858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45BFC1-4E9D-0F01-ED91-44F27D54EE8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1508553F-E814-00F0-D6A7-5573C79511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1449FFC7-A582-FD77-53A9-CF0B7F2D1B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E86B4DA-B745-BBB9-6AFB-CC6723232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7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EE9C88-4838-9CF6-7CCD-6C2CE88647B0}"/>
              </a:ext>
            </a:extLst>
          </p:cNvPr>
          <p:cNvSpPr/>
          <p:nvPr userDrawn="1"/>
        </p:nvSpPr>
        <p:spPr>
          <a:xfrm rot="10800000" flipV="1">
            <a:off x="-5" y="-2"/>
            <a:ext cx="12191999" cy="2266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BBC4DA-F0D6-02FA-41AA-101A0D1340F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50" y="-110490"/>
            <a:ext cx="970586" cy="3419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1F74A9-AFD5-044F-DB07-4FF2F699A91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1816" y="2266854"/>
            <a:ext cx="1165768" cy="382423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68E97A-1CFD-3AF6-5FF5-E49A2943A1F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858500" y="2266854"/>
            <a:ext cx="1327650" cy="459114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40" y="740664"/>
            <a:ext cx="8503920" cy="119786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28800" y="2679192"/>
            <a:ext cx="8531352" cy="3191256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1000"/>
              </a:spcAft>
              <a:buNone/>
              <a:defRPr sz="2400" b="0" i="0" cap="none" spc="14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070FA0-EB95-7750-D21A-933827C6388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29785" y="-110490"/>
            <a:ext cx="1031941" cy="341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64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Florida Association of Charter School Authorizers">
            <a:extLst>
              <a:ext uri="{FF2B5EF4-FFF2-40B4-BE49-F238E27FC236}">
                <a16:creationId xmlns:a16="http://schemas.microsoft.com/office/drawing/2014/main" id="{C61DFA54-49E6-00F2-2089-0FE3F807A1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772" y="5944532"/>
            <a:ext cx="1278056" cy="82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74" r:id="rId3"/>
    <p:sldLayoutId id="2147483675" r:id="rId4"/>
    <p:sldLayoutId id="2147483676" r:id="rId5"/>
    <p:sldLayoutId id="2147483659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5" r:id="rId14"/>
    <p:sldLayoutId id="2147483686" r:id="rId15"/>
    <p:sldLayoutId id="2147483687" r:id="rId16"/>
    <p:sldLayoutId id="2147483688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ommons.wikimedia.org/wiki/File:Colorado_River_in_Rocky_Mountain_NP.jpg" TargetMode="Externa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visjuribus.it/il-confine-tra-colpa-cosciente-e-dolo-eventuale-alla-luce-del-caso-vannini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Placeholder 86" descr="Downtown Houston skyline">
            <a:extLst>
              <a:ext uri="{FF2B5EF4-FFF2-40B4-BE49-F238E27FC236}">
                <a16:creationId xmlns:a16="http://schemas.microsoft.com/office/drawing/2014/main" id="{1A67CB3B-F50E-0C67-E369-D749D8F796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 flipH="1">
            <a:off x="0" y="0"/>
            <a:ext cx="7024688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9B40FD-8703-8858-9649-FEBB48F5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06" y="2456733"/>
            <a:ext cx="8124873" cy="1639939"/>
          </a:xfrm>
        </p:spPr>
        <p:txBody>
          <a:bodyPr/>
          <a:lstStyle/>
          <a:p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Beyond the Checklist: Mastering Compliance and Monitoring in Charter Schools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56742-F4E2-870E-6E2F-14BE52F19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7758" y="4237842"/>
            <a:ext cx="3913632" cy="2066544"/>
          </a:xfrm>
        </p:spPr>
        <p:txBody>
          <a:bodyPr/>
          <a:lstStyle/>
          <a:p>
            <a:r>
              <a:rPr lang="en-US" dirty="0"/>
              <a:t>Dr. Kia Sweeney Scott, </a:t>
            </a:r>
            <a:r>
              <a:rPr lang="en-US" sz="2000" i="1" dirty="0"/>
              <a:t>FACSA President</a:t>
            </a:r>
            <a:endParaRPr lang="en-US" i="1" dirty="0"/>
          </a:p>
          <a:p>
            <a:r>
              <a:rPr lang="en-US" dirty="0"/>
              <a:t>Marianne Blair,</a:t>
            </a:r>
          </a:p>
          <a:p>
            <a:r>
              <a:rPr lang="en-US" sz="2000" i="1" dirty="0"/>
              <a:t>FACSA Executive Director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55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0CE5F8-62E5-3C75-1B2D-C41A2578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703"/>
            <a:ext cx="11605600" cy="1639937"/>
          </a:xfrm>
        </p:spPr>
        <p:txBody>
          <a:bodyPr wrap="square" anchor="ctr">
            <a:normAutofit/>
          </a:bodyPr>
          <a:lstStyle/>
          <a:p>
            <a:r>
              <a:rPr lang="en-US"/>
              <a:t>Why is Monitoring Important?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4C00884-289D-F792-05B7-8301E4CD172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graphicFrame>
        <p:nvGraphicFramePr>
          <p:cNvPr id="13" name="Text Placeholder 3">
            <a:extLst>
              <a:ext uri="{FF2B5EF4-FFF2-40B4-BE49-F238E27FC236}">
                <a16:creationId xmlns:a16="http://schemas.microsoft.com/office/drawing/2014/main" id="{1D8C72EA-177A-2D5E-09BE-C9210508E89B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1951357445"/>
              </p:ext>
            </p:extLst>
          </p:nvPr>
        </p:nvGraphicFramePr>
        <p:xfrm>
          <a:off x="323778" y="2029508"/>
          <a:ext cx="10963656" cy="3364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242C572-C01D-0C0E-0407-D1D70665076B}"/>
              </a:ext>
            </a:extLst>
          </p:cNvPr>
          <p:cNvSpPr txBox="1"/>
          <p:nvPr/>
        </p:nvSpPr>
        <p:spPr>
          <a:xfrm>
            <a:off x="4249947" y="5543910"/>
            <a:ext cx="3102633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 algn="ctr"/>
            <a:r>
              <a:rPr lang="en-US" b="1" dirty="0">
                <a:solidFill>
                  <a:schemeClr val="accent2">
                    <a:lumMod val="76000"/>
                  </a:schemeClr>
                </a:solidFill>
                <a:latin typeface="Calibri"/>
                <a:cs typeface="Arial"/>
              </a:rPr>
              <a:t>Overall, effective monitoring helps maintain the integrity, quality, and efficiency of charter schools</a:t>
            </a:r>
            <a:r>
              <a:rPr lang="en-US" sz="1600" b="1" dirty="0">
                <a:solidFill>
                  <a:schemeClr val="accent2">
                    <a:lumMod val="76000"/>
                  </a:schemeClr>
                </a:solidFill>
                <a:latin typeface="Calibri"/>
                <a:cs typeface="Arial"/>
              </a:rPr>
              <a:t>.​</a:t>
            </a:r>
            <a:endParaRPr lang="en-US" sz="1600" b="1" dirty="0">
              <a:solidFill>
                <a:schemeClr val="accent2">
                  <a:lumMod val="76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79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CDACC7-1217-0EBC-08D2-978CFD66EA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marL="151765">
              <a:lnSpc>
                <a:spcPct val="105000"/>
              </a:lnSpc>
              <a:spcAft>
                <a:spcPts val="800"/>
              </a:spcAft>
              <a:buClrTx/>
              <a:buSzPts val="1800"/>
            </a:pPr>
            <a:r>
              <a:rPr lang="en-US" sz="2900" b="1" dirty="0">
                <a:latin typeface="TW Cen MT"/>
                <a:ea typeface="Jost" panose="020B0604020202020204" charset="0"/>
              </a:rPr>
              <a:t>Overseeing Academic, Financial, and </a:t>
            </a:r>
            <a:br>
              <a:rPr lang="en-US" sz="2900" b="1" dirty="0">
                <a:latin typeface="TW Cen MT"/>
                <a:ea typeface="Jost" panose="020B0604020202020204" charset="0"/>
              </a:rPr>
            </a:br>
            <a:r>
              <a:rPr lang="en-US" sz="2900" b="1" dirty="0">
                <a:latin typeface="TW Cen MT"/>
                <a:ea typeface="Jost" panose="020B0604020202020204" charset="0"/>
              </a:rPr>
              <a:t>Operational Performance</a:t>
            </a:r>
            <a:endParaRPr lang="en-US" sz="2900" dirty="0">
              <a:latin typeface="TW Cen M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87FFD1-AE40-6A2D-8BC3-965F93BB050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60970" y="3134444"/>
            <a:ext cx="3739896" cy="3191256"/>
          </a:xfrm>
        </p:spPr>
        <p:txBody>
          <a:bodyPr>
            <a:normAutofit fontScale="92500" lnSpcReduction="20000"/>
          </a:bodyPr>
          <a:lstStyle/>
          <a:p>
            <a:r>
              <a:rPr lang="en-US" sz="2800" b="0" cap="none" dirty="0">
                <a:latin typeface="Tw Cen MT" panose="020B0602020104020603" pitchFamily="34" charset="0"/>
                <a:ea typeface="Jost" panose="020B0604020202020204" charset="0"/>
              </a:rPr>
              <a:t>By working together, organizations and charter schools can leverage their strengths and address common challenges, ultimately leading to a more effective and equitable education system.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90F57D-EE23-873E-7A5B-C3FFFD7F8687}"/>
              </a:ext>
            </a:extLst>
          </p:cNvPr>
          <p:cNvSpPr txBox="1"/>
          <p:nvPr/>
        </p:nvSpPr>
        <p:spPr>
          <a:xfrm>
            <a:off x="7744764" y="6033313"/>
            <a:ext cx="331819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latin typeface="TW Cen MT"/>
                <a:ea typeface="Jost" panose="020B0604020202020204" charset="0"/>
              </a:rPr>
              <a:t>*Required per F. S. § 1002.33(5): Sponsor Duties </a:t>
            </a:r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50E631A-6499-E4A3-2649-C0D10AB28BFF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4265374026"/>
              </p:ext>
            </p:extLst>
          </p:nvPr>
        </p:nvGraphicFramePr>
        <p:xfrm>
          <a:off x="2730918" y="2464624"/>
          <a:ext cx="7853111" cy="4110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421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78D1-0C4C-C746-EC4B-D5FB81046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Developing Robust Monitoring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60DBB-6CB0-EA69-7B23-D370F9095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25235BE-966A-9370-5CB0-62C8983EAF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6123257"/>
              </p:ext>
            </p:extLst>
          </p:nvPr>
        </p:nvGraphicFramePr>
        <p:xfrm>
          <a:off x="1191883" y="2280249"/>
          <a:ext cx="9503433" cy="4577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1681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0CE5F8-62E5-3C75-1B2D-C41A2578C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</p:spPr>
        <p:txBody>
          <a:bodyPr wrap="square" anchor="ctr">
            <a:normAutofit/>
          </a:bodyPr>
          <a:lstStyle/>
          <a:p>
            <a:r>
              <a:rPr lang="en-US"/>
              <a:t>When Does Monitoring Take Place?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5CE8E-FEDA-280D-FB19-67589821E9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98357" y="2775115"/>
            <a:ext cx="3785937" cy="3544054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Clr>
                <a:schemeClr val="tx1"/>
              </a:buClr>
              <a:buSzPct val="150000"/>
            </a:pPr>
            <a:r>
              <a:rPr lang="en-US" sz="2400" dirty="0"/>
              <a:t>Monthly Monitoring </a:t>
            </a:r>
          </a:p>
          <a:p>
            <a:pPr>
              <a:spcAft>
                <a:spcPts val="800"/>
              </a:spcAft>
              <a:buClr>
                <a:schemeClr val="tx1"/>
              </a:buClr>
              <a:buSzPct val="150000"/>
            </a:pPr>
            <a:r>
              <a:rPr lang="en-US" sz="2400" dirty="0"/>
              <a:t>Renewal Process</a:t>
            </a:r>
          </a:p>
          <a:p>
            <a:pPr lvl="2" indent="0">
              <a:spcAft>
                <a:spcPts val="800"/>
              </a:spcAft>
              <a:buClr>
                <a:schemeClr val="tx1"/>
              </a:buClr>
              <a:buSzPct val="150000"/>
              <a:buNone/>
            </a:pPr>
            <a:r>
              <a:rPr lang="en-US" sz="2400" dirty="0"/>
              <a:t>Required in statute to monitor charter  contract at end of term (five years initially)</a:t>
            </a:r>
          </a:p>
          <a:p>
            <a:pPr>
              <a:spcAft>
                <a:spcPts val="800"/>
              </a:spcAft>
              <a:buClr>
                <a:schemeClr val="tx1"/>
              </a:buClr>
              <a:buSzPct val="150000"/>
            </a:pPr>
            <a:r>
              <a:rPr lang="en-US" sz="2400" dirty="0"/>
              <a:t>High Stakes Review</a:t>
            </a:r>
          </a:p>
        </p:txBody>
      </p:sp>
      <p:pic>
        <p:nvPicPr>
          <p:cNvPr id="7" name="Video 6" descr="People Discussing">
            <a:extLst>
              <a:ext uri="{FF2B5EF4-FFF2-40B4-BE49-F238E27FC236}">
                <a16:creationId xmlns:a16="http://schemas.microsoft.com/office/drawing/2014/main" id="{B86F40FF-23DB-9FD2-9640-8D4AF77AFC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3031" b="2"/>
          <a:stretch/>
        </p:blipFill>
        <p:spPr>
          <a:xfrm>
            <a:off x="4973052" y="2799263"/>
            <a:ext cx="5504193" cy="3559943"/>
          </a:xfrm>
          <a:prstGeom prst="rect">
            <a:avLst/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FADA2AD-8615-FE4F-9080-D4CE7070657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B64662-0E57-DE71-6EAA-28488806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TW Cen MT"/>
              </a:rPr>
              <a:t>MONITORING ACADEMIC PERFORMANCE</a:t>
            </a:r>
            <a:endParaRPr lang="en-US" sz="3600" dirty="0">
              <a:solidFill>
                <a:srgbClr val="FF0000"/>
              </a:solidFill>
              <a:latin typeface="TW Cen M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56832-4846-2696-9B3D-3656908A7407}"/>
              </a:ext>
            </a:extLst>
          </p:cNvPr>
          <p:cNvSpPr txBox="1"/>
          <p:nvPr/>
        </p:nvSpPr>
        <p:spPr>
          <a:xfrm>
            <a:off x="287886" y="1039201"/>
            <a:ext cx="5346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ANNUAL ACADEMIC REVIEW TIMELINE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5FDB02-F2D1-6684-F129-D103874E9169}"/>
              </a:ext>
            </a:extLst>
          </p:cNvPr>
          <p:cNvSpPr txBox="1"/>
          <p:nvPr/>
        </p:nvSpPr>
        <p:spPr>
          <a:xfrm>
            <a:off x="435200" y="1561712"/>
            <a:ext cx="5739910" cy="60016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sz="2000" b="1" dirty="0">
                <a:latin typeface="TW Cen MT"/>
                <a:ea typeface="Jost" panose="020B0604020202020204" charset="0"/>
              </a:rPr>
              <a:t>Year 1</a:t>
            </a:r>
          </a:p>
          <a:p>
            <a:pPr lvl="0"/>
            <a:r>
              <a:rPr lang="en-US" sz="2000" dirty="0">
                <a:latin typeface="TW Cen MT"/>
                <a:ea typeface="Jost" panose="020B0604020202020204" charset="0"/>
              </a:rPr>
              <a:t>By October 15 of the first year, the school provides achievement goal</a:t>
            </a:r>
          </a:p>
          <a:p>
            <a:pPr lvl="0"/>
            <a:endParaRPr lang="en-US" sz="2000" dirty="0">
              <a:latin typeface="TW Cen MT"/>
              <a:ea typeface="Jost" panose="020B0604020202020204" charset="0"/>
            </a:endParaRPr>
          </a:p>
          <a:p>
            <a:pPr lvl="0"/>
            <a:r>
              <a:rPr lang="en-US" sz="2000" b="1" dirty="0">
                <a:latin typeface="TW Cen MT"/>
                <a:ea typeface="Jost" panose="020B0604020202020204" charset="0"/>
              </a:rPr>
              <a:t>Year 2: </a:t>
            </a:r>
          </a:p>
          <a:p>
            <a:pPr lvl="0"/>
            <a:r>
              <a:rPr lang="en-US" sz="2000" dirty="0">
                <a:latin typeface="TW Cen MT"/>
                <a:ea typeface="Jost" panose="020B0604020202020204" charset="0"/>
              </a:rPr>
              <a:t>By October 15 of the second year, the school provides achievement goals for the remaining years, up to maximum of four years or the end of contract term</a:t>
            </a:r>
          </a:p>
          <a:p>
            <a:pPr lvl="0"/>
            <a:endParaRPr lang="en-US" sz="2000" dirty="0">
              <a:latin typeface="TW Cen MT"/>
              <a:ea typeface="Jost" panose="020B0604020202020204" charset="0"/>
            </a:endParaRPr>
          </a:p>
          <a:p>
            <a:pPr lvl="0"/>
            <a:r>
              <a:rPr lang="en-US" sz="2000" b="1" dirty="0">
                <a:latin typeface="TW Cen MT"/>
                <a:ea typeface="Jost" panose="020B0604020202020204" charset="0"/>
              </a:rPr>
              <a:t>Ongoing</a:t>
            </a:r>
          </a:p>
          <a:p>
            <a:pPr lvl="0"/>
            <a:r>
              <a:rPr lang="en-US" sz="2000" dirty="0">
                <a:latin typeface="TW Cen MT"/>
                <a:ea typeface="Jost" panose="020B0604020202020204" charset="0"/>
              </a:rPr>
              <a:t>Annually, the school reports its performance against the academic goals</a:t>
            </a:r>
          </a:p>
          <a:p>
            <a:pPr lvl="0"/>
            <a:endParaRPr lang="en-US" sz="2000" dirty="0">
              <a:latin typeface="TW Cen MT"/>
              <a:ea typeface="Jost" panose="020B0604020202020204" charset="0"/>
            </a:endParaRPr>
          </a:p>
          <a:p>
            <a:pPr lvl="0"/>
            <a:r>
              <a:rPr lang="en-US" sz="2000" b="1" dirty="0">
                <a:latin typeface="TW Cen MT"/>
                <a:ea typeface="Jost" panose="020B0604020202020204" charset="0"/>
              </a:rPr>
              <a:t>Annually</a:t>
            </a:r>
          </a:p>
          <a:p>
            <a:pPr lvl="0"/>
            <a:r>
              <a:rPr lang="en-US" sz="2000" dirty="0">
                <a:latin typeface="TW Cen MT"/>
                <a:ea typeface="Jost" panose="020B0604020202020204" charset="0"/>
              </a:rPr>
              <a:t>Sponsor must review academic goals within 30 days of receipt</a:t>
            </a:r>
          </a:p>
          <a:p>
            <a:pPr lvl="0"/>
            <a:endParaRPr lang="en-US" sz="1600" dirty="0">
              <a:latin typeface="Jost" panose="020B0604020202020204" charset="0"/>
              <a:ea typeface="Jost" panose="020B0604020202020204" charset="0"/>
            </a:endParaRPr>
          </a:p>
          <a:p>
            <a:pPr lvl="0"/>
            <a:endParaRPr lang="en-US" sz="1600" dirty="0">
              <a:latin typeface="Jost" panose="020B0604020202020204" charset="0"/>
              <a:ea typeface="Jost" panose="020B0604020202020204" charset="0"/>
            </a:endParaRPr>
          </a:p>
          <a:p>
            <a:pPr lvl="0"/>
            <a:endParaRPr lang="en-US" sz="1600" dirty="0">
              <a:latin typeface="Jost" panose="020B0604020202020204" charset="0"/>
              <a:ea typeface="Jost" panose="020B0604020202020204" charset="0"/>
            </a:endParaRPr>
          </a:p>
          <a:p>
            <a:endParaRPr lang="en-US" sz="16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19A19B-A2DC-F75A-D9A0-18EFA430552F}"/>
              </a:ext>
            </a:extLst>
          </p:cNvPr>
          <p:cNvCxnSpPr/>
          <p:nvPr/>
        </p:nvCxnSpPr>
        <p:spPr>
          <a:xfrm>
            <a:off x="6209212" y="1244385"/>
            <a:ext cx="0" cy="4468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B8C14D-C570-FE24-A9AE-8A679FF3902F}"/>
              </a:ext>
            </a:extLst>
          </p:cNvPr>
          <p:cNvSpPr txBox="1"/>
          <p:nvPr/>
        </p:nvSpPr>
        <p:spPr>
          <a:xfrm>
            <a:off x="6243315" y="1045901"/>
            <a:ext cx="401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STATUTORY REQUIREMENTS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5F187-8B0B-9D28-593B-F7A30DAD8E0E}"/>
              </a:ext>
            </a:extLst>
          </p:cNvPr>
          <p:cNvSpPr txBox="1"/>
          <p:nvPr/>
        </p:nvSpPr>
        <p:spPr>
          <a:xfrm>
            <a:off x="6490069" y="1561711"/>
            <a:ext cx="5346559" cy="5304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sz="2000" b="1" dirty="0">
                <a:latin typeface="TW Cen MT"/>
                <a:ea typeface="Jost" panose="020B0604020202020204" charset="0"/>
              </a:rPr>
              <a:t>F.S. § 1002.33(2): Guiding Principles; Purpose </a:t>
            </a:r>
          </a:p>
          <a:p>
            <a:pPr lvl="0"/>
            <a:endParaRPr lang="en-US" sz="2000" dirty="0">
              <a:latin typeface="TW Cen MT"/>
              <a:ea typeface="Jost" panose="020B0604020202020204" charset="0"/>
            </a:endParaRPr>
          </a:p>
          <a:p>
            <a:pPr lvl="0"/>
            <a:r>
              <a:rPr lang="en-US" sz="2000" b="1" dirty="0">
                <a:latin typeface="TW Cen MT"/>
                <a:ea typeface="Jost" panose="020B0604020202020204" charset="0"/>
              </a:rPr>
              <a:t>F. S. § 1002.33(8): Causes for Nonrenewal </a:t>
            </a:r>
          </a:p>
          <a:p>
            <a:pPr lvl="0"/>
            <a:r>
              <a:rPr lang="en-US" sz="2000" dirty="0">
                <a:latin typeface="TW Cen MT"/>
                <a:ea typeface="Jost" panose="020B0604020202020204" charset="0"/>
              </a:rPr>
              <a:t>The sponsor shall make academic achievement for all students the most important factor </a:t>
            </a:r>
          </a:p>
          <a:p>
            <a:pPr lvl="1"/>
            <a:endParaRPr lang="en-US" sz="2000" dirty="0">
              <a:latin typeface="TW Cen MT"/>
              <a:ea typeface="Jost" panose="020B0604020202020204" charset="0"/>
            </a:endParaRPr>
          </a:p>
          <a:p>
            <a:pPr lvl="0"/>
            <a:r>
              <a:rPr lang="en-US" sz="2000" b="1" dirty="0">
                <a:latin typeface="TW Cen MT"/>
                <a:ea typeface="Jost" panose="020B0604020202020204" charset="0"/>
              </a:rPr>
              <a:t>F. S. § 1002.33(5): Sponsor Duties </a:t>
            </a:r>
          </a:p>
          <a:p>
            <a:pPr lvl="0"/>
            <a:r>
              <a:rPr lang="en-US" sz="2000" dirty="0">
                <a:latin typeface="TW Cen MT"/>
                <a:ea typeface="Jost" panose="020B0604020202020204" charset="0"/>
              </a:rPr>
              <a:t>Monitor and review the charter’s progress toward the goals established in the charter</a:t>
            </a:r>
          </a:p>
          <a:p>
            <a:pPr lvl="1"/>
            <a:endParaRPr lang="en-US" sz="2000" dirty="0">
              <a:latin typeface="TW Cen MT"/>
              <a:ea typeface="Jost" panose="020B0604020202020204" charset="0"/>
            </a:endParaRPr>
          </a:p>
          <a:p>
            <a:pPr lvl="0"/>
            <a:r>
              <a:rPr lang="en-US" sz="2000" b="1" dirty="0">
                <a:latin typeface="TW Cen MT"/>
                <a:ea typeface="Jost" panose="020B0604020202020204" charset="0"/>
              </a:rPr>
              <a:t>Florida Standard Contract: Section 2 – Academic Accountability </a:t>
            </a:r>
          </a:p>
          <a:p>
            <a:pPr lvl="0"/>
            <a:r>
              <a:rPr lang="en-US" sz="2000" dirty="0">
                <a:latin typeface="TW Cen MT"/>
                <a:ea typeface="Jost" panose="020B0604020202020204" charset="0"/>
              </a:rPr>
              <a:t>The annual objectives must include goals around growth and proficiency on state assessments </a:t>
            </a:r>
          </a:p>
          <a:p>
            <a:pPr lvl="1" algn="ctr"/>
            <a:endParaRPr lang="en-US" sz="1067" dirty="0">
              <a:latin typeface="Jost" panose="020B0604020202020204" charset="0"/>
              <a:ea typeface="Jost" panose="020B0604020202020204" charset="0"/>
            </a:endParaRPr>
          </a:p>
          <a:p>
            <a:pPr lvl="1" algn="ctr"/>
            <a:endParaRPr lang="en-US" sz="2400" dirty="0">
              <a:latin typeface="Jost" panose="020B0604020202020204" charset="0"/>
              <a:ea typeface="Jost" panose="020B0604020202020204" charset="0"/>
            </a:endParaRPr>
          </a:p>
          <a:p>
            <a:pPr lvl="0" algn="ctr"/>
            <a:endParaRPr lang="en-US" sz="2400" dirty="0">
              <a:latin typeface="Jost" panose="020B0604020202020204" charset="0"/>
              <a:ea typeface="Jos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37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B64662-0E57-DE71-6EAA-28488806A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" y="824686"/>
            <a:ext cx="7154158" cy="1632045"/>
          </a:xfrm>
        </p:spPr>
        <p:txBody>
          <a:bodyPr wrap="square" anchor="ctr">
            <a:normAutofit/>
          </a:bodyPr>
          <a:lstStyle/>
          <a:p>
            <a:r>
              <a:rPr lang="en-US"/>
              <a:t>Examples of Compliance Monitoring and </a:t>
            </a:r>
            <a:br>
              <a:rPr lang="en-US"/>
            </a:br>
            <a:r>
              <a:rPr lang="en-US"/>
              <a:t>Oversight Practices</a:t>
            </a:r>
          </a:p>
        </p:txBody>
      </p:sp>
      <p:pic>
        <p:nvPicPr>
          <p:cNvPr id="12" name="Content Placeholder 11" descr="Work tools and supplies">
            <a:extLst>
              <a:ext uri="{FF2B5EF4-FFF2-40B4-BE49-F238E27FC236}">
                <a16:creationId xmlns:a16="http://schemas.microsoft.com/office/drawing/2014/main" id="{4673054A-1DD8-B055-6FAB-A5E4E236591F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7722607" y="223930"/>
            <a:ext cx="3680988" cy="2453992"/>
          </a:xfr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631B516-9A4C-BFD9-D8C6-C3C593FA624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1A4C12E-2135-EC99-9BD7-D6B62367EF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510184"/>
              </p:ext>
            </p:extLst>
          </p:nvPr>
        </p:nvGraphicFramePr>
        <p:xfrm>
          <a:off x="640080" y="2834639"/>
          <a:ext cx="10252509" cy="3886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9716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0CE5F8-62E5-3C75-1B2D-C41A2578C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</p:spPr>
        <p:txBody>
          <a:bodyPr wrap="square" anchor="ctr">
            <a:normAutofit/>
          </a:bodyPr>
          <a:lstStyle/>
          <a:p>
            <a:r>
              <a:rPr lang="en-US"/>
              <a:t>What Tools are Used to Monitor </a:t>
            </a:r>
            <a:br>
              <a:rPr lang="en-US"/>
            </a:br>
            <a:r>
              <a:rPr lang="en-US"/>
              <a:t>Charter Schools?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5CE8E-FEDA-280D-FB19-67589821E9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5988" y="2761487"/>
            <a:ext cx="5680755" cy="376994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0" dirty="0"/>
              <a:t>Pre-Opening Checklist</a:t>
            </a: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0" dirty="0"/>
              <a:t>Annual Report</a:t>
            </a: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0" dirty="0"/>
              <a:t>Compliance Monitoring Software Program</a:t>
            </a: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0" dirty="0"/>
              <a:t>Site Visit Resources </a:t>
            </a: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0" dirty="0"/>
              <a:t>Renewal Package</a:t>
            </a: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0" dirty="0"/>
              <a:t>Monitoring Checklists and Tools</a:t>
            </a: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0" dirty="0"/>
              <a:t>School Accountability Reports</a:t>
            </a:r>
          </a:p>
        </p:txBody>
      </p:sp>
      <p:pic>
        <p:nvPicPr>
          <p:cNvPr id="6" name="Picture 5" descr="Construction work tools">
            <a:extLst>
              <a:ext uri="{FF2B5EF4-FFF2-40B4-BE49-F238E27FC236}">
                <a16:creationId xmlns:a16="http://schemas.microsoft.com/office/drawing/2014/main" id="{CF51449E-5316-51F7-7188-68D445BFC4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46" r="20784" b="-1"/>
          <a:stretch/>
        </p:blipFill>
        <p:spPr>
          <a:xfrm>
            <a:off x="6862918" y="10"/>
            <a:ext cx="5329082" cy="685799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  <a:noFill/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C969A88-30D5-4F97-0780-DF7229CF992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63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E6B61E-EE9C-B7BD-0707-6BD34E296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7690757" cy="1639937"/>
          </a:xfrm>
        </p:spPr>
        <p:txBody>
          <a:bodyPr wrap="square" anchor="ctr">
            <a:normAutofit/>
          </a:bodyPr>
          <a:lstStyle/>
          <a:p>
            <a:r>
              <a:rPr lang="en-US"/>
              <a:t>Conducting Site Visits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8976F2-7970-4BD0-9049-0C4EB432C37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90757" y="1135260"/>
            <a:ext cx="2962656" cy="1013678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r>
              <a:rPr lang="en-US" dirty="0"/>
              <a:t>Sponsors conduct site visits for different purposes.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F10A1A5-21FC-163F-EDE5-5046426B506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E4087C96-1ECB-F702-910B-C8CC6E62CA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8401506"/>
              </p:ext>
            </p:extLst>
          </p:nvPr>
        </p:nvGraphicFramePr>
        <p:xfrm>
          <a:off x="1532164" y="2775197"/>
          <a:ext cx="9127672" cy="3776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0209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E90112-B8C2-CEF0-61F5-8604F7C2F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0529"/>
            <a:ext cx="10191549" cy="1639937"/>
          </a:xfrm>
        </p:spPr>
        <p:txBody>
          <a:bodyPr wrap="square" anchor="ctr">
            <a:normAutofit/>
          </a:bodyPr>
          <a:lstStyle/>
          <a:p>
            <a:r>
              <a:rPr lang="en-US"/>
              <a:t>Site Visit Activities</a:t>
            </a:r>
          </a:p>
        </p:txBody>
      </p:sp>
      <p:pic>
        <p:nvPicPr>
          <p:cNvPr id="6" name="Picture Placeholder 5" descr="Yellow school bus">
            <a:extLst>
              <a:ext uri="{FF2B5EF4-FFF2-40B4-BE49-F238E27FC236}">
                <a16:creationId xmlns:a16="http://schemas.microsoft.com/office/drawing/2014/main" id="{A1D95DB5-A889-183D-3D7B-DDEE7E6F20B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rcRect l="2772" r="19000" b="-2"/>
          <a:stretch/>
        </p:blipFill>
        <p:spPr>
          <a:xfrm>
            <a:off x="741318" y="2211196"/>
            <a:ext cx="3739896" cy="3191256"/>
          </a:xfr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610AF5-E247-35A3-A555-E3EDDBC996E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38795" y="2002518"/>
            <a:ext cx="5936034" cy="471895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buClrTx/>
              <a:buSzPct val="95000"/>
            </a:pPr>
            <a:r>
              <a:rPr lang="en-US" sz="2400" cap="none" dirty="0"/>
              <a:t>School walk-through: walk through of school to observe school culture, facility, safety, learning environment</a:t>
            </a:r>
          </a:p>
          <a:p>
            <a:pPr marL="152396">
              <a:spcBef>
                <a:spcPts val="0"/>
              </a:spcBef>
            </a:pPr>
            <a:endParaRPr lang="en-US" sz="2400" cap="none" dirty="0"/>
          </a:p>
          <a:p>
            <a:pPr>
              <a:spcBef>
                <a:spcPts val="0"/>
              </a:spcBef>
              <a:buClrTx/>
              <a:buSzPct val="90000"/>
            </a:pPr>
            <a:r>
              <a:rPr lang="en-US" sz="2400" cap="none" dirty="0"/>
              <a:t>Classroom observations: observe fidelity to their model and best practices for instructing students with disabilities and English learners</a:t>
            </a:r>
          </a:p>
          <a:p>
            <a:pPr marL="152396">
              <a:spcBef>
                <a:spcPts val="0"/>
              </a:spcBef>
            </a:pPr>
            <a:endParaRPr lang="en-US" sz="2400" cap="none" dirty="0"/>
          </a:p>
          <a:p>
            <a:pPr>
              <a:spcBef>
                <a:spcPts val="0"/>
              </a:spcBef>
              <a:buClrTx/>
              <a:buSzPct val="150000"/>
            </a:pPr>
            <a:r>
              <a:rPr lang="en-US" sz="2400" cap="none" dirty="0"/>
              <a:t>Document review: review documents such as:</a:t>
            </a:r>
          </a:p>
          <a:p>
            <a:pPr marL="285750" lvl="1" indent="-28575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IEP records</a:t>
            </a:r>
          </a:p>
          <a:p>
            <a:pPr marL="285750" lvl="1" indent="-28575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teacher credential documents</a:t>
            </a:r>
          </a:p>
          <a:p>
            <a:pPr marL="285750" lvl="1" indent="-28575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school safety plans </a:t>
            </a:r>
          </a:p>
          <a:p>
            <a:pPr marL="285750" lvl="1" indent="-28575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enrollment documents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1BAA471-7DE9-AF4E-F098-A7FF49F5C4F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32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7F38-B0A0-A7F6-E8FD-7403A7928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Effective Communication Strategies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65EB45-B86B-1AF5-4686-1D88C19183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1000" y="2652665"/>
            <a:ext cx="6363832" cy="370368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BUILDING TRANSPARENT RELATIONSHIPS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Regular updates and reports to stakeholders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Open lines of communication with families and communities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IMPORTANCE OF COLLABORATION AMONG STAKEHOLDERS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Engaging teachers, parents, and community leaders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Establishing advisory councils or committees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Setting expectations for reporting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Utilizing various channels (meetings, newsletters, social media)</a:t>
            </a:r>
          </a:p>
        </p:txBody>
      </p:sp>
      <p:pic>
        <p:nvPicPr>
          <p:cNvPr id="7" name="Content Placeholder 6" descr="People using sign language">
            <a:extLst>
              <a:ext uri="{FF2B5EF4-FFF2-40B4-BE49-F238E27FC236}">
                <a16:creationId xmlns:a16="http://schemas.microsoft.com/office/drawing/2014/main" id="{5A28F0C2-3E10-3B75-8FC7-3EED942A8E9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7191" r="30940" b="-1"/>
          <a:stretch/>
        </p:blipFill>
        <p:spPr>
          <a:xfrm>
            <a:off x="6862918" y="10"/>
            <a:ext cx="5329082" cy="6857990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94BC5-494D-B4B4-E7D9-B3FE77DE87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22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SPEAKER BIO- Kia Scott, </a:t>
            </a:r>
            <a:r>
              <a:rPr lang="en-US" dirty="0" err="1"/>
              <a:t>Ed.D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4C6FF84-1A7B-F4E4-C330-04172987CB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258567"/>
            <a:ext cx="5545184" cy="4468803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Career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Newark, New Jersey</a:t>
            </a:r>
          </a:p>
          <a:p>
            <a:pPr marL="578358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Teacher</a:t>
            </a:r>
          </a:p>
          <a:p>
            <a:pPr marL="578358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Whole School Reform Facilitator </a:t>
            </a:r>
          </a:p>
          <a:p>
            <a:pPr marL="578358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Literacy Coach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Academic Manager – school for at-risk girls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Orange County Public Schools</a:t>
            </a:r>
          </a:p>
          <a:p>
            <a:pPr marL="578358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Senior Administrator</a:t>
            </a:r>
          </a:p>
          <a:p>
            <a:pPr marL="578358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Director</a:t>
            </a:r>
          </a:p>
          <a:p>
            <a:pPr marL="578358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Senior Director for School Choice Services  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61E5B6D-6B2B-DDCF-75D4-F2C14E755AF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80415" y="2258567"/>
            <a:ext cx="4657997" cy="4468804"/>
          </a:xfrm>
        </p:spPr>
        <p:txBody>
          <a:bodyPr>
            <a:normAutofit fontScale="25000" lnSpcReduction="20000"/>
          </a:bodyPr>
          <a:lstStyle/>
          <a:p>
            <a:r>
              <a:rPr lang="en-US" sz="8000" b="1" dirty="0"/>
              <a:t>Professional Experience &amp;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200" dirty="0"/>
              <a:t>FDOE CSP Grant Reviewer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200" dirty="0"/>
              <a:t>FDOE Charter Appeal Commission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200" dirty="0"/>
              <a:t>Florida Association of Charter School Authorizers (FACSA)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200" dirty="0"/>
              <a:t>KIPP Leadership Design Fellowship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200" dirty="0"/>
              <a:t>Orange County Public Schools Leadership Development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200" dirty="0"/>
              <a:t>BA  – Howard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200" dirty="0"/>
              <a:t>MA – Fairleigh Dickinson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200" dirty="0" err="1"/>
              <a:t>Ed.D</a:t>
            </a:r>
            <a:r>
              <a:rPr lang="en-US" sz="7200" dirty="0"/>
              <a:t> – Walden University</a:t>
            </a:r>
          </a:p>
          <a:p>
            <a:endParaRPr lang="en-US" dirty="0"/>
          </a:p>
        </p:txBody>
      </p: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D8F5C848-3123-8D46-E5DB-6516B3EE8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083" y="1"/>
            <a:ext cx="1580998" cy="22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91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66D24-577A-DB7E-0306-5A0DDFAA7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8517"/>
            <a:ext cx="10191549" cy="1639937"/>
          </a:xfrm>
        </p:spPr>
        <p:txBody>
          <a:bodyPr/>
          <a:lstStyle/>
          <a:p>
            <a:r>
              <a:rPr lang="en-US" dirty="0"/>
              <a:t>Compliance Frameworks in Colorado and California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C2F62-8098-1D96-62C6-223C4D6079C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1660" y="2139043"/>
            <a:ext cx="6649869" cy="4865914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cap="none" dirty="0"/>
              <a:t>OVERVIEW OF COMPLIANCE IN COLORADO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cap="none" dirty="0"/>
              <a:t>Key regulatory bodies: Colorado Department of Education (CDE), State Charter School Institute</a:t>
            </a: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cap="none" dirty="0"/>
              <a:t>Primary legislation: Colorado Charter Schools Act</a:t>
            </a: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cap="none" dirty="0"/>
              <a:t>Accountability measures: performance frameworks based on academic achievement, growth, and financial health</a:t>
            </a: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cap="none" dirty="0"/>
              <a:t>Key compliance areas: enrollment practices, financial reporting, and special education requirements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23AF4-BA7F-17CB-D82F-414C2B30711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26" name="Picture 2" descr="National Network for District Authorizing">
            <a:extLst>
              <a:ext uri="{FF2B5EF4-FFF2-40B4-BE49-F238E27FC236}">
                <a16:creationId xmlns:a16="http://schemas.microsoft.com/office/drawing/2014/main" id="{3389EB4A-834F-70DE-A68F-A7E4696B7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736" y="595926"/>
            <a:ext cx="2788264" cy="68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89B101-FDFC-63CE-D192-85AE5193ED6C}"/>
              </a:ext>
            </a:extLst>
          </p:cNvPr>
          <p:cNvSpPr txBox="1"/>
          <p:nvPr/>
        </p:nvSpPr>
        <p:spPr>
          <a:xfrm>
            <a:off x="10524839" y="1127154"/>
            <a:ext cx="20004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https://nn4da.org/</a:t>
            </a:r>
          </a:p>
        </p:txBody>
      </p:sp>
      <p:pic>
        <p:nvPicPr>
          <p:cNvPr id="11" name="Picture 10" descr="A river running through a forest&#10;&#10;Description automatically generated">
            <a:extLst>
              <a:ext uri="{FF2B5EF4-FFF2-40B4-BE49-F238E27FC236}">
                <a16:creationId xmlns:a16="http://schemas.microsoft.com/office/drawing/2014/main" id="{DE61FBE0-7249-8470-E285-1AD69E661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55176" y="2426069"/>
            <a:ext cx="4289334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35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66D24-577A-DB7E-0306-5A0DDFAA7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8517"/>
            <a:ext cx="10191549" cy="1639937"/>
          </a:xfrm>
        </p:spPr>
        <p:txBody>
          <a:bodyPr/>
          <a:lstStyle/>
          <a:p>
            <a:r>
              <a:rPr lang="en-US" dirty="0"/>
              <a:t>Compliance Frameworks in Colorado and California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3F8DA9-0DE7-1ACD-B5DF-6111EC634A0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39342" y="2101012"/>
            <a:ext cx="6384471" cy="439019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cap="none" dirty="0"/>
              <a:t>OVERVIEW OF COMPLIANCE IN CALIFORNIA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cap="none" dirty="0"/>
              <a:t>Key regulatory bodies: California Department of Education (CDE), local school districts as authorizers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cap="none" dirty="0"/>
              <a:t>Primary legislation: California Charter Schools Act of 1992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cap="none" dirty="0"/>
              <a:t>Accountability measures: charter renewal criteria focusing on academic outcomes and fiscal solvency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cap="none" dirty="0"/>
              <a:t>Key compliance areas: transparent governance, student demographics, and accountability plans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23AF4-BA7F-17CB-D82F-414C2B30711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26" name="Picture 2" descr="National Network for District Authorizing">
            <a:extLst>
              <a:ext uri="{FF2B5EF4-FFF2-40B4-BE49-F238E27FC236}">
                <a16:creationId xmlns:a16="http://schemas.microsoft.com/office/drawing/2014/main" id="{3389EB4A-834F-70DE-A68F-A7E4696B7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736" y="595926"/>
            <a:ext cx="2788264" cy="68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89B101-FDFC-63CE-D192-85AE5193ED6C}"/>
              </a:ext>
            </a:extLst>
          </p:cNvPr>
          <p:cNvSpPr txBox="1"/>
          <p:nvPr/>
        </p:nvSpPr>
        <p:spPr>
          <a:xfrm>
            <a:off x="10524839" y="1127154"/>
            <a:ext cx="20004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https://nn4da.org/</a:t>
            </a:r>
          </a:p>
        </p:txBody>
      </p:sp>
      <p:pic>
        <p:nvPicPr>
          <p:cNvPr id="11" name="Picture 10" descr="Golden Gate Bridge">
            <a:extLst>
              <a:ext uri="{FF2B5EF4-FFF2-40B4-BE49-F238E27FC236}">
                <a16:creationId xmlns:a16="http://schemas.microsoft.com/office/drawing/2014/main" id="{AE4DA96F-D630-4CCD-9F56-37773064C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903137"/>
            <a:ext cx="4180544" cy="27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6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66D24-577A-DB7E-0306-5A0DDFAA7F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Compliance Frameworks in Colorado and California</a:t>
            </a:r>
          </a:p>
        </p:txBody>
      </p:sp>
      <p:pic>
        <p:nvPicPr>
          <p:cNvPr id="15" name="Content Placeholder 14" descr="Firemen in a huddle">
            <a:extLst>
              <a:ext uri="{FF2B5EF4-FFF2-40B4-BE49-F238E27FC236}">
                <a16:creationId xmlns:a16="http://schemas.microsoft.com/office/drawing/2014/main" id="{99615522-C911-2879-758E-E1D88A38768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708025" y="3184825"/>
            <a:ext cx="3504746" cy="2337659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FF7B453-8330-D809-A71E-AE91A827AE6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/>
              <a:t>Comparative Insights</a:t>
            </a: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cap="none" dirty="0"/>
              <a:t>Differences in authorizer roles and oversight mechanisms</a:t>
            </a: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cap="none" dirty="0"/>
              <a:t>Emphasis on community engagement and stakeholder input in both states</a:t>
            </a: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cap="none" dirty="0"/>
              <a:t>Importance of adapting to state-specific regulations for effective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23AF4-BA7F-17CB-D82F-414C2B30711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26" name="Picture 2" descr="National Network for District Authorizing">
            <a:extLst>
              <a:ext uri="{FF2B5EF4-FFF2-40B4-BE49-F238E27FC236}">
                <a16:creationId xmlns:a16="http://schemas.microsoft.com/office/drawing/2014/main" id="{3389EB4A-834F-70DE-A68F-A7E4696B7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736" y="595926"/>
            <a:ext cx="2788264" cy="68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89B101-FDFC-63CE-D192-85AE5193ED6C}"/>
              </a:ext>
            </a:extLst>
          </p:cNvPr>
          <p:cNvSpPr txBox="1"/>
          <p:nvPr/>
        </p:nvSpPr>
        <p:spPr>
          <a:xfrm>
            <a:off x="10524839" y="1127154"/>
            <a:ext cx="20004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https://nn4da.org/</a:t>
            </a:r>
          </a:p>
        </p:txBody>
      </p:sp>
    </p:spTree>
    <p:extLst>
      <p:ext uri="{BB962C8B-B14F-4D97-AF65-F5344CB8AC3E}">
        <p14:creationId xmlns:p14="http://schemas.microsoft.com/office/powerpoint/2010/main" val="1995793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6FF05-7D63-2B8D-5F9E-AE8ACAEE1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40" y="740664"/>
            <a:ext cx="8503920" cy="1197864"/>
          </a:xfrm>
        </p:spPr>
        <p:txBody>
          <a:bodyPr wrap="square" anchor="b">
            <a:normAutofit/>
          </a:bodyPr>
          <a:lstStyle/>
          <a:p>
            <a:r>
              <a:rPr lang="en-US" sz="4000" dirty="0"/>
              <a:t>Key Takeaways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D3352-BD18-E1E8-8162-EEA3C198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graphicFrame>
        <p:nvGraphicFramePr>
          <p:cNvPr id="7" name="Rectangle 1">
            <a:extLst>
              <a:ext uri="{FF2B5EF4-FFF2-40B4-BE49-F238E27FC236}">
                <a16:creationId xmlns:a16="http://schemas.microsoft.com/office/drawing/2014/main" id="{C6DDA56A-A4E8-AE11-2A61-ECBC53352403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875091479"/>
              </p:ext>
            </p:extLst>
          </p:nvPr>
        </p:nvGraphicFramePr>
        <p:xfrm>
          <a:off x="1623588" y="2507177"/>
          <a:ext cx="8944824" cy="3757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1120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Lujiazui skyline Shanghai China">
            <a:extLst>
              <a:ext uri="{FF2B5EF4-FFF2-40B4-BE49-F238E27FC236}">
                <a16:creationId xmlns:a16="http://schemas.microsoft.com/office/drawing/2014/main" id="{1BFA8449-61BE-6A34-3690-BAEEC5A5A5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3686175" y="0"/>
            <a:ext cx="8505825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ABFD3A-42D8-AD08-B28B-24BAACB1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8261729" cy="163993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10AE0F3-4D02-12DE-AE66-D0E7EEB76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2907792"/>
            <a:ext cx="2952599" cy="1781642"/>
          </a:xfrm>
        </p:spPr>
        <p:txBody>
          <a:bodyPr>
            <a:normAutofit/>
          </a:bodyPr>
          <a:lstStyle/>
          <a:p>
            <a:r>
              <a:rPr lang="en-US" sz="2400" dirty="0"/>
              <a:t>What questions do you have?</a:t>
            </a:r>
          </a:p>
        </p:txBody>
      </p:sp>
      <p:pic>
        <p:nvPicPr>
          <p:cNvPr id="5" name="Picture 4" descr="A logo with a map in the middle&#10;&#10;Description automatically generated">
            <a:extLst>
              <a:ext uri="{FF2B5EF4-FFF2-40B4-BE49-F238E27FC236}">
                <a16:creationId xmlns:a16="http://schemas.microsoft.com/office/drawing/2014/main" id="{CE8BCD24-CDF1-651F-BC5C-F63F85C67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92" y="4689434"/>
            <a:ext cx="2764617" cy="178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7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SPEAKER BIO- Marianne Blair, M. Acc.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BCECA6-2D62-C5B8-6935-D07B5A5824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318658"/>
            <a:ext cx="5724144" cy="4429614"/>
          </a:xfrm>
        </p:spPr>
        <p:txBody>
          <a:bodyPr>
            <a:normAutofit/>
          </a:bodyPr>
          <a:lstStyle/>
          <a:p>
            <a:r>
              <a:rPr lang="en-US" sz="2400" b="1" dirty="0"/>
              <a:t>Career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Business Ed. Teacher and Academy Coordinator, </a:t>
            </a:r>
            <a:r>
              <a:rPr lang="en-US" b="0" cap="none" dirty="0"/>
              <a:t>Pine Ridge High School, Deltona FL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Adjunct Professor, </a:t>
            </a:r>
            <a:r>
              <a:rPr lang="en-US" b="0" cap="none" dirty="0"/>
              <a:t>Stetson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Specialist of Industry Certification and Career Tech Ed. Curriculum, </a:t>
            </a:r>
            <a:r>
              <a:rPr lang="en-US" b="0" cap="none" dirty="0"/>
              <a:t>Volusia County Schools</a:t>
            </a: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Specialist of School Choice, </a:t>
            </a:r>
            <a:r>
              <a:rPr lang="en-US" b="0" cap="none" dirty="0"/>
              <a:t>Volusia County Schools</a:t>
            </a: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Professor of Accounting, </a:t>
            </a:r>
            <a:r>
              <a:rPr lang="en-US" b="0" cap="none" dirty="0"/>
              <a:t>Stetson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FACSA, </a:t>
            </a:r>
            <a:r>
              <a:rPr lang="en-US" b="0" cap="none" dirty="0"/>
              <a:t>Executive Director 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C11A4A-1CA4-9D26-16B6-4D3AC2D4767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68311" y="2318657"/>
            <a:ext cx="4100431" cy="4191871"/>
          </a:xfrm>
        </p:spPr>
        <p:txBody>
          <a:bodyPr>
            <a:normAutofit/>
          </a:bodyPr>
          <a:lstStyle/>
          <a:p>
            <a:r>
              <a:rPr lang="en-US" sz="2000" b="1" dirty="0"/>
              <a:t>Professional Experience &amp;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FACTE Presenter and Teacher Mentor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Florida Association of Charter School Authorizers (FACSA), Director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  – Stetson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M. Acc.– Stetson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CPA Candidate 2024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F302A-9A91-CEBF-8929-AADE528EB0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675"/>
          <a:stretch/>
        </p:blipFill>
        <p:spPr>
          <a:xfrm>
            <a:off x="10328178" y="0"/>
            <a:ext cx="1863822" cy="231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99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317C2-DB72-9044-85F5-8145812F2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</p:spPr>
        <p:txBody>
          <a:bodyPr/>
          <a:lstStyle/>
          <a:p>
            <a:r>
              <a:rPr lang="en-US" dirty="0"/>
              <a:t>Presentation 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D24E5D-1B1B-589D-5E61-13DB4FE92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632" y="2456731"/>
            <a:ext cx="4604084" cy="4128795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tx1"/>
                </a:solidFill>
              </a:rPr>
              <a:t>OVERVIEW OF PRESENTATION GOALS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Understand compliance, charter law and best practices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Explore strategies for oversight</a:t>
            </a:r>
          </a:p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tx1"/>
                </a:solidFill>
              </a:rPr>
              <a:t>IMPORTANCE OF COMPLIANCE IN CHARTER SCHOOLS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Protects student interests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Ensures funding and support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Shift from reactive to proactive approaches</a:t>
            </a:r>
          </a:p>
        </p:txBody>
      </p:sp>
      <p:pic>
        <p:nvPicPr>
          <p:cNvPr id="12" name="Picture Placeholder 11" descr="Golden Gate Bridge in fog">
            <a:extLst>
              <a:ext uri="{FF2B5EF4-FFF2-40B4-BE49-F238E27FC236}">
                <a16:creationId xmlns:a16="http://schemas.microsoft.com/office/drawing/2014/main" id="{F9C729C8-1701-B745-7408-A3C01925EC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4315032" y="0"/>
            <a:ext cx="7876033" cy="68580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93673-B52A-9C62-22E6-2E885DA161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252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0925D7-A16C-8440-67E5-E6B4FF880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The Regulatory Landscape</a:t>
            </a:r>
          </a:p>
        </p:txBody>
      </p:sp>
      <p:pic>
        <p:nvPicPr>
          <p:cNvPr id="11" name="Video 10" descr="Windmills">
            <a:extLst>
              <a:ext uri="{FF2B5EF4-FFF2-40B4-BE49-F238E27FC236}">
                <a16:creationId xmlns:a16="http://schemas.microsoft.com/office/drawing/2014/main" id="{3A3B2F1F-457E-5EAA-9881-F68428808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8920" r="16296" b="-1"/>
          <a:stretch/>
        </p:blipFill>
        <p:spPr>
          <a:xfrm>
            <a:off x="256674" y="2843784"/>
            <a:ext cx="4572000" cy="3191256"/>
          </a:xfrm>
          <a:prstGeom prst="rect">
            <a:avLst/>
          </a:prstGeom>
          <a:noFill/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9B8D0F8D-67DC-39D9-B546-98D0A973722C}"/>
              </a:ext>
            </a:extLst>
          </p:cNvPr>
          <p:cNvSpPr>
            <a:spLocks noGrp="1" noChangeArrowheads="1"/>
          </p:cNvSpPr>
          <p:nvPr>
            <p:ph sz="quarter" idx="16"/>
          </p:nvPr>
        </p:nvSpPr>
        <p:spPr bwMode="auto">
          <a:xfrm>
            <a:off x="5095774" y="2608836"/>
            <a:ext cx="6444977" cy="411263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effectLst/>
              </a:rPr>
              <a:t>FEDERAL, STATE, AND LOCAL FRAMEWORKS</a:t>
            </a:r>
            <a:endParaRPr lang="en-US" altLang="en-US" sz="2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b="0" cap="none" dirty="0"/>
              <a:t>Florida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</a:rPr>
              <a:t>Charter Law </a:t>
            </a:r>
            <a:endParaRPr lang="en-US" altLang="en-US" sz="2200" dirty="0"/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</a:rPr>
              <a:t>Florida Principles and Standards Framework</a:t>
            </a:r>
            <a:endParaRPr lang="en-US" altLang="en-US" sz="2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</a:rPr>
              <a:t>Key players: authorizers, state departments, </a:t>
            </a:r>
            <a:r>
              <a:rPr lang="en-US" altLang="en-US" sz="2200" b="0" cap="none" dirty="0"/>
              <a:t>school boards,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</a:rPr>
              <a:t>and </a:t>
            </a:r>
            <a:r>
              <a:rPr lang="en-US" altLang="en-US" sz="2200" b="0" cap="none" dirty="0"/>
              <a:t>governing boards</a:t>
            </a:r>
            <a:endParaRPr lang="en-US" altLang="en-US" sz="2200" b="0" i="0" u="none" strike="noStrike" cap="none" normalizeH="0" baseline="0" dirty="0">
              <a:ln>
                <a:noFill/>
              </a:ln>
              <a:effectLst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effectLst/>
              </a:rPr>
              <a:t>IMPORTANCE OF </a:t>
            </a:r>
            <a:r>
              <a:rPr lang="en-US" altLang="en-US" sz="2200" cap="none" dirty="0"/>
              <a:t>UNDERSTANDING REGULATORY LANDSCAPE</a:t>
            </a:r>
            <a:endParaRPr lang="en-US" altLang="en-US" sz="2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</a:rPr>
              <a:t>Navigating complexities for effective oversight</a:t>
            </a:r>
            <a:endParaRPr lang="en-US" altLang="en-US" sz="2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</a:rPr>
              <a:t>Ensuring alignment with educational goals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A3EA5F-E6AC-5ABD-ECB6-BCE88D9521B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8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70DAA3-B672-9AA6-4F8B-15D0B4A1B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FLORIDA Charter Law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A33F1C7-76E1-1BCD-E796-E8C54174D56B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158" r="19158"/>
          <a:stretch/>
        </p:blipFill>
        <p:spPr>
          <a:xfrm>
            <a:off x="773550" y="3099816"/>
            <a:ext cx="2962656" cy="3191256"/>
          </a:xfr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95A10B-F079-1D58-124C-BAD559CBBC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26280" y="2807208"/>
            <a:ext cx="6494646" cy="3776472"/>
          </a:xfrm>
        </p:spPr>
        <p:txBody>
          <a:bodyPr>
            <a:normAutofit lnSpcReduction="10000"/>
          </a:bodyPr>
          <a:lstStyle/>
          <a:p>
            <a:r>
              <a:rPr lang="en-US" sz="2400" cap="none" dirty="0"/>
              <a:t>FS 1002.33 is the Charter School Statute that provides details for both Operators And Authorizer Responsibilities</a:t>
            </a:r>
          </a:p>
          <a:p>
            <a:pPr marL="109728" indent="0">
              <a:buNone/>
            </a:pPr>
            <a:endParaRPr lang="en-US" sz="2400" cap="none" dirty="0"/>
          </a:p>
          <a:p>
            <a:r>
              <a:rPr lang="en-US" sz="2400" cap="none" dirty="0"/>
              <a:t>FS 1002.33(5)(b) STATES THE SPONSOR’S DUTIES: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cap="none" dirty="0"/>
              <a:t>Authorizing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cap="none" dirty="0"/>
              <a:t>Oversight And Monitoring Of Compliance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cap="none" dirty="0"/>
              <a:t>Technical Support</a:t>
            </a:r>
          </a:p>
          <a:p>
            <a:pPr marL="152396" indent="0"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0B5DEB6-D86E-2751-ABB9-E316707696C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05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70DAA3-B672-9AA6-4F8B-15D0B4A1B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Charter Law – Oversight F.S. 1002.33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95A10B-F079-1D58-124C-BAD559CBB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633" y="2770632"/>
            <a:ext cx="4251156" cy="3774547"/>
          </a:xfrm>
        </p:spPr>
        <p:txBody>
          <a:bodyPr>
            <a:normAutofit lnSpcReduction="10000"/>
          </a:bodyPr>
          <a:lstStyle/>
          <a:p>
            <a:pPr marL="152396" indent="0"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F.S. 1002.33(2): GUIDING PRINCIPLES; PURPOSE</a:t>
            </a:r>
          </a:p>
          <a:p>
            <a:pPr marL="152396" indent="0">
              <a:spcBef>
                <a:spcPts val="600"/>
              </a:spcBef>
              <a:buNone/>
            </a:pPr>
            <a:r>
              <a:rPr lang="en-US" sz="2400" b="1" dirty="0">
                <a:solidFill>
                  <a:schemeClr val="tx1"/>
                </a:solidFill>
              </a:rPr>
              <a:t>F.S. 1002.33(5): SPONSOR DUTIES</a:t>
            </a:r>
          </a:p>
          <a:p>
            <a:pPr marL="152396" indent="0">
              <a:spcAft>
                <a:spcPts val="800"/>
              </a:spcAft>
              <a:buNone/>
            </a:pPr>
            <a:r>
              <a:rPr lang="en-US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</a:rPr>
              <a:t>The sponsor shall monitor and review the charter school in its progress toward the goals established in the charter.</a:t>
            </a:r>
            <a:endParaRPr lang="en-US" sz="2400" b="1" dirty="0">
              <a:solidFill>
                <a:schemeClr val="tx1"/>
              </a:solidFill>
            </a:endParaRPr>
          </a:p>
          <a:p>
            <a:pPr marL="152396" indent="0">
              <a:spcAft>
                <a:spcPts val="800"/>
              </a:spcAft>
              <a:buNone/>
            </a:pPr>
            <a:endParaRPr lang="en-US" dirty="0"/>
          </a:p>
        </p:txBody>
      </p:sp>
      <p:pic>
        <p:nvPicPr>
          <p:cNvPr id="5" name="Picture Placeholder 4" descr="Law books section in library">
            <a:extLst>
              <a:ext uri="{FF2B5EF4-FFF2-40B4-BE49-F238E27FC236}">
                <a16:creationId xmlns:a16="http://schemas.microsoft.com/office/drawing/2014/main" id="{3A33F1C7-76E1-1BCD-E796-E8C54174D5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671" r="11669" b="-1"/>
          <a:stretch/>
        </p:blipFill>
        <p:spPr>
          <a:xfrm>
            <a:off x="4315032" y="10"/>
            <a:ext cx="7876033" cy="6857990"/>
          </a:xfrm>
          <a:noFill/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0B5DEB6-D86E-2751-ABB9-E316707696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82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FEC76B-FB04-881D-9048-F795A21933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Standard 4 – Ongoing Oversight and Evaluation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769CC5-315D-0BFD-9D57-179A00AC5E6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43DD24-CC37-40AB-4979-09F5DBA2A90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39"/>
            <a:ext cx="7571413" cy="37426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800" dirty="0">
                <a:ea typeface="Jost" panose="020B0604020202020204" charset="0"/>
              </a:rPr>
              <a:t>A QUALITY SPONSOR: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ea typeface="Jost" panose="020B0604020202020204" charset="0"/>
              </a:rPr>
              <a:t>Conducts contract oversight that competently evaluates performance and monitors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ea typeface="Jost" panose="020B0604020202020204" charset="0"/>
              </a:rPr>
              <a:t>Ensures schools’ legally entitled autonomy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ea typeface="Jost" panose="020B0604020202020204" charset="0"/>
              </a:rPr>
              <a:t>Protects students' rights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ea typeface="Jost" panose="020B0604020202020204" charset="0"/>
              </a:rPr>
              <a:t>Informs intervention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ea typeface="Jost" panose="020B0604020202020204" charset="0"/>
              </a:rPr>
              <a:t>Termination, and renewal decision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ea typeface="Jost" panose="020B0604020202020204" charset="0"/>
              </a:rPr>
              <a:t>Provides annual public reports on school performance</a:t>
            </a:r>
          </a:p>
          <a:p>
            <a:endParaRPr lang="en-US" dirty="0"/>
          </a:p>
        </p:txBody>
      </p:sp>
      <p:pic>
        <p:nvPicPr>
          <p:cNvPr id="4" name="Picture 3" descr="A person and children working on a project&#10;&#10;Description automatically generated">
            <a:extLst>
              <a:ext uri="{FF2B5EF4-FFF2-40B4-BE49-F238E27FC236}">
                <a16:creationId xmlns:a16="http://schemas.microsoft.com/office/drawing/2014/main" id="{991D468B-2933-98AA-84BA-4A7F5753D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122" y="822960"/>
            <a:ext cx="3089446" cy="4367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6493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D8B506-191E-1832-13DD-A83B44C70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086" y="347472"/>
            <a:ext cx="11528402" cy="1563624"/>
          </a:xfrm>
        </p:spPr>
        <p:txBody>
          <a:bodyPr/>
          <a:lstStyle/>
          <a:p>
            <a:r>
              <a:rPr lang="en-US" dirty="0"/>
              <a:t>Moving Beyond Compliance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C7C28A-A45F-7BB2-D694-7808E32E9DE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77086" y="2353901"/>
            <a:ext cx="7233942" cy="41853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Defining Compliance vs. Oversight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Compliance: meeting minimum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Oversight: proactive and continuous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The shift towards proactive monitoring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Emphasis on improvement over mere adherence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Engaging stakeholders in the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Encouraging innovation and best practices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Cultivating leadership and accountability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DD166F-774B-18A7-EF80-332246375F7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Content Placeholder 6" descr="View of city at night">
            <a:extLst>
              <a:ext uri="{FF2B5EF4-FFF2-40B4-BE49-F238E27FC236}">
                <a16:creationId xmlns:a16="http://schemas.microsoft.com/office/drawing/2014/main" id="{2831AA17-3279-C3E6-B9B4-58550D4E73F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7782617" y="3076394"/>
            <a:ext cx="4122871" cy="2740394"/>
          </a:xfrm>
        </p:spPr>
      </p:pic>
    </p:spTree>
    <p:extLst>
      <p:ext uri="{BB962C8B-B14F-4D97-AF65-F5344CB8AC3E}">
        <p14:creationId xmlns:p14="http://schemas.microsoft.com/office/powerpoint/2010/main" val="212945216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stom 76">
      <a:majorFont>
        <a:latin typeface="Bahnschrif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580736_win32_kb_v3" id="{D7A3E551-3D61-4CA5-934F-4DAFCF7401BD}" vid="{D7B46FAE-2643-4A5F-85EB-71F421ADCF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A49627-BF3F-409F-AD52-1B30DD7AB3C6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230e9df3-be65-4c73-a93b-d1236ebd677e"/>
    <ds:schemaRef ds:uri="http://purl.org/dc/dcmitype/"/>
    <ds:schemaRef ds:uri="16c05727-aa75-4e4a-9b5f-8a80a1165891"/>
    <ds:schemaRef ds:uri="71af3243-3dd4-4a8d-8c0d-dd76da1f02a5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1AE3212-FDDD-4F52-95D5-3CE5C732A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012FD6-30D8-4E7C-9A54-1D40EC16B1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Creative perspective presentation</Template>
  <TotalTime>189</TotalTime>
  <Words>1349</Words>
  <Application>Microsoft Office PowerPoint</Application>
  <PresentationFormat>Widescreen</PresentationFormat>
  <Paragraphs>239</Paragraphs>
  <Slides>24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Custom</vt:lpstr>
      <vt:lpstr>Beyond the Checklist: Mastering Compliance and Monitoring in Charter Schools</vt:lpstr>
      <vt:lpstr>SPEAKER BIO- Kia Scott, Ed.D</vt:lpstr>
      <vt:lpstr>SPEAKER BIO- Marianne Blair, M. Acc.</vt:lpstr>
      <vt:lpstr>Presentation Agenda</vt:lpstr>
      <vt:lpstr>The Regulatory Landscape</vt:lpstr>
      <vt:lpstr>FLORIDA Charter Law</vt:lpstr>
      <vt:lpstr>Charter Law – Oversight F.S. 1002.33</vt:lpstr>
      <vt:lpstr>Standard 4 – Ongoing Oversight and Evaluation </vt:lpstr>
      <vt:lpstr>Moving Beyond Compliance</vt:lpstr>
      <vt:lpstr>Why is Monitoring Important?</vt:lpstr>
      <vt:lpstr>Overseeing Academic, Financial, and  Operational Performance</vt:lpstr>
      <vt:lpstr>Developing Robust Monitoring Systems</vt:lpstr>
      <vt:lpstr>When Does Monitoring Take Place?</vt:lpstr>
      <vt:lpstr>MONITORING ACADEMIC PERFORMANCE</vt:lpstr>
      <vt:lpstr>Examples of Compliance Monitoring and  Oversight Practices</vt:lpstr>
      <vt:lpstr>What Tools are Used to Monitor  Charter Schools?</vt:lpstr>
      <vt:lpstr>Conducting Site Visits</vt:lpstr>
      <vt:lpstr>Site Visit Activities</vt:lpstr>
      <vt:lpstr>Effective Communication Strategies</vt:lpstr>
      <vt:lpstr>Compliance Frameworks in Colorado and California</vt:lpstr>
      <vt:lpstr>Compliance Frameworks in Colorado and California</vt:lpstr>
      <vt:lpstr>Compliance Frameworks in Colorado and California</vt:lpstr>
      <vt:lpstr>Key Takeaways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Marianne Blair</dc:creator>
  <cp:lastModifiedBy>Marianne Blair</cp:lastModifiedBy>
  <cp:revision>84</cp:revision>
  <dcterms:created xsi:type="dcterms:W3CDTF">2024-09-19T16:49:49Z</dcterms:created>
  <dcterms:modified xsi:type="dcterms:W3CDTF">2024-09-20T17:16:53Z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etDate">
    <vt:lpwstr>2022-05-03T19:17:58Z</vt:lpwstr>
  </property>
  <property fmtid="{D5CDD505-2E9C-101B-9397-08002B2CF9AE}" pid="5" name="MSIP_Label_f42aa342-8706-4288-bd11-ebb85995028c_Method">
    <vt:lpwstr>Standard</vt:lpwstr>
  </property>
  <property fmtid="{D5CDD505-2E9C-101B-9397-08002B2CF9AE}" pid="6" name="MSIP_Label_f42aa342-8706-4288-bd11-ebb85995028c_Name">
    <vt:lpwstr>Internal</vt:lpwstr>
  </property>
  <property fmtid="{D5CDD505-2E9C-101B-9397-08002B2CF9AE}" pid="7" name="MSIP_Label_f42aa342-8706-4288-bd11-ebb85995028c_SiteId">
    <vt:lpwstr>72f988bf-86f1-41af-91ab-2d7cd011db47</vt:lpwstr>
  </property>
  <property fmtid="{D5CDD505-2E9C-101B-9397-08002B2CF9AE}" pid="8" name="MSIP_Label_f42aa342-8706-4288-bd11-ebb85995028c_ActionId">
    <vt:lpwstr>25d63fd1-0370-4d03-a1c2-b2f22483dbaf</vt:lpwstr>
  </property>
  <property fmtid="{D5CDD505-2E9C-101B-9397-08002B2CF9AE}" pid="9" name="MSIP_Label_f42aa342-8706-4288-bd11-ebb85995028c_ContentBits">
    <vt:lpwstr>0</vt:lpwstr>
  </property>
  <property fmtid="{D5CDD505-2E9C-101B-9397-08002B2CF9AE}" pid="10" name="MediaServiceImageTags">
    <vt:lpwstr/>
  </property>
</Properties>
</file>