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22" r:id="rId5"/>
    <p:sldId id="325" r:id="rId6"/>
    <p:sldId id="324" r:id="rId7"/>
    <p:sldId id="331" r:id="rId8"/>
    <p:sldId id="335" r:id="rId9"/>
    <p:sldId id="342" r:id="rId10"/>
    <p:sldId id="330" r:id="rId11"/>
    <p:sldId id="337" r:id="rId12"/>
    <p:sldId id="340" r:id="rId13"/>
    <p:sldId id="339" r:id="rId14"/>
    <p:sldId id="338" r:id="rId15"/>
    <p:sldId id="329" r:id="rId16"/>
    <p:sldId id="328" r:id="rId17"/>
    <p:sldId id="327" r:id="rId18"/>
    <p:sldId id="343" r:id="rId19"/>
    <p:sldId id="336" r:id="rId20"/>
    <p:sldId id="323" r:id="rId21"/>
    <p:sldId id="332" r:id="rId22"/>
    <p:sldId id="334" r:id="rId23"/>
    <p:sldId id="344" r:id="rId24"/>
    <p:sldId id="321" r:id="rId25"/>
    <p:sldId id="3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8B3422E-DA60-E811-3913-E0E39496759C}" name="Arnold Law Firm " initials="ALF" userId="Arnold Law Firm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FA114-CE2F-462C-B771-1F47DA96E612}" v="2" dt="2024-09-20T13:40:27.174"/>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2" autoAdjust="0"/>
    <p:restoredTop sz="95388" autoAdjust="0"/>
  </p:normalViewPr>
  <p:slideViewPr>
    <p:cSldViewPr snapToGrid="0">
      <p:cViewPr varScale="1">
        <p:scale>
          <a:sx n="86" d="100"/>
          <a:sy n="86" d="100"/>
        </p:scale>
        <p:origin x="126" y="906"/>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9/20/2024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9/20/2024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886206"/>
            <a:ext cx="6607185" cy="3176639"/>
          </a:xfrm>
        </p:spPr>
        <p:txBody>
          <a:bodyPr>
            <a:normAutofit/>
          </a:bodyPr>
          <a:lstStyle/>
          <a:p>
            <a:r>
              <a:rPr lang="en-US" sz="7200" dirty="0"/>
              <a:t>Policies, Procedures, &amp; Peace of Mind</a:t>
            </a:r>
          </a:p>
        </p:txBody>
      </p:sp>
      <p:sp>
        <p:nvSpPr>
          <p:cNvPr id="5" name="TextBox 4">
            <a:extLst>
              <a:ext uri="{FF2B5EF4-FFF2-40B4-BE49-F238E27FC236}">
                <a16:creationId xmlns:a16="http://schemas.microsoft.com/office/drawing/2014/main" id="{FCDE642D-3E35-5AE3-28CA-EFACB1FC65DF}"/>
              </a:ext>
            </a:extLst>
          </p:cNvPr>
          <p:cNvSpPr txBox="1"/>
          <p:nvPr/>
        </p:nvSpPr>
        <p:spPr>
          <a:xfrm>
            <a:off x="1317615" y="4196195"/>
            <a:ext cx="5409226" cy="923330"/>
          </a:xfrm>
          <a:prstGeom prst="rect">
            <a:avLst/>
          </a:prstGeom>
          <a:noFill/>
        </p:spPr>
        <p:txBody>
          <a:bodyPr wrap="square" rtlCol="0">
            <a:spAutoFit/>
          </a:bodyPr>
          <a:lstStyle/>
          <a:p>
            <a:r>
              <a:rPr lang="en-US" dirty="0">
                <a:solidFill>
                  <a:schemeClr val="bg1"/>
                </a:solidFill>
                <a:latin typeface="+mj-lt"/>
              </a:rPr>
              <a:t>Braxton Padgett, Esq., B.C.S. </a:t>
            </a:r>
          </a:p>
          <a:p>
            <a:r>
              <a:rPr lang="en-US" dirty="0">
                <a:solidFill>
                  <a:schemeClr val="bg1"/>
                </a:solidFill>
                <a:latin typeface="+mj-lt"/>
              </a:rPr>
              <a:t>Emily R. Rodriguez, Esq.</a:t>
            </a:r>
          </a:p>
          <a:p>
            <a:r>
              <a:rPr lang="en-US" dirty="0">
                <a:solidFill>
                  <a:schemeClr val="bg1"/>
                </a:solidFill>
                <a:latin typeface="+mj-lt"/>
              </a:rPr>
              <a:t>Dr. Kris Newman-Lake</a:t>
            </a: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508311"/>
            <a:ext cx="9923770" cy="1438762"/>
          </a:xfrm>
        </p:spPr>
        <p:txBody>
          <a:bodyPr anchor="b">
            <a:normAutofit/>
          </a:bodyPr>
          <a:lstStyle/>
          <a:p>
            <a:r>
              <a:rPr lang="en-US" dirty="0"/>
              <a:t>Student Handbooks</a:t>
            </a:r>
            <a:endParaRPr lang="en-ZA" dirty="0"/>
          </a:p>
        </p:txBody>
      </p:sp>
      <p:pic>
        <p:nvPicPr>
          <p:cNvPr id="10" name="Picture Placeholder 9" descr="Students running into school">
            <a:extLst>
              <a:ext uri="{FF2B5EF4-FFF2-40B4-BE49-F238E27FC236}">
                <a16:creationId xmlns:a16="http://schemas.microsoft.com/office/drawing/2014/main" id="{5BDB3F34-E722-E1C8-B6E4-3DC2EFEF6E0F}"/>
              </a:ext>
            </a:extLst>
          </p:cNvPr>
          <p:cNvPicPr>
            <a:picLocks noGrp="1" noChangeAspect="1"/>
          </p:cNvPicPr>
          <p:nvPr>
            <p:ph type="pic" sz="quarter" idx="13"/>
          </p:nvPr>
        </p:nvPicPr>
        <p:blipFill>
          <a:blip r:embed="rId2"/>
          <a:srcRect t="12941" b="37483"/>
          <a:stretch/>
        </p:blipFill>
        <p:spPr>
          <a:xfrm>
            <a:off x="915600" y="10"/>
            <a:ext cx="10361995" cy="3428990"/>
          </a:xfrm>
          <a:noFill/>
        </p:spPr>
      </p:pic>
    </p:spTree>
    <p:extLst>
      <p:ext uri="{BB962C8B-B14F-4D97-AF65-F5344CB8AC3E}">
        <p14:creationId xmlns:p14="http://schemas.microsoft.com/office/powerpoint/2010/main" val="250815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Dress Code</a:t>
            </a:r>
            <a:endParaRPr lang="en-ZA" dirty="0"/>
          </a:p>
        </p:txBody>
      </p:sp>
      <p:sp>
        <p:nvSpPr>
          <p:cNvPr id="8" name="Content Placeholder 2">
            <a:extLst>
              <a:ext uri="{FF2B5EF4-FFF2-40B4-BE49-F238E27FC236}">
                <a16:creationId xmlns:a16="http://schemas.microsoft.com/office/drawing/2014/main" id="{A2C746E7-F450-4D9B-B08F-FE1465A0C45B}"/>
              </a:ext>
            </a:extLst>
          </p:cNvPr>
          <p:cNvSpPr>
            <a:spLocks noGrp="1"/>
          </p:cNvSpPr>
          <p:nvPr>
            <p:ph sz="quarter" idx="11"/>
          </p:nvPr>
        </p:nvSpPr>
        <p:spPr>
          <a:xfrm>
            <a:off x="1395663" y="1553550"/>
            <a:ext cx="6482245" cy="4800598"/>
          </a:xfrm>
        </p:spPr>
        <p:txBody>
          <a:bodyPr>
            <a:noAutofit/>
          </a:bodyPr>
          <a:lstStyle/>
          <a:p>
            <a:pPr marL="285750" indent="-285750">
              <a:buFont typeface="Arial" panose="020B0604020202020204" pitchFamily="34" charset="0"/>
              <a:buChar char="•"/>
            </a:pPr>
            <a:r>
              <a:rPr lang="en-US" sz="2400" dirty="0">
                <a:latin typeface="+mj-lt"/>
              </a:rPr>
              <a:t>Having a strong dress code policy can have a number of important benefits:</a:t>
            </a:r>
          </a:p>
          <a:p>
            <a:pPr marL="1085850" lvl="1" indent="-285750"/>
            <a:r>
              <a:rPr lang="en-US" sz="2400" dirty="0">
                <a:latin typeface="+mj-lt"/>
              </a:rPr>
              <a:t>Reduces differences in socioeconomic status; everyone looks the same and less social pressure to keep up with trending fashions</a:t>
            </a:r>
          </a:p>
          <a:p>
            <a:pPr marL="1085850" lvl="1" indent="-285750"/>
            <a:r>
              <a:rPr lang="en-US" sz="2400" dirty="0">
                <a:latin typeface="+mj-lt"/>
              </a:rPr>
              <a:t>Teaches professional dress</a:t>
            </a:r>
          </a:p>
          <a:p>
            <a:pPr marL="1085850" lvl="1" indent="-285750"/>
            <a:r>
              <a:rPr lang="en-US" sz="2400" dirty="0">
                <a:latin typeface="+mj-lt"/>
              </a:rPr>
              <a:t>Increases school spirit</a:t>
            </a:r>
          </a:p>
          <a:p>
            <a:pPr marL="1085850" lvl="1" indent="-285750"/>
            <a:r>
              <a:rPr lang="en-US" sz="2400" dirty="0">
                <a:latin typeface="+mj-lt"/>
              </a:rPr>
              <a:t>Makes students easy to identify</a:t>
            </a:r>
          </a:p>
        </p:txBody>
      </p:sp>
      <p:pic>
        <p:nvPicPr>
          <p:cNvPr id="6" name="Picture 5" descr="A cartoon character wearing a red jacket and green pants&#10;&#10;Description automatically generated">
            <a:extLst>
              <a:ext uri="{FF2B5EF4-FFF2-40B4-BE49-F238E27FC236}">
                <a16:creationId xmlns:a16="http://schemas.microsoft.com/office/drawing/2014/main" id="{1129CACA-D312-9EAD-AE5C-91545C4EB35D}"/>
              </a:ext>
            </a:extLst>
          </p:cNvPr>
          <p:cNvPicPr>
            <a:picLocks noChangeAspect="1"/>
          </p:cNvPicPr>
          <p:nvPr/>
        </p:nvPicPr>
        <p:blipFill>
          <a:blip r:embed="rId2"/>
          <a:stretch>
            <a:fillRect/>
          </a:stretch>
        </p:blipFill>
        <p:spPr>
          <a:xfrm>
            <a:off x="8380295" y="735206"/>
            <a:ext cx="2970443" cy="5863301"/>
          </a:xfrm>
          <a:prstGeom prst="rect">
            <a:avLst/>
          </a:prstGeom>
        </p:spPr>
      </p:pic>
    </p:spTree>
    <p:extLst>
      <p:ext uri="{BB962C8B-B14F-4D97-AF65-F5344CB8AC3E}">
        <p14:creationId xmlns:p14="http://schemas.microsoft.com/office/powerpoint/2010/main" val="249359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Dress Code</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fontScale="92500" lnSpcReduction="10000"/>
          </a:bodyPr>
          <a:lstStyle/>
          <a:p>
            <a:r>
              <a:rPr lang="en-US" b="0" i="0" dirty="0">
                <a:solidFill>
                  <a:srgbClr val="3C3532"/>
                </a:solidFill>
                <a:effectLst/>
                <a:latin typeface="+mj-lt"/>
              </a:rPr>
              <a:t>In the 1969 case of </a:t>
            </a:r>
            <a:r>
              <a:rPr lang="en-US" b="0" i="1" dirty="0">
                <a:solidFill>
                  <a:srgbClr val="3C3532"/>
                </a:solidFill>
                <a:effectLst/>
                <a:latin typeface="+mj-lt"/>
              </a:rPr>
              <a:t>Tinker v. Des Moines</a:t>
            </a:r>
            <a:r>
              <a:rPr lang="en-US" b="0" i="0" dirty="0">
                <a:solidFill>
                  <a:srgbClr val="3C3532"/>
                </a:solidFill>
                <a:effectLst/>
                <a:latin typeface="+mj-lt"/>
              </a:rPr>
              <a:t>, the Supreme Court ruled that students had a constitutional right to wear a black armband to school to protest U.S. involvement in the Vietnam War. </a:t>
            </a:r>
          </a:p>
          <a:p>
            <a:r>
              <a:rPr lang="en-US" b="0" i="0" dirty="0">
                <a:solidFill>
                  <a:srgbClr val="3C3532"/>
                </a:solidFill>
                <a:effectLst/>
                <a:latin typeface="+mj-lt"/>
              </a:rPr>
              <a:t>Courts have continued to hold that students generally have a right to express political views through their clothing. </a:t>
            </a:r>
          </a:p>
          <a:p>
            <a:r>
              <a:rPr lang="en-US" b="0" i="0" dirty="0">
                <a:solidFill>
                  <a:srgbClr val="3C3532"/>
                </a:solidFill>
                <a:effectLst/>
                <a:latin typeface="+mj-lt"/>
              </a:rPr>
              <a:t>However, Schools can  have a neutral policy that states that students cannot wear disruptive clothing or clothing with writing on it for example. Having a neutral policy avoids the appearance of discrimination. </a:t>
            </a:r>
          </a:p>
        </p:txBody>
      </p:sp>
      <p:pic>
        <p:nvPicPr>
          <p:cNvPr id="6" name="Picture Placeholder 5">
            <a:extLst>
              <a:ext uri="{FF2B5EF4-FFF2-40B4-BE49-F238E27FC236}">
                <a16:creationId xmlns:a16="http://schemas.microsoft.com/office/drawing/2014/main" id="{B47B1F51-B23C-1C49-D631-9076A4ACD935}"/>
              </a:ext>
            </a:extLst>
          </p:cNvPr>
          <p:cNvPicPr>
            <a:picLocks noGrp="1" noChangeAspect="1"/>
          </p:cNvPicPr>
          <p:nvPr>
            <p:ph type="pic" sz="quarter" idx="12"/>
          </p:nvPr>
        </p:nvPicPr>
        <p:blipFill>
          <a:blip r:embed="rId2"/>
          <a:srcRect l="2118" r="2118"/>
          <a:stretch>
            <a:fillRect/>
          </a:stretch>
        </p:blipFill>
        <p:spPr>
          <a:prstGeom prst="rect">
            <a:avLst/>
          </a:prstGeom>
        </p:spPr>
      </p:pic>
    </p:spTree>
    <p:extLst>
      <p:ext uri="{BB962C8B-B14F-4D97-AF65-F5344CB8AC3E}">
        <p14:creationId xmlns:p14="http://schemas.microsoft.com/office/powerpoint/2010/main" val="1947559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Grooming</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619425" y="789852"/>
            <a:ext cx="4490320" cy="4800598"/>
          </a:xfrm>
        </p:spPr>
        <p:txBody>
          <a:bodyPr>
            <a:noAutofit/>
          </a:bodyPr>
          <a:lstStyle/>
          <a:p>
            <a:r>
              <a:rPr lang="en-US" sz="1500" dirty="0">
                <a:latin typeface="+mj-lt"/>
              </a:rPr>
              <a:t>Some schools impose “neatness” standards on students.</a:t>
            </a:r>
          </a:p>
          <a:p>
            <a:r>
              <a:rPr lang="en-US" sz="1500" dirty="0">
                <a:latin typeface="+mj-lt"/>
              </a:rPr>
              <a:t>Courts don’t agree on grooming, hair length and color-of-hair cases. Most of the cases in which lawsuits have been brought against schools have involved hair length and piercings.</a:t>
            </a:r>
          </a:p>
          <a:p>
            <a:r>
              <a:rPr lang="en-US" sz="1500" dirty="0">
                <a:latin typeface="+mj-lt"/>
              </a:rPr>
              <a:t>Some courts have upheld grooming regulations for students who wish to participate in extracurricular activities, including athletics. The 11th U.S. Circuit Court of Appeals justified grooming regulations as a “reasonable means of furthering the school board’s undeniable interest in teaching hygiene, instilling discipline, asserting authority and compelling uniformity” (</a:t>
            </a:r>
            <a:r>
              <a:rPr lang="en-US" sz="1500" i="1" dirty="0">
                <a:latin typeface="+mj-lt"/>
              </a:rPr>
              <a:t>Davenport v. Randolph County Board of Education</a:t>
            </a:r>
            <a:r>
              <a:rPr lang="en-US" sz="1500" dirty="0">
                <a:latin typeface="+mj-lt"/>
              </a:rPr>
              <a:t>, 1984).</a:t>
            </a:r>
          </a:p>
          <a:p>
            <a:r>
              <a:rPr lang="en-US" sz="1500" dirty="0">
                <a:latin typeface="+mj-lt"/>
              </a:rPr>
              <a:t>There has been no ruling made by the Supreme Court regarding how schools may regulate hair. Policies should be neutral and be in place early to avoid the appearance of discrimination. Importantly, grooming standards should not discriminate based on texture. </a:t>
            </a:r>
          </a:p>
        </p:txBody>
      </p:sp>
      <p:pic>
        <p:nvPicPr>
          <p:cNvPr id="7" name="Picture Placeholder 6" descr="Young boy sitting by windows">
            <a:extLst>
              <a:ext uri="{FF2B5EF4-FFF2-40B4-BE49-F238E27FC236}">
                <a16:creationId xmlns:a16="http://schemas.microsoft.com/office/drawing/2014/main" id="{8CE36243-A2CC-BB2B-BAD7-05CDED64490F}"/>
              </a:ext>
            </a:extLst>
          </p:cNvPr>
          <p:cNvPicPr>
            <a:picLocks noGrp="1" noChangeAspect="1"/>
          </p:cNvPicPr>
          <p:nvPr>
            <p:ph type="pic" sz="quarter" idx="12"/>
          </p:nvPr>
        </p:nvPicPr>
        <p:blipFill>
          <a:blip r:embed="rId2"/>
          <a:srcRect l="18145" r="18145"/>
          <a:stretch>
            <a:fillRect/>
          </a:stretch>
        </p:blipFill>
        <p:spPr/>
      </p:pic>
    </p:spTree>
    <p:extLst>
      <p:ext uri="{BB962C8B-B14F-4D97-AF65-F5344CB8AC3E}">
        <p14:creationId xmlns:p14="http://schemas.microsoft.com/office/powerpoint/2010/main" val="3607145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Dismissal Policy</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fontScale="92500" lnSpcReduction="20000"/>
          </a:bodyPr>
          <a:lstStyle/>
          <a:p>
            <a:r>
              <a:rPr lang="en-US" dirty="0">
                <a:latin typeface="+mj-lt"/>
              </a:rPr>
              <a:t>Having a thorough dismissal policy is crucial. You also need to make sure that the policy you follow is tailored to your school and your procedures. </a:t>
            </a:r>
          </a:p>
          <a:p>
            <a:r>
              <a:rPr lang="en-US" dirty="0">
                <a:latin typeface="+mj-lt"/>
              </a:rPr>
              <a:t>Depending on your charter contract, you may draft a dismissal policy. Include the types of offenses that qualify for dismissal, what dismissal means, and how to appeal a dismissal.</a:t>
            </a:r>
          </a:p>
          <a:p>
            <a:r>
              <a:rPr lang="en-US" dirty="0">
                <a:latin typeface="+mj-lt"/>
              </a:rPr>
              <a:t>Dismissal policies often require sponsor approval and procedures must be identified in the parent contract.</a:t>
            </a:r>
          </a:p>
          <a:p>
            <a:r>
              <a:rPr lang="en-US" b="1" u="sng" dirty="0">
                <a:latin typeface="+mj-lt"/>
              </a:rPr>
              <a:t>Make sure to include provisions for students with disabilities to ensure compliance.  A dismissal is a change of placement.</a:t>
            </a:r>
          </a:p>
        </p:txBody>
      </p:sp>
      <p:pic>
        <p:nvPicPr>
          <p:cNvPr id="7" name="Picture Placeholder 6" descr="Woman holding stack of books">
            <a:extLst>
              <a:ext uri="{FF2B5EF4-FFF2-40B4-BE49-F238E27FC236}">
                <a16:creationId xmlns:a16="http://schemas.microsoft.com/office/drawing/2014/main" id="{EB6E587D-92B8-0B42-F4F1-BDDD57EED158}"/>
              </a:ext>
            </a:extLst>
          </p:cNvPr>
          <p:cNvPicPr>
            <a:picLocks noGrp="1" noChangeAspect="1"/>
          </p:cNvPicPr>
          <p:nvPr>
            <p:ph type="pic" sz="quarter" idx="12"/>
          </p:nvPr>
        </p:nvPicPr>
        <p:blipFill>
          <a:blip r:embed="rId2"/>
          <a:srcRect l="18142" r="18142"/>
          <a:stretch>
            <a:fillRect/>
          </a:stretch>
        </p:blipFill>
        <p:spPr/>
      </p:pic>
    </p:spTree>
    <p:extLst>
      <p:ext uri="{BB962C8B-B14F-4D97-AF65-F5344CB8AC3E}">
        <p14:creationId xmlns:p14="http://schemas.microsoft.com/office/powerpoint/2010/main" val="298121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Parent Contract</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fontScale="85000" lnSpcReduction="20000"/>
          </a:bodyPr>
          <a:lstStyle/>
          <a:p>
            <a:r>
              <a:rPr lang="en-US" dirty="0">
                <a:latin typeface="+mj-lt"/>
              </a:rPr>
              <a:t>Standard Charter Contract:</a:t>
            </a:r>
          </a:p>
          <a:p>
            <a:r>
              <a:rPr lang="en-US" dirty="0">
                <a:latin typeface="+mj-lt"/>
              </a:rPr>
              <a:t>“The School agrees to submit any proposed Parent Contracts, including amendments, to the Sponsor for review by March 1 annually. The Sponsor shall approve the proposed Parent Contract or reject it if it does not comply with applicable law, within 30 days of receipt. If the Sponsor rejects the proposed Parent Contract it shall provide its reasons for rejection in writing, detailing the legal insufficiency, and shall allow the School to resubmit a revised draft. If the School or Sponsor elects to resolve any dispute through the dispute resolution procedures, then the deadline for approving the Parent Contract will be extended through the conclusion of that dispute resolution process. The School may not accept monetary donations in lieu of volunteer hours.”</a:t>
            </a:r>
          </a:p>
        </p:txBody>
      </p:sp>
      <p:pic>
        <p:nvPicPr>
          <p:cNvPr id="6" name="Picture Placeholder 5" descr="Pen placed on top of a signature line">
            <a:extLst>
              <a:ext uri="{FF2B5EF4-FFF2-40B4-BE49-F238E27FC236}">
                <a16:creationId xmlns:a16="http://schemas.microsoft.com/office/drawing/2014/main" id="{53AA7752-FC21-2B96-B9B5-6A579390EF28}"/>
              </a:ext>
            </a:extLst>
          </p:cNvPr>
          <p:cNvPicPr>
            <a:picLocks noGrp="1" noChangeAspect="1"/>
          </p:cNvPicPr>
          <p:nvPr>
            <p:ph type="pic" sz="quarter" idx="12"/>
          </p:nvPr>
        </p:nvPicPr>
        <p:blipFill>
          <a:blip r:embed="rId2"/>
          <a:srcRect l="18148" r="18148"/>
          <a:stretch>
            <a:fillRect/>
          </a:stretch>
        </p:blipFill>
        <p:spPr/>
      </p:pic>
    </p:spTree>
    <p:extLst>
      <p:ext uri="{BB962C8B-B14F-4D97-AF65-F5344CB8AC3E}">
        <p14:creationId xmlns:p14="http://schemas.microsoft.com/office/powerpoint/2010/main" val="1473475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Bathrooms &amp; Locker Rooms</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7" y="1931437"/>
            <a:ext cx="4490320" cy="4800598"/>
          </a:xfrm>
        </p:spPr>
        <p:txBody>
          <a:bodyPr>
            <a:normAutofit fontScale="92500" lnSpcReduction="10000"/>
          </a:bodyPr>
          <a:lstStyle/>
          <a:p>
            <a:r>
              <a:rPr lang="en-US" dirty="0">
                <a:latin typeface="+mj-lt"/>
              </a:rPr>
              <a:t>The Safety and Private Spaces Act requires restrooms and changing facilities must be separated by sex at birth (single occupant unisex restroom or changing facilities also allowed).</a:t>
            </a:r>
          </a:p>
          <a:p>
            <a:r>
              <a:rPr lang="en-US" dirty="0">
                <a:latin typeface="+mj-lt"/>
              </a:rPr>
              <a:t>“Each educational institution shall, within its code of student conduct, establish disciplinary procedures for any student who willfully enters…a restroom or changing facility designated for the opposite sex on the premises of the educational institution and refuses to depart when asked to do so…”</a:t>
            </a:r>
          </a:p>
          <a:p>
            <a:r>
              <a:rPr lang="en-US" dirty="0">
                <a:latin typeface="+mj-lt"/>
              </a:rPr>
              <a:t>Also, a violation of the Principles of Professional Conduct for staff</a:t>
            </a:r>
          </a:p>
        </p:txBody>
      </p:sp>
      <p:pic>
        <p:nvPicPr>
          <p:cNvPr id="10" name="Picture Placeholder 9" descr="Rubber duck toy in bathroom">
            <a:extLst>
              <a:ext uri="{FF2B5EF4-FFF2-40B4-BE49-F238E27FC236}">
                <a16:creationId xmlns:a16="http://schemas.microsoft.com/office/drawing/2014/main" id="{E3AB3E95-132E-EFFA-40D1-F653D621C736}"/>
              </a:ext>
            </a:extLst>
          </p:cNvPr>
          <p:cNvPicPr>
            <a:picLocks noGrp="1" noChangeAspect="1"/>
          </p:cNvPicPr>
          <p:nvPr>
            <p:ph type="pic" sz="quarter" idx="12"/>
          </p:nvPr>
        </p:nvPicPr>
        <p:blipFill>
          <a:blip r:embed="rId2"/>
          <a:srcRect l="18351" r="18351"/>
          <a:stretch>
            <a:fillRect/>
          </a:stretch>
        </p:blipFill>
        <p:spPr/>
      </p:pic>
    </p:spTree>
    <p:extLst>
      <p:ext uri="{BB962C8B-B14F-4D97-AF65-F5344CB8AC3E}">
        <p14:creationId xmlns:p14="http://schemas.microsoft.com/office/powerpoint/2010/main" val="290533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508311"/>
            <a:ext cx="9923770" cy="1438762"/>
          </a:xfrm>
        </p:spPr>
        <p:txBody>
          <a:bodyPr anchor="b">
            <a:normAutofit/>
          </a:bodyPr>
          <a:lstStyle/>
          <a:p>
            <a:r>
              <a:rPr lang="en-US" dirty="0"/>
              <a:t>Employee Handbooks</a:t>
            </a:r>
            <a:endParaRPr lang="en-ZA" dirty="0"/>
          </a:p>
        </p:txBody>
      </p:sp>
      <p:pic>
        <p:nvPicPr>
          <p:cNvPr id="5" name="Picture Placeholder 4" descr="Audience raising hands during work presentation">
            <a:extLst>
              <a:ext uri="{FF2B5EF4-FFF2-40B4-BE49-F238E27FC236}">
                <a16:creationId xmlns:a16="http://schemas.microsoft.com/office/drawing/2014/main" id="{7FE494E8-BA19-0F8C-ACF5-CD680AA6A054}"/>
              </a:ext>
            </a:extLst>
          </p:cNvPr>
          <p:cNvPicPr>
            <a:picLocks noGrp="1" noChangeAspect="1"/>
          </p:cNvPicPr>
          <p:nvPr>
            <p:ph type="pic" sz="quarter" idx="13"/>
          </p:nvPr>
        </p:nvPicPr>
        <p:blipFill>
          <a:blip r:embed="rId2"/>
          <a:srcRect t="41659" b="8765"/>
          <a:stretch/>
        </p:blipFill>
        <p:spPr>
          <a:xfrm>
            <a:off x="915600" y="9"/>
            <a:ext cx="10361995" cy="3508301"/>
          </a:xfrm>
          <a:noFill/>
        </p:spPr>
      </p:pic>
    </p:spTree>
    <p:extLst>
      <p:ext uri="{BB962C8B-B14F-4D97-AF65-F5344CB8AC3E}">
        <p14:creationId xmlns:p14="http://schemas.microsoft.com/office/powerpoint/2010/main" val="32541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nchor="ctr">
            <a:normAutofit/>
          </a:bodyPr>
          <a:lstStyle/>
          <a:p>
            <a:r>
              <a:rPr lang="en-US" dirty="0"/>
              <a:t>Progressive Discipline</a:t>
            </a:r>
            <a:endParaRPr lang="en-ZA" dirty="0"/>
          </a:p>
        </p:txBody>
      </p:sp>
      <p:pic>
        <p:nvPicPr>
          <p:cNvPr id="8" name="Picture Placeholder 7">
            <a:extLst>
              <a:ext uri="{FF2B5EF4-FFF2-40B4-BE49-F238E27FC236}">
                <a16:creationId xmlns:a16="http://schemas.microsoft.com/office/drawing/2014/main" id="{338C6855-FA2B-2F6E-D0D9-37C51D5C8636}"/>
              </a:ext>
            </a:extLst>
          </p:cNvPr>
          <p:cNvPicPr>
            <a:picLocks noGrp="1" noChangeAspect="1"/>
          </p:cNvPicPr>
          <p:nvPr>
            <p:ph sz="quarter" idx="10"/>
          </p:nvPr>
        </p:nvPicPr>
        <p:blipFill>
          <a:blip r:embed="rId2"/>
          <a:srcRect t="5105" r="-1" b="5104"/>
          <a:stretch/>
        </p:blipFill>
        <p:spPr>
          <a:xfrm>
            <a:off x="1468814" y="2066731"/>
            <a:ext cx="6452876" cy="3867538"/>
          </a:xfrm>
          <a:prstGeom prst="rect">
            <a:avLst/>
          </a:prstGeom>
          <a:noFill/>
        </p:spPr>
      </p:pic>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8169196" y="2066731"/>
            <a:ext cx="3108391" cy="3867538"/>
          </a:xfrm>
        </p:spPr>
        <p:txBody>
          <a:bodyPr>
            <a:normAutofit/>
          </a:bodyPr>
          <a:lstStyle/>
          <a:p>
            <a:pPr>
              <a:lnSpc>
                <a:spcPct val="90000"/>
              </a:lnSpc>
            </a:pPr>
            <a:r>
              <a:rPr lang="en-US" sz="1700" dirty="0">
                <a:latin typeface="+mj-lt"/>
              </a:rPr>
              <a:t>You must have a progressive discipline policy in place pursuant to HB 1473.</a:t>
            </a:r>
          </a:p>
          <a:p>
            <a:pPr>
              <a:lnSpc>
                <a:spcPct val="90000"/>
              </a:lnSpc>
            </a:pPr>
            <a:r>
              <a:rPr lang="en-US" sz="1700" dirty="0">
                <a:latin typeface="+mj-lt"/>
              </a:rPr>
              <a:t>Progressive discipline policies also ensure that you have a pre-existing system for discipline, reducing any possible perception of discrimination. </a:t>
            </a:r>
          </a:p>
          <a:p>
            <a:pPr>
              <a:lnSpc>
                <a:spcPct val="90000"/>
              </a:lnSpc>
            </a:pPr>
            <a:r>
              <a:rPr lang="en-US" sz="1700" dirty="0">
                <a:latin typeface="+mj-lt"/>
              </a:rPr>
              <a:t>Schools may consider including documentation requirements in their progressive discipline policies. </a:t>
            </a:r>
          </a:p>
        </p:txBody>
      </p:sp>
      <p:sp>
        <p:nvSpPr>
          <p:cNvPr id="13" name="Slide Number Placeholder 4">
            <a:extLst>
              <a:ext uri="{FF2B5EF4-FFF2-40B4-BE49-F238E27FC236}">
                <a16:creationId xmlns:a16="http://schemas.microsoft.com/office/drawing/2014/main" id="{947FEFFF-2DEE-EF6F-E562-D798B748434F}"/>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18</a:t>
            </a:fld>
            <a:endParaRPr lang="en-US"/>
          </a:p>
        </p:txBody>
      </p:sp>
    </p:spTree>
    <p:extLst>
      <p:ext uri="{BB962C8B-B14F-4D97-AF65-F5344CB8AC3E}">
        <p14:creationId xmlns:p14="http://schemas.microsoft.com/office/powerpoint/2010/main" val="3063039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Leave Policy</a:t>
            </a:r>
            <a:endParaRPr lang="en-ZA" dirty="0"/>
          </a:p>
        </p:txBody>
      </p:sp>
      <p:sp>
        <p:nvSpPr>
          <p:cNvPr id="10" name="Content Placeholder 9">
            <a:extLst>
              <a:ext uri="{FF2B5EF4-FFF2-40B4-BE49-F238E27FC236}">
                <a16:creationId xmlns:a16="http://schemas.microsoft.com/office/drawing/2014/main" id="{B0B115B4-7147-9D4C-E98E-E0652623DC74}"/>
              </a:ext>
            </a:extLst>
          </p:cNvPr>
          <p:cNvSpPr>
            <a:spLocks noGrp="1"/>
          </p:cNvSpPr>
          <p:nvPr>
            <p:ph sz="quarter" idx="11"/>
          </p:nvPr>
        </p:nvSpPr>
        <p:spPr>
          <a:xfrm>
            <a:off x="6787267" y="1792759"/>
            <a:ext cx="4490320" cy="4800598"/>
          </a:xfrm>
        </p:spPr>
        <p:txBody>
          <a:bodyPr>
            <a:normAutofit fontScale="92500" lnSpcReduction="10000"/>
          </a:bodyPr>
          <a:lstStyle/>
          <a:p>
            <a:r>
              <a:rPr lang="en-US" dirty="0">
                <a:latin typeface="+mj-lt"/>
              </a:rPr>
              <a:t>It is also important to have a thorough policy for paid time off, bereavement, sick time, compensatory time, and other types of leave your school may offer. </a:t>
            </a:r>
          </a:p>
          <a:p>
            <a:r>
              <a:rPr lang="en-US" dirty="0">
                <a:latin typeface="+mj-lt"/>
              </a:rPr>
              <a:t>Leave sharing bank?</a:t>
            </a:r>
          </a:p>
          <a:p>
            <a:r>
              <a:rPr lang="en-US" dirty="0">
                <a:latin typeface="+mj-lt"/>
              </a:rPr>
              <a:t>You should have a policy that addresses FMLA leave.</a:t>
            </a:r>
          </a:p>
          <a:p>
            <a:pPr marL="860425" lvl="1"/>
            <a:r>
              <a:rPr lang="en-US" dirty="0">
                <a:latin typeface="+mj-lt"/>
              </a:rPr>
              <a:t>Maternity Leave</a:t>
            </a:r>
          </a:p>
          <a:p>
            <a:pPr marL="860425" lvl="1"/>
            <a:r>
              <a:rPr lang="en-US" dirty="0">
                <a:latin typeface="+mj-lt"/>
              </a:rPr>
              <a:t>Serious Health Condition</a:t>
            </a:r>
          </a:p>
          <a:p>
            <a:pPr marL="860425" lvl="1"/>
            <a:r>
              <a:rPr lang="en-US" dirty="0">
                <a:latin typeface="+mj-lt"/>
              </a:rPr>
              <a:t>Military Service</a:t>
            </a:r>
          </a:p>
          <a:p>
            <a:pPr marL="860425" lvl="1"/>
            <a:r>
              <a:rPr lang="en-US" dirty="0">
                <a:latin typeface="+mj-lt"/>
              </a:rPr>
              <a:t>Paid or unpaid?</a:t>
            </a:r>
          </a:p>
        </p:txBody>
      </p:sp>
      <p:sp>
        <p:nvSpPr>
          <p:cNvPr id="3" name="Picture Placeholder 2">
            <a:extLst>
              <a:ext uri="{FF2B5EF4-FFF2-40B4-BE49-F238E27FC236}">
                <a16:creationId xmlns:a16="http://schemas.microsoft.com/office/drawing/2014/main" id="{9632ABF3-5E55-033D-7157-5A5645DE95B6}"/>
              </a:ext>
            </a:extLst>
          </p:cNvPr>
          <p:cNvSpPr>
            <a:spLocks noGrp="1"/>
          </p:cNvSpPr>
          <p:nvPr>
            <p:ph type="pic" sz="quarter" idx="12"/>
          </p:nvPr>
        </p:nvSpPr>
        <p:spPr/>
        <p:txBody>
          <a:bodyPr/>
          <a:lstStyle/>
          <a:p>
            <a:endParaRPr lang="en-US"/>
          </a:p>
        </p:txBody>
      </p:sp>
      <p:pic>
        <p:nvPicPr>
          <p:cNvPr id="5" name="Picture Placeholder 6">
            <a:extLst>
              <a:ext uri="{FF2B5EF4-FFF2-40B4-BE49-F238E27FC236}">
                <a16:creationId xmlns:a16="http://schemas.microsoft.com/office/drawing/2014/main" id="{F150AAC6-D04C-D5AD-5873-9E5542F55208}"/>
              </a:ext>
            </a:extLst>
          </p:cNvPr>
          <p:cNvPicPr>
            <a:picLocks noChangeAspect="1"/>
          </p:cNvPicPr>
          <p:nvPr/>
        </p:nvPicPr>
        <p:blipFill>
          <a:blip r:embed="rId2"/>
          <a:srcRect l="2213" r="2213"/>
          <a:stretch>
            <a:fillRect/>
          </a:stretch>
        </p:blipFill>
        <p:spPr>
          <a:xfrm>
            <a:off x="1468814" y="2061969"/>
            <a:ext cx="4592637" cy="4805362"/>
          </a:xfrm>
          <a:prstGeom prst="rect">
            <a:avLst/>
          </a:prstGeom>
        </p:spPr>
      </p:pic>
    </p:spTree>
    <p:extLst>
      <p:ext uri="{BB962C8B-B14F-4D97-AF65-F5344CB8AC3E}">
        <p14:creationId xmlns:p14="http://schemas.microsoft.com/office/powerpoint/2010/main" val="1716732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Overview</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lstStyle/>
          <a:p>
            <a:pPr marL="0" marR="0">
              <a:lnSpc>
                <a:spcPct val="107000"/>
              </a:lnSpc>
              <a:spcBef>
                <a:spcPts val="0"/>
              </a:spcBef>
              <a:spcAft>
                <a:spcPts val="0"/>
              </a:spcAft>
            </a:pPr>
            <a:r>
              <a:rPr lang="en-US" sz="2000" dirty="0">
                <a:effectLst/>
                <a:latin typeface="+mj-lt"/>
                <a:ea typeface="Aptos" panose="020B0004020202020204" pitchFamily="34" charset="0"/>
                <a:cs typeface="Times New Roman" panose="02020603050405020304" pitchFamily="18" charset="0"/>
              </a:rPr>
              <a:t>Having well thought out policies and procedures is critical, but developing policies and procedures can feel like building the train while it is in motion. </a:t>
            </a:r>
          </a:p>
          <a:p>
            <a:pPr marL="0" marR="0">
              <a:lnSpc>
                <a:spcPct val="107000"/>
              </a:lnSpc>
              <a:spcBef>
                <a:spcPts val="0"/>
              </a:spcBef>
              <a:spcAft>
                <a:spcPts val="0"/>
              </a:spcAft>
            </a:pPr>
            <a:endParaRPr lang="en-US" sz="2000" dirty="0">
              <a:effectLst/>
              <a:latin typeface="+mj-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mj-lt"/>
                <a:ea typeface="Aptos" panose="020B0004020202020204" pitchFamily="34" charset="0"/>
                <a:cs typeface="Times New Roman" panose="02020603050405020304" pitchFamily="18" charset="0"/>
              </a:rPr>
              <a:t>Gaps in school policies often do not become known until it is too late, weak policies work until placed under pressure, and bad policies lead to bad results. </a:t>
            </a:r>
          </a:p>
        </p:txBody>
      </p:sp>
      <p:pic>
        <p:nvPicPr>
          <p:cNvPr id="9" name="Picture Placeholder 8" descr="Focus image of a misty railway">
            <a:extLst>
              <a:ext uri="{FF2B5EF4-FFF2-40B4-BE49-F238E27FC236}">
                <a16:creationId xmlns:a16="http://schemas.microsoft.com/office/drawing/2014/main" id="{A1E5CD6E-DD93-7C97-D9AF-136A69E89127}"/>
              </a:ext>
            </a:extLst>
          </p:cNvPr>
          <p:cNvPicPr>
            <a:picLocks noGrp="1" noChangeAspect="1"/>
          </p:cNvPicPr>
          <p:nvPr>
            <p:ph type="pic" sz="quarter" idx="12"/>
          </p:nvPr>
        </p:nvPicPr>
        <p:blipFill>
          <a:blip r:embed="rId2"/>
          <a:srcRect l="14160" r="14160"/>
          <a:stretch>
            <a:fillRect/>
          </a:stretch>
        </p:blipFill>
        <p:spPr/>
      </p:pic>
    </p:spTree>
    <p:extLst>
      <p:ext uri="{BB962C8B-B14F-4D97-AF65-F5344CB8AC3E}">
        <p14:creationId xmlns:p14="http://schemas.microsoft.com/office/powerpoint/2010/main" val="352084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Other Important Employment Policies</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1740132" y="1774829"/>
            <a:ext cx="7099068" cy="4800598"/>
          </a:xfrm>
        </p:spPr>
        <p:txBody>
          <a:bodyPr>
            <a:normAutofit/>
          </a:bodyPr>
          <a:lstStyle/>
          <a:p>
            <a:pPr marL="342900" indent="-342900">
              <a:buFont typeface="Arial" panose="020B0604020202020204" pitchFamily="34" charset="0"/>
              <a:buChar char="•"/>
            </a:pPr>
            <a:r>
              <a:rPr lang="en-US" dirty="0">
                <a:latin typeface="+mj-lt"/>
              </a:rPr>
              <a:t>Anti-discrimination/equal opportunity statement</a:t>
            </a:r>
          </a:p>
          <a:p>
            <a:pPr marL="342900" indent="-342900">
              <a:buFont typeface="Arial" panose="020B0604020202020204" pitchFamily="34" charset="0"/>
              <a:buChar char="•"/>
            </a:pPr>
            <a:r>
              <a:rPr lang="en-US" dirty="0">
                <a:latin typeface="+mj-lt"/>
              </a:rPr>
              <a:t>Drug Free Workplace</a:t>
            </a:r>
          </a:p>
          <a:p>
            <a:pPr marL="342900" indent="-342900">
              <a:buFont typeface="Arial" panose="020B0604020202020204" pitchFamily="34" charset="0"/>
              <a:buChar char="•"/>
            </a:pPr>
            <a:r>
              <a:rPr lang="en-US" dirty="0">
                <a:latin typeface="+mj-lt"/>
              </a:rPr>
              <a:t>Employee classification (part-time vs full-time)</a:t>
            </a:r>
          </a:p>
          <a:p>
            <a:pPr marL="342900" indent="-342900">
              <a:buFont typeface="Arial" panose="020B0604020202020204" pitchFamily="34" charset="0"/>
              <a:buChar char="•"/>
            </a:pPr>
            <a:r>
              <a:rPr lang="en-US" dirty="0">
                <a:latin typeface="+mj-lt"/>
              </a:rPr>
              <a:t>Timekeeping policy</a:t>
            </a:r>
          </a:p>
          <a:p>
            <a:pPr marL="342900" indent="-342900">
              <a:buFont typeface="Arial" panose="020B0604020202020204" pitchFamily="34" charset="0"/>
              <a:buChar char="•"/>
            </a:pPr>
            <a:r>
              <a:rPr lang="en-US" dirty="0">
                <a:latin typeface="+mj-lt"/>
              </a:rPr>
              <a:t>Policy on teachers providing private services/tutoring to students</a:t>
            </a:r>
          </a:p>
          <a:p>
            <a:pPr marL="342900" indent="-342900">
              <a:buFont typeface="Arial" panose="020B0604020202020204" pitchFamily="34" charset="0"/>
              <a:buChar char="•"/>
            </a:pPr>
            <a:r>
              <a:rPr lang="en-US" dirty="0">
                <a:latin typeface="+mj-lt"/>
              </a:rPr>
              <a:t>Expectations for ethical standards</a:t>
            </a:r>
          </a:p>
          <a:p>
            <a:pPr marL="342900" indent="-342900">
              <a:buFont typeface="Arial" panose="020B0604020202020204" pitchFamily="34" charset="0"/>
              <a:buChar char="•"/>
            </a:pPr>
            <a:r>
              <a:rPr lang="en-US" dirty="0">
                <a:latin typeface="+mj-lt"/>
              </a:rPr>
              <a:t>Social media policy</a:t>
            </a:r>
          </a:p>
        </p:txBody>
      </p:sp>
    </p:spTree>
    <p:extLst>
      <p:ext uri="{BB962C8B-B14F-4D97-AF65-F5344CB8AC3E}">
        <p14:creationId xmlns:p14="http://schemas.microsoft.com/office/powerpoint/2010/main" val="124738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55583" y="737115"/>
            <a:ext cx="4640418" cy="5407091"/>
          </a:xfrm>
        </p:spPr>
        <p:txBody>
          <a:bodyPr/>
          <a:lstStyle/>
          <a:p>
            <a:r>
              <a:rPr lang="en-US" dirty="0"/>
              <a:t>Takeaways</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6388461" y="737115"/>
            <a:ext cx="4449712" cy="5407091"/>
          </a:xfrm>
        </p:spPr>
        <p:txBody>
          <a:bodyPr/>
          <a:lstStyle/>
          <a:p>
            <a:r>
              <a:rPr lang="en-US" dirty="0">
                <a:latin typeface="+mj-lt"/>
              </a:rPr>
              <a:t>Make sure your policies fit your school</a:t>
            </a:r>
          </a:p>
          <a:p>
            <a:r>
              <a:rPr lang="en-US" dirty="0">
                <a:latin typeface="+mj-lt"/>
              </a:rPr>
              <a:t>Prepare, don’t react</a:t>
            </a:r>
          </a:p>
          <a:p>
            <a:r>
              <a:rPr lang="en-US" dirty="0">
                <a:latin typeface="+mj-lt"/>
              </a:rPr>
              <a:t>Think about how policies can problem solve</a:t>
            </a:r>
          </a:p>
          <a:p>
            <a:r>
              <a:rPr lang="en-US" dirty="0">
                <a:latin typeface="+mj-lt"/>
              </a:rPr>
              <a:t>Make sure you are providing training on policies and procedures</a:t>
            </a:r>
          </a:p>
        </p:txBody>
      </p:sp>
    </p:spTree>
    <p:extLst>
      <p:ext uri="{BB962C8B-B14F-4D97-AF65-F5344CB8AC3E}">
        <p14:creationId xmlns:p14="http://schemas.microsoft.com/office/powerpoint/2010/main" val="160745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614" y="690511"/>
            <a:ext cx="4964671" cy="5253089"/>
          </a:xfrm>
        </p:spPr>
        <p:txBody>
          <a:bodyPr/>
          <a:lstStyle/>
          <a:p>
            <a:r>
              <a:rPr lang="en-US" dirty="0"/>
              <a:t>Thank</a:t>
            </a:r>
            <a:br>
              <a:rPr lang="en-US" dirty="0"/>
            </a:br>
            <a:r>
              <a:rPr lang="en-US" dirty="0"/>
              <a:t>you</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5539336" y="690511"/>
            <a:ext cx="4784372" cy="5253089"/>
          </a:xfrm>
        </p:spPr>
        <p:txBody>
          <a:bodyPr/>
          <a:lstStyle/>
          <a:p>
            <a:r>
              <a:rPr lang="es-ES" dirty="0">
                <a:latin typeface="+mj-lt"/>
              </a:rPr>
              <a:t>Braxton Padgett, Esq., </a:t>
            </a:r>
            <a:r>
              <a:rPr lang="es-ES" dirty="0" err="1">
                <a:latin typeface="+mj-lt"/>
              </a:rPr>
              <a:t>B.C.S</a:t>
            </a:r>
            <a:r>
              <a:rPr lang="es-ES" dirty="0">
                <a:latin typeface="+mj-lt"/>
              </a:rPr>
              <a:t>. </a:t>
            </a:r>
          </a:p>
          <a:p>
            <a:r>
              <a:rPr lang="es-ES" dirty="0">
                <a:latin typeface="+mj-lt"/>
              </a:rPr>
              <a:t>braxton@arnoldlawfirmllc.com</a:t>
            </a:r>
          </a:p>
          <a:p>
            <a:endParaRPr lang="es-ES" dirty="0">
              <a:latin typeface="+mj-lt"/>
            </a:endParaRPr>
          </a:p>
          <a:p>
            <a:r>
              <a:rPr lang="es-ES" dirty="0">
                <a:latin typeface="+mj-lt"/>
              </a:rPr>
              <a:t>Emily R. Rodriguez, Esq.</a:t>
            </a:r>
          </a:p>
          <a:p>
            <a:r>
              <a:rPr lang="es-ES" dirty="0">
                <a:latin typeface="+mj-lt"/>
              </a:rPr>
              <a:t>emily@arnoldlawfirmllc.com</a:t>
            </a:r>
          </a:p>
          <a:p>
            <a:endParaRPr lang="es-ES" dirty="0">
              <a:latin typeface="+mj-lt"/>
            </a:endParaRPr>
          </a:p>
          <a:p>
            <a:r>
              <a:rPr lang="es-ES" dirty="0">
                <a:latin typeface="+mj-lt"/>
              </a:rPr>
              <a:t>Dr. Kris Newman-Lake</a:t>
            </a:r>
          </a:p>
          <a:p>
            <a:r>
              <a:rPr lang="es-ES" dirty="0">
                <a:latin typeface="+mj-lt"/>
              </a:rPr>
              <a:t>knewmanlake@cypressjunction.org</a:t>
            </a:r>
          </a:p>
        </p:txBody>
      </p:sp>
      <p:pic>
        <p:nvPicPr>
          <p:cNvPr id="5" name="Picture 4">
            <a:extLst>
              <a:ext uri="{FF2B5EF4-FFF2-40B4-BE49-F238E27FC236}">
                <a16:creationId xmlns:a16="http://schemas.microsoft.com/office/drawing/2014/main" id="{948919B3-933F-8816-3CB7-D34777F236B0}"/>
              </a:ext>
            </a:extLst>
          </p:cNvPr>
          <p:cNvPicPr>
            <a:picLocks noChangeAspect="1"/>
          </p:cNvPicPr>
          <p:nvPr/>
        </p:nvPicPr>
        <p:blipFill>
          <a:blip r:embed="rId2"/>
          <a:stretch>
            <a:fillRect/>
          </a:stretch>
        </p:blipFill>
        <p:spPr>
          <a:xfrm>
            <a:off x="9777775" y="6156899"/>
            <a:ext cx="2414225" cy="701101"/>
          </a:xfrm>
          <a:prstGeom prst="rect">
            <a:avLst/>
          </a:prstGeom>
        </p:spPr>
      </p:pic>
    </p:spTree>
    <p:extLst>
      <p:ext uri="{BB962C8B-B14F-4D97-AF65-F5344CB8AC3E}">
        <p14:creationId xmlns:p14="http://schemas.microsoft.com/office/powerpoint/2010/main" val="7043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508311"/>
            <a:ext cx="9923770" cy="1438762"/>
          </a:xfrm>
        </p:spPr>
        <p:txBody>
          <a:bodyPr anchor="b">
            <a:normAutofit/>
          </a:bodyPr>
          <a:lstStyle/>
          <a:p>
            <a:r>
              <a:rPr lang="en-US" dirty="0"/>
              <a:t>Governing Board Policy</a:t>
            </a:r>
            <a:endParaRPr lang="en-ZA" dirty="0"/>
          </a:p>
        </p:txBody>
      </p:sp>
      <p:pic>
        <p:nvPicPr>
          <p:cNvPr id="11" name="Picture Placeholder 10" descr="People at meeting">
            <a:extLst>
              <a:ext uri="{FF2B5EF4-FFF2-40B4-BE49-F238E27FC236}">
                <a16:creationId xmlns:a16="http://schemas.microsoft.com/office/drawing/2014/main" id="{F3396DB8-9BBC-39C0-7A75-E3CECC460EB3}"/>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915600" y="10"/>
            <a:ext cx="10361995" cy="3428990"/>
          </a:xfrm>
          <a:noFill/>
        </p:spPr>
      </p:pic>
    </p:spTree>
    <p:extLst>
      <p:ext uri="{BB962C8B-B14F-4D97-AF65-F5344CB8AC3E}">
        <p14:creationId xmlns:p14="http://schemas.microsoft.com/office/powerpoint/2010/main" val="362036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Grievance Procedures</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a:bodyPr>
          <a:lstStyle/>
          <a:p>
            <a:r>
              <a:rPr lang="en-US" dirty="0">
                <a:latin typeface="+mj-lt"/>
              </a:rPr>
              <a:t>Grievance procedures should provide a clear process including:</a:t>
            </a:r>
          </a:p>
          <a:p>
            <a:pPr marL="342900" indent="-342900">
              <a:buFont typeface="Arial" panose="020B0604020202020204" pitchFamily="34" charset="0"/>
              <a:buChar char="•"/>
            </a:pPr>
            <a:r>
              <a:rPr lang="en-US" dirty="0">
                <a:latin typeface="+mj-lt"/>
              </a:rPr>
              <a:t>Separation of duties</a:t>
            </a:r>
          </a:p>
          <a:p>
            <a:pPr marL="342900" indent="-342900">
              <a:buFont typeface="Arial" panose="020B0604020202020204" pitchFamily="34" charset="0"/>
              <a:buChar char="•"/>
            </a:pPr>
            <a:r>
              <a:rPr lang="en-US" dirty="0">
                <a:latin typeface="+mj-lt"/>
              </a:rPr>
              <a:t>Investigation procedures</a:t>
            </a:r>
          </a:p>
          <a:p>
            <a:pPr marL="342900" indent="-342900">
              <a:buFont typeface="Arial" panose="020B0604020202020204" pitchFamily="34" charset="0"/>
              <a:buChar char="•"/>
            </a:pPr>
            <a:r>
              <a:rPr lang="en-US" dirty="0">
                <a:latin typeface="+mj-lt"/>
              </a:rPr>
              <a:t>Timelines</a:t>
            </a:r>
          </a:p>
          <a:p>
            <a:pPr marL="342900" indent="-342900">
              <a:buFont typeface="Arial" panose="020B0604020202020204" pitchFamily="34" charset="0"/>
              <a:buChar char="•"/>
            </a:pPr>
            <a:r>
              <a:rPr lang="en-US" dirty="0">
                <a:latin typeface="+mj-lt"/>
              </a:rPr>
              <a:t>Guidelines for when the governing board should review a decision </a:t>
            </a:r>
          </a:p>
        </p:txBody>
      </p:sp>
      <p:pic>
        <p:nvPicPr>
          <p:cNvPr id="6" name="Picture Placeholder 5">
            <a:extLst>
              <a:ext uri="{FF2B5EF4-FFF2-40B4-BE49-F238E27FC236}">
                <a16:creationId xmlns:a16="http://schemas.microsoft.com/office/drawing/2014/main" id="{19225DA8-872C-C227-1FDC-EC35F0E56748}"/>
              </a:ext>
            </a:extLst>
          </p:cNvPr>
          <p:cNvPicPr>
            <a:picLocks noGrp="1" noChangeAspect="1"/>
          </p:cNvPicPr>
          <p:nvPr>
            <p:ph type="pic" sz="quarter" idx="12"/>
          </p:nvPr>
        </p:nvPicPr>
        <p:blipFill>
          <a:blip r:embed="rId2"/>
          <a:srcRect l="21328" r="21328"/>
          <a:stretch>
            <a:fillRect/>
          </a:stretch>
        </p:blipFill>
        <p:spPr>
          <a:prstGeom prst="rect">
            <a:avLst/>
          </a:prstGeom>
        </p:spPr>
      </p:pic>
    </p:spTree>
    <p:extLst>
      <p:ext uri="{BB962C8B-B14F-4D97-AF65-F5344CB8AC3E}">
        <p14:creationId xmlns:p14="http://schemas.microsoft.com/office/powerpoint/2010/main" val="364447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Safety</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a:bodyPr>
          <a:lstStyle/>
          <a:p>
            <a:pPr marL="342900" indent="-342900">
              <a:buFont typeface="Arial" panose="020B0604020202020204" pitchFamily="34" charset="0"/>
              <a:buChar char="•"/>
            </a:pPr>
            <a:r>
              <a:rPr lang="en-US" dirty="0">
                <a:latin typeface="+mj-lt"/>
              </a:rPr>
              <a:t>School Safety Policy</a:t>
            </a:r>
          </a:p>
          <a:p>
            <a:pPr marL="342900" indent="-342900">
              <a:buFont typeface="Arial" panose="020B0604020202020204" pitchFamily="34" charset="0"/>
              <a:buChar char="•"/>
            </a:pPr>
            <a:r>
              <a:rPr lang="en-US" dirty="0">
                <a:latin typeface="+mj-lt"/>
              </a:rPr>
              <a:t>Threat Management Policy</a:t>
            </a:r>
          </a:p>
          <a:p>
            <a:pPr marL="342900" indent="-342900">
              <a:buFont typeface="Arial" panose="020B0604020202020204" pitchFamily="34" charset="0"/>
              <a:buChar char="•"/>
            </a:pPr>
            <a:r>
              <a:rPr lang="en-US" dirty="0">
                <a:latin typeface="+mj-lt"/>
              </a:rPr>
              <a:t>Emergency Procedures</a:t>
            </a:r>
          </a:p>
          <a:p>
            <a:pPr marL="342900" indent="-342900">
              <a:buFont typeface="Arial" panose="020B0604020202020204" pitchFamily="34" charset="0"/>
              <a:buChar char="•"/>
            </a:pPr>
            <a:r>
              <a:rPr lang="en-US" dirty="0">
                <a:latin typeface="+mj-lt"/>
              </a:rPr>
              <a:t>Ensure compliance with Rules 6A-1.0018, Rule 6A-1.0019 and other relevant rules and statutes</a:t>
            </a:r>
          </a:p>
          <a:p>
            <a:pPr marL="342900" indent="-342900">
              <a:buFont typeface="Arial" panose="020B0604020202020204" pitchFamily="34" charset="0"/>
              <a:buChar char="•"/>
            </a:pPr>
            <a:r>
              <a:rPr lang="en-US" dirty="0">
                <a:latin typeface="+mj-lt"/>
              </a:rPr>
              <a:t>These policies and procedures now have a lot of eyeballs on them. They should be regularly updated and checked for accuracy.</a:t>
            </a:r>
          </a:p>
        </p:txBody>
      </p:sp>
      <p:pic>
        <p:nvPicPr>
          <p:cNvPr id="6" name="Picture Placeholder 5">
            <a:extLst>
              <a:ext uri="{FF2B5EF4-FFF2-40B4-BE49-F238E27FC236}">
                <a16:creationId xmlns:a16="http://schemas.microsoft.com/office/drawing/2014/main" id="{C8B02FAF-53E8-DB9B-B2F2-0AF517D4FADA}"/>
              </a:ext>
            </a:extLst>
          </p:cNvPr>
          <p:cNvPicPr>
            <a:picLocks noGrp="1" noChangeAspect="1"/>
          </p:cNvPicPr>
          <p:nvPr>
            <p:ph type="pic" sz="quarter" idx="12"/>
          </p:nvPr>
        </p:nvPicPr>
        <p:blipFill>
          <a:blip r:embed="rId2"/>
          <a:srcRect l="18267" r="18267"/>
          <a:stretch>
            <a:fillRect/>
          </a:stretch>
        </p:blipFill>
        <p:spPr>
          <a:prstGeom prst="rect">
            <a:avLst/>
          </a:prstGeom>
        </p:spPr>
      </p:pic>
    </p:spTree>
    <p:extLst>
      <p:ext uri="{BB962C8B-B14F-4D97-AF65-F5344CB8AC3E}">
        <p14:creationId xmlns:p14="http://schemas.microsoft.com/office/powerpoint/2010/main" val="58931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Child Abuse, Abandonment &amp; Neglect</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a:bodyPr>
          <a:lstStyle/>
          <a:p>
            <a:pPr marL="342900" indent="-342900">
              <a:buFont typeface="Arial" panose="020B0604020202020204" pitchFamily="34" charset="0"/>
              <a:buChar char="•"/>
            </a:pPr>
            <a:r>
              <a:rPr lang="en-US" dirty="0">
                <a:latin typeface="+mj-lt"/>
              </a:rPr>
              <a:t>s. 1006.061, F.S.: Must post in a prominent place a notice that all employees and agents of the charter school or private school have an affirmative duty to report all actual or suspected cases of child abuse, abandonment, or neglect </a:t>
            </a:r>
            <a:r>
              <a:rPr lang="en-US" u="sng" dirty="0">
                <a:latin typeface="+mj-lt"/>
              </a:rPr>
              <a:t>&amp;</a:t>
            </a:r>
            <a:r>
              <a:rPr lang="en-US" dirty="0">
                <a:latin typeface="+mj-lt"/>
              </a:rPr>
              <a:t> post at the school and on the website policies and procedures for reporting alleged misconduct by staff</a:t>
            </a:r>
          </a:p>
        </p:txBody>
      </p:sp>
      <p:pic>
        <p:nvPicPr>
          <p:cNvPr id="7" name="Picture Placeholder 6">
            <a:extLst>
              <a:ext uri="{FF2B5EF4-FFF2-40B4-BE49-F238E27FC236}">
                <a16:creationId xmlns:a16="http://schemas.microsoft.com/office/drawing/2014/main" id="{F39D1B8B-6877-7134-D9BC-83C684FAA121}"/>
              </a:ext>
            </a:extLst>
          </p:cNvPr>
          <p:cNvPicPr>
            <a:picLocks noGrp="1" noChangeAspect="1"/>
          </p:cNvPicPr>
          <p:nvPr>
            <p:ph type="pic" sz="quarter" idx="12"/>
          </p:nvPr>
        </p:nvPicPr>
        <p:blipFill>
          <a:blip r:embed="rId2"/>
          <a:srcRect l="18142" r="18142"/>
          <a:stretch>
            <a:fillRect/>
          </a:stretch>
        </p:blipFill>
        <p:spPr>
          <a:prstGeom prst="rect">
            <a:avLst/>
          </a:prstGeom>
        </p:spPr>
      </p:pic>
    </p:spTree>
    <p:extLst>
      <p:ext uri="{BB962C8B-B14F-4D97-AF65-F5344CB8AC3E}">
        <p14:creationId xmlns:p14="http://schemas.microsoft.com/office/powerpoint/2010/main" val="41173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Public Records</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a:bodyPr>
          <a:lstStyle/>
          <a:p>
            <a:r>
              <a:rPr lang="en-US" dirty="0">
                <a:latin typeface="+mj-lt"/>
              </a:rPr>
              <a:t>Having a public records policy can be very helpful. </a:t>
            </a:r>
          </a:p>
          <a:p>
            <a:r>
              <a:rPr lang="en-US" dirty="0">
                <a:latin typeface="+mj-lt"/>
              </a:rPr>
              <a:t>Make clear who your custodian is and how they will respond to requests. Create timelines and guidelines for response.</a:t>
            </a:r>
          </a:p>
          <a:p>
            <a:r>
              <a:rPr lang="en-US" dirty="0">
                <a:latin typeface="+mj-lt"/>
              </a:rPr>
              <a:t>Establish procedures for charging a special service charge.</a:t>
            </a:r>
          </a:p>
          <a:p>
            <a:r>
              <a:rPr lang="en-US" dirty="0">
                <a:latin typeface="+mj-lt"/>
              </a:rPr>
              <a:t>Ignoring requests or failing to respond in a timely fashion can result in litigation. </a:t>
            </a:r>
          </a:p>
          <a:p>
            <a:endParaRPr lang="en-US" dirty="0"/>
          </a:p>
        </p:txBody>
      </p:sp>
      <p:pic>
        <p:nvPicPr>
          <p:cNvPr id="8" name="Picture Placeholder 7" descr="Stack of colorful files">
            <a:extLst>
              <a:ext uri="{FF2B5EF4-FFF2-40B4-BE49-F238E27FC236}">
                <a16:creationId xmlns:a16="http://schemas.microsoft.com/office/drawing/2014/main" id="{B1BF10AB-B238-F3D4-730E-4CE9E3FCB3E1}"/>
              </a:ext>
            </a:extLst>
          </p:cNvPr>
          <p:cNvPicPr>
            <a:picLocks noGrp="1" noChangeAspect="1"/>
          </p:cNvPicPr>
          <p:nvPr>
            <p:ph type="pic" sz="quarter" idx="12"/>
          </p:nvPr>
        </p:nvPicPr>
        <p:blipFill>
          <a:blip r:embed="rId2"/>
          <a:srcRect l="23120" r="23120"/>
          <a:stretch>
            <a:fillRect/>
          </a:stretch>
        </p:blipFill>
        <p:spPr/>
      </p:pic>
    </p:spTree>
    <p:extLst>
      <p:ext uri="{BB962C8B-B14F-4D97-AF65-F5344CB8AC3E}">
        <p14:creationId xmlns:p14="http://schemas.microsoft.com/office/powerpoint/2010/main" val="290840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Financial Controls</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fontScale="92500" lnSpcReduction="10000"/>
          </a:bodyPr>
          <a:lstStyle/>
          <a:p>
            <a:r>
              <a:rPr lang="en-US" dirty="0">
                <a:latin typeface="+mj-lt"/>
              </a:rPr>
              <a:t>Having a thorough financial controls policy can be helpful. Consider including guidelines on the following:</a:t>
            </a:r>
          </a:p>
          <a:p>
            <a:pPr marL="342900" indent="-342900">
              <a:buFont typeface="Arial" panose="020B0604020202020204" pitchFamily="34" charset="0"/>
              <a:buChar char="•"/>
            </a:pPr>
            <a:r>
              <a:rPr lang="en-US" dirty="0">
                <a:latin typeface="+mj-lt"/>
              </a:rPr>
              <a:t>Who has bank account access?</a:t>
            </a:r>
          </a:p>
          <a:p>
            <a:pPr marL="342900" indent="-342900">
              <a:buFont typeface="Arial" panose="020B0604020202020204" pitchFamily="34" charset="0"/>
              <a:buChar char="•"/>
            </a:pPr>
            <a:r>
              <a:rPr lang="en-US" dirty="0">
                <a:latin typeface="+mj-lt"/>
              </a:rPr>
              <a:t>At what threshold must purchases be approved?</a:t>
            </a:r>
          </a:p>
          <a:p>
            <a:pPr marL="342900" indent="-342900">
              <a:buFont typeface="Arial" panose="020B0604020202020204" pitchFamily="34" charset="0"/>
              <a:buChar char="•"/>
            </a:pPr>
            <a:r>
              <a:rPr lang="en-US" dirty="0">
                <a:latin typeface="+mj-lt"/>
              </a:rPr>
              <a:t>How will reimbursements be handled?</a:t>
            </a:r>
          </a:p>
          <a:p>
            <a:pPr marL="342900" indent="-342900">
              <a:buFont typeface="Arial" panose="020B0604020202020204" pitchFamily="34" charset="0"/>
              <a:buChar char="•"/>
            </a:pPr>
            <a:r>
              <a:rPr lang="en-US" dirty="0">
                <a:latin typeface="+mj-lt"/>
              </a:rPr>
              <a:t>Who is allowed to accept/deposit funds?</a:t>
            </a:r>
          </a:p>
          <a:p>
            <a:pPr marL="342900" indent="-342900">
              <a:buFont typeface="Arial" panose="020B0604020202020204" pitchFamily="34" charset="0"/>
              <a:buChar char="•"/>
            </a:pPr>
            <a:r>
              <a:rPr lang="en-US" dirty="0">
                <a:latin typeface="+mj-lt"/>
              </a:rPr>
              <a:t>Who records and reconciles financial reports?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7" name="Picture Placeholder 6" descr="Calculator on a notebook">
            <a:extLst>
              <a:ext uri="{FF2B5EF4-FFF2-40B4-BE49-F238E27FC236}">
                <a16:creationId xmlns:a16="http://schemas.microsoft.com/office/drawing/2014/main" id="{DF95391B-9EBD-BD03-2016-6B57E7C0A97E}"/>
              </a:ext>
            </a:extLst>
          </p:cNvPr>
          <p:cNvPicPr>
            <a:picLocks noGrp="1" noChangeAspect="1"/>
          </p:cNvPicPr>
          <p:nvPr>
            <p:ph type="pic" sz="quarter" idx="12"/>
          </p:nvPr>
        </p:nvPicPr>
        <p:blipFill>
          <a:blip r:embed="rId2"/>
          <a:srcRect l="18111" r="18111"/>
          <a:stretch>
            <a:fillRect/>
          </a:stretch>
        </p:blipFill>
        <p:spPr/>
      </p:pic>
    </p:spTree>
    <p:extLst>
      <p:ext uri="{BB962C8B-B14F-4D97-AF65-F5344CB8AC3E}">
        <p14:creationId xmlns:p14="http://schemas.microsoft.com/office/powerpoint/2010/main" val="105112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Enrollment Policy</a:t>
            </a:r>
            <a:endParaRPr lang="en-ZA" dirty="0"/>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normAutofit/>
          </a:bodyPr>
          <a:lstStyle/>
          <a:p>
            <a:r>
              <a:rPr lang="en-US" dirty="0">
                <a:latin typeface="+mj-lt"/>
              </a:rPr>
              <a:t>What does your enrollment policy need to address?</a:t>
            </a:r>
          </a:p>
          <a:p>
            <a:pPr marL="1143000" lvl="1"/>
            <a:r>
              <a:rPr lang="en-US" dirty="0">
                <a:latin typeface="+mj-lt"/>
              </a:rPr>
              <a:t>Enrollment preferences</a:t>
            </a:r>
          </a:p>
          <a:p>
            <a:pPr marL="1143000" lvl="1"/>
            <a:r>
              <a:rPr lang="en-US" dirty="0">
                <a:latin typeface="+mj-lt"/>
              </a:rPr>
              <a:t>Clear deadlines</a:t>
            </a:r>
          </a:p>
          <a:p>
            <a:pPr marL="1143000" lvl="1"/>
            <a:r>
              <a:rPr lang="en-US" dirty="0">
                <a:latin typeface="+mj-lt"/>
              </a:rPr>
              <a:t>Treatment of out-of-county students</a:t>
            </a:r>
          </a:p>
          <a:p>
            <a:pPr marL="1143000" lvl="1"/>
            <a:r>
              <a:rPr lang="en-US" dirty="0">
                <a:latin typeface="+mj-lt"/>
              </a:rPr>
              <a:t>Thorough description of how the wait list works</a:t>
            </a:r>
          </a:p>
        </p:txBody>
      </p:sp>
      <p:pic>
        <p:nvPicPr>
          <p:cNvPr id="13" name="Picture 12" descr="An orange backpack with zippers&#10;&#10;Description automatically generated">
            <a:extLst>
              <a:ext uri="{FF2B5EF4-FFF2-40B4-BE49-F238E27FC236}">
                <a16:creationId xmlns:a16="http://schemas.microsoft.com/office/drawing/2014/main" id="{1FDBEB97-8925-367F-9AFD-AA577BE87535}"/>
              </a:ext>
            </a:extLst>
          </p:cNvPr>
          <p:cNvPicPr>
            <a:picLocks noChangeAspect="1"/>
          </p:cNvPicPr>
          <p:nvPr/>
        </p:nvPicPr>
        <p:blipFill>
          <a:blip r:embed="rId2"/>
          <a:stretch>
            <a:fillRect/>
          </a:stretch>
        </p:blipFill>
        <p:spPr>
          <a:xfrm>
            <a:off x="1733948" y="1217644"/>
            <a:ext cx="4131466" cy="5397783"/>
          </a:xfrm>
          <a:prstGeom prst="rect">
            <a:avLst/>
          </a:prstGeom>
        </p:spPr>
      </p:pic>
    </p:spTree>
    <p:extLst>
      <p:ext uri="{BB962C8B-B14F-4D97-AF65-F5344CB8AC3E}">
        <p14:creationId xmlns:p14="http://schemas.microsoft.com/office/powerpoint/2010/main" val="526439799"/>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2190574E600549A70DCF2B211C04AB" ma:contentTypeVersion="18" ma:contentTypeDescription="Create a new document." ma:contentTypeScope="" ma:versionID="c2d5832fb5f434064ca30d2ed6da5202">
  <xsd:schema xmlns:xsd="http://www.w3.org/2001/XMLSchema" xmlns:xs="http://www.w3.org/2001/XMLSchema" xmlns:p="http://schemas.microsoft.com/office/2006/metadata/properties" xmlns:ns2="6a875429-26ba-4636-8e64-fb33c65e24a7" xmlns:ns3="28c70576-73a2-4c1a-a394-e83798592806" targetNamespace="http://schemas.microsoft.com/office/2006/metadata/properties" ma:root="true" ma:fieldsID="b2f71a69c3dcef0031f954ffc42e0223" ns2:_="" ns3:_="">
    <xsd:import namespace="6a875429-26ba-4636-8e64-fb33c65e24a7"/>
    <xsd:import namespace="28c70576-73a2-4c1a-a394-e8379859280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75429-26ba-4636-8e64-fb33c65e24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1df82d-e245-4c7d-a003-9bee0bf6c4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c70576-73a2-4c1a-a394-e837985928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595fdb5-2ff9-425f-ac41-586efdaf262e}" ma:internalName="TaxCatchAll" ma:showField="CatchAllData" ma:web="28c70576-73a2-4c1a-a394-e8379859280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8c70576-73a2-4c1a-a394-e83798592806" xsi:nil="true"/>
    <MediaServiceKeyPoints xmlns="6a875429-26ba-4636-8e64-fb33c65e24a7" xsi:nil="true"/>
    <lcf76f155ced4ddcb4097134ff3c332f xmlns="6a875429-26ba-4636-8e64-fb33c65e24a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78FE3-2AD3-455B-8DD2-A2EEF3CEC3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875429-26ba-4636-8e64-fb33c65e24a7"/>
    <ds:schemaRef ds:uri="28c70576-73a2-4c1a-a394-e837985928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DD27D0-5B6E-4A0E-95B2-BB37F9D88615}">
  <ds:schemaRefs>
    <ds:schemaRef ds:uri="28c70576-73a2-4c1a-a394-e83798592806"/>
    <ds:schemaRef ds:uri="http://www.w3.org/XML/1998/namespace"/>
    <ds:schemaRef ds:uri="http://purl.org/dc/dcmitype/"/>
    <ds:schemaRef ds:uri="http://purl.org/dc/elements/1.1/"/>
    <ds:schemaRef ds:uri="http://schemas.openxmlformats.org/package/2006/metadata/core-properties"/>
    <ds:schemaRef ds:uri="6a875429-26ba-4636-8e64-fb33c65e24a7"/>
    <ds:schemaRef ds:uri="http://schemas.microsoft.com/office/2006/documentManagement/types"/>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A98CD342-50C4-441F-B4A3-7D5ADB05713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1919</TotalTime>
  <Words>1228</Words>
  <Application>Microsoft Office PowerPoint</Application>
  <PresentationFormat>Widescreen</PresentationFormat>
  <Paragraphs>106</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Custom</vt:lpstr>
      <vt:lpstr>Policies, Procedures, &amp; Peace of Mind</vt:lpstr>
      <vt:lpstr>Overview</vt:lpstr>
      <vt:lpstr>Governing Board Policy</vt:lpstr>
      <vt:lpstr>Grievance Procedures</vt:lpstr>
      <vt:lpstr>Safety</vt:lpstr>
      <vt:lpstr>Child Abuse, Abandonment &amp; Neglect</vt:lpstr>
      <vt:lpstr>Public Records</vt:lpstr>
      <vt:lpstr>Financial Controls</vt:lpstr>
      <vt:lpstr>Enrollment Policy</vt:lpstr>
      <vt:lpstr>Student Handbooks</vt:lpstr>
      <vt:lpstr>Dress Code</vt:lpstr>
      <vt:lpstr>Dress Code</vt:lpstr>
      <vt:lpstr>Grooming</vt:lpstr>
      <vt:lpstr>Dismissal Policy</vt:lpstr>
      <vt:lpstr>Parent Contract</vt:lpstr>
      <vt:lpstr>Bathrooms &amp; Locker Rooms</vt:lpstr>
      <vt:lpstr>Employee Handbooks</vt:lpstr>
      <vt:lpstr>Progressive Discipline</vt:lpstr>
      <vt:lpstr>Leave Policy</vt:lpstr>
      <vt:lpstr>Other Important Employment Policies</vt:lpstr>
      <vt:lpstr>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Emily Rodriguez</dc:creator>
  <cp:lastModifiedBy>Arnold Law</cp:lastModifiedBy>
  <cp:revision>19</cp:revision>
  <dcterms:created xsi:type="dcterms:W3CDTF">2024-01-11T18:09:01Z</dcterms:created>
  <dcterms:modified xsi:type="dcterms:W3CDTF">2024-09-20T19:44:08Z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0x0101007E2190574E600549A70DCF2B211C04AB</vt:lpwstr>
  </property>
  <property fmtid="{D5CDD505-2E9C-101B-9397-08002B2CF9AE}" pid="3" name="MediaServiceImageTags">
    <vt:lpwstr/>
  </property>
</Properties>
</file>