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6" r:id="rId2"/>
  </p:sldMasterIdLst>
  <p:notesMasterIdLst>
    <p:notesMasterId r:id="rId18"/>
  </p:notesMasterIdLst>
  <p:handoutMasterIdLst>
    <p:handoutMasterId r:id="rId19"/>
  </p:handoutMasterIdLst>
  <p:sldIdLst>
    <p:sldId id="351" r:id="rId3"/>
    <p:sldId id="257" r:id="rId4"/>
    <p:sldId id="409" r:id="rId5"/>
    <p:sldId id="414" r:id="rId6"/>
    <p:sldId id="398" r:id="rId7"/>
    <p:sldId id="405" r:id="rId8"/>
    <p:sldId id="283" r:id="rId9"/>
    <p:sldId id="411" r:id="rId10"/>
    <p:sldId id="412" r:id="rId11"/>
    <p:sldId id="406" r:id="rId12"/>
    <p:sldId id="407" r:id="rId13"/>
    <p:sldId id="408" r:id="rId14"/>
    <p:sldId id="415" r:id="rId15"/>
    <p:sldId id="410" r:id="rId16"/>
    <p:sldId id="322" r:id="rId17"/>
  </p:sldIdLst>
  <p:sldSz cx="9144000" cy="6858000" type="screen4x3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50299" autoAdjust="0"/>
  </p:normalViewPr>
  <p:slideViewPr>
    <p:cSldViewPr>
      <p:cViewPr varScale="1">
        <p:scale>
          <a:sx n="67" d="100"/>
          <a:sy n="67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0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300"/>
            </a:lvl1pPr>
          </a:lstStyle>
          <a:p>
            <a:fld id="{22BA7A22-B4A5-471D-92E9-1FD000592DDD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935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823935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300"/>
            </a:lvl1pPr>
          </a:lstStyle>
          <a:p>
            <a:fld id="{2C640606-B331-417D-AA6C-FA956E5863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64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300"/>
            </a:lvl1pPr>
          </a:lstStyle>
          <a:p>
            <a:fld id="{BABF473F-E969-461E-BDBC-C3F182778E60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5025" cy="3484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12774"/>
            <a:ext cx="5603240" cy="4180523"/>
          </a:xfrm>
          <a:prstGeom prst="rect">
            <a:avLst/>
          </a:prstGeom>
        </p:spPr>
        <p:txBody>
          <a:bodyPr vert="horz" lIns="93104" tIns="46552" rIns="93104" bIns="4655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5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5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300"/>
            </a:lvl1pPr>
          </a:lstStyle>
          <a:p>
            <a:fld id="{66234836-4D2E-4E2D-8934-C82D70A085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95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799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812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239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07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635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4185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727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50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53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27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781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337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20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17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2225" y="1106488"/>
            <a:ext cx="3981450" cy="2986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34836-4D2E-4E2D-8934-C82D70A0852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17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BE099-B453-418B-8BB8-3F3A81C4D9EE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777D-18F8-4F32-B1F3-50C6A8B634BD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CE181-B630-419E-9EDF-0A36DB784B06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653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765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562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989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972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876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010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164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8B85-36B9-44FD-AA6B-689772FE19FE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101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8227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3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6E513-6F7C-4ACC-A26E-FDEEDE82C4A1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5A27-23AF-47E2-9933-E70E9ED9A292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D34-E1B3-432C-ACA2-89B877DC0D36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F27E-58B0-4C14-BFD0-34051B4D9225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3548-9513-4F6D-AF8F-946F66411E3E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6C1A-AF68-46C7-802A-8C06AA7CEAE4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6605-94D0-4AF5-8AF2-25A3FA36BA62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A649BB-A1AD-4929-A837-33FA2D7526A4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/>
              <a:t>© 2012-13 KWSPA                                                         www.charterschooltraining.com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11585F-87E9-4475-8265-E46D99DCE72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7EBE2-A914-4DC7-9406-A5FB8F2AB0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9BE89-DAFA-4F67-AE48-EFC72B437A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86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7078" y="5334000"/>
            <a:ext cx="5888736" cy="137160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25000"/>
                  </a:schemeClr>
                </a:solidFill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Developing and Maintaining a Support System:  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How School Leaders and Board Members Can Work as a Team</a:t>
            </a:r>
            <a:b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</a:br>
            <a:b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FCSC</a:t>
            </a:r>
            <a:r>
              <a:rPr lang="en-US" sz="40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</a:rPr>
              <a:t> + SCS 2024</a:t>
            </a:r>
            <a:br>
              <a:rPr lang="en-US" sz="56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</a:rPr>
            </a:b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43100" y="6000751"/>
            <a:ext cx="5433822" cy="34289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US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926" y="571502"/>
            <a:ext cx="2417884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15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Building Trust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charter school has the challenge of creating a culture of trust that survives a changing membership.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is a culture of trust?</a:t>
            </a:r>
          </a:p>
          <a:p>
            <a:pPr lvl="1"/>
            <a:r>
              <a:rPr lang="en-US" dirty="0"/>
              <a:t>Board members and school leaders can openly discuss/disagree without hurt feelings.</a:t>
            </a:r>
          </a:p>
          <a:p>
            <a:pPr lvl="1"/>
            <a:r>
              <a:rPr lang="en-US" dirty="0"/>
              <a:t>Board must be able to rely on the information it is given.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508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Mechanisms for Building Trust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Providing easy access to the school’s organizational and financial documents.</a:t>
            </a:r>
          </a:p>
          <a:p>
            <a:r>
              <a:rPr lang="en-US" dirty="0"/>
              <a:t>Incorporating a culture of positive dissent in board meetings.</a:t>
            </a:r>
          </a:p>
          <a:p>
            <a:r>
              <a:rPr lang="en-US" dirty="0"/>
              <a:t>Welcoming honest feedback in annual evaluations of the school leader.</a:t>
            </a:r>
          </a:p>
          <a:p>
            <a:r>
              <a:rPr lang="en-US" dirty="0"/>
              <a:t>Welcoming honest feedback in evaluating the board; engaging in self-assessment.</a:t>
            </a:r>
          </a:p>
          <a:p>
            <a:r>
              <a:rPr lang="en-US" dirty="0"/>
              <a:t>Developing a culture of inquiry.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68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Exceptional Boards: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energized by a deep commitment to the work of the school.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Seek to add value.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Purposefully develop the elements of board leadership, structure and practices.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 individual board members and the board as a whole.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Strive to promote a working environment that encourages collaboration, engagement, trust, respect and flexibility.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28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34A128F-5AC3-7FA2-423C-D49FF43CCF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5400"/>
            <a:ext cx="63246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995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126"/>
            <a:ext cx="8134350" cy="1325563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Panel Discussion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90690"/>
            <a:ext cx="8458200" cy="480218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Dr. Kristine Bennett</a:t>
            </a:r>
            <a:r>
              <a:rPr lang="en-US" dirty="0"/>
              <a:t>, Board Member, Terrace Community Middle School</a:t>
            </a:r>
          </a:p>
          <a:p>
            <a:r>
              <a:rPr lang="en-US" b="1" dirty="0"/>
              <a:t>Dr. Sherika Evans</a:t>
            </a:r>
            <a:r>
              <a:rPr lang="en-US" dirty="0"/>
              <a:t>, Former Executive Director, Suncoast School for Innovative Studies</a:t>
            </a:r>
          </a:p>
          <a:p>
            <a:r>
              <a:rPr lang="en-US" b="1" dirty="0"/>
              <a:t>Christine Mentis</a:t>
            </a:r>
            <a:r>
              <a:rPr lang="en-US" dirty="0"/>
              <a:t>, Governance Program Director, Florida Charter Institute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Teamwork is the ability to work together toward a common vision.   The ability to direct individual accomplishments  toward organizational objectives.  It  is the fuel that allows common people to attain uncommon results.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	-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Andrew Carnegie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59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1"/>
            <a:ext cx="8229600" cy="914399"/>
          </a:xfrm>
        </p:spPr>
        <p:txBody>
          <a:bodyPr>
            <a:normAutofit/>
          </a:bodyPr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Clr>
                <a:srgbClr val="0BD0D9"/>
              </a:buClr>
              <a:buNone/>
            </a:pPr>
            <a:endParaRPr lang="en-US" sz="32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3200" dirty="0"/>
              <a:t>Kathleen W. Schoenberg, Esq.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/>
              <a:t>Tel:  (561) 350-3343</a:t>
            </a:r>
          </a:p>
          <a:p>
            <a:pPr>
              <a:lnSpc>
                <a:spcPct val="90000"/>
              </a:lnSpc>
              <a:buNone/>
            </a:pPr>
            <a:endParaRPr lang="en-US" sz="3200" dirty="0"/>
          </a:p>
          <a:p>
            <a:pPr>
              <a:lnSpc>
                <a:spcPct val="90000"/>
              </a:lnSpc>
              <a:buNone/>
            </a:pPr>
            <a:r>
              <a:rPr lang="en-US" sz="3200" dirty="0"/>
              <a:t>E-mail:  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/>
              <a:t>kathleen@charterschooltraining.com</a:t>
            </a:r>
          </a:p>
          <a:p>
            <a:pPr>
              <a:lnSpc>
                <a:spcPct val="90000"/>
              </a:lnSpc>
              <a:buNone/>
            </a:pPr>
            <a:r>
              <a:rPr lang="en-US" sz="3200" dirty="0"/>
              <a:t>kathleen@arnoldlawfirmllc.com</a:t>
            </a:r>
          </a:p>
          <a:p>
            <a:pPr>
              <a:lnSpc>
                <a:spcPct val="90000"/>
              </a:lnSpc>
              <a:buNone/>
            </a:pPr>
            <a:endParaRPr lang="en-US" sz="3200" dirty="0"/>
          </a:p>
          <a:p>
            <a:pPr algn="ctr">
              <a:lnSpc>
                <a:spcPct val="90000"/>
              </a:lnSpc>
              <a:buNone/>
            </a:pPr>
            <a:r>
              <a:rPr lang="en-US" sz="4300" dirty="0"/>
              <a:t>www.charterschooltraining.com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4300" dirty="0"/>
              <a:t>www.arnoldlawfirmllc.com</a:t>
            </a:r>
          </a:p>
          <a:p>
            <a:pPr algn="ctr">
              <a:lnSpc>
                <a:spcPct val="90000"/>
              </a:lnSpc>
              <a:buNone/>
            </a:pPr>
            <a:endParaRPr lang="en-US" sz="43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-12510"/>
            <a:ext cx="9144000" cy="1003111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179483"/>
            <a:ext cx="3057525" cy="6191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5867400"/>
            <a:ext cx="7772400" cy="685800"/>
          </a:xfrm>
        </p:spPr>
        <p:txBody>
          <a:bodyPr/>
          <a:lstStyle/>
          <a:p>
            <a:pPr algn="ctr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680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Welcome and Introduction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Kathleen Schoenberg, attorney with the Arnold Law Firm, a full-service law firm serving charter schools throughout Florida, www.arnoldlawfirmllc.com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FDOE approved governance trainer who has provided governance training to charter schools since 2003.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-12510"/>
            <a:ext cx="9144000" cy="1003111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179483"/>
            <a:ext cx="3057525" cy="6191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5867400"/>
            <a:ext cx="7772400" cy="685800"/>
          </a:xfrm>
        </p:spPr>
        <p:txBody>
          <a:bodyPr/>
          <a:lstStyle/>
          <a:p>
            <a:pPr algn="just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    www.charterschooltraining.com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Panelists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Dr. Kristine Bennett</a:t>
            </a:r>
            <a:r>
              <a:rPr lang="en-US" dirty="0"/>
              <a:t>, Board Member, Terrace Community Middle School</a:t>
            </a:r>
          </a:p>
          <a:p>
            <a:r>
              <a:rPr lang="en-US" b="1" dirty="0"/>
              <a:t>Dr. Sherika Evans</a:t>
            </a:r>
            <a:r>
              <a:rPr lang="en-US" dirty="0"/>
              <a:t>, Former Executive Director, Suncoast School for Innovative Studies</a:t>
            </a:r>
          </a:p>
          <a:p>
            <a:r>
              <a:rPr lang="en-US" b="1" dirty="0"/>
              <a:t>Christine Mentis</a:t>
            </a:r>
            <a:r>
              <a:rPr lang="en-US" dirty="0"/>
              <a:t>, Governance Program Director, Florida Charter Institute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28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Agenda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Common problems and how to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avoid them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trust between the board and the school management.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Elements of an exceptional board.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Panel discussion.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-12510"/>
            <a:ext cx="9144000" cy="1003111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179483"/>
            <a:ext cx="3057525" cy="6191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5867400"/>
            <a:ext cx="7772400" cy="685800"/>
          </a:xfrm>
        </p:spPr>
        <p:txBody>
          <a:bodyPr/>
          <a:lstStyle/>
          <a:p>
            <a:pPr algn="just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   www.charterschooltraining.com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51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Common Problems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leaders feel that the board is not doing enough, or that the board is involved with issues that should be handled by school management.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Board members feel that the school leader is over-stepping his/her authority or not providing the board with sufficient information.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clear division of roles and responsibilities which can lead to dissension.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Perception of lack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professional competence in areas such finance, management or operations.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leaders feel that the board members are micro-managing the school.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-12510"/>
            <a:ext cx="9144000" cy="1003111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179483"/>
            <a:ext cx="3057525" cy="6191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5867400"/>
            <a:ext cx="7772400" cy="685800"/>
          </a:xfrm>
        </p:spPr>
        <p:txBody>
          <a:bodyPr/>
          <a:lstStyle/>
          <a:p>
            <a:pPr algn="just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   www.charterschooltraining.com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87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Examples of Micromanaging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Hiring/firing/disciplining employees (who don’t report to the board).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Routinely stopping by the school during school hours to “see how things are going.”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Contacting school faculty and staff directly to discuss their job performance.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Publicly second guess the school leader’s decisions.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Deciding that the school needs different vendors.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2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Avoidance of Common Problems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does it mean to serve on your school’s board?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Expectations and time commitment.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Orientation and training – role of governance versus management.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Trust between board and school leader.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2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Governance vs. Management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There should be clear communication about: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the board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defines it roles and responsibilities.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the board defines the roles and responsibilities of the school leader.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How the board views the working relationship between itself and the school leader.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Written job descriptions.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r>
              <a:rPr lang="en-US" sz="1200" dirty="0">
                <a:solidFill>
                  <a:schemeClr val="tx2">
                    <a:lumMod val="75000"/>
                  </a:schemeClr>
                </a:solidFill>
              </a:rPr>
              <a:t>© Charter School Training, LLC                                                 </a:t>
            </a:r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12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Governance vs. Management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Clearly define how the relationship between the board and the school leader works: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8795" y="6388183"/>
            <a:ext cx="7290705" cy="298367"/>
          </a:xfrm>
        </p:spPr>
        <p:txBody>
          <a:bodyPr/>
          <a:lstStyle/>
          <a:p>
            <a:pPr algn="just"/>
            <a:endParaRPr lang="en-US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2333"/>
          </a:xfrm>
          <a:prstGeom prst="rect">
            <a:avLst/>
          </a:prstGeom>
          <a:solidFill>
            <a:srgbClr val="144D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95" y="188913"/>
            <a:ext cx="2293144" cy="464344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A94FDC8-7CBC-0691-C19F-A16727EA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336648"/>
              </p:ext>
            </p:extLst>
          </p:nvPr>
        </p:nvGraphicFramePr>
        <p:xfrm>
          <a:off x="628650" y="2629046"/>
          <a:ext cx="7886700" cy="40400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59054108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0835605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99747812"/>
                    </a:ext>
                  </a:extLst>
                </a:gridCol>
              </a:tblGrid>
              <a:tr h="642124">
                <a:tc>
                  <a:txBody>
                    <a:bodyPr/>
                    <a:lstStyle/>
                    <a:p>
                      <a:r>
                        <a:rPr lang="en-US" dirty="0"/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Board of Directors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School Leader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600302"/>
                  </a:ext>
                </a:extLst>
              </a:tr>
              <a:tr h="339791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Approves annual budget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Reviews financial reports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Adopts financial policies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Ensures internal controls are in place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Prepares annual budget with input from staff and finance committee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Oversees preparation of reports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Implements financial policies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Implements financial controls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066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212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B7FE74D-2025-4CA4-8E77-532B480CAF9B}" vid="{5B2E98BC-FCA4-4CD8-B660-3DE4429E42CE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B7FE74D-2025-4CA4-8E77-532B480CAF9B}" vid="{94384EF6-00B9-4789-B6B1-EA83801137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CST Template</Template>
  <TotalTime>300</TotalTime>
  <Words>853</Words>
  <Application>Microsoft Office PowerPoint</Application>
  <PresentationFormat>On-screen Show (4:3)</PresentationFormat>
  <Paragraphs>141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Constantia</vt:lpstr>
      <vt:lpstr>Wingdings 2</vt:lpstr>
      <vt:lpstr>Flow</vt:lpstr>
      <vt:lpstr>2_Office Theme</vt:lpstr>
      <vt:lpstr>  Developing and Maintaining a Support System:   How School Leaders and Board Members Can Work as a Team  FCSC + SCS 2024 </vt:lpstr>
      <vt:lpstr> Welcome and Introduction </vt:lpstr>
      <vt:lpstr> Panelists </vt:lpstr>
      <vt:lpstr> Agenda </vt:lpstr>
      <vt:lpstr> Common Problems </vt:lpstr>
      <vt:lpstr> Examples of Micromanaging </vt:lpstr>
      <vt:lpstr> Avoidance of Common Problems </vt:lpstr>
      <vt:lpstr> Governance vs. Management </vt:lpstr>
      <vt:lpstr> Governance vs. Management </vt:lpstr>
      <vt:lpstr> Building Trust </vt:lpstr>
      <vt:lpstr> Mechanisms for Building Trust </vt:lpstr>
      <vt:lpstr> Exceptional Boards: </vt:lpstr>
      <vt:lpstr>  </vt:lpstr>
      <vt:lpstr> Panel Discussion 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Arnold Law Firm</dc:creator>
  <cp:lastModifiedBy>Arnold Law Firm</cp:lastModifiedBy>
  <cp:revision>24</cp:revision>
  <cp:lastPrinted>2024-09-06T14:37:02Z</cp:lastPrinted>
  <dcterms:created xsi:type="dcterms:W3CDTF">2024-09-16T20:58:29Z</dcterms:created>
  <dcterms:modified xsi:type="dcterms:W3CDTF">2024-11-16T00:21:21Z</dcterms:modified>
</cp:coreProperties>
</file>