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Roboto" panose="02000000000000000000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UWwrBZrIv0PwRJmTdCYgEGZGv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8" name="Google Shape;1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169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37f3abc7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37f3abc7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37f3abc73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37f3abc73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0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11" name="Google Shape;11;p10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0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0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0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0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598100" y="2366963"/>
            <a:ext cx="8222100" cy="11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598088" y="3621217"/>
            <a:ext cx="82221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6" name="Google Shape;126;p1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1"/>
          </p:nvPr>
        </p:nvSpPr>
        <p:spPr>
          <a:xfrm>
            <a:off x="265500" y="3692002"/>
            <a:ext cx="4045200" cy="16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body" idx="1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21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136" name="Google Shape;136;p2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" name="Google Shape;141;p21"/>
          <p:cNvSpPr txBox="1">
            <a:spLocks noGrp="1"/>
          </p:cNvSpPr>
          <p:nvPr>
            <p:ph type="title" hasCustomPrompt="1"/>
          </p:nvPr>
        </p:nvSpPr>
        <p:spPr>
          <a:xfrm>
            <a:off x="311700" y="1674733"/>
            <a:ext cx="8520600" cy="27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311700" y="4492300"/>
            <a:ext cx="8520600" cy="17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11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21" name="Google Shape;21;p11"/>
            <p:cNvSpPr/>
            <p:nvPr/>
          </p:nvSpPr>
          <p:spPr>
            <a:xfrm>
              <a:off x="1306513" y="0"/>
              <a:ext cx="3862388" cy="6843712"/>
            </a:xfrm>
            <a:custGeom>
              <a:avLst/>
              <a:gdLst/>
              <a:ahLst/>
              <a:cxnLst/>
              <a:rect l="l" t="t" r="r" b="b"/>
              <a:pathLst>
                <a:path w="813" h="1440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1"/>
            <p:cNvSpPr/>
            <p:nvPr/>
          </p:nvSpPr>
          <p:spPr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l" t="t" r="r" b="b"/>
              <a:pathLst>
                <a:path w="324" h="117" extrusionOk="0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1"/>
            <p:cNvSpPr/>
            <p:nvPr/>
          </p:nvSpPr>
          <p:spPr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l" t="t" r="r" b="b"/>
              <a:pathLst>
                <a:path w="404" h="385" extrusionOk="0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1"/>
            <p:cNvSpPr/>
            <p:nvPr/>
          </p:nvSpPr>
          <p:spPr>
            <a:xfrm>
              <a:off x="1120775" y="0"/>
              <a:ext cx="3676651" cy="6843712"/>
            </a:xfrm>
            <a:custGeom>
              <a:avLst/>
              <a:gdLst/>
              <a:ahLst/>
              <a:cxnLst/>
              <a:rect l="l" t="t" r="r" b="b"/>
              <a:pathLst>
                <a:path w="774" h="1440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1"/>
            <p:cNvSpPr/>
            <p:nvPr/>
          </p:nvSpPr>
          <p:spPr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l" t="t" r="r" b="b"/>
              <a:pathLst>
                <a:path w="203" h="77" extrusionOk="0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1"/>
            <p:cNvSpPr/>
            <p:nvPr/>
          </p:nvSpPr>
          <p:spPr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l" t="t" r="r" b="b"/>
              <a:pathLst>
                <a:path w="351" h="332" extrusionOk="0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1"/>
            <p:cNvSpPr/>
            <p:nvPr/>
          </p:nvSpPr>
          <p:spPr>
            <a:xfrm>
              <a:off x="1001713" y="0"/>
              <a:ext cx="3621089" cy="6843712"/>
            </a:xfrm>
            <a:custGeom>
              <a:avLst/>
              <a:gdLst/>
              <a:ahLst/>
              <a:cxnLst/>
              <a:rect l="l" t="t" r="r" b="b"/>
              <a:pathLst>
                <a:path w="762" h="1440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1"/>
            <p:cNvSpPr/>
            <p:nvPr/>
          </p:nvSpPr>
          <p:spPr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l" t="t" r="r" b="b"/>
              <a:pathLst>
                <a:path w="140" h="54" extrusionOk="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1"/>
            <p:cNvSpPr/>
            <p:nvPr/>
          </p:nvSpPr>
          <p:spPr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l" t="t" r="r" b="b"/>
              <a:pathLst>
                <a:path w="321" h="302" extrusionOk="0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1"/>
            <p:cNvSpPr/>
            <p:nvPr/>
          </p:nvSpPr>
          <p:spPr>
            <a:xfrm>
              <a:off x="1001713" y="0"/>
              <a:ext cx="3244849" cy="6843712"/>
            </a:xfrm>
            <a:custGeom>
              <a:avLst/>
              <a:gdLst/>
              <a:ahLst/>
              <a:cxnLst/>
              <a:rect l="l" t="t" r="r" b="b"/>
              <a:pathLst>
                <a:path w="683" h="1440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1"/>
            <p:cNvSpPr/>
            <p:nvPr/>
          </p:nvSpPr>
          <p:spPr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l" t="t" r="r" b="b"/>
              <a:pathLst>
                <a:path w="287" h="279" extrusionOk="0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1"/>
            <p:cNvSpPr/>
            <p:nvPr/>
          </p:nvSpPr>
          <p:spPr>
            <a:xfrm>
              <a:off x="889000" y="0"/>
              <a:ext cx="3230563" cy="6843712"/>
            </a:xfrm>
            <a:custGeom>
              <a:avLst/>
              <a:gdLst/>
              <a:ahLst/>
              <a:cxnLst/>
              <a:rect l="l" t="t" r="r" b="b"/>
              <a:pathLst>
                <a:path w="680" h="1440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1"/>
            <p:cNvSpPr/>
            <p:nvPr/>
          </p:nvSpPr>
          <p:spPr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l" t="t" r="r" b="b"/>
              <a:pathLst>
                <a:path w="250" h="242" extrusionOk="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1"/>
            <p:cNvSpPr/>
            <p:nvPr/>
          </p:nvSpPr>
          <p:spPr>
            <a:xfrm>
              <a:off x="484188" y="0"/>
              <a:ext cx="3421064" cy="6843712"/>
            </a:xfrm>
            <a:custGeom>
              <a:avLst/>
              <a:gdLst/>
              <a:ahLst/>
              <a:cxnLst/>
              <a:rect l="l" t="t" r="r" b="b"/>
              <a:pathLst>
                <a:path w="720" h="1440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1"/>
            <p:cNvSpPr/>
            <p:nvPr/>
          </p:nvSpPr>
          <p:spPr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l" t="t" r="r" b="b"/>
              <a:pathLst>
                <a:path w="185" h="167" extrusionOk="0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1"/>
            <p:cNvSpPr/>
            <p:nvPr/>
          </p:nvSpPr>
          <p:spPr>
            <a:xfrm>
              <a:off x="598488" y="0"/>
              <a:ext cx="2717799" cy="6843712"/>
            </a:xfrm>
            <a:custGeom>
              <a:avLst/>
              <a:gdLst/>
              <a:ahLst/>
              <a:cxnLst/>
              <a:rect l="l" t="t" r="r" b="b"/>
              <a:pathLst>
                <a:path w="572" h="1440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1"/>
            <p:cNvSpPr/>
            <p:nvPr/>
          </p:nvSpPr>
          <p:spPr>
            <a:xfrm>
              <a:off x="261938" y="0"/>
              <a:ext cx="2944812" cy="6843712"/>
            </a:xfrm>
            <a:custGeom>
              <a:avLst/>
              <a:gdLst/>
              <a:ahLst/>
              <a:cxnLst/>
              <a:rect l="l" t="t" r="r" b="b"/>
              <a:pathLst>
                <a:path w="620" h="1440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lg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1"/>
            <p:cNvSpPr/>
            <p:nvPr/>
          </p:nvSpPr>
          <p:spPr>
            <a:xfrm>
              <a:off x="-417513" y="0"/>
              <a:ext cx="2403475" cy="6843712"/>
            </a:xfrm>
            <a:custGeom>
              <a:avLst/>
              <a:gdLst/>
              <a:ahLst/>
              <a:cxnLst/>
              <a:rect l="l" t="t" r="r" b="b"/>
              <a:pathLst>
                <a:path w="506" h="1440" extrusionOk="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1"/>
            <p:cNvSpPr/>
            <p:nvPr/>
          </p:nvSpPr>
          <p:spPr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l" t="t" r="r" b="b"/>
              <a:pathLst>
                <a:path w="373" h="673" extrusionOk="0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1"/>
            <p:cNvSpPr/>
            <p:nvPr/>
          </p:nvSpPr>
          <p:spPr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l" t="t" r="r" b="b"/>
              <a:pathLst>
                <a:path w="45" h="174" extrusionOk="0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1"/>
            <p:cNvSpPr/>
            <p:nvPr/>
          </p:nvSpPr>
          <p:spPr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l" t="t" r="r" b="b"/>
              <a:pathLst>
                <a:path w="329" h="469" extrusionOk="0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11"/>
          <p:cNvGrpSpPr/>
          <p:nvPr/>
        </p:nvGrpSpPr>
        <p:grpSpPr>
          <a:xfrm>
            <a:off x="600108" y="1699589"/>
            <a:ext cx="2755944" cy="3470421"/>
            <a:chOff x="697883" y="1816768"/>
            <a:chExt cx="3674592" cy="3470421"/>
          </a:xfrm>
        </p:grpSpPr>
        <p:sp>
          <p:nvSpPr>
            <p:cNvPr id="43" name="Google Shape;43;p11"/>
            <p:cNvSpPr/>
            <p:nvPr/>
          </p:nvSpPr>
          <p:spPr>
            <a:xfrm>
              <a:off x="697883" y="1816768"/>
              <a:ext cx="3674400" cy="502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1"/>
            <p:cNvSpPr/>
            <p:nvPr/>
          </p:nvSpPr>
          <p:spPr>
            <a:xfrm rot="10800000">
              <a:off x="2380312" y="5014789"/>
              <a:ext cx="315900" cy="2724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1"/>
            <p:cNvSpPr/>
            <p:nvPr/>
          </p:nvSpPr>
          <p:spPr>
            <a:xfrm>
              <a:off x="704075" y="2392840"/>
              <a:ext cx="3668400" cy="262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666473" y="2352026"/>
            <a:ext cx="2625900" cy="12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3200"/>
              <a:buFont typeface="Arial"/>
              <a:buNone/>
              <a:defRPr sz="3200">
                <a:solidFill>
                  <a:srgbClr val="FFFE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832487" y="802809"/>
            <a:ext cx="4706400" cy="5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433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●"/>
              <a:defRPr/>
            </a:lvl1pPr>
            <a:lvl2pPr marL="914400" lvl="1" indent="-35433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980"/>
              <a:buChar char="○"/>
              <a:defRPr/>
            </a:lvl2pPr>
            <a:lvl3pPr marL="1371600" lvl="2" indent="-35433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980"/>
              <a:buChar char="■"/>
              <a:defRPr/>
            </a:lvl3pPr>
            <a:lvl4pPr marL="1828800" lvl="3" indent="-35433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980"/>
              <a:buChar char="●"/>
              <a:defRPr/>
            </a:lvl4pPr>
            <a:lvl5pPr marL="2286000" lvl="4" indent="-354329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980"/>
              <a:buChar char="○"/>
              <a:defRPr/>
            </a:lvl5pPr>
            <a:lvl6pPr marL="2743200" lvl="5" indent="-354329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980"/>
              <a:buChar char="■"/>
              <a:defRPr/>
            </a:lvl6pPr>
            <a:lvl7pPr marL="3200400" lvl="6" indent="-354329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980"/>
              <a:buChar char="●"/>
              <a:defRPr/>
            </a:lvl7pPr>
            <a:lvl8pPr marL="3657600" lvl="7" indent="-354329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980"/>
              <a:buChar char="○"/>
              <a:defRPr/>
            </a:lvl8pPr>
            <a:lvl9pPr marL="4114800" lvl="8" indent="-354329" algn="l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SzPts val="198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2"/>
          </p:nvPr>
        </p:nvSpPr>
        <p:spPr>
          <a:xfrm>
            <a:off x="666473" y="3580186"/>
            <a:ext cx="2625900" cy="12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FFFEF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5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3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  <a:defRPr sz="1000"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dt" idx="10"/>
          </p:nvPr>
        </p:nvSpPr>
        <p:spPr>
          <a:xfrm>
            <a:off x="603504" y="320040"/>
            <a:ext cx="27432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ftr" idx="11"/>
          </p:nvPr>
        </p:nvSpPr>
        <p:spPr>
          <a:xfrm>
            <a:off x="603504" y="6227064"/>
            <a:ext cx="79416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7852410" y="320040"/>
            <a:ext cx="6858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12"/>
          <p:cNvGrpSpPr/>
          <p:nvPr/>
        </p:nvGrpSpPr>
        <p:grpSpPr>
          <a:xfrm>
            <a:off x="-313135" y="0"/>
            <a:ext cx="9438086" cy="6853238"/>
            <a:chOff x="-417513" y="0"/>
            <a:chExt cx="12584114" cy="6853238"/>
          </a:xfrm>
        </p:grpSpPr>
        <p:sp>
          <p:nvSpPr>
            <p:cNvPr id="54" name="Google Shape;54;p12"/>
            <p:cNvSpPr/>
            <p:nvPr/>
          </p:nvSpPr>
          <p:spPr>
            <a:xfrm>
              <a:off x="1306513" y="0"/>
              <a:ext cx="3862388" cy="6843712"/>
            </a:xfrm>
            <a:custGeom>
              <a:avLst/>
              <a:gdLst/>
              <a:ahLst/>
              <a:cxnLst/>
              <a:rect l="l" t="t" r="r" b="b"/>
              <a:pathLst>
                <a:path w="813" h="1440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2"/>
            <p:cNvSpPr/>
            <p:nvPr/>
          </p:nvSpPr>
          <p:spPr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l" t="t" r="r" b="b"/>
              <a:pathLst>
                <a:path w="324" h="117" extrusionOk="0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2"/>
            <p:cNvSpPr/>
            <p:nvPr/>
          </p:nvSpPr>
          <p:spPr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l" t="t" r="r" b="b"/>
              <a:pathLst>
                <a:path w="404" h="385" extrusionOk="0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2"/>
            <p:cNvSpPr/>
            <p:nvPr/>
          </p:nvSpPr>
          <p:spPr>
            <a:xfrm>
              <a:off x="1120775" y="0"/>
              <a:ext cx="3676651" cy="6843712"/>
            </a:xfrm>
            <a:custGeom>
              <a:avLst/>
              <a:gdLst/>
              <a:ahLst/>
              <a:cxnLst/>
              <a:rect l="l" t="t" r="r" b="b"/>
              <a:pathLst>
                <a:path w="774" h="1440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2"/>
            <p:cNvSpPr/>
            <p:nvPr/>
          </p:nvSpPr>
          <p:spPr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l" t="t" r="r" b="b"/>
              <a:pathLst>
                <a:path w="203" h="77" extrusionOk="0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2"/>
            <p:cNvSpPr/>
            <p:nvPr/>
          </p:nvSpPr>
          <p:spPr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l" t="t" r="r" b="b"/>
              <a:pathLst>
                <a:path w="351" h="332" extrusionOk="0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2"/>
            <p:cNvSpPr/>
            <p:nvPr/>
          </p:nvSpPr>
          <p:spPr>
            <a:xfrm>
              <a:off x="1001713" y="0"/>
              <a:ext cx="3621089" cy="6843712"/>
            </a:xfrm>
            <a:custGeom>
              <a:avLst/>
              <a:gdLst/>
              <a:ahLst/>
              <a:cxnLst/>
              <a:rect l="l" t="t" r="r" b="b"/>
              <a:pathLst>
                <a:path w="762" h="1440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2"/>
            <p:cNvSpPr/>
            <p:nvPr/>
          </p:nvSpPr>
          <p:spPr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l" t="t" r="r" b="b"/>
              <a:pathLst>
                <a:path w="140" h="54" extrusionOk="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2"/>
            <p:cNvSpPr/>
            <p:nvPr/>
          </p:nvSpPr>
          <p:spPr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l" t="t" r="r" b="b"/>
              <a:pathLst>
                <a:path w="321" h="302" extrusionOk="0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2"/>
            <p:cNvSpPr/>
            <p:nvPr/>
          </p:nvSpPr>
          <p:spPr>
            <a:xfrm>
              <a:off x="1001713" y="0"/>
              <a:ext cx="3244849" cy="6843712"/>
            </a:xfrm>
            <a:custGeom>
              <a:avLst/>
              <a:gdLst/>
              <a:ahLst/>
              <a:cxnLst/>
              <a:rect l="l" t="t" r="r" b="b"/>
              <a:pathLst>
                <a:path w="683" h="1440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2"/>
            <p:cNvSpPr/>
            <p:nvPr/>
          </p:nvSpPr>
          <p:spPr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l" t="t" r="r" b="b"/>
              <a:pathLst>
                <a:path w="287" h="279" extrusionOk="0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2"/>
            <p:cNvSpPr/>
            <p:nvPr/>
          </p:nvSpPr>
          <p:spPr>
            <a:xfrm>
              <a:off x="889000" y="0"/>
              <a:ext cx="3230563" cy="6843712"/>
            </a:xfrm>
            <a:custGeom>
              <a:avLst/>
              <a:gdLst/>
              <a:ahLst/>
              <a:cxnLst/>
              <a:rect l="l" t="t" r="r" b="b"/>
              <a:pathLst>
                <a:path w="680" h="1440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2"/>
            <p:cNvSpPr/>
            <p:nvPr/>
          </p:nvSpPr>
          <p:spPr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l" t="t" r="r" b="b"/>
              <a:pathLst>
                <a:path w="250" h="242" extrusionOk="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2"/>
            <p:cNvSpPr/>
            <p:nvPr/>
          </p:nvSpPr>
          <p:spPr>
            <a:xfrm>
              <a:off x="484188" y="0"/>
              <a:ext cx="3421064" cy="6843712"/>
            </a:xfrm>
            <a:custGeom>
              <a:avLst/>
              <a:gdLst/>
              <a:ahLst/>
              <a:cxnLst/>
              <a:rect l="l" t="t" r="r" b="b"/>
              <a:pathLst>
                <a:path w="720" h="1440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2"/>
            <p:cNvSpPr/>
            <p:nvPr/>
          </p:nvSpPr>
          <p:spPr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l" t="t" r="r" b="b"/>
              <a:pathLst>
                <a:path w="185" h="167" extrusionOk="0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2"/>
            <p:cNvSpPr/>
            <p:nvPr/>
          </p:nvSpPr>
          <p:spPr>
            <a:xfrm>
              <a:off x="598488" y="0"/>
              <a:ext cx="2717799" cy="6843712"/>
            </a:xfrm>
            <a:custGeom>
              <a:avLst/>
              <a:gdLst/>
              <a:ahLst/>
              <a:cxnLst/>
              <a:rect l="l" t="t" r="r" b="b"/>
              <a:pathLst>
                <a:path w="572" h="1440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2"/>
            <p:cNvSpPr/>
            <p:nvPr/>
          </p:nvSpPr>
          <p:spPr>
            <a:xfrm>
              <a:off x="261938" y="0"/>
              <a:ext cx="2944812" cy="6843712"/>
            </a:xfrm>
            <a:custGeom>
              <a:avLst/>
              <a:gdLst/>
              <a:ahLst/>
              <a:cxnLst/>
              <a:rect l="l" t="t" r="r" b="b"/>
              <a:pathLst>
                <a:path w="620" h="1440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lg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2"/>
            <p:cNvSpPr/>
            <p:nvPr/>
          </p:nvSpPr>
          <p:spPr>
            <a:xfrm>
              <a:off x="-417513" y="0"/>
              <a:ext cx="2403475" cy="6843712"/>
            </a:xfrm>
            <a:custGeom>
              <a:avLst/>
              <a:gdLst/>
              <a:ahLst/>
              <a:cxnLst/>
              <a:rect l="l" t="t" r="r" b="b"/>
              <a:pathLst>
                <a:path w="506" h="1440" extrusionOk="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2"/>
            <p:cNvSpPr/>
            <p:nvPr/>
          </p:nvSpPr>
          <p:spPr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l" t="t" r="r" b="b"/>
              <a:pathLst>
                <a:path w="373" h="673" extrusionOk="0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2"/>
            <p:cNvSpPr/>
            <p:nvPr/>
          </p:nvSpPr>
          <p:spPr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l" t="t" r="r" b="b"/>
              <a:pathLst>
                <a:path w="45" h="174" extrusionOk="0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2"/>
            <p:cNvSpPr/>
            <p:nvPr/>
          </p:nvSpPr>
          <p:spPr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l" t="t" r="r" b="b"/>
              <a:pathLst>
                <a:path w="329" h="469" extrusionOk="0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" name="Google Shape;75;p12"/>
          <p:cNvGrpSpPr/>
          <p:nvPr/>
        </p:nvGrpSpPr>
        <p:grpSpPr>
          <a:xfrm>
            <a:off x="600108" y="1699589"/>
            <a:ext cx="2755944" cy="3470421"/>
            <a:chOff x="697883" y="1816768"/>
            <a:chExt cx="3674592" cy="3470421"/>
          </a:xfrm>
        </p:grpSpPr>
        <p:sp>
          <p:nvSpPr>
            <p:cNvPr id="76" name="Google Shape;76;p12"/>
            <p:cNvSpPr/>
            <p:nvPr/>
          </p:nvSpPr>
          <p:spPr>
            <a:xfrm>
              <a:off x="697883" y="1816768"/>
              <a:ext cx="3674400" cy="502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2"/>
            <p:cNvSpPr/>
            <p:nvPr/>
          </p:nvSpPr>
          <p:spPr>
            <a:xfrm rot="10800000">
              <a:off x="2380312" y="5014789"/>
              <a:ext cx="315900" cy="2724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2"/>
            <p:cNvSpPr/>
            <p:nvPr/>
          </p:nvSpPr>
          <p:spPr>
            <a:xfrm>
              <a:off x="704075" y="2392840"/>
              <a:ext cx="3668400" cy="262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666473" y="2349925"/>
            <a:ext cx="2624100" cy="24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Arial"/>
              <a:buNone/>
              <a:defRPr>
                <a:solidFill>
                  <a:srgbClr val="FFFE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3838835" y="803186"/>
            <a:ext cx="4711500" cy="52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433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●"/>
              <a:defRPr/>
            </a:lvl1pPr>
            <a:lvl2pPr marL="914400" lvl="1" indent="-35433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980"/>
              <a:buChar char="○"/>
              <a:defRPr/>
            </a:lvl2pPr>
            <a:lvl3pPr marL="1371600" lvl="2" indent="-35433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980"/>
              <a:buChar char="■"/>
              <a:defRPr/>
            </a:lvl3pPr>
            <a:lvl4pPr marL="1828800" lvl="3" indent="-35433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980"/>
              <a:buChar char="●"/>
              <a:defRPr/>
            </a:lvl4pPr>
            <a:lvl5pPr marL="2286000" lvl="4" indent="-354329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980"/>
              <a:buChar char="○"/>
              <a:defRPr/>
            </a:lvl5pPr>
            <a:lvl6pPr marL="2743200" lvl="5" indent="-354329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980"/>
              <a:buChar char="■"/>
              <a:defRPr/>
            </a:lvl6pPr>
            <a:lvl7pPr marL="3200400" lvl="6" indent="-354329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980"/>
              <a:buChar char="●"/>
              <a:defRPr/>
            </a:lvl7pPr>
            <a:lvl8pPr marL="3657600" lvl="7" indent="-354329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980"/>
              <a:buChar char="○"/>
              <a:defRPr/>
            </a:lvl8pPr>
            <a:lvl9pPr marL="4114800" lvl="8" indent="-354329" algn="l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SzPts val="198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03504" y="320040"/>
            <a:ext cx="27432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603504" y="6227064"/>
            <a:ext cx="79416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7852410" y="320040"/>
            <a:ext cx="6858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2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14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91" name="Google Shape;91;p1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4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15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100" name="Google Shape;100;p15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5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18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117" name="Google Shape;117;p1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"/>
          <p:cNvSpPr txBox="1">
            <a:spLocks noGrp="1"/>
          </p:cNvSpPr>
          <p:nvPr>
            <p:ph type="ctrTitle"/>
          </p:nvPr>
        </p:nvSpPr>
        <p:spPr>
          <a:xfrm>
            <a:off x="598100" y="2366963"/>
            <a:ext cx="8222100" cy="11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0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5400"/>
              <a:buFont typeface="Arial"/>
              <a:buNone/>
            </a:pPr>
            <a:r>
              <a:rPr lang="en" sz="4600"/>
              <a:t>THE STOCK MARKET CHALLENGE</a:t>
            </a:r>
            <a:endParaRPr sz="4600"/>
          </a:p>
        </p:txBody>
      </p:sp>
      <p:sp>
        <p:nvSpPr>
          <p:cNvPr id="151" name="Google Shape;151;p1"/>
          <p:cNvSpPr txBox="1">
            <a:spLocks noGrp="1"/>
          </p:cNvSpPr>
          <p:nvPr>
            <p:ph type="subTitle" idx="1"/>
          </p:nvPr>
        </p:nvSpPr>
        <p:spPr>
          <a:xfrm>
            <a:off x="598088" y="3621217"/>
            <a:ext cx="82221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</a:pPr>
            <a:r>
              <a:rPr lang="en"/>
              <a:t>INVESTING ISN’T EASY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"/>
          <p:cNvSpPr txBox="1">
            <a:spLocks noGrp="1"/>
          </p:cNvSpPr>
          <p:nvPr>
            <p:ph type="title"/>
          </p:nvPr>
        </p:nvSpPr>
        <p:spPr>
          <a:xfrm>
            <a:off x="666473" y="2349925"/>
            <a:ext cx="2624100" cy="24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"/>
              <a:t>THE STOCK MARKET CHALLENGE</a:t>
            </a:r>
            <a:endParaRPr/>
          </a:p>
        </p:txBody>
      </p:sp>
      <p:sp>
        <p:nvSpPr>
          <p:cNvPr id="157" name="Google Shape;157;p5"/>
          <p:cNvSpPr txBox="1">
            <a:spLocks noGrp="1"/>
          </p:cNvSpPr>
          <p:nvPr>
            <p:ph type="body" idx="1"/>
          </p:nvPr>
        </p:nvSpPr>
        <p:spPr>
          <a:xfrm>
            <a:off x="3838825" y="803175"/>
            <a:ext cx="5086800" cy="4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</a:pPr>
            <a:r>
              <a:rPr lang="en" dirty="0"/>
              <a:t>FALL DATES</a:t>
            </a:r>
            <a:endParaRPr dirty="0"/>
          </a:p>
          <a:p>
            <a:pPr marL="457200" lvl="0" indent="-35433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" dirty="0"/>
              <a:t>Registration: Aug 5 – October 4</a:t>
            </a:r>
            <a:endParaRPr dirty="0"/>
          </a:p>
          <a:p>
            <a:pPr marL="457200" lvl="0" indent="-35433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" dirty="0"/>
              <a:t>Practice: Aug 5– September 6</a:t>
            </a:r>
            <a:endParaRPr dirty="0"/>
          </a:p>
          <a:p>
            <a:pPr marL="457200" lvl="0" indent="-35433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" dirty="0"/>
              <a:t>Tournament: September 9– November 15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980"/>
              <a:buNone/>
            </a:pPr>
            <a:r>
              <a:rPr lang="en" dirty="0"/>
              <a:t>SPRING DATES</a:t>
            </a:r>
            <a:endParaRPr dirty="0"/>
          </a:p>
          <a:p>
            <a:pPr marL="457200" lvl="0" indent="-35433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" dirty="0"/>
              <a:t>Registration: January 6 – February 21</a:t>
            </a:r>
            <a:endParaRPr dirty="0"/>
          </a:p>
          <a:p>
            <a:pPr marL="457200" lvl="0" indent="-35433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" dirty="0"/>
              <a:t>Practice: January 6 – January 24</a:t>
            </a:r>
            <a:endParaRPr dirty="0"/>
          </a:p>
          <a:p>
            <a:pPr marL="457200" lvl="0" indent="-35433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Char char="●"/>
            </a:pPr>
            <a:r>
              <a:rPr lang="en" dirty="0"/>
              <a:t>Tournament: January 27 – April 11</a:t>
            </a:r>
            <a:endParaRPr dirty="0"/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</a:pPr>
            <a:endParaRPr dirty="0"/>
          </a:p>
        </p:txBody>
      </p:sp>
      <p:sp>
        <p:nvSpPr>
          <p:cNvPr id="158" name="Google Shape;158;p5"/>
          <p:cNvSpPr txBox="1"/>
          <p:nvPr/>
        </p:nvSpPr>
        <p:spPr>
          <a:xfrm>
            <a:off x="895350" y="5588750"/>
            <a:ext cx="73533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Teams throughout the state compete against students at their same grade level for the best portfolio performance over a 10-week period and are awarded prizes at the end of both the Fall and Spring semesters.</a:t>
            </a:r>
            <a:endParaRPr sz="18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"/>
          <p:cNvSpPr txBox="1">
            <a:spLocks noGrp="1"/>
          </p:cNvSpPr>
          <p:nvPr>
            <p:ph type="title"/>
          </p:nvPr>
        </p:nvSpPr>
        <p:spPr>
          <a:xfrm>
            <a:off x="666473" y="2349925"/>
            <a:ext cx="2624100" cy="24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Arial"/>
              <a:buNone/>
            </a:pPr>
            <a:r>
              <a:rPr lang="en"/>
              <a:t>SETTING UP THE GAME</a:t>
            </a:r>
            <a:endParaRPr/>
          </a:p>
        </p:txBody>
      </p:sp>
      <p:sp>
        <p:nvSpPr>
          <p:cNvPr id="164" name="Google Shape;164;p2"/>
          <p:cNvSpPr txBox="1">
            <a:spLocks noGrp="1"/>
          </p:cNvSpPr>
          <p:nvPr>
            <p:ph type="body" idx="1"/>
          </p:nvPr>
        </p:nvSpPr>
        <p:spPr>
          <a:xfrm>
            <a:off x="3904149" y="577328"/>
            <a:ext cx="4711500" cy="5703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55000" lnSpcReduction="10000"/>
          </a:bodyPr>
          <a:lstStyle/>
          <a:p>
            <a: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29411"/>
              <a:buNone/>
            </a:pPr>
            <a:endParaRPr dirty="0"/>
          </a:p>
          <a:p>
            <a: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29411"/>
              <a:buNone/>
            </a:pPr>
            <a:endParaRPr dirty="0"/>
          </a:p>
          <a:p>
            <a:pPr marL="457200" lvl="0" indent="-33247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8358"/>
              <a:buChar char="●"/>
            </a:pPr>
            <a:r>
              <a:rPr lang="en" sz="2744" dirty="0"/>
              <a:t>Each team will be assigned a unique login and password</a:t>
            </a:r>
            <a:endParaRPr sz="2444" dirty="0"/>
          </a:p>
          <a:p>
            <a:pPr marL="457200" lvl="0" indent="-33247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8358"/>
              <a:buChar char="●"/>
            </a:pPr>
            <a:r>
              <a:rPr lang="en" sz="2744" dirty="0"/>
              <a:t>There can be single student teams or groups of 2-3 sharing the same credentials.</a:t>
            </a:r>
            <a:endParaRPr sz="2444" dirty="0"/>
          </a:p>
          <a:p>
            <a:pPr marL="457200" lvl="0" indent="-33247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8358"/>
              <a:buChar char="●"/>
            </a:pPr>
            <a:r>
              <a:rPr lang="en" sz="2744" dirty="0"/>
              <a:t>The game is played for 10 weeks, and the students must begin activity within the first four weeks.</a:t>
            </a:r>
            <a:endParaRPr sz="2444" dirty="0"/>
          </a:p>
          <a:p>
            <a:pPr marL="457200" lvl="0" indent="-33247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8358"/>
              <a:buChar char="●"/>
            </a:pPr>
            <a:r>
              <a:rPr lang="en" sz="2744" dirty="0"/>
              <a:t>Spend a minimum of two class periods teaching about stocks and the market and then one day leading them through the trading site.</a:t>
            </a:r>
            <a:endParaRPr sz="2444" dirty="0"/>
          </a:p>
          <a:p>
            <a:pPr marL="457200" lvl="0" indent="-33247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8358"/>
              <a:buChar char="●"/>
            </a:pPr>
            <a:r>
              <a:rPr lang="en" sz="2744" dirty="0"/>
              <a:t>Check in with them periodically or have a stock trading day in your schedule if you can afford it.</a:t>
            </a:r>
            <a:endParaRPr sz="2444" dirty="0"/>
          </a:p>
          <a:p>
            <a: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29411"/>
              <a:buNone/>
            </a:pPr>
            <a:endParaRPr dirty="0"/>
          </a:p>
          <a:p>
            <a: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29411"/>
              <a:buNone/>
            </a:pPr>
            <a:endParaRPr dirty="0"/>
          </a:p>
          <a:p>
            <a: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29411"/>
              <a:buNone/>
            </a:pPr>
            <a:endParaRPr dirty="0"/>
          </a:p>
          <a:p>
            <a:pPr marL="4572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29411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THE NUTS AND BOLTS</a:t>
            </a:r>
            <a:endParaRPr/>
          </a:p>
        </p:txBody>
      </p:sp>
      <p:sp>
        <p:nvSpPr>
          <p:cNvPr id="170" name="Google Shape;170;p6"/>
          <p:cNvSpPr txBox="1">
            <a:spLocks noGrp="1"/>
          </p:cNvSpPr>
          <p:nvPr>
            <p:ph type="body" idx="1"/>
          </p:nvPr>
        </p:nvSpPr>
        <p:spPr>
          <a:xfrm>
            <a:off x="311700" y="1639975"/>
            <a:ext cx="42603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Game is played entirely online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Student portfolios can be accessed 24/7 at floridasms.com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Student teams begin with $100,000 to invest in the ten-week competition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Stock pricing is on a 15-20 minute delay, bonds and mutual funds get end of the day pricing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Stock trading commissions are a flat $10 for all volumes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Cash holdings earn 1% and margin loans charge 8%</a:t>
            </a:r>
            <a:endParaRPr sz="1800" dirty="0"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endParaRPr dirty="0"/>
          </a:p>
        </p:txBody>
      </p:sp>
      <p:sp>
        <p:nvSpPr>
          <p:cNvPr id="171" name="Google Shape;171;p6"/>
          <p:cNvSpPr txBox="1">
            <a:spLocks noGrp="1"/>
          </p:cNvSpPr>
          <p:nvPr>
            <p:ph type="body" idx="2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endParaRPr/>
          </a:p>
        </p:txBody>
      </p:sp>
      <p:pic>
        <p:nvPicPr>
          <p:cNvPr id="172" name="Google Shape;17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2200" y="2238168"/>
            <a:ext cx="4260300" cy="2836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4100"/>
              <a:t>THE BIGGEST RULE CONCERNS</a:t>
            </a:r>
            <a:endParaRPr sz="4100"/>
          </a:p>
        </p:txBody>
      </p:sp>
      <p:sp>
        <p:nvSpPr>
          <p:cNvPr id="178" name="Google Shape;178;p7"/>
          <p:cNvSpPr txBox="1">
            <a:spLocks noGrp="1"/>
          </p:cNvSpPr>
          <p:nvPr>
            <p:ph type="body" idx="1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endParaRPr/>
          </a:p>
        </p:txBody>
      </p:sp>
      <p:sp>
        <p:nvSpPr>
          <p:cNvPr id="179" name="Google Shape;179;p7"/>
          <p:cNvSpPr txBox="1">
            <a:spLocks noGrp="1"/>
          </p:cNvSpPr>
          <p:nvPr>
            <p:ph type="body" idx="2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Student teams must make three trades within the first four weeks.</a:t>
            </a:r>
            <a:endParaRPr sz="1700" dirty="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Failure to do this will cause the account to deactivate. </a:t>
            </a:r>
            <a:endParaRPr sz="1700" dirty="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Teams must have at least three investments in their account at the end of the game.</a:t>
            </a:r>
            <a:endParaRPr sz="1700" dirty="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Failure to do this will disqualify the team from prize consideration.</a:t>
            </a:r>
            <a:endParaRPr sz="1700" dirty="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>
                <a:solidFill>
                  <a:srgbClr val="000000"/>
                </a:solidFill>
              </a:rPr>
              <a:t>Throughout the simulation, teams may invest no more than 20% of their portfolio in any security. </a:t>
            </a:r>
            <a:endParaRPr sz="1700" dirty="0">
              <a:solidFill>
                <a:srgbClr val="000000"/>
              </a:solidFill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>
                <a:solidFill>
                  <a:srgbClr val="000000"/>
                </a:solidFill>
              </a:rPr>
              <a:t>The maximum they can spend on any one investment is $25,000.</a:t>
            </a:r>
            <a:endParaRPr sz="1700" dirty="0"/>
          </a:p>
        </p:txBody>
      </p:sp>
      <p:pic>
        <p:nvPicPr>
          <p:cNvPr id="180" name="Google Shape;18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800" y="2835194"/>
            <a:ext cx="4099700" cy="2061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REALISTIC WITH AN EYE ON SOUND STRATEGIES</a:t>
            </a:r>
            <a:endParaRPr/>
          </a:p>
        </p:txBody>
      </p:sp>
      <p:sp>
        <p:nvSpPr>
          <p:cNvPr id="186" name="Google Shape;186;p8"/>
          <p:cNvSpPr txBox="1">
            <a:spLocks noGrp="1"/>
          </p:cNvSpPr>
          <p:nvPr>
            <p:ph type="body" idx="1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You may buy, sell, sell short, and cover a short almost all NYSE and NASDAQ-AMEX stocks (common and preferred) that are trading at $5.00 or more and have a current reported volume of at least 10,000 shares.</a:t>
            </a:r>
            <a:endParaRPr sz="1700" dirty="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All stocks have a 25 share minimum but do not have to be in multiples of 25 shares per transaction.</a:t>
            </a:r>
            <a:endParaRPr sz="1700" dirty="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The margin requirement for the simulation is 50%.</a:t>
            </a:r>
            <a:endParaRPr sz="1700" dirty="0"/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Each team is limited to 200 transactions during the 10-week period.</a:t>
            </a:r>
            <a:endParaRPr sz="1700" dirty="0"/>
          </a:p>
        </p:txBody>
      </p:sp>
      <p:sp>
        <p:nvSpPr>
          <p:cNvPr id="187" name="Google Shape;187;p8"/>
          <p:cNvSpPr txBox="1">
            <a:spLocks noGrp="1"/>
          </p:cNvSpPr>
          <p:nvPr>
            <p:ph type="body" idx="2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endParaRPr/>
          </a:p>
        </p:txBody>
      </p:sp>
      <p:pic>
        <p:nvPicPr>
          <p:cNvPr id="188" name="Google Shape;18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1600" y="1695100"/>
            <a:ext cx="4341749" cy="434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37f3abc73f_0_0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/>
              <a:t>TEAMS OF MORE THAN ONE</a:t>
            </a:r>
            <a:endParaRPr sz="3700" b="1"/>
          </a:p>
        </p:txBody>
      </p:sp>
      <p:sp>
        <p:nvSpPr>
          <p:cNvPr id="194" name="Google Shape;194;g137f3abc73f_0_0"/>
          <p:cNvSpPr txBox="1">
            <a:spLocks noGrp="1"/>
          </p:cNvSpPr>
          <p:nvPr>
            <p:ph type="body" idx="1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137f3abc73f_0_0"/>
          <p:cNvSpPr txBox="1">
            <a:spLocks noGrp="1"/>
          </p:cNvSpPr>
          <p:nvPr>
            <p:ph type="body" idx="2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 dirty="0"/>
              <a:t>Divide the $100,000 equally among the group members.</a:t>
            </a:r>
            <a:endParaRPr sz="19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 dirty="0"/>
              <a:t>Have each individual buy 2 or 3 stocks with their allotted funds.</a:t>
            </a:r>
            <a:endParaRPr sz="19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 dirty="0"/>
              <a:t>This should create a somewhat diversified team portfolio.</a:t>
            </a:r>
            <a:endParaRPr sz="19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 dirty="0"/>
              <a:t>When it is project time, have students research the stocks they purchased and then combine the individual efforts into one piece of work.</a:t>
            </a:r>
            <a:endParaRPr sz="1900" dirty="0"/>
          </a:p>
        </p:txBody>
      </p:sp>
      <p:pic>
        <p:nvPicPr>
          <p:cNvPr id="196" name="Google Shape;196;g137f3abc73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500" y="2265025"/>
            <a:ext cx="4311601" cy="2918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37f3abc73f_0_7"/>
          <p:cNvSpPr txBox="1">
            <a:spLocks noGrp="1"/>
          </p:cNvSpPr>
          <p:nvPr>
            <p:ph type="title"/>
          </p:nvPr>
        </p:nvSpPr>
        <p:spPr>
          <a:xfrm>
            <a:off x="666473" y="2349925"/>
            <a:ext cx="2624100" cy="2456400"/>
          </a:xfrm>
          <a:prstGeom prst="rect">
            <a:avLst/>
          </a:prstGeom>
        </p:spPr>
        <p:txBody>
          <a:bodyPr spcFirstLastPara="1" wrap="square" lIns="228600" tIns="228600" rIns="228600" bIns="2286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GOOD AND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BAD</a:t>
            </a:r>
            <a:endParaRPr/>
          </a:p>
        </p:txBody>
      </p:sp>
      <p:sp>
        <p:nvSpPr>
          <p:cNvPr id="202" name="Google Shape;202;g137f3abc73f_0_7"/>
          <p:cNvSpPr txBox="1">
            <a:spLocks noGrp="1"/>
          </p:cNvSpPr>
          <p:nvPr>
            <p:ph type="body" idx="1"/>
          </p:nvPr>
        </p:nvSpPr>
        <p:spPr>
          <a:xfrm>
            <a:off x="3838835" y="803186"/>
            <a:ext cx="4711500" cy="5248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73380" algn="l" rtl="0">
              <a:spcBef>
                <a:spcPts val="1000"/>
              </a:spcBef>
              <a:spcAft>
                <a:spcPts val="0"/>
              </a:spcAft>
              <a:buSzPts val="2280"/>
              <a:buChar char="●"/>
            </a:pPr>
            <a:r>
              <a:rPr lang="en" sz="2100" dirty="0"/>
              <a:t>This simulation will introduce students to the mechanics of stock investing.</a:t>
            </a:r>
            <a:endParaRPr sz="2100" dirty="0"/>
          </a:p>
          <a:p>
            <a:pPr marL="457200" lvl="0" indent="-373380" algn="l" rtl="0">
              <a:spcBef>
                <a:spcPts val="0"/>
              </a:spcBef>
              <a:spcAft>
                <a:spcPts val="0"/>
              </a:spcAft>
              <a:buSzPts val="2280"/>
              <a:buChar char="●"/>
            </a:pPr>
            <a:r>
              <a:rPr lang="en" sz="2100" dirty="0"/>
              <a:t>Many students will get excited and be curious about opening accounts</a:t>
            </a:r>
            <a:endParaRPr sz="2100" dirty="0"/>
          </a:p>
          <a:p>
            <a:pPr marL="457200" lvl="0" indent="-373380" algn="l" rtl="0">
              <a:spcBef>
                <a:spcPts val="0"/>
              </a:spcBef>
              <a:spcAft>
                <a:spcPts val="0"/>
              </a:spcAft>
              <a:buSzPts val="2280"/>
              <a:buChar char="●"/>
            </a:pPr>
            <a:r>
              <a:rPr lang="en" sz="2100" dirty="0"/>
              <a:t>But the game encourages short-term strategies that contradict the true long-term commitment of investing</a:t>
            </a:r>
            <a:endParaRPr sz="2100" dirty="0"/>
          </a:p>
          <a:p>
            <a:pPr marL="457200" lvl="0" indent="-373380" algn="l" rtl="0">
              <a:spcBef>
                <a:spcPts val="0"/>
              </a:spcBef>
              <a:spcAft>
                <a:spcPts val="0"/>
              </a:spcAft>
              <a:buSzPts val="2280"/>
              <a:buChar char="●"/>
            </a:pPr>
            <a:r>
              <a:rPr lang="en" sz="2100" dirty="0"/>
              <a:t>Teachers need to remind students of this and illustrate the rewards of life-long stock investing</a:t>
            </a:r>
            <a:endParaRPr sz="2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558</Words>
  <Application>Microsoft Office PowerPoint</Application>
  <PresentationFormat>On-screen Show (4:3)</PresentationFormat>
  <Paragraphs>52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Roboto</vt:lpstr>
      <vt:lpstr>Geometric</vt:lpstr>
      <vt:lpstr>THE STOCK MARKET CHALLENGE</vt:lpstr>
      <vt:lpstr>THE STOCK MARKET CHALLENGE</vt:lpstr>
      <vt:lpstr>SETTING UP THE GAME</vt:lpstr>
      <vt:lpstr>THE NUTS AND BOLTS</vt:lpstr>
      <vt:lpstr>THE BIGGEST RULE CONCERNS</vt:lpstr>
      <vt:lpstr>REALISTIC WITH AN EYE ON SOUND STRATEGIES</vt:lpstr>
      <vt:lpstr>TEAMS OF MORE THAN ONE</vt:lpstr>
      <vt:lpstr>THE GOOD AND  THE BAD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Brett</dc:creator>
  <cp:lastModifiedBy>Brett Burkey</cp:lastModifiedBy>
  <cp:revision>2</cp:revision>
  <dcterms:modified xsi:type="dcterms:W3CDTF">2024-09-18T10:19:40Z</dcterms:modified>
</cp:coreProperties>
</file>