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Gill Sans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KpttxCP3xn/FpZhEJdXVrvd3F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mqFm43ENVU&amp;feature=emb_log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about:blank" TargetMode="External"/><Relationship Id="rId4" Type="http://schemas.openxmlformats.org/officeDocument/2006/relationships/hyperlink" Target="https://www.youtube.com/watch?v=9YOzuGLJUXw&amp;t=22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9000"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 b="1"/>
              <a:t>FCEE BUDGET GAME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chemeClr val="dk1"/>
                </a:solidFill>
              </a:rPr>
              <a:t>NATIONAL BUDGETING SIMULATION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3297575" y="621275"/>
            <a:ext cx="9787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Fall Budget Game: August 5, 2024 – December 27, 2024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Gill Sans"/>
                <a:ea typeface="Gill Sans"/>
                <a:cs typeface="Gill Sans"/>
                <a:sym typeface="Gill Sans"/>
              </a:rPr>
              <a:t>Spring Budget Game: January 10, 2025 – May 30, 2025</a:t>
            </a:r>
            <a:endParaRPr sz="2400" dirty="0"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MINI-GAME FEATURES</a:t>
            </a:r>
            <a:endParaRPr/>
          </a:p>
        </p:txBody>
      </p:sp>
      <p:pic>
        <p:nvPicPr>
          <p:cNvPr id="173" name="Google Shape;173;p10" descr="A picture containing 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1137" y="2878650"/>
            <a:ext cx="2917538" cy="227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255264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Interactive mini-games teach students skills like issuing their first check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Earn more money with puzzle games when students pick up extra hours at work.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/>
          <p:nvPr/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804671" y="1290025"/>
            <a:ext cx="5291327" cy="118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600"/>
              <a:buFont typeface="Gill Sans"/>
              <a:buNone/>
            </a:pPr>
            <a:r>
              <a:rPr lang="en-US" sz="2600" b="1"/>
              <a:t>INTEGRATING THE GAME</a:t>
            </a:r>
            <a:br>
              <a:rPr lang="en-US" sz="2600" b="1"/>
            </a:br>
            <a:r>
              <a:rPr lang="en-US" sz="2600" b="1"/>
              <a:t> INTO YOUR CLASSROOM</a:t>
            </a:r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804671" y="2858703"/>
            <a:ext cx="5285791" cy="3199197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Each simulated month of assignments takes around 10 minutes to complete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Teachers can have students play the game all at once or schedule time each week to play a portion of the game.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Students can view each other’s badges and game score rankings.</a:t>
            </a:r>
            <a:endParaRPr/>
          </a:p>
        </p:txBody>
      </p:sp>
      <p:sp>
        <p:nvSpPr>
          <p:cNvPr id="182" name="Google Shape;182;p11"/>
          <p:cNvSpPr/>
          <p:nvPr/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84" name="Google Shape;184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65364" y="1592741"/>
            <a:ext cx="3355848" cy="335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SETTING UP THE GAME</a:t>
            </a:r>
            <a:endParaRPr/>
          </a:p>
        </p:txBody>
      </p:sp>
      <p:pic>
        <p:nvPicPr>
          <p:cNvPr id="190" name="Google Shape;190;p12" descr="A picture containing text, clipa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47777" y="2468159"/>
            <a:ext cx="3051544" cy="354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Go to floridasms.com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Hit the big red “Teachers-register for free” button.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Fill out the registration form noting that you’ll have access to both games.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Each student will need a unique log-in for the Budget Game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Once you hit register a list of log-ins will be sent to the email you designated.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969265" y="41521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</a:pPr>
            <a:r>
              <a:rPr lang="en-US" b="1"/>
              <a:t>STARTING THE GAME</a:t>
            </a:r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/>
          </a:p>
        </p:txBody>
      </p:sp>
      <p:sp>
        <p:nvSpPr>
          <p:cNvPr id="198" name="Google Shape;198;p13"/>
          <p:cNvSpPr txBox="1">
            <a:spLocks noGrp="1"/>
          </p:cNvSpPr>
          <p:nvPr>
            <p:ph type="body" idx="2"/>
          </p:nvPr>
        </p:nvSpPr>
        <p:spPr>
          <a:xfrm>
            <a:off x="1315213" y="1911910"/>
            <a:ext cx="3794760" cy="4196906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Each student starts the game with: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$700 in checking/$300 in savings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$250 credit card limit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450 Credit Score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Zero Quality of Life Points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▪"/>
            </a:pPr>
            <a:r>
              <a:rPr lang="en-US" sz="2400"/>
              <a:t>CC Limit goes up as CS goes up</a:t>
            </a:r>
            <a:endParaRPr/>
          </a:p>
          <a:p>
            <a:pPr marL="285750" lvl="0" indent="-133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/>
          </a:p>
        </p:txBody>
      </p:sp>
      <p:pic>
        <p:nvPicPr>
          <p:cNvPr id="199" name="Google Shape;199;p13" descr="Graphical user interface&#10;&#10;Description automatically generated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30603" y="1911910"/>
            <a:ext cx="4621317" cy="303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SETTING UP THE BUDGET</a:t>
            </a:r>
            <a:endParaRPr/>
          </a:p>
        </p:txBody>
      </p:sp>
      <p:pic>
        <p:nvPicPr>
          <p:cNvPr id="205" name="Google Shape;205;p14" descr="A picture containing pers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09553" y="2377774"/>
            <a:ext cx="3046797" cy="351553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4"/>
          <p:cNvSpPr txBox="1">
            <a:spLocks noGrp="1"/>
          </p:cNvSpPr>
          <p:nvPr>
            <p:ph type="body" idx="2"/>
          </p:nvPr>
        </p:nvSpPr>
        <p:spPr>
          <a:xfrm>
            <a:off x="6338315" y="2588078"/>
            <a:ext cx="4270247" cy="3374507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Students initially decide on how much they’ll pay in rent, cell plan, TV/Internet plan and groceries.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There is a trade-off between frugality and quality of life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At the beginning of each month, students are told what they can expect to earn and spend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There are ways to make extra money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SETTING A SAVINGS GOAL</a:t>
            </a:r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body" idx="1"/>
          </p:nvPr>
        </p:nvSpPr>
        <p:spPr>
          <a:xfrm>
            <a:off x="1581912" y="2638043"/>
            <a:ext cx="4271771" cy="3852563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Students will be asked to set a savings goal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The most successful players meet their goal monthly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The game encourages players to save at least 10% of their income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chemeClr val="lt1"/>
                </a:solidFill>
              </a:rPr>
              <a:t>The student should set an attainable goal that can be met monthly to maximize game points</a:t>
            </a:r>
            <a:endParaRPr/>
          </a:p>
        </p:txBody>
      </p:sp>
      <p:pic>
        <p:nvPicPr>
          <p:cNvPr id="213" name="Google Shape;213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62450" y="3164426"/>
            <a:ext cx="4235450" cy="1540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/>
          <p:nvPr/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9" name="Google Shape;219;p16"/>
          <p:cNvSpPr txBox="1">
            <a:spLocks noGrp="1"/>
          </p:cNvSpPr>
          <p:nvPr>
            <p:ph type="title"/>
          </p:nvPr>
        </p:nvSpPr>
        <p:spPr>
          <a:xfrm>
            <a:off x="804671" y="936942"/>
            <a:ext cx="5291327" cy="118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en-US" sz="3200" b="1"/>
              <a:t>PLAYING THE GAME</a:t>
            </a:r>
            <a:endParaRPr/>
          </a:p>
        </p:txBody>
      </p:sp>
      <p:pic>
        <p:nvPicPr>
          <p:cNvPr id="220" name="Google Shape;220;p16" descr="Graphical user interface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4671" y="2622156"/>
            <a:ext cx="5291327" cy="327909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/>
          <p:nvPr/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16"/>
          <p:cNvSpPr txBox="1">
            <a:spLocks noGrp="1"/>
          </p:cNvSpPr>
          <p:nvPr>
            <p:ph type="body" idx="2"/>
          </p:nvPr>
        </p:nvSpPr>
        <p:spPr>
          <a:xfrm>
            <a:off x="7534657" y="823280"/>
            <a:ext cx="4017264" cy="5077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game board is the monthly calendar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Progress through the game by rolling the dice on the bottom right - they will move forward a half-day for each number.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Advancing forward through the calendar, they will get bills, paychecks, unexpected expenses, and need to decide how to allocate their time.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Students will earn more money per hour if they choose the "Study" option on the weekends, or "Professional Development" after they graduate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b="1"/>
              <a:t>SUCCESSFUL PLAYER’S STRATEGY</a:t>
            </a:r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body" idx="1"/>
          </p:nvPr>
        </p:nvSpPr>
        <p:spPr>
          <a:xfrm>
            <a:off x="1420586" y="2638043"/>
            <a:ext cx="4433097" cy="3893385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Spend only where they see value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 their credit card responsibly, it must be used and repaid to build a credit score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Quality of Life should not be ignored in the name of frugality.  Splurge occasionally.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Deterrents pop-up if they don’t balance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Meet the monthly savings goal, max points if a 10% goal is consistently met.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Save up an emergency fund.  Bonus points are earned if $500-$1000 is transferred.</a:t>
            </a:r>
            <a:endParaRPr/>
          </a:p>
        </p:txBody>
      </p:sp>
      <p:pic>
        <p:nvPicPr>
          <p:cNvPr id="230" name="Google Shape;230;p17" descr="A picture containing person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357729" y="2607791"/>
            <a:ext cx="2920487" cy="353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INSTRUCTIONAL VIDEOS</a:t>
            </a:r>
            <a:endParaRPr/>
          </a:p>
        </p:txBody>
      </p:sp>
      <p:sp>
        <p:nvSpPr>
          <p:cNvPr id="236" name="Google Shape;236;p18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Student Tutorial Video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Teacher Webinar Video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Lesson plans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Budgeting Lesson Plans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 descr="A person speaking to a group of people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-3" b="5504"/>
          <a:stretch/>
        </p:blipFill>
        <p:spPr>
          <a:xfrm>
            <a:off x="-1" y="10"/>
            <a:ext cx="7501389" cy="457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 descr="Icon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065" r="9192" b="1"/>
          <a:stretch/>
        </p:blipFill>
        <p:spPr>
          <a:xfrm>
            <a:off x="7501388" y="10"/>
            <a:ext cx="4690612" cy="4571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1600200" y="4869265"/>
            <a:ext cx="8991600" cy="1645759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 sz="3800" b="1"/>
              <a:t>A GREAT WAY TO TEACH THIS ESSENTIAL CONTENT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807438" y="718525"/>
            <a:ext cx="5291327" cy="118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b="1"/>
              <a:t>PLAYING THE GAME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810209" y="2318794"/>
            <a:ext cx="5285791" cy="3852340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The goal of the game is to </a:t>
            </a:r>
            <a:r>
              <a:rPr lang="en-US" sz="2000" u="sng">
                <a:solidFill>
                  <a:srgbClr val="FFFFFF"/>
                </a:solidFill>
              </a:rPr>
              <a:t>build an emergency savings fund with monthly savings targets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Students also learn about </a:t>
            </a:r>
            <a:r>
              <a:rPr lang="en-US" sz="2000" u="sng">
                <a:solidFill>
                  <a:srgbClr val="FFFFFF"/>
                </a:solidFill>
              </a:rPr>
              <a:t>building their credit score</a:t>
            </a:r>
            <a:r>
              <a:rPr lang="en-US" sz="2000">
                <a:solidFill>
                  <a:srgbClr val="FFFFFF"/>
                </a:solidFill>
              </a:rPr>
              <a:t> by keeping a healthy balance of debit and credit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They learn to make </a:t>
            </a:r>
            <a:r>
              <a:rPr lang="en-US" sz="2000" u="sng">
                <a:solidFill>
                  <a:srgbClr val="FFFFFF"/>
                </a:solidFill>
              </a:rPr>
              <a:t>responsible buying decisions </a:t>
            </a:r>
            <a:r>
              <a:rPr lang="en-US" sz="2000">
                <a:solidFill>
                  <a:srgbClr val="FFFFFF"/>
                </a:solidFill>
              </a:rPr>
              <a:t>that balance their needs and their wants.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rgbClr val="FFFFFF"/>
                </a:solidFill>
              </a:rPr>
              <a:t>Students will be encouraged to invest in products and services that </a:t>
            </a:r>
            <a:r>
              <a:rPr lang="en-US" sz="2000" u="sng">
                <a:solidFill>
                  <a:srgbClr val="FFFFFF"/>
                </a:solidFill>
              </a:rPr>
              <a:t>foster a higher quality of life.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" name="Google Shape;117;p3" descr="A picture containing hydrant, outdoor objec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30678" y="1559379"/>
            <a:ext cx="3355848" cy="4175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8216130" y="885941"/>
            <a:ext cx="26543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PAY YOURSELF FIRST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8139610" y="1537913"/>
            <a:ext cx="29379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LIVE A BALANCED LIFE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HOW IT WORKS</a:t>
            </a:r>
            <a:endParaRPr/>
          </a:p>
        </p:txBody>
      </p:sp>
      <p:pic>
        <p:nvPicPr>
          <p:cNvPr id="125" name="Google Shape;125;p4" descr="A picture containing indoo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62716" y="2332671"/>
            <a:ext cx="3407355" cy="340735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body" idx="2"/>
          </p:nvPr>
        </p:nvSpPr>
        <p:spPr>
          <a:xfrm>
            <a:off x="6338315" y="2638043"/>
            <a:ext cx="4740621" cy="3746427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Students take on the role of a college student with a part-time job for 6 months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Then in a full-time job for 12 months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They manage variable income and expenses while trying to strike a balance between working, studying and socializing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200"/>
              <a:t>Teachers get a birds-eye view of their class activity with summary reports showing decision breakdowns and overall financial health for every student</a:t>
            </a:r>
            <a:endParaRPr/>
          </a:p>
          <a:p>
            <a:pPr marL="228600" lvl="0" indent="-1228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804671" y="893806"/>
            <a:ext cx="5291327" cy="118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b="1"/>
              <a:t>GET THE MOST</a:t>
            </a:r>
            <a:br>
              <a:rPr lang="en-US" b="1"/>
            </a:br>
            <a:r>
              <a:rPr lang="en-US" b="1"/>
              <a:t> OUT OF THE GAME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810207" y="2511852"/>
            <a:ext cx="5285791" cy="3888947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Throughout the semester, students experience 18 simulated months.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Each month takes about 20 minutes to complete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rgbClr val="FFFFFF"/>
                </a:solidFill>
              </a:rPr>
              <a:t>At the start of each simulated month, students review their fixed monthly expenses and the weekly income from their job.  They also set a savings goal.</a:t>
            </a:r>
            <a:endParaRPr/>
          </a:p>
        </p:txBody>
      </p:sp>
      <p:sp>
        <p:nvSpPr>
          <p:cNvPr id="134" name="Google Shape;134;p5"/>
          <p:cNvSpPr/>
          <p:nvPr/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36" name="Google Shape;136;p5" descr="A toy figurine of a person holding a green box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65364" y="1166806"/>
            <a:ext cx="3355848" cy="4207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ill Sans"/>
              <a:buNone/>
            </a:pPr>
            <a:r>
              <a:rPr lang="en-US" sz="3200" b="1"/>
              <a:t>REALISTIC AND EASY TO USE</a:t>
            </a:r>
            <a:endParaRPr/>
          </a:p>
        </p:txBody>
      </p:sp>
      <p:pic>
        <p:nvPicPr>
          <p:cNvPr id="142" name="Google Shape;142;p6" descr="A person wearing headphones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4080" y="2541182"/>
            <a:ext cx="3518728" cy="31988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 txBox="1">
            <a:spLocks noGrp="1"/>
          </p:cNvSpPr>
          <p:nvPr>
            <p:ph type="body" idx="2"/>
          </p:nvPr>
        </p:nvSpPr>
        <p:spPr>
          <a:xfrm>
            <a:off x="6338315" y="2638043"/>
            <a:ext cx="4270247" cy="3811743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Students navigate their day-to-day life, incurring daily expenses and earning extra money while trying to increase their net worth and savings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Regular tasks include transferring money from checking to savings, paying off their credit card on time, improve their credit score, and making work versus socializing decisions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0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799135" y="834991"/>
            <a:ext cx="5291327" cy="11887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 b="1"/>
              <a:t>DECISIONS MATTER</a:t>
            </a:r>
            <a:endParaRPr/>
          </a:p>
        </p:txBody>
      </p:sp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806196" y="2548461"/>
            <a:ext cx="5285791" cy="3669688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Student choices throughout the game will have a big impact on their overall financial health.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Going cheap on their car insurance might help this month’s cash flow, but next month might bring a fender bender putting the student in the red.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Students must pay their bills on time to avoid penalties and an erosion of their credit score.</a:t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>
            <a:off x="7534656" y="640080"/>
            <a:ext cx="4017264" cy="5261170"/>
          </a:xfrm>
          <a:prstGeom prst="rect">
            <a:avLst/>
          </a:prstGeom>
          <a:noFill/>
          <a:ln w="317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7700772" y="806357"/>
            <a:ext cx="368503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53" name="Google Shape;153;p7" descr="A picture containing text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865364" y="1832444"/>
            <a:ext cx="3355848" cy="2876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CURRICULUM</a:t>
            </a:r>
            <a:endParaRPr/>
          </a:p>
        </p:txBody>
      </p:sp>
      <p:pic>
        <p:nvPicPr>
          <p:cNvPr id="159" name="Google Shape;159;p8" descr="A picture containing tablewar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3107" y="2730233"/>
            <a:ext cx="3551275" cy="300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8"/>
          <p:cNvSpPr txBox="1">
            <a:spLocks noGrp="1"/>
          </p:cNvSpPr>
          <p:nvPr>
            <p:ph type="body" idx="2"/>
          </p:nvPr>
        </p:nvSpPr>
        <p:spPr>
          <a:xfrm>
            <a:off x="6338315" y="2509284"/>
            <a:ext cx="4270247" cy="3891515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/>
              <a:t>Seamlessly integrated into the game are pop-up quizzes that must be completed to continue, introducing topics like: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200"/>
              <a:t>Needs vs. Wants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200"/>
              <a:t>Credit Card Debt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200"/>
              <a:t>Net Worth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200"/>
              <a:t>Variable Expenses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Noto Sans Symbols"/>
              <a:buChar char="⮚"/>
            </a:pPr>
            <a:r>
              <a:rPr lang="en-US" sz="2200"/>
              <a:t>Mortgages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837330" y="804672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Gill Sans"/>
              <a:buNone/>
            </a:pPr>
            <a:r>
              <a:rPr lang="en-US" sz="3600" b="1"/>
              <a:t>CURRICULUM</a:t>
            </a:r>
            <a:endParaRPr/>
          </a:p>
        </p:txBody>
      </p:sp>
      <p:pic>
        <p:nvPicPr>
          <p:cNvPr id="166" name="Google Shape;166;p9" descr="A picture containing person, posing, coup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77125" y="1762125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9"/>
          <p:cNvSpPr txBox="1">
            <a:spLocks noGrp="1"/>
          </p:cNvSpPr>
          <p:nvPr>
            <p:ph type="body" idx="2"/>
          </p:nvPr>
        </p:nvSpPr>
        <p:spPr>
          <a:xfrm>
            <a:off x="1183278" y="2513052"/>
            <a:ext cx="3794760" cy="3806105"/>
          </a:xfrm>
          <a:prstGeom prst="rect">
            <a:avLst/>
          </a:prstGeom>
          <a:solidFill>
            <a:srgbClr val="C67C07"/>
          </a:solidFill>
          <a:ln>
            <a:noFill/>
          </a:ln>
        </p:spPr>
        <p:txBody>
          <a:bodyPr spcFirstLastPara="1" wrap="square" lIns="91425" tIns="45700" rIns="91425" bIns="45700" anchor="t" anchorCtr="1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200"/>
              <a:t>Additional assignments include articles, videos, interactive calculators, and assessments with easy reporting for progress reports.  Some examples:</a:t>
            </a:r>
            <a:endParaRPr/>
          </a:p>
          <a:p>
            <a:pPr marL="0" lvl="0" indent="-1292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00"/>
              <a:t>What is a Stock?</a:t>
            </a:r>
            <a:endParaRPr/>
          </a:p>
          <a:p>
            <a:pPr marL="0" lvl="0" indent="-1292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00"/>
              <a:t>Budgeting and Spending Skills</a:t>
            </a:r>
            <a:endParaRPr/>
          </a:p>
          <a:p>
            <a:pPr marL="0" lvl="0" indent="-1292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00"/>
              <a:t>Preparing for Retirement</a:t>
            </a:r>
            <a:endParaRPr/>
          </a:p>
          <a:p>
            <a:pPr marL="0" lvl="0" indent="-1292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00"/>
              <a:t>Starting a Business</a:t>
            </a:r>
            <a:endParaRPr/>
          </a:p>
          <a:p>
            <a:pPr marL="0" lvl="0" indent="-1292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200"/>
              <a:t>Buy vs. Lease Calculator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Widescreen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Gill Sans</vt:lpstr>
      <vt:lpstr>Noto Sans Symbols</vt:lpstr>
      <vt:lpstr>Parcel</vt:lpstr>
      <vt:lpstr>Parcel</vt:lpstr>
      <vt:lpstr>FCEE BUDGET GAME</vt:lpstr>
      <vt:lpstr>A GREAT WAY TO TEACH THIS ESSENTIAL CONTENT</vt:lpstr>
      <vt:lpstr>PLAYING THE GAME</vt:lpstr>
      <vt:lpstr>HOW IT WORKS</vt:lpstr>
      <vt:lpstr>GET THE MOST  OUT OF THE GAME</vt:lpstr>
      <vt:lpstr>REALISTIC AND EASY TO USE</vt:lpstr>
      <vt:lpstr>DECISIONS MATTER</vt:lpstr>
      <vt:lpstr>CURRICULUM</vt:lpstr>
      <vt:lpstr>CURRICULUM</vt:lpstr>
      <vt:lpstr>MINI-GAME FEATURES</vt:lpstr>
      <vt:lpstr>INTEGRATING THE GAME  INTO YOUR CLASSROOM</vt:lpstr>
      <vt:lpstr>SETTING UP THE GAME</vt:lpstr>
      <vt:lpstr>STARTING THE GAME</vt:lpstr>
      <vt:lpstr>SETTING UP THE BUDGET</vt:lpstr>
      <vt:lpstr>SETTING A SAVINGS GOAL</vt:lpstr>
      <vt:lpstr>PLAYING THE GAME</vt:lpstr>
      <vt:lpstr>SUCCESSFUL PLAYER’S STRATEGY</vt:lpstr>
      <vt:lpstr>INSTRUCTIONAL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Brett Burkey</dc:creator>
  <cp:lastModifiedBy>Brett Burkey</cp:lastModifiedBy>
  <cp:revision>1</cp:revision>
  <dcterms:created xsi:type="dcterms:W3CDTF">2021-01-22T18:44:46Z</dcterms:created>
  <dcterms:modified xsi:type="dcterms:W3CDTF">2024-09-11T12:30:43Z</dcterms:modified>
</cp:coreProperties>
</file>