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9"/>
  </p:notesMasterIdLst>
  <p:handoutMasterIdLst>
    <p:handoutMasterId r:id="rId90"/>
  </p:handoutMasterIdLst>
  <p:sldIdLst>
    <p:sldId id="531" r:id="rId5"/>
    <p:sldId id="2617" r:id="rId6"/>
    <p:sldId id="2464" r:id="rId7"/>
    <p:sldId id="2693" r:id="rId8"/>
    <p:sldId id="2700" r:id="rId9"/>
    <p:sldId id="2486" r:id="rId10"/>
    <p:sldId id="2493" r:id="rId11"/>
    <p:sldId id="2721" r:id="rId12"/>
    <p:sldId id="2722" r:id="rId13"/>
    <p:sldId id="2720" r:id="rId14"/>
    <p:sldId id="2719" r:id="rId15"/>
    <p:sldId id="2723" r:id="rId16"/>
    <p:sldId id="2492" r:id="rId17"/>
    <p:sldId id="2608" r:id="rId18"/>
    <p:sldId id="2729" r:id="rId19"/>
    <p:sldId id="2726" r:id="rId20"/>
    <p:sldId id="2727" r:id="rId21"/>
    <p:sldId id="2728" r:id="rId22"/>
    <p:sldId id="2730" r:id="rId23"/>
    <p:sldId id="2731" r:id="rId24"/>
    <p:sldId id="2732" r:id="rId25"/>
    <p:sldId id="2734" r:id="rId26"/>
    <p:sldId id="2733" r:id="rId27"/>
    <p:sldId id="2606" r:id="rId28"/>
    <p:sldId id="2620" r:id="rId29"/>
    <p:sldId id="2609" r:id="rId30"/>
    <p:sldId id="2621" r:id="rId31"/>
    <p:sldId id="2701" r:id="rId32"/>
    <p:sldId id="2607" r:id="rId33"/>
    <p:sldId id="2694" r:id="rId34"/>
    <p:sldId id="2695" r:id="rId35"/>
    <p:sldId id="2696" r:id="rId36"/>
    <p:sldId id="2697" r:id="rId37"/>
    <p:sldId id="624" r:id="rId38"/>
    <p:sldId id="2503" r:id="rId39"/>
    <p:sldId id="2505" r:id="rId40"/>
    <p:sldId id="2506" r:id="rId41"/>
    <p:sldId id="2507" r:id="rId42"/>
    <p:sldId id="2508" r:id="rId43"/>
    <p:sldId id="2511" r:id="rId44"/>
    <p:sldId id="2512" r:id="rId45"/>
    <p:sldId id="2514" r:id="rId46"/>
    <p:sldId id="2515" r:id="rId47"/>
    <p:sldId id="2516" r:id="rId48"/>
    <p:sldId id="2517" r:id="rId49"/>
    <p:sldId id="2441" r:id="rId50"/>
    <p:sldId id="2439" r:id="rId51"/>
    <p:sldId id="2521" r:id="rId52"/>
    <p:sldId id="2724" r:id="rId53"/>
    <p:sldId id="2522" r:id="rId54"/>
    <p:sldId id="2523" r:id="rId55"/>
    <p:sldId id="2524" r:id="rId56"/>
    <p:sldId id="2525" r:id="rId57"/>
    <p:sldId id="2443" r:id="rId58"/>
    <p:sldId id="2444" r:id="rId59"/>
    <p:sldId id="2447" r:id="rId60"/>
    <p:sldId id="2445" r:id="rId61"/>
    <p:sldId id="2440" r:id="rId62"/>
    <p:sldId id="2529" r:id="rId63"/>
    <p:sldId id="2538" r:id="rId64"/>
    <p:sldId id="2448" r:id="rId65"/>
    <p:sldId id="2547" r:id="rId66"/>
    <p:sldId id="2548" r:id="rId67"/>
    <p:sldId id="2550" r:id="rId68"/>
    <p:sldId id="2518" r:id="rId69"/>
    <p:sldId id="2554" r:id="rId70"/>
    <p:sldId id="2556" r:id="rId71"/>
    <p:sldId id="2557" r:id="rId72"/>
    <p:sldId id="2558" r:id="rId73"/>
    <p:sldId id="2559" r:id="rId74"/>
    <p:sldId id="2560" r:id="rId75"/>
    <p:sldId id="2561" r:id="rId76"/>
    <p:sldId id="2563" r:id="rId77"/>
    <p:sldId id="2520" r:id="rId78"/>
    <p:sldId id="2580" r:id="rId79"/>
    <p:sldId id="2581" r:id="rId80"/>
    <p:sldId id="2725" r:id="rId81"/>
    <p:sldId id="2582" r:id="rId82"/>
    <p:sldId id="2622" r:id="rId83"/>
    <p:sldId id="2585" r:id="rId84"/>
    <p:sldId id="2586" r:id="rId85"/>
    <p:sldId id="2611" r:id="rId86"/>
    <p:sldId id="2683" r:id="rId87"/>
    <p:sldId id="2616"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415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 Jones" initials="JJ" lastIdx="3" clrIdx="0">
    <p:extLst>
      <p:ext uri="{19B8F6BF-5375-455C-9EA6-DF929625EA0E}">
        <p15:presenceInfo xmlns:p15="http://schemas.microsoft.com/office/powerpoint/2012/main" userId="f6638de07f68649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D0C4"/>
    <a:srgbClr val="E32D91"/>
    <a:srgbClr val="2F3342"/>
    <a:srgbClr val="F196C8"/>
    <a:srgbClr val="A56BB2"/>
    <a:srgbClr val="FFFFFF"/>
    <a:srgbClr val="F994C3"/>
    <a:srgbClr val="83992A"/>
    <a:srgbClr val="F6C0DE"/>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95417" autoAdjust="0"/>
  </p:normalViewPr>
  <p:slideViewPr>
    <p:cSldViewPr snapToGrid="0" showGuides="1">
      <p:cViewPr varScale="1">
        <p:scale>
          <a:sx n="105" d="100"/>
          <a:sy n="105" d="100"/>
        </p:scale>
        <p:origin x="936" y="114"/>
      </p:cViewPr>
      <p:guideLst>
        <p:guide orient="horz" pos="2448"/>
        <p:guide pos="4152"/>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1B09B3-94DC-43B9-AC7F-237420308BD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6DC02B9C-D5CA-49AD-ACC5-E30D2B6CFF65}">
      <dgm:prSet phldrT="[Text]" custT="1"/>
      <dgm:spPr>
        <a:solidFill>
          <a:srgbClr val="0080BF"/>
        </a:solidFill>
        <a:ln>
          <a:solidFill>
            <a:schemeClr val="bg1"/>
          </a:solidFill>
        </a:ln>
        <a:effectLst>
          <a:outerShdw blurRad="50800" dist="76200" dir="5400000" algn="t" rotWithShape="0">
            <a:schemeClr val="tx1">
              <a:alpha val="40000"/>
            </a:schemeClr>
          </a:outerShdw>
        </a:effectLst>
      </dgm:spPr>
      <dgm:t>
        <a:bodyPr/>
        <a:lstStyle/>
        <a:p>
          <a:endParaRPr lang="en-US" sz="1600" b="1" dirty="0">
            <a:solidFill>
              <a:schemeClr val="tx1"/>
            </a:solidFill>
            <a:effectLst>
              <a:outerShdw blurRad="38100" dist="38100" dir="2700000" algn="tl">
                <a:srgbClr val="000000">
                  <a:alpha val="43137"/>
                </a:srgbClr>
              </a:outerShdw>
            </a:effectLst>
            <a:latin typeface="Century Gothic" panose="020B0502020202020204" pitchFamily="34" charset="0"/>
          </a:endParaRPr>
        </a:p>
      </dgm:t>
    </dgm:pt>
    <dgm:pt modelId="{D5C28D4C-9EBD-4562-9B97-E9DA8CC9E41A}" type="parTrans" cxnId="{7031A772-4D3E-488E-BE5C-326515A0D0C2}">
      <dgm:prSet/>
      <dgm:spPr/>
      <dgm:t>
        <a:bodyPr/>
        <a:lstStyle/>
        <a:p>
          <a:endParaRPr lang="en-US"/>
        </a:p>
      </dgm:t>
    </dgm:pt>
    <dgm:pt modelId="{72896231-9061-49A7-9929-687BF2120BAE}" type="sibTrans" cxnId="{7031A772-4D3E-488E-BE5C-326515A0D0C2}">
      <dgm:prSet/>
      <dgm:spPr>
        <a:solidFill>
          <a:schemeClr val="accent4">
            <a:lumMod val="60000"/>
            <a:lumOff val="40000"/>
          </a:schemeClr>
        </a:solidFill>
        <a:effectLst>
          <a:outerShdw blurRad="50800" dist="76200" dir="5400000" algn="t" rotWithShape="0">
            <a:prstClr val="black">
              <a:alpha val="40000"/>
            </a:prstClr>
          </a:outerShdw>
        </a:effectLst>
      </dgm:spPr>
      <dgm:t>
        <a:bodyPr/>
        <a:lstStyle/>
        <a:p>
          <a:endParaRPr lang="en-US" dirty="0"/>
        </a:p>
      </dgm:t>
    </dgm:pt>
    <dgm:pt modelId="{402DA74D-6918-486B-A249-0EF59321A473}">
      <dgm:prSet phldrT="[Text]" custT="1"/>
      <dgm:spPr>
        <a:solidFill>
          <a:srgbClr val="00ACDF"/>
        </a:solidFill>
        <a:effectLst>
          <a:outerShdw blurRad="50800" dist="76200" dir="5400000" algn="t" rotWithShape="0">
            <a:schemeClr val="tx1">
              <a:alpha val="40000"/>
            </a:schemeClr>
          </a:outerShdw>
        </a:effectLst>
      </dgm:spPr>
      <dgm:t>
        <a:bodyPr/>
        <a:lstStyle/>
        <a:p>
          <a:endParaRPr lang="en-US" sz="2000" dirty="0">
            <a:effectLst>
              <a:outerShdw blurRad="38100" dist="38100" dir="2700000" algn="tl">
                <a:srgbClr val="000000">
                  <a:alpha val="43137"/>
                </a:srgbClr>
              </a:outerShdw>
            </a:effectLst>
            <a:latin typeface="Century Gothic" panose="020B0502020202020204" pitchFamily="34" charset="0"/>
          </a:endParaRPr>
        </a:p>
      </dgm:t>
    </dgm:pt>
    <dgm:pt modelId="{1326C39E-5814-4301-9FA8-FCD75A0F7F48}" type="parTrans" cxnId="{6FAEE790-DB5A-4BEE-AFEB-762285443C08}">
      <dgm:prSet/>
      <dgm:spPr/>
      <dgm:t>
        <a:bodyPr/>
        <a:lstStyle/>
        <a:p>
          <a:endParaRPr lang="en-US"/>
        </a:p>
      </dgm:t>
    </dgm:pt>
    <dgm:pt modelId="{88EFDFBD-FFD5-4BDA-B682-D2BC34EE3B3E}" type="sibTrans" cxnId="{6FAEE790-DB5A-4BEE-AFEB-762285443C08}">
      <dgm:prSet/>
      <dgm:spPr>
        <a:solidFill>
          <a:schemeClr val="accent4">
            <a:lumMod val="60000"/>
            <a:lumOff val="40000"/>
          </a:schemeClr>
        </a:solidFill>
        <a:effectLst>
          <a:outerShdw blurRad="50800" dist="76200" dir="5400000" algn="t" rotWithShape="0">
            <a:prstClr val="black">
              <a:alpha val="40000"/>
            </a:prstClr>
          </a:outerShdw>
        </a:effectLst>
      </dgm:spPr>
      <dgm:t>
        <a:bodyPr/>
        <a:lstStyle/>
        <a:p>
          <a:endParaRPr lang="en-US" dirty="0"/>
        </a:p>
      </dgm:t>
    </dgm:pt>
    <dgm:pt modelId="{D1556E4D-19DD-444E-B05F-026B16327213}">
      <dgm:prSet phldrT="[Text]" custT="1"/>
      <dgm:spPr>
        <a:solidFill>
          <a:srgbClr val="55D0FF"/>
        </a:solidFill>
        <a:effectLst>
          <a:outerShdw blurRad="50800" dist="76200" dir="5400000" algn="t" rotWithShape="0">
            <a:schemeClr val="tx1">
              <a:alpha val="40000"/>
            </a:schemeClr>
          </a:outerShdw>
        </a:effectLst>
      </dgm:spPr>
      <dgm:t>
        <a:bodyPr/>
        <a:lstStyle/>
        <a:p>
          <a:r>
            <a:rPr lang="en-US" sz="2400" dirty="0">
              <a:latin typeface="Century Gothic" panose="020B0502020202020204" pitchFamily="34" charset="0"/>
            </a:rPr>
            <a:t> </a:t>
          </a:r>
        </a:p>
      </dgm:t>
    </dgm:pt>
    <dgm:pt modelId="{BFBE9F30-64A3-41C9-A12A-24C823D826EB}" type="parTrans" cxnId="{55E4C537-7EFB-4B2B-ADF3-0661901E7F04}">
      <dgm:prSet/>
      <dgm:spPr/>
      <dgm:t>
        <a:bodyPr/>
        <a:lstStyle/>
        <a:p>
          <a:endParaRPr lang="en-US"/>
        </a:p>
      </dgm:t>
    </dgm:pt>
    <dgm:pt modelId="{8788E651-1611-4235-A56E-8D2147ABB5FC}" type="sibTrans" cxnId="{55E4C537-7EFB-4B2B-ADF3-0661901E7F04}">
      <dgm:prSet/>
      <dgm:spPr>
        <a:solidFill>
          <a:schemeClr val="accent4">
            <a:lumMod val="60000"/>
            <a:lumOff val="40000"/>
          </a:schemeClr>
        </a:solidFill>
        <a:effectLst>
          <a:outerShdw blurRad="50800" dist="76200" dir="5400000" algn="t" rotWithShape="0">
            <a:prstClr val="black">
              <a:alpha val="40000"/>
            </a:prstClr>
          </a:outerShdw>
        </a:effectLst>
      </dgm:spPr>
      <dgm:t>
        <a:bodyPr/>
        <a:lstStyle/>
        <a:p>
          <a:endParaRPr lang="en-US" dirty="0"/>
        </a:p>
      </dgm:t>
    </dgm:pt>
    <dgm:pt modelId="{D86D5E0F-B42E-475B-BC34-FAE8E5B22483}">
      <dgm:prSet phldrT="[Text]"/>
      <dgm:spPr>
        <a:solidFill>
          <a:srgbClr val="7CE8FF"/>
        </a:solidFill>
        <a:effectLst>
          <a:outerShdw blurRad="50800" dist="76200" dir="5400000" algn="t" rotWithShape="0">
            <a:schemeClr val="tx1">
              <a:alpha val="40000"/>
            </a:schemeClr>
          </a:outerShdw>
        </a:effectLst>
      </dgm:spPr>
      <dgm:t>
        <a:bodyPr/>
        <a:lstStyle/>
        <a:p>
          <a:endParaRPr lang="en-US" dirty="0"/>
        </a:p>
      </dgm:t>
    </dgm:pt>
    <dgm:pt modelId="{53B7B7DD-9C7B-407D-9412-A3C8A3041A2C}" type="parTrans" cxnId="{DACA0B11-5770-401B-87FE-B4D28769B7EC}">
      <dgm:prSet/>
      <dgm:spPr/>
      <dgm:t>
        <a:bodyPr/>
        <a:lstStyle/>
        <a:p>
          <a:endParaRPr lang="en-US"/>
        </a:p>
      </dgm:t>
    </dgm:pt>
    <dgm:pt modelId="{3C0FDD0F-F966-4D95-80EA-CD3755914F88}" type="sibTrans" cxnId="{DACA0B11-5770-401B-87FE-B4D28769B7EC}">
      <dgm:prSet/>
      <dgm:spPr>
        <a:solidFill>
          <a:schemeClr val="accent4">
            <a:lumMod val="60000"/>
            <a:lumOff val="40000"/>
          </a:schemeClr>
        </a:solidFill>
        <a:effectLst>
          <a:outerShdw blurRad="50800" dist="76200" dir="5400000" algn="t" rotWithShape="0">
            <a:prstClr val="black">
              <a:alpha val="40000"/>
            </a:prstClr>
          </a:outerShdw>
        </a:effectLst>
      </dgm:spPr>
      <dgm:t>
        <a:bodyPr/>
        <a:lstStyle/>
        <a:p>
          <a:endParaRPr lang="en-US" dirty="0"/>
        </a:p>
      </dgm:t>
    </dgm:pt>
    <dgm:pt modelId="{3F53BBF5-B38F-4481-B3F8-F93343D1ACAC}">
      <dgm:prSet phldrT="[Text]" custT="1"/>
      <dgm:spPr>
        <a:solidFill>
          <a:srgbClr val="ABF5FF"/>
        </a:solidFill>
        <a:effectLst>
          <a:outerShdw blurRad="50800" dist="76200" dir="5400000" algn="t" rotWithShape="0">
            <a:schemeClr val="tx1">
              <a:alpha val="40000"/>
            </a:schemeClr>
          </a:outerShdw>
        </a:effectLst>
      </dgm:spPr>
      <dgm:t>
        <a:bodyPr/>
        <a:lstStyle/>
        <a:p>
          <a:endParaRPr lang="en-US" sz="2000" dirty="0">
            <a:latin typeface="Century Gothic" panose="020B0502020202020204" pitchFamily="34" charset="0"/>
          </a:endParaRPr>
        </a:p>
      </dgm:t>
    </dgm:pt>
    <dgm:pt modelId="{926E76AF-807F-43B0-BDFA-B6823DB8010A}" type="parTrans" cxnId="{8D49A8DC-7B81-4258-8870-B0102EC3C734}">
      <dgm:prSet/>
      <dgm:spPr/>
      <dgm:t>
        <a:bodyPr/>
        <a:lstStyle/>
        <a:p>
          <a:endParaRPr lang="en-US"/>
        </a:p>
      </dgm:t>
    </dgm:pt>
    <dgm:pt modelId="{F77CA06F-87D6-41FE-A8AE-78FA9C85F4FA}" type="sibTrans" cxnId="{8D49A8DC-7B81-4258-8870-B0102EC3C734}">
      <dgm:prSet/>
      <dgm:spPr>
        <a:solidFill>
          <a:schemeClr val="accent4">
            <a:lumMod val="60000"/>
            <a:lumOff val="40000"/>
          </a:schemeClr>
        </a:solidFill>
        <a:effectLst>
          <a:outerShdw blurRad="50800" dist="76200" dir="5400000" algn="t" rotWithShape="0">
            <a:prstClr val="black">
              <a:alpha val="40000"/>
            </a:prstClr>
          </a:outerShdw>
        </a:effectLst>
      </dgm:spPr>
      <dgm:t>
        <a:bodyPr/>
        <a:lstStyle/>
        <a:p>
          <a:endParaRPr lang="en-US" dirty="0"/>
        </a:p>
      </dgm:t>
    </dgm:pt>
    <dgm:pt modelId="{BA92A8CB-D9AA-42A7-8E2E-9CE32324F44F}" type="pres">
      <dgm:prSet presAssocID="{CE1B09B3-94DC-43B9-AC7F-237420308BD2}" presName="cycle" presStyleCnt="0">
        <dgm:presLayoutVars>
          <dgm:dir/>
          <dgm:resizeHandles val="exact"/>
        </dgm:presLayoutVars>
      </dgm:prSet>
      <dgm:spPr/>
    </dgm:pt>
    <dgm:pt modelId="{2291EB78-3633-4423-A7FE-1819B1A92387}" type="pres">
      <dgm:prSet presAssocID="{6DC02B9C-D5CA-49AD-ACC5-E30D2B6CFF65}" presName="node" presStyleLbl="node1" presStyleIdx="0" presStyleCnt="5">
        <dgm:presLayoutVars>
          <dgm:bulletEnabled val="1"/>
        </dgm:presLayoutVars>
      </dgm:prSet>
      <dgm:spPr/>
    </dgm:pt>
    <dgm:pt modelId="{652254F6-5005-4F38-96C1-7362774538E1}" type="pres">
      <dgm:prSet presAssocID="{72896231-9061-49A7-9929-687BF2120BAE}" presName="sibTrans" presStyleLbl="sibTrans2D1" presStyleIdx="0" presStyleCnt="5"/>
      <dgm:spPr/>
    </dgm:pt>
    <dgm:pt modelId="{2E1DC230-F491-4786-AA0C-7AC6A0CED08F}" type="pres">
      <dgm:prSet presAssocID="{72896231-9061-49A7-9929-687BF2120BAE}" presName="connectorText" presStyleLbl="sibTrans2D1" presStyleIdx="0" presStyleCnt="5"/>
      <dgm:spPr/>
    </dgm:pt>
    <dgm:pt modelId="{8DBE31B7-790A-4AD9-9A98-D439C22124CE}" type="pres">
      <dgm:prSet presAssocID="{402DA74D-6918-486B-A249-0EF59321A473}" presName="node" presStyleLbl="node1" presStyleIdx="1" presStyleCnt="5">
        <dgm:presLayoutVars>
          <dgm:bulletEnabled val="1"/>
        </dgm:presLayoutVars>
      </dgm:prSet>
      <dgm:spPr/>
    </dgm:pt>
    <dgm:pt modelId="{92EDA1AF-F01E-49DA-98F1-116791EBAC27}" type="pres">
      <dgm:prSet presAssocID="{88EFDFBD-FFD5-4BDA-B682-D2BC34EE3B3E}" presName="sibTrans" presStyleLbl="sibTrans2D1" presStyleIdx="1" presStyleCnt="5"/>
      <dgm:spPr/>
    </dgm:pt>
    <dgm:pt modelId="{1A0A1E1F-B0D3-4FCD-B68D-EC33035C60DC}" type="pres">
      <dgm:prSet presAssocID="{88EFDFBD-FFD5-4BDA-B682-D2BC34EE3B3E}" presName="connectorText" presStyleLbl="sibTrans2D1" presStyleIdx="1" presStyleCnt="5"/>
      <dgm:spPr/>
    </dgm:pt>
    <dgm:pt modelId="{076534F4-8BD2-426E-9C06-3E1F87C96331}" type="pres">
      <dgm:prSet presAssocID="{D1556E4D-19DD-444E-B05F-026B16327213}" presName="node" presStyleLbl="node1" presStyleIdx="2" presStyleCnt="5">
        <dgm:presLayoutVars>
          <dgm:bulletEnabled val="1"/>
        </dgm:presLayoutVars>
      </dgm:prSet>
      <dgm:spPr/>
    </dgm:pt>
    <dgm:pt modelId="{A3179619-2AEF-4C7E-ABDB-F9ED3032138A}" type="pres">
      <dgm:prSet presAssocID="{8788E651-1611-4235-A56E-8D2147ABB5FC}" presName="sibTrans" presStyleLbl="sibTrans2D1" presStyleIdx="2" presStyleCnt="5"/>
      <dgm:spPr/>
    </dgm:pt>
    <dgm:pt modelId="{C89E4FA8-7ADA-4CEF-9271-99F02E1076B8}" type="pres">
      <dgm:prSet presAssocID="{8788E651-1611-4235-A56E-8D2147ABB5FC}" presName="connectorText" presStyleLbl="sibTrans2D1" presStyleIdx="2" presStyleCnt="5"/>
      <dgm:spPr/>
    </dgm:pt>
    <dgm:pt modelId="{ACD3DB10-BDC9-4463-93EF-C18C5B25427E}" type="pres">
      <dgm:prSet presAssocID="{D86D5E0F-B42E-475B-BC34-FAE8E5B22483}" presName="node" presStyleLbl="node1" presStyleIdx="3" presStyleCnt="5">
        <dgm:presLayoutVars>
          <dgm:bulletEnabled val="1"/>
        </dgm:presLayoutVars>
      </dgm:prSet>
      <dgm:spPr/>
    </dgm:pt>
    <dgm:pt modelId="{9DF3037F-32CA-45A4-BCC8-DDE91A3E24F4}" type="pres">
      <dgm:prSet presAssocID="{3C0FDD0F-F966-4D95-80EA-CD3755914F88}" presName="sibTrans" presStyleLbl="sibTrans2D1" presStyleIdx="3" presStyleCnt="5"/>
      <dgm:spPr/>
    </dgm:pt>
    <dgm:pt modelId="{99E2B7F3-CE94-4D86-9933-CA1FD5C935C9}" type="pres">
      <dgm:prSet presAssocID="{3C0FDD0F-F966-4D95-80EA-CD3755914F88}" presName="connectorText" presStyleLbl="sibTrans2D1" presStyleIdx="3" presStyleCnt="5"/>
      <dgm:spPr/>
    </dgm:pt>
    <dgm:pt modelId="{3A58AE86-52B9-45BD-B3BF-3CCB67A9F3D4}" type="pres">
      <dgm:prSet presAssocID="{3F53BBF5-B38F-4481-B3F8-F93343D1ACAC}" presName="node" presStyleLbl="node1" presStyleIdx="4" presStyleCnt="5">
        <dgm:presLayoutVars>
          <dgm:bulletEnabled val="1"/>
        </dgm:presLayoutVars>
      </dgm:prSet>
      <dgm:spPr/>
    </dgm:pt>
    <dgm:pt modelId="{3ADD3D50-D618-47BA-B0AD-87A8F8D4CD39}" type="pres">
      <dgm:prSet presAssocID="{F77CA06F-87D6-41FE-A8AE-78FA9C85F4FA}" presName="sibTrans" presStyleLbl="sibTrans2D1" presStyleIdx="4" presStyleCnt="5"/>
      <dgm:spPr/>
    </dgm:pt>
    <dgm:pt modelId="{02C82875-3F4B-48DD-A0B5-F8FDCC66305E}" type="pres">
      <dgm:prSet presAssocID="{F77CA06F-87D6-41FE-A8AE-78FA9C85F4FA}" presName="connectorText" presStyleLbl="sibTrans2D1" presStyleIdx="4" presStyleCnt="5"/>
      <dgm:spPr/>
    </dgm:pt>
  </dgm:ptLst>
  <dgm:cxnLst>
    <dgm:cxn modelId="{DACA0B11-5770-401B-87FE-B4D28769B7EC}" srcId="{CE1B09B3-94DC-43B9-AC7F-237420308BD2}" destId="{D86D5E0F-B42E-475B-BC34-FAE8E5B22483}" srcOrd="3" destOrd="0" parTransId="{53B7B7DD-9C7B-407D-9412-A3C8A3041A2C}" sibTransId="{3C0FDD0F-F966-4D95-80EA-CD3755914F88}"/>
    <dgm:cxn modelId="{DEE02615-6835-4ADB-B1EE-FBBA8811627C}" type="presOf" srcId="{8788E651-1611-4235-A56E-8D2147ABB5FC}" destId="{C89E4FA8-7ADA-4CEF-9271-99F02E1076B8}" srcOrd="1" destOrd="0" presId="urn:microsoft.com/office/officeart/2005/8/layout/cycle2"/>
    <dgm:cxn modelId="{55E4C537-7EFB-4B2B-ADF3-0661901E7F04}" srcId="{CE1B09B3-94DC-43B9-AC7F-237420308BD2}" destId="{D1556E4D-19DD-444E-B05F-026B16327213}" srcOrd="2" destOrd="0" parTransId="{BFBE9F30-64A3-41C9-A12A-24C823D826EB}" sibTransId="{8788E651-1611-4235-A56E-8D2147ABB5FC}"/>
    <dgm:cxn modelId="{0274573C-A7F8-469C-99A8-F324DD0F789E}" type="presOf" srcId="{88EFDFBD-FFD5-4BDA-B682-D2BC34EE3B3E}" destId="{92EDA1AF-F01E-49DA-98F1-116791EBAC27}" srcOrd="0" destOrd="0" presId="urn:microsoft.com/office/officeart/2005/8/layout/cycle2"/>
    <dgm:cxn modelId="{7031A772-4D3E-488E-BE5C-326515A0D0C2}" srcId="{CE1B09B3-94DC-43B9-AC7F-237420308BD2}" destId="{6DC02B9C-D5CA-49AD-ACC5-E30D2B6CFF65}" srcOrd="0" destOrd="0" parTransId="{D5C28D4C-9EBD-4562-9B97-E9DA8CC9E41A}" sibTransId="{72896231-9061-49A7-9929-687BF2120BAE}"/>
    <dgm:cxn modelId="{FDE85156-6847-4CBB-8732-ACED72122D64}" type="presOf" srcId="{402DA74D-6918-486B-A249-0EF59321A473}" destId="{8DBE31B7-790A-4AD9-9A98-D439C22124CE}" srcOrd="0" destOrd="0" presId="urn:microsoft.com/office/officeart/2005/8/layout/cycle2"/>
    <dgm:cxn modelId="{D26ABC77-97CE-4374-834D-8D8457473209}" type="presOf" srcId="{72896231-9061-49A7-9929-687BF2120BAE}" destId="{652254F6-5005-4F38-96C1-7362774538E1}" srcOrd="0" destOrd="0" presId="urn:microsoft.com/office/officeart/2005/8/layout/cycle2"/>
    <dgm:cxn modelId="{DAF38482-53E2-4A7E-9249-C0766AD1F201}" type="presOf" srcId="{3C0FDD0F-F966-4D95-80EA-CD3755914F88}" destId="{99E2B7F3-CE94-4D86-9933-CA1FD5C935C9}" srcOrd="1" destOrd="0" presId="urn:microsoft.com/office/officeart/2005/8/layout/cycle2"/>
    <dgm:cxn modelId="{DAE3BC90-7D37-4034-B9A3-377335B05AA3}" type="presOf" srcId="{88EFDFBD-FFD5-4BDA-B682-D2BC34EE3B3E}" destId="{1A0A1E1F-B0D3-4FCD-B68D-EC33035C60DC}" srcOrd="1" destOrd="0" presId="urn:microsoft.com/office/officeart/2005/8/layout/cycle2"/>
    <dgm:cxn modelId="{6FAEE790-DB5A-4BEE-AFEB-762285443C08}" srcId="{CE1B09B3-94DC-43B9-AC7F-237420308BD2}" destId="{402DA74D-6918-486B-A249-0EF59321A473}" srcOrd="1" destOrd="0" parTransId="{1326C39E-5814-4301-9FA8-FCD75A0F7F48}" sibTransId="{88EFDFBD-FFD5-4BDA-B682-D2BC34EE3B3E}"/>
    <dgm:cxn modelId="{3FF9C3A9-CB14-438B-90A7-F438DB2C5923}" type="presOf" srcId="{D1556E4D-19DD-444E-B05F-026B16327213}" destId="{076534F4-8BD2-426E-9C06-3E1F87C96331}" srcOrd="0" destOrd="0" presId="urn:microsoft.com/office/officeart/2005/8/layout/cycle2"/>
    <dgm:cxn modelId="{7FA93AAA-312A-4DE6-B081-6C50242445D5}" type="presOf" srcId="{8788E651-1611-4235-A56E-8D2147ABB5FC}" destId="{A3179619-2AEF-4C7E-ABDB-F9ED3032138A}" srcOrd="0" destOrd="0" presId="urn:microsoft.com/office/officeart/2005/8/layout/cycle2"/>
    <dgm:cxn modelId="{BA810EB2-A2D8-4B3A-A83F-3387E38F573C}" type="presOf" srcId="{6DC02B9C-D5CA-49AD-ACC5-E30D2B6CFF65}" destId="{2291EB78-3633-4423-A7FE-1819B1A92387}" srcOrd="0" destOrd="0" presId="urn:microsoft.com/office/officeart/2005/8/layout/cycle2"/>
    <dgm:cxn modelId="{56F204B4-03C5-48FD-AD5F-D4253C8BF75B}" type="presOf" srcId="{3F53BBF5-B38F-4481-B3F8-F93343D1ACAC}" destId="{3A58AE86-52B9-45BD-B3BF-3CCB67A9F3D4}" srcOrd="0" destOrd="0" presId="urn:microsoft.com/office/officeart/2005/8/layout/cycle2"/>
    <dgm:cxn modelId="{789DF3B8-F87A-445E-A936-A5823F5E4E50}" type="presOf" srcId="{CE1B09B3-94DC-43B9-AC7F-237420308BD2}" destId="{BA92A8CB-D9AA-42A7-8E2E-9CE32324F44F}" srcOrd="0" destOrd="0" presId="urn:microsoft.com/office/officeart/2005/8/layout/cycle2"/>
    <dgm:cxn modelId="{5DDB1CCD-A594-4B57-9F48-4C00EF8D081E}" type="presOf" srcId="{F77CA06F-87D6-41FE-A8AE-78FA9C85F4FA}" destId="{02C82875-3F4B-48DD-A0B5-F8FDCC66305E}" srcOrd="1" destOrd="0" presId="urn:microsoft.com/office/officeart/2005/8/layout/cycle2"/>
    <dgm:cxn modelId="{6C4130D1-8CC7-4AF5-82D4-9873B3293FC9}" type="presOf" srcId="{3C0FDD0F-F966-4D95-80EA-CD3755914F88}" destId="{9DF3037F-32CA-45A4-BCC8-DDE91A3E24F4}" srcOrd="0" destOrd="0" presId="urn:microsoft.com/office/officeart/2005/8/layout/cycle2"/>
    <dgm:cxn modelId="{003F3FDC-E2B3-4DFD-98D0-574C5EE1CB93}" type="presOf" srcId="{72896231-9061-49A7-9929-687BF2120BAE}" destId="{2E1DC230-F491-4786-AA0C-7AC6A0CED08F}" srcOrd="1" destOrd="0" presId="urn:microsoft.com/office/officeart/2005/8/layout/cycle2"/>
    <dgm:cxn modelId="{8D49A8DC-7B81-4258-8870-B0102EC3C734}" srcId="{CE1B09B3-94DC-43B9-AC7F-237420308BD2}" destId="{3F53BBF5-B38F-4481-B3F8-F93343D1ACAC}" srcOrd="4" destOrd="0" parTransId="{926E76AF-807F-43B0-BDFA-B6823DB8010A}" sibTransId="{F77CA06F-87D6-41FE-A8AE-78FA9C85F4FA}"/>
    <dgm:cxn modelId="{FE754CDD-70D0-44C8-AEAB-886FED8ED448}" type="presOf" srcId="{F77CA06F-87D6-41FE-A8AE-78FA9C85F4FA}" destId="{3ADD3D50-D618-47BA-B0AD-87A8F8D4CD39}" srcOrd="0" destOrd="0" presId="urn:microsoft.com/office/officeart/2005/8/layout/cycle2"/>
    <dgm:cxn modelId="{76B3A5FC-21D8-44A9-89CD-7906D3FFD669}" type="presOf" srcId="{D86D5E0F-B42E-475B-BC34-FAE8E5B22483}" destId="{ACD3DB10-BDC9-4463-93EF-C18C5B25427E}" srcOrd="0" destOrd="0" presId="urn:microsoft.com/office/officeart/2005/8/layout/cycle2"/>
    <dgm:cxn modelId="{FD27D10C-5D8D-4AAE-B2DB-A49248C39151}" type="presParOf" srcId="{BA92A8CB-D9AA-42A7-8E2E-9CE32324F44F}" destId="{2291EB78-3633-4423-A7FE-1819B1A92387}" srcOrd="0" destOrd="0" presId="urn:microsoft.com/office/officeart/2005/8/layout/cycle2"/>
    <dgm:cxn modelId="{B7982CE6-E195-47BB-BE62-7FEF7E6D7C46}" type="presParOf" srcId="{BA92A8CB-D9AA-42A7-8E2E-9CE32324F44F}" destId="{652254F6-5005-4F38-96C1-7362774538E1}" srcOrd="1" destOrd="0" presId="urn:microsoft.com/office/officeart/2005/8/layout/cycle2"/>
    <dgm:cxn modelId="{59F95583-83DF-40B6-980E-881FF05D008B}" type="presParOf" srcId="{652254F6-5005-4F38-96C1-7362774538E1}" destId="{2E1DC230-F491-4786-AA0C-7AC6A0CED08F}" srcOrd="0" destOrd="0" presId="urn:microsoft.com/office/officeart/2005/8/layout/cycle2"/>
    <dgm:cxn modelId="{B54F01D4-1129-4C45-90CC-96DD405125A0}" type="presParOf" srcId="{BA92A8CB-D9AA-42A7-8E2E-9CE32324F44F}" destId="{8DBE31B7-790A-4AD9-9A98-D439C22124CE}" srcOrd="2" destOrd="0" presId="urn:microsoft.com/office/officeart/2005/8/layout/cycle2"/>
    <dgm:cxn modelId="{F87E152E-A37C-448C-BAEC-B1B8CEE4595B}" type="presParOf" srcId="{BA92A8CB-D9AA-42A7-8E2E-9CE32324F44F}" destId="{92EDA1AF-F01E-49DA-98F1-116791EBAC27}" srcOrd="3" destOrd="0" presId="urn:microsoft.com/office/officeart/2005/8/layout/cycle2"/>
    <dgm:cxn modelId="{4F99EB3B-985A-4AB6-B4AC-DE37440C15BD}" type="presParOf" srcId="{92EDA1AF-F01E-49DA-98F1-116791EBAC27}" destId="{1A0A1E1F-B0D3-4FCD-B68D-EC33035C60DC}" srcOrd="0" destOrd="0" presId="urn:microsoft.com/office/officeart/2005/8/layout/cycle2"/>
    <dgm:cxn modelId="{415B5719-E98B-401A-9350-C840289B4757}" type="presParOf" srcId="{BA92A8CB-D9AA-42A7-8E2E-9CE32324F44F}" destId="{076534F4-8BD2-426E-9C06-3E1F87C96331}" srcOrd="4" destOrd="0" presId="urn:microsoft.com/office/officeart/2005/8/layout/cycle2"/>
    <dgm:cxn modelId="{8FD4274B-05A9-4424-9408-FF457A1AE460}" type="presParOf" srcId="{BA92A8CB-D9AA-42A7-8E2E-9CE32324F44F}" destId="{A3179619-2AEF-4C7E-ABDB-F9ED3032138A}" srcOrd="5" destOrd="0" presId="urn:microsoft.com/office/officeart/2005/8/layout/cycle2"/>
    <dgm:cxn modelId="{02484A5F-11CC-4945-A184-F61211658CBB}" type="presParOf" srcId="{A3179619-2AEF-4C7E-ABDB-F9ED3032138A}" destId="{C89E4FA8-7ADA-4CEF-9271-99F02E1076B8}" srcOrd="0" destOrd="0" presId="urn:microsoft.com/office/officeart/2005/8/layout/cycle2"/>
    <dgm:cxn modelId="{EED06338-73AB-4496-8D51-1E9DEE86C056}" type="presParOf" srcId="{BA92A8CB-D9AA-42A7-8E2E-9CE32324F44F}" destId="{ACD3DB10-BDC9-4463-93EF-C18C5B25427E}" srcOrd="6" destOrd="0" presId="urn:microsoft.com/office/officeart/2005/8/layout/cycle2"/>
    <dgm:cxn modelId="{33CCF40A-C3E8-4664-AE89-8B82FEF9E01E}" type="presParOf" srcId="{BA92A8CB-D9AA-42A7-8E2E-9CE32324F44F}" destId="{9DF3037F-32CA-45A4-BCC8-DDE91A3E24F4}" srcOrd="7" destOrd="0" presId="urn:microsoft.com/office/officeart/2005/8/layout/cycle2"/>
    <dgm:cxn modelId="{D319B716-395D-4427-BA72-3D0387213619}" type="presParOf" srcId="{9DF3037F-32CA-45A4-BCC8-DDE91A3E24F4}" destId="{99E2B7F3-CE94-4D86-9933-CA1FD5C935C9}" srcOrd="0" destOrd="0" presId="urn:microsoft.com/office/officeart/2005/8/layout/cycle2"/>
    <dgm:cxn modelId="{481D8178-4141-456C-9F73-CA7AF1AF79AB}" type="presParOf" srcId="{BA92A8CB-D9AA-42A7-8E2E-9CE32324F44F}" destId="{3A58AE86-52B9-45BD-B3BF-3CCB67A9F3D4}" srcOrd="8" destOrd="0" presId="urn:microsoft.com/office/officeart/2005/8/layout/cycle2"/>
    <dgm:cxn modelId="{2204E078-631B-4E96-BB9B-FF0A6D203C7C}" type="presParOf" srcId="{BA92A8CB-D9AA-42A7-8E2E-9CE32324F44F}" destId="{3ADD3D50-D618-47BA-B0AD-87A8F8D4CD39}" srcOrd="9" destOrd="0" presId="urn:microsoft.com/office/officeart/2005/8/layout/cycle2"/>
    <dgm:cxn modelId="{98CFE02A-EB73-4AB1-99AD-018C138254EB}" type="presParOf" srcId="{3ADD3D50-D618-47BA-B0AD-87A8F8D4CD39}" destId="{02C82875-3F4B-48DD-A0B5-F8FDCC66305E}" srcOrd="0" destOrd="0" presId="urn:microsoft.com/office/officeart/2005/8/layout/cycle2"/>
  </dgm:cxnLst>
  <dgm:bg>
    <a:noFill/>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1EB78-3633-4423-A7FE-1819B1A92387}">
      <dsp:nvSpPr>
        <dsp:cNvPr id="0" name=""/>
        <dsp:cNvSpPr/>
      </dsp:nvSpPr>
      <dsp:spPr>
        <a:xfrm>
          <a:off x="3076455" y="146"/>
          <a:ext cx="1802368" cy="1802368"/>
        </a:xfrm>
        <a:prstGeom prst="ellipse">
          <a:avLst/>
        </a:prstGeom>
        <a:solidFill>
          <a:srgbClr val="0080BF"/>
        </a:solidFill>
        <a:ln w="12700" cap="flat" cmpd="sng" algn="ctr">
          <a:solidFill>
            <a:schemeClr val="bg1"/>
          </a:solidFill>
          <a:prstDash val="solid"/>
          <a:miter lim="800000"/>
        </a:ln>
        <a:effectLst>
          <a:outerShdw blurRad="50800" dist="76200" dir="5400000" algn="t" rotWithShape="0">
            <a:schemeClr val="tx1">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1" kern="1200" dirty="0">
            <a:solidFill>
              <a:schemeClr val="tx1"/>
            </a:solidFill>
            <a:effectLst>
              <a:outerShdw blurRad="38100" dist="38100" dir="2700000" algn="tl">
                <a:srgbClr val="000000">
                  <a:alpha val="43137"/>
                </a:srgbClr>
              </a:outerShdw>
            </a:effectLst>
            <a:latin typeface="Century Gothic" panose="020B0502020202020204" pitchFamily="34" charset="0"/>
          </a:endParaRPr>
        </a:p>
      </dsp:txBody>
      <dsp:txXfrm>
        <a:off x="3340406" y="264097"/>
        <a:ext cx="1274466" cy="1274466"/>
      </dsp:txXfrm>
    </dsp:sp>
    <dsp:sp modelId="{652254F6-5005-4F38-96C1-7362774538E1}">
      <dsp:nvSpPr>
        <dsp:cNvPr id="0" name=""/>
        <dsp:cNvSpPr/>
      </dsp:nvSpPr>
      <dsp:spPr>
        <a:xfrm rot="2160000">
          <a:off x="4821786" y="1384430"/>
          <a:ext cx="478819" cy="608299"/>
        </a:xfrm>
        <a:prstGeom prst="rightArrow">
          <a:avLst>
            <a:gd name="adj1" fmla="val 60000"/>
            <a:gd name="adj2" fmla="val 50000"/>
          </a:avLst>
        </a:prstGeom>
        <a:solidFill>
          <a:schemeClr val="accent4">
            <a:lumMod val="60000"/>
            <a:lumOff val="40000"/>
          </a:schemeClr>
        </a:solidFill>
        <a:ln>
          <a:noFill/>
        </a:ln>
        <a:effectLst>
          <a:outerShdw blurRad="50800" dist="762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4835503" y="1463873"/>
        <a:ext cx="335173" cy="364979"/>
      </dsp:txXfrm>
    </dsp:sp>
    <dsp:sp modelId="{8DBE31B7-790A-4AD9-9A98-D439C22124CE}">
      <dsp:nvSpPr>
        <dsp:cNvPr id="0" name=""/>
        <dsp:cNvSpPr/>
      </dsp:nvSpPr>
      <dsp:spPr>
        <a:xfrm>
          <a:off x="5265494" y="1590576"/>
          <a:ext cx="1802368" cy="1802368"/>
        </a:xfrm>
        <a:prstGeom prst="ellipse">
          <a:avLst/>
        </a:prstGeom>
        <a:solidFill>
          <a:srgbClr val="00ACDF"/>
        </a:solidFill>
        <a:ln w="12700" cap="flat" cmpd="sng" algn="ctr">
          <a:solidFill>
            <a:schemeClr val="lt1">
              <a:hueOff val="0"/>
              <a:satOff val="0"/>
              <a:lumOff val="0"/>
              <a:alphaOff val="0"/>
            </a:schemeClr>
          </a:solidFill>
          <a:prstDash val="solid"/>
          <a:miter lim="800000"/>
        </a:ln>
        <a:effectLst>
          <a:outerShdw blurRad="50800" dist="76200" dir="5400000" algn="t" rotWithShape="0">
            <a:schemeClr val="tx1">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effectLst>
              <a:outerShdw blurRad="38100" dist="38100" dir="2700000" algn="tl">
                <a:srgbClr val="000000">
                  <a:alpha val="43137"/>
                </a:srgbClr>
              </a:outerShdw>
            </a:effectLst>
            <a:latin typeface="Century Gothic" panose="020B0502020202020204" pitchFamily="34" charset="0"/>
          </a:endParaRPr>
        </a:p>
      </dsp:txBody>
      <dsp:txXfrm>
        <a:off x="5529445" y="1854527"/>
        <a:ext cx="1274466" cy="1274466"/>
      </dsp:txXfrm>
    </dsp:sp>
    <dsp:sp modelId="{92EDA1AF-F01E-49DA-98F1-116791EBAC27}">
      <dsp:nvSpPr>
        <dsp:cNvPr id="0" name=""/>
        <dsp:cNvSpPr/>
      </dsp:nvSpPr>
      <dsp:spPr>
        <a:xfrm rot="6480000">
          <a:off x="5513387" y="3461407"/>
          <a:ext cx="478819" cy="608299"/>
        </a:xfrm>
        <a:prstGeom prst="rightArrow">
          <a:avLst>
            <a:gd name="adj1" fmla="val 60000"/>
            <a:gd name="adj2" fmla="val 50000"/>
          </a:avLst>
        </a:prstGeom>
        <a:solidFill>
          <a:schemeClr val="accent4">
            <a:lumMod val="60000"/>
            <a:lumOff val="40000"/>
          </a:schemeClr>
        </a:solidFill>
        <a:ln>
          <a:noFill/>
        </a:ln>
        <a:effectLst>
          <a:outerShdw blurRad="50800" dist="762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rot="10800000">
        <a:off x="5607405" y="3514759"/>
        <a:ext cx="335173" cy="364979"/>
      </dsp:txXfrm>
    </dsp:sp>
    <dsp:sp modelId="{076534F4-8BD2-426E-9C06-3E1F87C96331}">
      <dsp:nvSpPr>
        <dsp:cNvPr id="0" name=""/>
        <dsp:cNvSpPr/>
      </dsp:nvSpPr>
      <dsp:spPr>
        <a:xfrm>
          <a:off x="4429356" y="4163945"/>
          <a:ext cx="1802368" cy="1802368"/>
        </a:xfrm>
        <a:prstGeom prst="ellipse">
          <a:avLst/>
        </a:prstGeom>
        <a:solidFill>
          <a:srgbClr val="55D0FF"/>
        </a:solidFill>
        <a:ln w="12700" cap="flat" cmpd="sng" algn="ctr">
          <a:solidFill>
            <a:schemeClr val="lt1">
              <a:hueOff val="0"/>
              <a:satOff val="0"/>
              <a:lumOff val="0"/>
              <a:alphaOff val="0"/>
            </a:schemeClr>
          </a:solidFill>
          <a:prstDash val="solid"/>
          <a:miter lim="800000"/>
        </a:ln>
        <a:effectLst>
          <a:outerShdw blurRad="50800" dist="76200" dir="5400000" algn="t" rotWithShape="0">
            <a:schemeClr val="tx1">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entury Gothic" panose="020B0502020202020204" pitchFamily="34" charset="0"/>
            </a:rPr>
            <a:t> </a:t>
          </a:r>
        </a:p>
      </dsp:txBody>
      <dsp:txXfrm>
        <a:off x="4693307" y="4427896"/>
        <a:ext cx="1274466" cy="1274466"/>
      </dsp:txXfrm>
    </dsp:sp>
    <dsp:sp modelId="{A3179619-2AEF-4C7E-ABDB-F9ED3032138A}">
      <dsp:nvSpPr>
        <dsp:cNvPr id="0" name=""/>
        <dsp:cNvSpPr/>
      </dsp:nvSpPr>
      <dsp:spPr>
        <a:xfrm rot="10800000">
          <a:off x="3751781" y="4760980"/>
          <a:ext cx="478819" cy="608299"/>
        </a:xfrm>
        <a:prstGeom prst="rightArrow">
          <a:avLst>
            <a:gd name="adj1" fmla="val 60000"/>
            <a:gd name="adj2" fmla="val 50000"/>
          </a:avLst>
        </a:prstGeom>
        <a:solidFill>
          <a:schemeClr val="accent4">
            <a:lumMod val="60000"/>
            <a:lumOff val="40000"/>
          </a:schemeClr>
        </a:solidFill>
        <a:ln>
          <a:noFill/>
        </a:ln>
        <a:effectLst>
          <a:outerShdw blurRad="50800" dist="762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rot="10800000">
        <a:off x="3895427" y="4882640"/>
        <a:ext cx="335173" cy="364979"/>
      </dsp:txXfrm>
    </dsp:sp>
    <dsp:sp modelId="{ACD3DB10-BDC9-4463-93EF-C18C5B25427E}">
      <dsp:nvSpPr>
        <dsp:cNvPr id="0" name=""/>
        <dsp:cNvSpPr/>
      </dsp:nvSpPr>
      <dsp:spPr>
        <a:xfrm>
          <a:off x="1723555" y="4163945"/>
          <a:ext cx="1802368" cy="1802368"/>
        </a:xfrm>
        <a:prstGeom prst="ellipse">
          <a:avLst/>
        </a:prstGeom>
        <a:solidFill>
          <a:srgbClr val="7CE8FF"/>
        </a:solidFill>
        <a:ln w="12700" cap="flat" cmpd="sng" algn="ctr">
          <a:solidFill>
            <a:schemeClr val="lt1">
              <a:hueOff val="0"/>
              <a:satOff val="0"/>
              <a:lumOff val="0"/>
              <a:alphaOff val="0"/>
            </a:schemeClr>
          </a:solidFill>
          <a:prstDash val="solid"/>
          <a:miter lim="800000"/>
        </a:ln>
        <a:effectLst>
          <a:outerShdw blurRad="50800" dist="76200" dir="5400000" algn="t" rotWithShape="0">
            <a:schemeClr val="tx1">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987506" y="4427896"/>
        <a:ext cx="1274466" cy="1274466"/>
      </dsp:txXfrm>
    </dsp:sp>
    <dsp:sp modelId="{9DF3037F-32CA-45A4-BCC8-DDE91A3E24F4}">
      <dsp:nvSpPr>
        <dsp:cNvPr id="0" name=""/>
        <dsp:cNvSpPr/>
      </dsp:nvSpPr>
      <dsp:spPr>
        <a:xfrm rot="15120000">
          <a:off x="1971448" y="3487183"/>
          <a:ext cx="478819" cy="608299"/>
        </a:xfrm>
        <a:prstGeom prst="rightArrow">
          <a:avLst>
            <a:gd name="adj1" fmla="val 60000"/>
            <a:gd name="adj2" fmla="val 50000"/>
          </a:avLst>
        </a:prstGeom>
        <a:solidFill>
          <a:schemeClr val="accent4">
            <a:lumMod val="60000"/>
            <a:lumOff val="40000"/>
          </a:schemeClr>
        </a:solidFill>
        <a:ln>
          <a:noFill/>
        </a:ln>
        <a:effectLst>
          <a:outerShdw blurRad="50800" dist="762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rot="10800000">
        <a:off x="2065466" y="3677151"/>
        <a:ext cx="335173" cy="364979"/>
      </dsp:txXfrm>
    </dsp:sp>
    <dsp:sp modelId="{3A58AE86-52B9-45BD-B3BF-3CCB67A9F3D4}">
      <dsp:nvSpPr>
        <dsp:cNvPr id="0" name=""/>
        <dsp:cNvSpPr/>
      </dsp:nvSpPr>
      <dsp:spPr>
        <a:xfrm>
          <a:off x="887416" y="1590576"/>
          <a:ext cx="1802368" cy="1802368"/>
        </a:xfrm>
        <a:prstGeom prst="ellipse">
          <a:avLst/>
        </a:prstGeom>
        <a:solidFill>
          <a:srgbClr val="ABF5FF"/>
        </a:solidFill>
        <a:ln w="12700" cap="flat" cmpd="sng" algn="ctr">
          <a:solidFill>
            <a:schemeClr val="lt1">
              <a:hueOff val="0"/>
              <a:satOff val="0"/>
              <a:lumOff val="0"/>
              <a:alphaOff val="0"/>
            </a:schemeClr>
          </a:solidFill>
          <a:prstDash val="solid"/>
          <a:miter lim="800000"/>
        </a:ln>
        <a:effectLst>
          <a:outerShdw blurRad="50800" dist="76200" dir="5400000" algn="t" rotWithShape="0">
            <a:schemeClr val="tx1">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Century Gothic" panose="020B0502020202020204" pitchFamily="34" charset="0"/>
          </a:endParaRPr>
        </a:p>
      </dsp:txBody>
      <dsp:txXfrm>
        <a:off x="1151367" y="1854527"/>
        <a:ext cx="1274466" cy="1274466"/>
      </dsp:txXfrm>
    </dsp:sp>
    <dsp:sp modelId="{3ADD3D50-D618-47BA-B0AD-87A8F8D4CD39}">
      <dsp:nvSpPr>
        <dsp:cNvPr id="0" name=""/>
        <dsp:cNvSpPr/>
      </dsp:nvSpPr>
      <dsp:spPr>
        <a:xfrm rot="19440000">
          <a:off x="2632747" y="1400360"/>
          <a:ext cx="478819" cy="608299"/>
        </a:xfrm>
        <a:prstGeom prst="rightArrow">
          <a:avLst>
            <a:gd name="adj1" fmla="val 60000"/>
            <a:gd name="adj2" fmla="val 50000"/>
          </a:avLst>
        </a:prstGeom>
        <a:solidFill>
          <a:schemeClr val="accent4">
            <a:lumMod val="60000"/>
            <a:lumOff val="40000"/>
          </a:schemeClr>
        </a:solidFill>
        <a:ln>
          <a:noFill/>
        </a:ln>
        <a:effectLst>
          <a:outerShdw blurRad="50800" dist="762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2646464" y="1564237"/>
        <a:ext cx="335173" cy="36497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B53ED6-A346-41EA-88EE-98A1D5659F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291D7B9-1F1D-4F9B-BCD4-0B6893C41A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0B549D-7912-47CE-BB9D-C81C46F21077}" type="datetimeFigureOut">
              <a:rPr lang="en-US" smtClean="0"/>
              <a:t>10/1/2022</a:t>
            </a:fld>
            <a:endParaRPr lang="en-US" dirty="0"/>
          </a:p>
        </p:txBody>
      </p:sp>
      <p:sp>
        <p:nvSpPr>
          <p:cNvPr id="4" name="Footer Placeholder 3">
            <a:extLst>
              <a:ext uri="{FF2B5EF4-FFF2-40B4-BE49-F238E27FC236}">
                <a16:creationId xmlns:a16="http://schemas.microsoft.com/office/drawing/2014/main" id="{BA075128-B596-47B1-BE57-1C5A71A36E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17B0F1-FE0D-44CC-BCF0-1CC4C91125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DEF39B-AF2A-4EFA-AE7E-EC1FF3735F5A}" type="slidenum">
              <a:rPr lang="en-US" smtClean="0"/>
              <a:t>‹#›</a:t>
            </a:fld>
            <a:endParaRPr lang="en-US" dirty="0"/>
          </a:p>
        </p:txBody>
      </p:sp>
    </p:spTree>
    <p:extLst>
      <p:ext uri="{BB962C8B-B14F-4D97-AF65-F5344CB8AC3E}">
        <p14:creationId xmlns:p14="http://schemas.microsoft.com/office/powerpoint/2010/main" val="3505744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370A3-6847-4770-BAE0-862438C62089}" type="datetimeFigureOut">
              <a:rPr lang="en-US" smtClean="0"/>
              <a:t>10/1/2022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109BC-39F4-43B1-850C-D5EB0E6480C8}" type="slidenum">
              <a:rPr lang="en-US" smtClean="0"/>
              <a:t>‹#›</a:t>
            </a:fld>
            <a:endParaRPr lang="en-US" dirty="0"/>
          </a:p>
        </p:txBody>
      </p:sp>
    </p:spTree>
    <p:extLst>
      <p:ext uri="{BB962C8B-B14F-4D97-AF65-F5344CB8AC3E}">
        <p14:creationId xmlns:p14="http://schemas.microsoft.com/office/powerpoint/2010/main" val="882159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109BC-39F4-43B1-850C-D5EB0E6480C8}" type="slidenum">
              <a:rPr lang="en-US" smtClean="0"/>
              <a:t>3</a:t>
            </a:fld>
            <a:endParaRPr lang="en-US" dirty="0"/>
          </a:p>
        </p:txBody>
      </p:sp>
    </p:spTree>
    <p:extLst>
      <p:ext uri="{BB962C8B-B14F-4D97-AF65-F5344CB8AC3E}">
        <p14:creationId xmlns:p14="http://schemas.microsoft.com/office/powerpoint/2010/main" val="3451992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109BC-39F4-43B1-850C-D5EB0E6480C8}" type="slidenum">
              <a:rPr lang="en-US" smtClean="0"/>
              <a:t>84</a:t>
            </a:fld>
            <a:endParaRPr lang="en-US" dirty="0"/>
          </a:p>
        </p:txBody>
      </p:sp>
    </p:spTree>
    <p:extLst>
      <p:ext uri="{BB962C8B-B14F-4D97-AF65-F5344CB8AC3E}">
        <p14:creationId xmlns:p14="http://schemas.microsoft.com/office/powerpoint/2010/main" val="3249147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109BC-39F4-43B1-850C-D5EB0E6480C8}" type="slidenum">
              <a:rPr lang="en-US" smtClean="0"/>
              <a:t>38</a:t>
            </a:fld>
            <a:endParaRPr lang="en-US" dirty="0"/>
          </a:p>
        </p:txBody>
      </p:sp>
    </p:spTree>
    <p:extLst>
      <p:ext uri="{BB962C8B-B14F-4D97-AF65-F5344CB8AC3E}">
        <p14:creationId xmlns:p14="http://schemas.microsoft.com/office/powerpoint/2010/main" val="1784871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109BC-39F4-43B1-850C-D5EB0E6480C8}" type="slidenum">
              <a:rPr lang="en-US" smtClean="0"/>
              <a:t>48</a:t>
            </a:fld>
            <a:endParaRPr lang="en-US" dirty="0"/>
          </a:p>
        </p:txBody>
      </p:sp>
    </p:spTree>
    <p:extLst>
      <p:ext uri="{BB962C8B-B14F-4D97-AF65-F5344CB8AC3E}">
        <p14:creationId xmlns:p14="http://schemas.microsoft.com/office/powerpoint/2010/main" val="4210263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109BC-39F4-43B1-850C-D5EB0E6480C8}" type="slidenum">
              <a:rPr lang="en-US" smtClean="0"/>
              <a:t>50</a:t>
            </a:fld>
            <a:endParaRPr lang="en-US" dirty="0"/>
          </a:p>
        </p:txBody>
      </p:sp>
    </p:spTree>
    <p:extLst>
      <p:ext uri="{BB962C8B-B14F-4D97-AF65-F5344CB8AC3E}">
        <p14:creationId xmlns:p14="http://schemas.microsoft.com/office/powerpoint/2010/main" val="1601508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109BC-39F4-43B1-850C-D5EB0E6480C8}" type="slidenum">
              <a:rPr lang="en-US" smtClean="0"/>
              <a:t>55</a:t>
            </a:fld>
            <a:endParaRPr lang="en-US" dirty="0"/>
          </a:p>
        </p:txBody>
      </p:sp>
    </p:spTree>
    <p:extLst>
      <p:ext uri="{BB962C8B-B14F-4D97-AF65-F5344CB8AC3E}">
        <p14:creationId xmlns:p14="http://schemas.microsoft.com/office/powerpoint/2010/main" val="1528385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109BC-39F4-43B1-850C-D5EB0E6480C8}" type="slidenum">
              <a:rPr lang="en-US" smtClean="0"/>
              <a:t>77</a:t>
            </a:fld>
            <a:endParaRPr lang="en-US" dirty="0"/>
          </a:p>
        </p:txBody>
      </p:sp>
    </p:spTree>
    <p:extLst>
      <p:ext uri="{BB962C8B-B14F-4D97-AF65-F5344CB8AC3E}">
        <p14:creationId xmlns:p14="http://schemas.microsoft.com/office/powerpoint/2010/main" val="799781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109BC-39F4-43B1-850C-D5EB0E6480C8}" type="slidenum">
              <a:rPr lang="en-US" smtClean="0"/>
              <a:t>80</a:t>
            </a:fld>
            <a:endParaRPr lang="en-US" dirty="0"/>
          </a:p>
        </p:txBody>
      </p:sp>
    </p:spTree>
    <p:extLst>
      <p:ext uri="{BB962C8B-B14F-4D97-AF65-F5344CB8AC3E}">
        <p14:creationId xmlns:p14="http://schemas.microsoft.com/office/powerpoint/2010/main" val="2348723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109BC-39F4-43B1-850C-D5EB0E6480C8}" type="slidenum">
              <a:rPr lang="en-US" smtClean="0"/>
              <a:t>81</a:t>
            </a:fld>
            <a:endParaRPr lang="en-US" dirty="0"/>
          </a:p>
        </p:txBody>
      </p:sp>
    </p:spTree>
    <p:extLst>
      <p:ext uri="{BB962C8B-B14F-4D97-AF65-F5344CB8AC3E}">
        <p14:creationId xmlns:p14="http://schemas.microsoft.com/office/powerpoint/2010/main" val="3775212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9928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Oval 1"/>
          <p:cNvSpPr/>
          <p:nvPr/>
        </p:nvSpPr>
        <p:spPr>
          <a:xfrm>
            <a:off x="2086675" y="4947713"/>
            <a:ext cx="1202330" cy="963524"/>
          </a:xfrm>
          <a:prstGeom prst="ellipse">
            <a:avLst/>
          </a:prstGeom>
          <a:solidFill>
            <a:schemeClr val="accent5">
              <a:alpha val="50000"/>
            </a:schemeClr>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p:cNvSpPr/>
          <p:nvPr/>
        </p:nvSpPr>
        <p:spPr>
          <a:xfrm>
            <a:off x="1526768" y="3429000"/>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7" name="Заголовок 2"/>
          <p:cNvSpPr>
            <a:spLocks noGrp="1"/>
          </p:cNvSpPr>
          <p:nvPr>
            <p:ph type="title" hasCustomPrompt="1"/>
          </p:nvPr>
        </p:nvSpPr>
        <p:spPr>
          <a:xfrm>
            <a:off x="1148208" y="998081"/>
            <a:ext cx="10894863" cy="2969443"/>
          </a:xfrm>
          <a:prstGeom prst="rect">
            <a:avLst/>
          </a:prstGeom>
          <a:effectLst/>
        </p:spPr>
        <p:txBody>
          <a:bodyPr tIns="0" bIns="91440" anchor="ctr" anchorCtr="0">
            <a:noAutofit/>
          </a:bodyPr>
          <a:lstStyle>
            <a:lvl1pPr algn="ctr">
              <a:lnSpc>
                <a:spcPct val="150000"/>
              </a:lnSpc>
              <a:defRPr sz="6600" b="1" kern="3000" spc="0" baseline="0">
                <a:solidFill>
                  <a:schemeClr val="tx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defRPr>
            </a:lvl1pPr>
          </a:lstStyle>
          <a:p>
            <a:r>
              <a:rPr lang="en-US" dirty="0"/>
              <a:t>KEEPING WRITING SIMPLE FOR</a:t>
            </a:r>
          </a:p>
        </p:txBody>
      </p:sp>
      <p:sp>
        <p:nvSpPr>
          <p:cNvPr id="12" name="Oval 11"/>
          <p:cNvSpPr/>
          <p:nvPr/>
        </p:nvSpPr>
        <p:spPr>
          <a:xfrm>
            <a:off x="1526769" y="1668430"/>
            <a:ext cx="3610841" cy="3591839"/>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7" name="Oval 16"/>
          <p:cNvSpPr/>
          <p:nvPr userDrawn="1"/>
        </p:nvSpPr>
        <p:spPr>
          <a:xfrm>
            <a:off x="1526768" y="3429000"/>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8" name="Freeform: Shape 17">
            <a:extLst>
              <a:ext uri="{FF2B5EF4-FFF2-40B4-BE49-F238E27FC236}">
                <a16:creationId xmlns:a16="http://schemas.microsoft.com/office/drawing/2014/main" id="{4703ED78-9792-4917-9463-BAE14924155A}"/>
              </a:ext>
            </a:extLst>
          </p:cNvPr>
          <p:cNvSpPr/>
          <p:nvPr userDrawn="1"/>
        </p:nvSpPr>
        <p:spPr>
          <a:xfrm rot="10800000">
            <a:off x="8509041" y="5790725"/>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rgbClr val="F6C0DE"/>
          </a:solidFill>
          <a:ln>
            <a:noFill/>
          </a:ln>
          <a:effectLst>
            <a:outerShdw blurRad="50800" dist="508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6CB0B64F-356D-4C37-BDB5-3CB1B066C4C9}"/>
              </a:ext>
            </a:extLst>
          </p:cNvPr>
          <p:cNvSpPr/>
          <p:nvPr userDrawn="1"/>
        </p:nvSpPr>
        <p:spPr>
          <a:xfrm>
            <a:off x="1104900" y="-9056"/>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D0D97E8-D763-40A1-93A3-42D5BB57FA4C}"/>
              </a:ext>
            </a:extLst>
          </p:cNvPr>
          <p:cNvSpPr txBox="1"/>
          <p:nvPr userDrawn="1"/>
        </p:nvSpPr>
        <p:spPr>
          <a:xfrm>
            <a:off x="258605" y="1323559"/>
            <a:ext cx="492443" cy="4042929"/>
          </a:xfrm>
          <a:prstGeom prst="rect">
            <a:avLst/>
          </a:prstGeom>
          <a:solidFill>
            <a:schemeClr val="bg1"/>
          </a:solidFill>
        </p:spPr>
        <p:txBody>
          <a:bodyPr vert="vert270" wrap="square" rtlCol="0">
            <a:spAutoFit/>
          </a:bodyPr>
          <a:lstStyle/>
          <a:p>
            <a:pPr algn="ctr"/>
            <a:r>
              <a:rPr lang="en-US" sz="2000" b="1" spc="600" dirty="0">
                <a:effectLst>
                  <a:outerShdw blurRad="38100" dist="38100" dir="2700000" algn="tl">
                    <a:srgbClr val="000000">
                      <a:alpha val="43137"/>
                    </a:srgbClr>
                  </a:outerShdw>
                </a:effectLst>
              </a:rPr>
              <a:t>TOP SCORE </a:t>
            </a:r>
            <a:r>
              <a:rPr lang="en-US" sz="2000" b="1" spc="600" dirty="0">
                <a:solidFill>
                  <a:srgbClr val="E32D91"/>
                </a:solidFill>
                <a:effectLst>
                  <a:outerShdw blurRad="38100" dist="38100" dir="2700000" algn="tl">
                    <a:srgbClr val="000000">
                      <a:alpha val="43137"/>
                    </a:srgbClr>
                  </a:outerShdw>
                </a:effectLst>
              </a:rPr>
              <a:t>WRITING</a:t>
            </a:r>
          </a:p>
        </p:txBody>
      </p:sp>
      <p:sp>
        <p:nvSpPr>
          <p:cNvPr id="5" name="TextBox 4">
            <a:extLst>
              <a:ext uri="{FF2B5EF4-FFF2-40B4-BE49-F238E27FC236}">
                <a16:creationId xmlns:a16="http://schemas.microsoft.com/office/drawing/2014/main" id="{15A8503A-CA7F-4D61-8F97-29165C662B2B}"/>
              </a:ext>
            </a:extLst>
          </p:cNvPr>
          <p:cNvSpPr txBox="1"/>
          <p:nvPr userDrawn="1"/>
        </p:nvSpPr>
        <p:spPr>
          <a:xfrm>
            <a:off x="1521714" y="3390748"/>
            <a:ext cx="111118" cy="143758"/>
          </a:xfrm>
          <a:prstGeom prst="rect">
            <a:avLst/>
          </a:prstGeom>
          <a:solidFill>
            <a:srgbClr val="FFFFFF"/>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C06CEBE-6113-4AA6-A78F-019105D2DFAF}"/>
              </a:ext>
            </a:extLst>
          </p:cNvPr>
          <p:cNvSpPr txBox="1"/>
          <p:nvPr userDrawn="1"/>
        </p:nvSpPr>
        <p:spPr>
          <a:xfrm>
            <a:off x="11405062" y="494512"/>
            <a:ext cx="415636" cy="369332"/>
          </a:xfrm>
          <a:prstGeom prst="rect">
            <a:avLst/>
          </a:prstGeom>
          <a:solidFill>
            <a:srgbClr val="FFFFFF"/>
          </a:solidFill>
        </p:spPr>
        <p:txBody>
          <a:bodyPr wrap="square" rtlCol="0">
            <a:spAutoFit/>
          </a:bodyPr>
          <a:lstStyle/>
          <a:p>
            <a:endParaRPr lang="en-US" dirty="0"/>
          </a:p>
        </p:txBody>
      </p:sp>
      <p:sp>
        <p:nvSpPr>
          <p:cNvPr id="20" name="Oval 19">
            <a:extLst>
              <a:ext uri="{FF2B5EF4-FFF2-40B4-BE49-F238E27FC236}">
                <a16:creationId xmlns:a16="http://schemas.microsoft.com/office/drawing/2014/main" id="{E69D09AB-FFDF-4B7A-A85F-9B45CAB7DDCF}"/>
              </a:ext>
            </a:extLst>
          </p:cNvPr>
          <p:cNvSpPr/>
          <p:nvPr userDrawn="1"/>
        </p:nvSpPr>
        <p:spPr>
          <a:xfrm>
            <a:off x="9866780" y="144906"/>
            <a:ext cx="1998483" cy="1987966"/>
          </a:xfrm>
          <a:prstGeom prst="ellipse">
            <a:avLst/>
          </a:prstGeom>
          <a:solidFill>
            <a:srgbClr val="F196C8"/>
          </a:solidFill>
          <a:ln>
            <a:noFill/>
          </a:ln>
          <a:effectLst>
            <a:outerShdw blurRad="50800" dist="508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2296669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16" name="Text Placeholder 2">
            <a:extLst>
              <a:ext uri="{FF2B5EF4-FFF2-40B4-BE49-F238E27FC236}">
                <a16:creationId xmlns:a16="http://schemas.microsoft.com/office/drawing/2014/main" id="{9473839A-0FBA-4FFD-963E-C459DBF0194B}"/>
              </a:ext>
            </a:extLst>
          </p:cNvPr>
          <p:cNvSpPr>
            <a:spLocks noGrp="1"/>
          </p:cNvSpPr>
          <p:nvPr>
            <p:ph type="body" idx="1"/>
          </p:nvPr>
        </p:nvSpPr>
        <p:spPr>
          <a:xfrm>
            <a:off x="1104900" y="1341797"/>
            <a:ext cx="4892675"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780A680B-0184-4FD9-B262-BC525F0FE003}"/>
              </a:ext>
            </a:extLst>
          </p:cNvPr>
          <p:cNvSpPr>
            <a:spLocks noGrp="1"/>
          </p:cNvSpPr>
          <p:nvPr>
            <p:ph sz="half" idx="2"/>
          </p:nvPr>
        </p:nvSpPr>
        <p:spPr>
          <a:xfrm>
            <a:off x="1104900" y="2308409"/>
            <a:ext cx="4892675" cy="3881254"/>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2BB13104-4CA8-41CF-97D3-CC8715182B0E}"/>
              </a:ext>
            </a:extLst>
          </p:cNvPr>
          <p:cNvSpPr>
            <a:spLocks noGrp="1"/>
          </p:cNvSpPr>
          <p:nvPr>
            <p:ph type="body" sz="quarter" idx="3"/>
          </p:nvPr>
        </p:nvSpPr>
        <p:spPr>
          <a:xfrm>
            <a:off x="6194426" y="1341797"/>
            <a:ext cx="5160961"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5">
            <a:extLst>
              <a:ext uri="{FF2B5EF4-FFF2-40B4-BE49-F238E27FC236}">
                <a16:creationId xmlns:a16="http://schemas.microsoft.com/office/drawing/2014/main" id="{F6A37A72-F47E-45B8-B790-D1444B002380}"/>
              </a:ext>
            </a:extLst>
          </p:cNvPr>
          <p:cNvSpPr>
            <a:spLocks noGrp="1"/>
          </p:cNvSpPr>
          <p:nvPr>
            <p:ph sz="quarter" idx="4"/>
          </p:nvPr>
        </p:nvSpPr>
        <p:spPr>
          <a:xfrm>
            <a:off x="6194426" y="2308409"/>
            <a:ext cx="5160962" cy="3881254"/>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8D969863-58C7-4CAC-8052-C3B013F539BE}"/>
              </a:ext>
            </a:extLst>
          </p:cNvPr>
          <p:cNvSpPr txBox="1"/>
          <p:nvPr userDrawn="1"/>
        </p:nvSpPr>
        <p:spPr>
          <a:xfrm>
            <a:off x="258605" y="1323559"/>
            <a:ext cx="492443" cy="4042929"/>
          </a:xfrm>
          <a:prstGeom prst="rect">
            <a:avLst/>
          </a:prstGeom>
          <a:solidFill>
            <a:schemeClr val="bg1"/>
          </a:solidFill>
        </p:spPr>
        <p:txBody>
          <a:bodyPr vert="vert270" wrap="square" rtlCol="0">
            <a:spAutoFit/>
          </a:bodyPr>
          <a:lstStyle/>
          <a:p>
            <a:pPr algn="ctr"/>
            <a:r>
              <a:rPr lang="en-US" sz="2000" b="1" spc="600" dirty="0"/>
              <a:t>TOP SCORE </a:t>
            </a:r>
            <a:r>
              <a:rPr lang="en-US" sz="2000" b="1" spc="600" dirty="0">
                <a:solidFill>
                  <a:srgbClr val="E32D91"/>
                </a:solidFill>
              </a:rPr>
              <a:t>WRITING</a:t>
            </a:r>
          </a:p>
        </p:txBody>
      </p:sp>
      <p:sp>
        <p:nvSpPr>
          <p:cNvPr id="15" name="TextBox 14">
            <a:extLst>
              <a:ext uri="{FF2B5EF4-FFF2-40B4-BE49-F238E27FC236}">
                <a16:creationId xmlns:a16="http://schemas.microsoft.com/office/drawing/2014/main" id="{A314960A-529A-44DE-9C1D-E952B664D38C}"/>
              </a:ext>
            </a:extLst>
          </p:cNvPr>
          <p:cNvSpPr txBox="1"/>
          <p:nvPr userDrawn="1"/>
        </p:nvSpPr>
        <p:spPr>
          <a:xfrm>
            <a:off x="296874" y="1323559"/>
            <a:ext cx="492443" cy="4042929"/>
          </a:xfrm>
          <a:prstGeom prst="rect">
            <a:avLst/>
          </a:prstGeom>
          <a:solidFill>
            <a:schemeClr val="bg1"/>
          </a:solidFill>
        </p:spPr>
        <p:txBody>
          <a:bodyPr vert="vert270" wrap="square" rtlCol="0">
            <a:spAutoFit/>
          </a:bodyPr>
          <a:lstStyle/>
          <a:p>
            <a:pPr algn="ctr"/>
            <a:r>
              <a:rPr lang="en-US" sz="2000" b="1" spc="600" dirty="0">
                <a:effectLst>
                  <a:outerShdw blurRad="38100" dist="38100" dir="2700000" algn="tl">
                    <a:srgbClr val="000000">
                      <a:alpha val="43137"/>
                    </a:srgbClr>
                  </a:outerShdw>
                </a:effectLst>
              </a:rPr>
              <a:t>TOP SCORE </a:t>
            </a:r>
            <a:r>
              <a:rPr lang="en-US" sz="2000" b="1" spc="600" dirty="0">
                <a:solidFill>
                  <a:srgbClr val="E32D91"/>
                </a:solidFill>
                <a:effectLst>
                  <a:outerShdw blurRad="38100" dist="38100" dir="2700000" algn="tl">
                    <a:srgbClr val="000000">
                      <a:alpha val="43137"/>
                    </a:srgbClr>
                  </a:outerShdw>
                </a:effectLst>
              </a:rPr>
              <a:t>WRITING</a:t>
            </a:r>
          </a:p>
        </p:txBody>
      </p:sp>
    </p:spTree>
    <p:extLst>
      <p:ext uri="{BB962C8B-B14F-4D97-AF65-F5344CB8AC3E}">
        <p14:creationId xmlns:p14="http://schemas.microsoft.com/office/powerpoint/2010/main" val="3167963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4A57A7D-E285-478E-A8B6-10716A7A7E88}"/>
              </a:ext>
            </a:extLst>
          </p:cNvPr>
          <p:cNvSpPr>
            <a:spLocks noGrp="1"/>
          </p:cNvSpPr>
          <p:nvPr>
            <p:ph type="title"/>
          </p:nvPr>
        </p:nvSpPr>
        <p:spPr>
          <a:xfrm>
            <a:off x="1104900" y="457200"/>
            <a:ext cx="3667125" cy="1600200"/>
          </a:xfrm>
        </p:spPr>
        <p:txBody>
          <a:bodyPr anchor="b"/>
          <a:lstStyle>
            <a:lvl1pPr>
              <a:defRPr sz="3200"/>
            </a:lvl1pPr>
          </a:lstStyle>
          <a:p>
            <a:r>
              <a:rPr lang="en-US"/>
              <a:t>Click to edit Master title style</a:t>
            </a:r>
          </a:p>
        </p:txBody>
      </p:sp>
      <p:sp>
        <p:nvSpPr>
          <p:cNvPr id="15" name="Text Placeholder 3">
            <a:extLst>
              <a:ext uri="{FF2B5EF4-FFF2-40B4-BE49-F238E27FC236}">
                <a16:creationId xmlns:a16="http://schemas.microsoft.com/office/drawing/2014/main" id="{02638390-43F5-47D5-BE57-D060C6E9EBD1}"/>
              </a:ext>
            </a:extLst>
          </p:cNvPr>
          <p:cNvSpPr>
            <a:spLocks noGrp="1"/>
          </p:cNvSpPr>
          <p:nvPr>
            <p:ph type="body" sz="half" idx="2"/>
          </p:nvPr>
        </p:nvSpPr>
        <p:spPr>
          <a:xfrm>
            <a:off x="1104900" y="2057400"/>
            <a:ext cx="36671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Content Placeholder 2">
            <a:extLst>
              <a:ext uri="{FF2B5EF4-FFF2-40B4-BE49-F238E27FC236}">
                <a16:creationId xmlns:a16="http://schemas.microsoft.com/office/drawing/2014/main" id="{366B2167-56BA-4D43-889D-FD798AA1F6DE}"/>
              </a:ext>
            </a:extLst>
          </p:cNvPr>
          <p:cNvSpPr>
            <a:spLocks noGrp="1"/>
          </p:cNvSpPr>
          <p:nvPr>
            <p:ph idx="1"/>
          </p:nvPr>
        </p:nvSpPr>
        <p:spPr>
          <a:xfrm>
            <a:off x="4990896" y="457201"/>
            <a:ext cx="6364492"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759B646A-77CC-4CCB-896A-2D94D1CA3401}"/>
              </a:ext>
            </a:extLst>
          </p:cNvPr>
          <p:cNvSpPr txBox="1"/>
          <p:nvPr userDrawn="1"/>
        </p:nvSpPr>
        <p:spPr>
          <a:xfrm>
            <a:off x="258605" y="1323559"/>
            <a:ext cx="492443" cy="4042929"/>
          </a:xfrm>
          <a:prstGeom prst="rect">
            <a:avLst/>
          </a:prstGeom>
          <a:solidFill>
            <a:schemeClr val="bg1"/>
          </a:solidFill>
        </p:spPr>
        <p:txBody>
          <a:bodyPr vert="vert270" wrap="square" rtlCol="0">
            <a:spAutoFit/>
          </a:bodyPr>
          <a:lstStyle/>
          <a:p>
            <a:pPr algn="ctr"/>
            <a:r>
              <a:rPr lang="en-US" sz="2000" b="1" spc="600" dirty="0">
                <a:effectLst>
                  <a:outerShdw blurRad="38100" dist="38100" dir="2700000" algn="tl">
                    <a:srgbClr val="000000">
                      <a:alpha val="43137"/>
                    </a:srgbClr>
                  </a:outerShdw>
                </a:effectLst>
              </a:rPr>
              <a:t>TOP SCORE </a:t>
            </a:r>
            <a:r>
              <a:rPr lang="en-US" sz="2000" b="1" spc="600" dirty="0">
                <a:solidFill>
                  <a:srgbClr val="E32D91"/>
                </a:solidFill>
                <a:effectLst>
                  <a:outerShdw blurRad="38100" dist="38100" dir="2700000" algn="tl">
                    <a:srgbClr val="000000">
                      <a:alpha val="43137"/>
                    </a:srgbClr>
                  </a:outerShdw>
                </a:effectLst>
              </a:rPr>
              <a:t>WRITING</a:t>
            </a:r>
          </a:p>
        </p:txBody>
      </p:sp>
    </p:spTree>
    <p:extLst>
      <p:ext uri="{BB962C8B-B14F-4D97-AF65-F5344CB8AC3E}">
        <p14:creationId xmlns:p14="http://schemas.microsoft.com/office/powerpoint/2010/main" val="2803594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CBD8003D-13A7-4986-AB10-F4984336278D}"/>
              </a:ext>
            </a:extLst>
          </p:cNvPr>
          <p:cNvSpPr>
            <a:spLocks noGrp="1"/>
          </p:cNvSpPr>
          <p:nvPr>
            <p:ph type="ftr" sz="quarter" idx="10"/>
          </p:nvPr>
        </p:nvSpPr>
        <p:spPr/>
        <p:txBody>
          <a:bodyPr/>
          <a:lstStyle/>
          <a:p>
            <a:endParaRPr lang="en-US" dirty="0"/>
          </a:p>
        </p:txBody>
      </p:sp>
      <p:sp>
        <p:nvSpPr>
          <p:cNvPr id="13" name="TextBox 12">
            <a:extLst>
              <a:ext uri="{FF2B5EF4-FFF2-40B4-BE49-F238E27FC236}">
                <a16:creationId xmlns:a16="http://schemas.microsoft.com/office/drawing/2014/main" id="{583D8C80-A40D-4C27-8855-D4402698CDA1}"/>
              </a:ext>
            </a:extLst>
          </p:cNvPr>
          <p:cNvSpPr txBox="1"/>
          <p:nvPr userDrawn="1"/>
        </p:nvSpPr>
        <p:spPr>
          <a:xfrm>
            <a:off x="258605" y="1323559"/>
            <a:ext cx="492443" cy="4042929"/>
          </a:xfrm>
          <a:prstGeom prst="rect">
            <a:avLst/>
          </a:prstGeom>
          <a:solidFill>
            <a:schemeClr val="bg1"/>
          </a:solidFill>
        </p:spPr>
        <p:txBody>
          <a:bodyPr vert="vert270" wrap="square" rtlCol="0">
            <a:spAutoFit/>
          </a:bodyPr>
          <a:lstStyle/>
          <a:p>
            <a:pPr algn="ctr"/>
            <a:r>
              <a:rPr lang="en-US" sz="2000" b="1" spc="600" dirty="0"/>
              <a:t>TOP SCORE </a:t>
            </a:r>
            <a:r>
              <a:rPr lang="en-US" sz="2000" b="1" spc="600" dirty="0">
                <a:solidFill>
                  <a:srgbClr val="E32D91"/>
                </a:solidFill>
              </a:rPr>
              <a:t>WRITING</a:t>
            </a:r>
          </a:p>
        </p:txBody>
      </p:sp>
      <p:sp>
        <p:nvSpPr>
          <p:cNvPr id="15" name="TextBox 14">
            <a:extLst>
              <a:ext uri="{FF2B5EF4-FFF2-40B4-BE49-F238E27FC236}">
                <a16:creationId xmlns:a16="http://schemas.microsoft.com/office/drawing/2014/main" id="{5A71EEA7-DC8C-4950-AF42-832FAE463944}"/>
              </a:ext>
            </a:extLst>
          </p:cNvPr>
          <p:cNvSpPr txBox="1"/>
          <p:nvPr userDrawn="1"/>
        </p:nvSpPr>
        <p:spPr>
          <a:xfrm>
            <a:off x="258605" y="1307452"/>
            <a:ext cx="492443" cy="4042929"/>
          </a:xfrm>
          <a:prstGeom prst="rect">
            <a:avLst/>
          </a:prstGeom>
          <a:solidFill>
            <a:schemeClr val="bg1"/>
          </a:solidFill>
        </p:spPr>
        <p:txBody>
          <a:bodyPr vert="vert270" wrap="square" rtlCol="0">
            <a:spAutoFit/>
          </a:bodyPr>
          <a:lstStyle/>
          <a:p>
            <a:pPr algn="ctr"/>
            <a:r>
              <a:rPr lang="en-US" sz="2000" b="1" spc="600" dirty="0">
                <a:effectLst>
                  <a:outerShdw blurRad="38100" dist="38100" dir="2700000" algn="tl">
                    <a:srgbClr val="000000">
                      <a:alpha val="43137"/>
                    </a:srgbClr>
                  </a:outerShdw>
                </a:effectLst>
              </a:rPr>
              <a:t>TOP SCORE </a:t>
            </a:r>
            <a:r>
              <a:rPr lang="en-US" sz="2000" b="1" spc="600" dirty="0">
                <a:solidFill>
                  <a:srgbClr val="E32D91"/>
                </a:solidFill>
                <a:effectLst>
                  <a:outerShdw blurRad="38100" dist="38100" dir="2700000" algn="tl">
                    <a:srgbClr val="000000">
                      <a:alpha val="43137"/>
                    </a:srgbClr>
                  </a:outerShdw>
                </a:effectLst>
              </a:rPr>
              <a:t>WRITING</a:t>
            </a:r>
          </a:p>
        </p:txBody>
      </p:sp>
    </p:spTree>
    <p:extLst>
      <p:ext uri="{BB962C8B-B14F-4D97-AF65-F5344CB8AC3E}">
        <p14:creationId xmlns:p14="http://schemas.microsoft.com/office/powerpoint/2010/main" val="867164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C5B382E4-3B45-4965-A87A-15D11349BAA2}"/>
              </a:ext>
            </a:extLst>
          </p:cNvPr>
          <p:cNvSpPr>
            <a:spLocks noGrp="1"/>
          </p:cNvSpPr>
          <p:nvPr>
            <p:ph type="ftr" sz="quarter" idx="10"/>
          </p:nvPr>
        </p:nvSpPr>
        <p:spPr/>
        <p:txBody>
          <a:bodyPr/>
          <a:lstStyle/>
          <a:p>
            <a:endParaRPr lang="en-US" dirty="0"/>
          </a:p>
        </p:txBody>
      </p:sp>
      <p:sp>
        <p:nvSpPr>
          <p:cNvPr id="13" name="TextBox 12">
            <a:extLst>
              <a:ext uri="{FF2B5EF4-FFF2-40B4-BE49-F238E27FC236}">
                <a16:creationId xmlns:a16="http://schemas.microsoft.com/office/drawing/2014/main" id="{D1C09A99-9B6D-42B3-A02F-10B09ADCEE4A}"/>
              </a:ext>
            </a:extLst>
          </p:cNvPr>
          <p:cNvSpPr txBox="1"/>
          <p:nvPr userDrawn="1"/>
        </p:nvSpPr>
        <p:spPr>
          <a:xfrm>
            <a:off x="258605" y="1323559"/>
            <a:ext cx="492443" cy="4042929"/>
          </a:xfrm>
          <a:prstGeom prst="rect">
            <a:avLst/>
          </a:prstGeom>
          <a:solidFill>
            <a:schemeClr val="bg1"/>
          </a:solidFill>
        </p:spPr>
        <p:txBody>
          <a:bodyPr vert="vert270" wrap="square" rtlCol="0">
            <a:spAutoFit/>
          </a:bodyPr>
          <a:lstStyle/>
          <a:p>
            <a:pPr algn="ctr"/>
            <a:r>
              <a:rPr lang="en-US" sz="2000" b="1" spc="600" dirty="0"/>
              <a:t>TOP SCORE </a:t>
            </a:r>
            <a:r>
              <a:rPr lang="en-US" sz="2000" b="1" spc="600" dirty="0">
                <a:solidFill>
                  <a:srgbClr val="E32D91"/>
                </a:solidFill>
              </a:rPr>
              <a:t>WRITING</a:t>
            </a:r>
          </a:p>
        </p:txBody>
      </p:sp>
      <p:sp>
        <p:nvSpPr>
          <p:cNvPr id="14" name="TextBox 13">
            <a:extLst>
              <a:ext uri="{FF2B5EF4-FFF2-40B4-BE49-F238E27FC236}">
                <a16:creationId xmlns:a16="http://schemas.microsoft.com/office/drawing/2014/main" id="{4B091880-0C5C-49F5-9D38-5AFD3442B486}"/>
              </a:ext>
            </a:extLst>
          </p:cNvPr>
          <p:cNvSpPr txBox="1"/>
          <p:nvPr userDrawn="1"/>
        </p:nvSpPr>
        <p:spPr>
          <a:xfrm>
            <a:off x="258605" y="1320708"/>
            <a:ext cx="492443" cy="4042929"/>
          </a:xfrm>
          <a:prstGeom prst="rect">
            <a:avLst/>
          </a:prstGeom>
          <a:solidFill>
            <a:schemeClr val="bg1"/>
          </a:solidFill>
        </p:spPr>
        <p:txBody>
          <a:bodyPr vert="vert270" wrap="square" rtlCol="0">
            <a:spAutoFit/>
          </a:bodyPr>
          <a:lstStyle/>
          <a:p>
            <a:pPr algn="ctr"/>
            <a:r>
              <a:rPr lang="en-US" sz="2000" b="1" spc="600" dirty="0">
                <a:effectLst>
                  <a:outerShdw blurRad="38100" dist="38100" dir="2700000" algn="tl">
                    <a:srgbClr val="000000">
                      <a:alpha val="43137"/>
                    </a:srgbClr>
                  </a:outerShdw>
                </a:effectLst>
              </a:rPr>
              <a:t>TOP SCORE </a:t>
            </a:r>
            <a:r>
              <a:rPr lang="en-US" sz="2000" b="1" spc="600" dirty="0">
                <a:solidFill>
                  <a:srgbClr val="E32D91"/>
                </a:solidFill>
                <a:effectLst>
                  <a:outerShdw blurRad="38100" dist="38100" dir="2700000" algn="tl">
                    <a:srgbClr val="000000">
                      <a:alpha val="43137"/>
                    </a:srgbClr>
                  </a:outerShdw>
                </a:effectLst>
              </a:rPr>
              <a:t>WRITING</a:t>
            </a:r>
          </a:p>
        </p:txBody>
      </p:sp>
    </p:spTree>
    <p:extLst>
      <p:ext uri="{BB962C8B-B14F-4D97-AF65-F5344CB8AC3E}">
        <p14:creationId xmlns:p14="http://schemas.microsoft.com/office/powerpoint/2010/main" val="256834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126770-6622-450D-A1F3-BC241C88D6CB}"/>
              </a:ext>
            </a:extLst>
          </p:cNvPr>
          <p:cNvSpPr>
            <a:spLocks noGrp="1"/>
          </p:cNvSpPr>
          <p:nvPr>
            <p:ph idx="1"/>
          </p:nvPr>
        </p:nvSpPr>
        <p:spPr>
          <a:xfrm>
            <a:off x="1104900" y="1352550"/>
            <a:ext cx="10248899" cy="4824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13" name="TextBox 12">
            <a:extLst>
              <a:ext uri="{FF2B5EF4-FFF2-40B4-BE49-F238E27FC236}">
                <a16:creationId xmlns:a16="http://schemas.microsoft.com/office/drawing/2014/main" id="{C40D0367-2015-4ABA-ADA4-674144F57921}"/>
              </a:ext>
            </a:extLst>
          </p:cNvPr>
          <p:cNvSpPr txBox="1"/>
          <p:nvPr userDrawn="1"/>
        </p:nvSpPr>
        <p:spPr>
          <a:xfrm>
            <a:off x="258605" y="1323559"/>
            <a:ext cx="492443" cy="4042929"/>
          </a:xfrm>
          <a:prstGeom prst="rect">
            <a:avLst/>
          </a:prstGeom>
          <a:solidFill>
            <a:schemeClr val="bg1"/>
          </a:solidFill>
        </p:spPr>
        <p:txBody>
          <a:bodyPr vert="vert270" wrap="square" rtlCol="0">
            <a:spAutoFit/>
          </a:bodyPr>
          <a:lstStyle/>
          <a:p>
            <a:pPr algn="ctr"/>
            <a:r>
              <a:rPr lang="en-US" sz="2000" b="1" spc="600" dirty="0"/>
              <a:t>TOP SCORE </a:t>
            </a:r>
            <a:r>
              <a:rPr lang="en-US" sz="2000" b="1" spc="600" dirty="0">
                <a:solidFill>
                  <a:srgbClr val="E32D91"/>
                </a:solidFill>
              </a:rPr>
              <a:t>WRITING</a:t>
            </a:r>
          </a:p>
        </p:txBody>
      </p:sp>
      <p:sp>
        <p:nvSpPr>
          <p:cNvPr id="15" name="TextBox 14">
            <a:extLst>
              <a:ext uri="{FF2B5EF4-FFF2-40B4-BE49-F238E27FC236}">
                <a16:creationId xmlns:a16="http://schemas.microsoft.com/office/drawing/2014/main" id="{0E97E770-75A5-4DD1-850F-785FCB244E2E}"/>
              </a:ext>
            </a:extLst>
          </p:cNvPr>
          <p:cNvSpPr txBox="1"/>
          <p:nvPr userDrawn="1"/>
        </p:nvSpPr>
        <p:spPr>
          <a:xfrm>
            <a:off x="296874" y="1319322"/>
            <a:ext cx="492443" cy="4042929"/>
          </a:xfrm>
          <a:prstGeom prst="rect">
            <a:avLst/>
          </a:prstGeom>
          <a:solidFill>
            <a:schemeClr val="bg1"/>
          </a:solidFill>
        </p:spPr>
        <p:txBody>
          <a:bodyPr vert="vert270" wrap="square" rtlCol="0">
            <a:spAutoFit/>
          </a:bodyPr>
          <a:lstStyle/>
          <a:p>
            <a:pPr algn="ctr"/>
            <a:r>
              <a:rPr lang="en-US" sz="2000" b="1" spc="600" dirty="0">
                <a:effectLst>
                  <a:outerShdw blurRad="38100" dist="38100" dir="2700000" algn="tl">
                    <a:srgbClr val="000000">
                      <a:alpha val="43137"/>
                    </a:srgbClr>
                  </a:outerShdw>
                </a:effectLst>
              </a:rPr>
              <a:t>TOP SCORE </a:t>
            </a:r>
            <a:r>
              <a:rPr lang="en-US" sz="2000" b="1" spc="600" dirty="0">
                <a:solidFill>
                  <a:srgbClr val="E32D91"/>
                </a:solidFill>
                <a:effectLst>
                  <a:outerShdw blurRad="38100" dist="38100" dir="2700000" algn="tl">
                    <a:srgbClr val="000000">
                      <a:alpha val="43137"/>
                    </a:srgbClr>
                  </a:outerShdw>
                </a:effectLst>
              </a:rPr>
              <a:t>WRITING</a:t>
            </a:r>
          </a:p>
        </p:txBody>
      </p:sp>
    </p:spTree>
    <p:extLst>
      <p:ext uri="{BB962C8B-B14F-4D97-AF65-F5344CB8AC3E}">
        <p14:creationId xmlns:p14="http://schemas.microsoft.com/office/powerpoint/2010/main" val="296687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1104900" y="1"/>
            <a:ext cx="7583700" cy="6858001"/>
          </a:xfrm>
          <a:custGeom>
            <a:avLst/>
            <a:gdLst>
              <a:gd name="connsiteX0" fmla="*/ 0 w 7583700"/>
              <a:gd name="connsiteY0" fmla="*/ 0 h 6858001"/>
              <a:gd name="connsiteX1" fmla="*/ 2537926 w 7583700"/>
              <a:gd name="connsiteY1" fmla="*/ 0 h 6858001"/>
              <a:gd name="connsiteX2" fmla="*/ 2847001 w 7583700"/>
              <a:gd name="connsiteY2" fmla="*/ 138995 h 6858001"/>
              <a:gd name="connsiteX3" fmla="*/ 7582790 w 7583700"/>
              <a:gd name="connsiteY3" fmla="*/ 6846094 h 6858001"/>
              <a:gd name="connsiteX4" fmla="*/ 7583700 w 7583700"/>
              <a:gd name="connsiteY4" fmla="*/ 6858001 h 6858001"/>
              <a:gd name="connsiteX5" fmla="*/ 0 w 75837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3700" h="6858001">
                <a:moveTo>
                  <a:pt x="0" y="0"/>
                </a:moveTo>
                <a:lnTo>
                  <a:pt x="2537926" y="0"/>
                </a:lnTo>
                <a:lnTo>
                  <a:pt x="2847001" y="138995"/>
                </a:lnTo>
                <a:cubicBezTo>
                  <a:pt x="5428994" y="1376579"/>
                  <a:pt x="7280340" y="3883594"/>
                  <a:pt x="7582790" y="6846094"/>
                </a:cubicBezTo>
                <a:lnTo>
                  <a:pt x="7583700" y="6858001"/>
                </a:lnTo>
                <a:lnTo>
                  <a:pt x="0" y="6858001"/>
                </a:ln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7" name="Freeform 27">
            <a:extLst>
              <a:ext uri="{FF2B5EF4-FFF2-40B4-BE49-F238E27FC236}">
                <a16:creationId xmlns:a16="http://schemas.microsoft.com/office/drawing/2014/main" id="{1F9BD45B-C63D-416A-B4BE-874469C7A33E}"/>
              </a:ext>
            </a:extLst>
          </p:cNvPr>
          <p:cNvSpPr/>
          <p:nvPr userDrawn="1"/>
        </p:nvSpPr>
        <p:spPr>
          <a:xfrm rot="10800000" flipH="1">
            <a:off x="1104900" y="529"/>
            <a:ext cx="4686301" cy="3733270"/>
          </a:xfrm>
          <a:custGeom>
            <a:avLst/>
            <a:gdLst>
              <a:gd name="connsiteX0" fmla="*/ 683 w 2374769"/>
              <a:gd name="connsiteY0" fmla="*/ 0 h 2362237"/>
              <a:gd name="connsiteX1" fmla="*/ 242807 w 2374769"/>
              <a:gd name="connsiteY1" fmla="*/ 12161 h 2362237"/>
              <a:gd name="connsiteX2" fmla="*/ 2374769 w 2374769"/>
              <a:gd name="connsiteY2" fmla="*/ 2362237 h 2362237"/>
              <a:gd name="connsiteX3" fmla="*/ 1543208 w 2374769"/>
              <a:gd name="connsiteY3" fmla="*/ 2362237 h 2362237"/>
              <a:gd name="connsiteX4" fmla="*/ 0 w 2374769"/>
              <a:gd name="connsiteY4" fmla="*/ 827150 h 2362237"/>
              <a:gd name="connsiteX5" fmla="*/ 0 w 2374769"/>
              <a:gd name="connsiteY5" fmla="*/ 34 h 23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769" h="2362237">
                <a:moveTo>
                  <a:pt x="683" y="0"/>
                </a:moveTo>
                <a:lnTo>
                  <a:pt x="242807" y="12161"/>
                </a:lnTo>
                <a:cubicBezTo>
                  <a:pt x="1440298" y="133133"/>
                  <a:pt x="2374769" y="1139131"/>
                  <a:pt x="2374769" y="2362237"/>
                </a:cubicBezTo>
                <a:lnTo>
                  <a:pt x="1543208" y="2362237"/>
                </a:lnTo>
                <a:cubicBezTo>
                  <a:pt x="1543208" y="1514432"/>
                  <a:pt x="852291" y="827150"/>
                  <a:pt x="0" y="827150"/>
                </a:cubicBezTo>
                <a:lnTo>
                  <a:pt x="0" y="34"/>
                </a:lnTo>
                <a:close/>
              </a:path>
            </a:pathLst>
          </a:cu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Freeform: Shape 7">
            <a:extLst>
              <a:ext uri="{FF2B5EF4-FFF2-40B4-BE49-F238E27FC236}">
                <a16:creationId xmlns:a16="http://schemas.microsoft.com/office/drawing/2014/main" id="{94EBA745-0612-4E63-904D-28C1814173B3}"/>
              </a:ext>
            </a:extLst>
          </p:cNvPr>
          <p:cNvSpPr/>
          <p:nvPr userDrawn="1"/>
        </p:nvSpPr>
        <p:spPr>
          <a:xfrm rot="10800000">
            <a:off x="9680853" y="6171304"/>
            <a:ext cx="2511147" cy="686695"/>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D4A07D89-63CD-43EE-B1E4-7D0647743842}"/>
              </a:ext>
            </a:extLst>
          </p:cNvPr>
          <p:cNvSpPr/>
          <p:nvPr userDrawn="1"/>
        </p:nvSpPr>
        <p:spPr>
          <a:xfrm>
            <a:off x="10957868" y="469760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3341AF09-FA4B-42FD-B2E1-9CE324444D10}"/>
              </a:ext>
            </a:extLst>
          </p:cNvPr>
          <p:cNvSpPr/>
          <p:nvPr userDrawn="1"/>
        </p:nvSpPr>
        <p:spPr>
          <a:xfrm>
            <a:off x="883443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Text Placeholder 2">
            <a:extLst>
              <a:ext uri="{FF2B5EF4-FFF2-40B4-BE49-F238E27FC236}">
                <a16:creationId xmlns:a16="http://schemas.microsoft.com/office/drawing/2014/main" id="{EDF14A51-F696-4A12-9467-1EE825414B5E}"/>
              </a:ext>
            </a:extLst>
          </p:cNvPr>
          <p:cNvSpPr>
            <a:spLocks noGrp="1"/>
          </p:cNvSpPr>
          <p:nvPr>
            <p:ph type="body" idx="71" hasCustomPrompt="1"/>
          </p:nvPr>
        </p:nvSpPr>
        <p:spPr>
          <a:xfrm>
            <a:off x="7239001" y="2280573"/>
            <a:ext cx="4393295" cy="465997"/>
          </a:xfrm>
        </p:spPr>
        <p:txBody>
          <a:bodyPr>
            <a:noAutofit/>
          </a:bodyPr>
          <a:lstStyle>
            <a:lvl1pPr marL="0" indent="0" algn="ctr">
              <a:buNone/>
              <a:defRPr sz="18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3" name="Title 2">
            <a:extLst>
              <a:ext uri="{FF2B5EF4-FFF2-40B4-BE49-F238E27FC236}">
                <a16:creationId xmlns:a16="http://schemas.microsoft.com/office/drawing/2014/main" id="{6A57A924-A6D5-4ACD-B1F0-01BED4BF9DF6}"/>
              </a:ext>
            </a:extLst>
          </p:cNvPr>
          <p:cNvSpPr>
            <a:spLocks noGrp="1"/>
          </p:cNvSpPr>
          <p:nvPr>
            <p:ph type="title"/>
          </p:nvPr>
        </p:nvSpPr>
        <p:spPr>
          <a:xfrm>
            <a:off x="7239000" y="931169"/>
            <a:ext cx="4393296" cy="1338061"/>
          </a:xfrm>
        </p:spPr>
        <p:txBody>
          <a:bodyPr vert="horz" lIns="91440" tIns="0" rIns="91440" bIns="0" rtlCol="0" anchor="b" anchorCtr="0">
            <a:noAutofit/>
          </a:bodyPr>
          <a:lstStyle>
            <a:lvl1pPr algn="ctr">
              <a:defRPr lang="en-US" sz="3600" b="0" baseline="0" dirty="0">
                <a:solidFill>
                  <a:schemeClr val="tx1">
                    <a:lumMod val="85000"/>
                    <a:lumOff val="15000"/>
                  </a:schemeClr>
                </a:solidFill>
                <a:ea typeface="+mn-ea"/>
                <a:cs typeface="+mn-cs"/>
              </a:defRPr>
            </a:lvl1pPr>
          </a:lstStyle>
          <a:p>
            <a:pPr marL="0" lvl="0" indent="0" algn="ctr">
              <a:lnSpc>
                <a:spcPct val="100000"/>
              </a:lnSpc>
              <a:spcBef>
                <a:spcPts val="0"/>
              </a:spcBef>
              <a:buFont typeface="Arial" panose="020B0604020202020204" pitchFamily="34" charset="0"/>
            </a:pPr>
            <a:r>
              <a:rPr lang="en-US" dirty="0"/>
              <a:t>Click to edit Master title style</a:t>
            </a:r>
          </a:p>
        </p:txBody>
      </p:sp>
      <p:sp>
        <p:nvSpPr>
          <p:cNvPr id="11" name="TextBox 10">
            <a:extLst>
              <a:ext uri="{FF2B5EF4-FFF2-40B4-BE49-F238E27FC236}">
                <a16:creationId xmlns:a16="http://schemas.microsoft.com/office/drawing/2014/main" id="{61924095-1656-49DB-8C66-76F8762D9299}"/>
              </a:ext>
            </a:extLst>
          </p:cNvPr>
          <p:cNvSpPr txBox="1"/>
          <p:nvPr userDrawn="1"/>
        </p:nvSpPr>
        <p:spPr>
          <a:xfrm>
            <a:off x="258605" y="1323559"/>
            <a:ext cx="492443" cy="4042929"/>
          </a:xfrm>
          <a:prstGeom prst="rect">
            <a:avLst/>
          </a:prstGeom>
          <a:solidFill>
            <a:schemeClr val="bg1"/>
          </a:solidFill>
        </p:spPr>
        <p:txBody>
          <a:bodyPr vert="vert270" wrap="square" rtlCol="0">
            <a:spAutoFit/>
          </a:bodyPr>
          <a:lstStyle/>
          <a:p>
            <a:pPr algn="ctr"/>
            <a:r>
              <a:rPr lang="en-US" sz="2000" b="1" spc="600" dirty="0"/>
              <a:t>TOP SCORE </a:t>
            </a:r>
            <a:r>
              <a:rPr lang="en-US" sz="2000" b="1" spc="600" dirty="0">
                <a:solidFill>
                  <a:srgbClr val="E32D91"/>
                </a:solidFill>
              </a:rPr>
              <a:t>WRITING</a:t>
            </a:r>
          </a:p>
        </p:txBody>
      </p:sp>
      <p:sp>
        <p:nvSpPr>
          <p:cNvPr id="13" name="TextBox 12">
            <a:extLst>
              <a:ext uri="{FF2B5EF4-FFF2-40B4-BE49-F238E27FC236}">
                <a16:creationId xmlns:a16="http://schemas.microsoft.com/office/drawing/2014/main" id="{AFA586BC-ABEE-4762-AA00-9E0E3E124DBC}"/>
              </a:ext>
            </a:extLst>
          </p:cNvPr>
          <p:cNvSpPr txBox="1"/>
          <p:nvPr userDrawn="1"/>
        </p:nvSpPr>
        <p:spPr>
          <a:xfrm>
            <a:off x="293317" y="1320708"/>
            <a:ext cx="492443" cy="4042929"/>
          </a:xfrm>
          <a:prstGeom prst="rect">
            <a:avLst/>
          </a:prstGeom>
          <a:solidFill>
            <a:schemeClr val="bg1"/>
          </a:solidFill>
        </p:spPr>
        <p:txBody>
          <a:bodyPr vert="vert270" wrap="square" rtlCol="0">
            <a:spAutoFit/>
          </a:bodyPr>
          <a:lstStyle/>
          <a:p>
            <a:pPr algn="ctr"/>
            <a:r>
              <a:rPr lang="en-US" sz="2000" b="1" spc="600" dirty="0">
                <a:effectLst>
                  <a:outerShdw blurRad="38100" dist="38100" dir="2700000" algn="tl">
                    <a:srgbClr val="000000">
                      <a:alpha val="43137"/>
                    </a:srgbClr>
                  </a:outerShdw>
                </a:effectLst>
              </a:rPr>
              <a:t>TOP SCORE </a:t>
            </a:r>
            <a:r>
              <a:rPr lang="en-US" sz="2000" b="1" spc="600" dirty="0">
                <a:solidFill>
                  <a:srgbClr val="E32D91"/>
                </a:solidFill>
                <a:effectLst>
                  <a:outerShdw blurRad="38100" dist="38100" dir="2700000" algn="tl">
                    <a:srgbClr val="000000">
                      <a:alpha val="43137"/>
                    </a:srgbClr>
                  </a:outerShdw>
                </a:effectLst>
              </a:rPr>
              <a:t>WRITING</a:t>
            </a:r>
          </a:p>
        </p:txBody>
      </p:sp>
    </p:spTree>
    <p:extLst>
      <p:ext uri="{BB962C8B-B14F-4D97-AF65-F5344CB8AC3E}">
        <p14:creationId xmlns:p14="http://schemas.microsoft.com/office/powerpoint/2010/main" val="100070072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icture and Content">
    <p:spTree>
      <p:nvGrpSpPr>
        <p:cNvPr id="1" name=""/>
        <p:cNvGrpSpPr/>
        <p:nvPr/>
      </p:nvGrpSpPr>
      <p:grpSpPr>
        <a:xfrm>
          <a:off x="0" y="0"/>
          <a:ext cx="0" cy="0"/>
          <a:chOff x="0" y="0"/>
          <a:chExt cx="0" cy="0"/>
        </a:xfrm>
      </p:grpSpPr>
      <p:sp>
        <p:nvSpPr>
          <p:cNvPr id="10" name="Oval 9"/>
          <p:cNvSpPr/>
          <p:nvPr/>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Oval 11"/>
          <p:cNvSpPr/>
          <p:nvPr/>
        </p:nvSpPr>
        <p:spPr>
          <a:xfrm>
            <a:off x="1486227" y="5671415"/>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4" name="Oval 13"/>
          <p:cNvSpPr/>
          <p:nvPr/>
        </p:nvSpPr>
        <p:spPr>
          <a:xfrm>
            <a:off x="2765121" y="685800"/>
            <a:ext cx="5578882" cy="5549523"/>
          </a:xfrm>
          <a:prstGeom prst="ellipse">
            <a:avLst/>
          </a:prstGeom>
          <a:noFill/>
          <a:ln w="3175">
            <a:solidFill>
              <a:schemeClr val="tx1">
                <a:alpha val="10000"/>
              </a:schemeClr>
            </a:solidFill>
            <a:prstDash val="solid"/>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Picture Placeholder 19"/>
          <p:cNvSpPr>
            <a:spLocks noGrp="1"/>
          </p:cNvSpPr>
          <p:nvPr>
            <p:ph type="pic" sz="quarter" idx="56" hasCustomPrompt="1"/>
          </p:nvPr>
        </p:nvSpPr>
        <p:spPr>
          <a:xfrm>
            <a:off x="1141123" y="31561"/>
            <a:ext cx="3816695" cy="6858000"/>
          </a:xfrm>
          <a:custGeom>
            <a:avLst/>
            <a:gdLst>
              <a:gd name="connsiteX0" fmla="*/ 0 w 3816695"/>
              <a:gd name="connsiteY0" fmla="*/ 0 h 6858000"/>
              <a:gd name="connsiteX1" fmla="*/ 1779016 w 3816695"/>
              <a:gd name="connsiteY1" fmla="*/ 0 h 6858000"/>
              <a:gd name="connsiteX2" fmla="*/ 2081372 w 3816695"/>
              <a:gd name="connsiteY2" fmla="*/ 182719 h 6858000"/>
              <a:gd name="connsiteX3" fmla="*/ 3816695 w 3816695"/>
              <a:gd name="connsiteY3" fmla="*/ 3429297 h 6858000"/>
              <a:gd name="connsiteX4" fmla="*/ 2081372 w 3816695"/>
              <a:gd name="connsiteY4" fmla="*/ 6675876 h 6858000"/>
              <a:gd name="connsiteX5" fmla="*/ 1779999 w 3816695"/>
              <a:gd name="connsiteY5" fmla="*/ 6858000 h 6858000"/>
              <a:gd name="connsiteX6" fmla="*/ 0 w 381669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6695" h="6858000">
                <a:moveTo>
                  <a:pt x="0" y="0"/>
                </a:moveTo>
                <a:lnTo>
                  <a:pt x="1779016" y="0"/>
                </a:lnTo>
                <a:lnTo>
                  <a:pt x="2081372" y="182719"/>
                </a:lnTo>
                <a:cubicBezTo>
                  <a:pt x="3128342" y="886316"/>
                  <a:pt x="3816695" y="2077842"/>
                  <a:pt x="3816695" y="3429297"/>
                </a:cubicBezTo>
                <a:cubicBezTo>
                  <a:pt x="3816695" y="4780752"/>
                  <a:pt x="3128342" y="5972279"/>
                  <a:pt x="2081372" y="6675876"/>
                </a:cubicBezTo>
                <a:lnTo>
                  <a:pt x="1779999" y="6858000"/>
                </a:lnTo>
                <a:lnTo>
                  <a:pt x="0" y="6858000"/>
                </a:ln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19" name="Picture Placeholder 18"/>
          <p:cNvSpPr>
            <a:spLocks noGrp="1"/>
          </p:cNvSpPr>
          <p:nvPr>
            <p:ph type="pic" sz="quarter" idx="87" hasCustomPrompt="1"/>
          </p:nvPr>
        </p:nvSpPr>
        <p:spPr>
          <a:xfrm>
            <a:off x="11003946" y="2043400"/>
            <a:ext cx="1188054" cy="2768041"/>
          </a:xfrm>
          <a:custGeom>
            <a:avLst/>
            <a:gdLst>
              <a:gd name="connsiteX0" fmla="*/ 1549799 w 1549799"/>
              <a:gd name="connsiteY0" fmla="*/ 0 h 3610868"/>
              <a:gd name="connsiteX1" fmla="*/ 1549799 w 1549799"/>
              <a:gd name="connsiteY1" fmla="*/ 3610868 h 3610868"/>
              <a:gd name="connsiteX2" fmla="*/ 1469233 w 1549799"/>
              <a:gd name="connsiteY2" fmla="*/ 3598637 h 3610868"/>
              <a:gd name="connsiteX3" fmla="*/ 0 w 1549799"/>
              <a:gd name="connsiteY3" fmla="*/ 1805434 h 3610868"/>
              <a:gd name="connsiteX4" fmla="*/ 1469233 w 1549799"/>
              <a:gd name="connsiteY4" fmla="*/ 12231 h 3610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99" h="3610868">
                <a:moveTo>
                  <a:pt x="1549799" y="0"/>
                </a:moveTo>
                <a:lnTo>
                  <a:pt x="1549799" y="3610868"/>
                </a:lnTo>
                <a:lnTo>
                  <a:pt x="1469233" y="3598637"/>
                </a:lnTo>
                <a:cubicBezTo>
                  <a:pt x="630743" y="3427960"/>
                  <a:pt x="0" y="2689969"/>
                  <a:pt x="0" y="1805434"/>
                </a:cubicBezTo>
                <a:cubicBezTo>
                  <a:pt x="0" y="920900"/>
                  <a:pt x="630743" y="182908"/>
                  <a:pt x="1469233" y="12231"/>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16" name="Текст 7">
            <a:extLst>
              <a:ext uri="{FF2B5EF4-FFF2-40B4-BE49-F238E27FC236}">
                <a16:creationId xmlns:a16="http://schemas.microsoft.com/office/drawing/2014/main" id="{0E95E1C1-C3CC-4989-9ABC-178293BB83E0}"/>
              </a:ext>
            </a:extLst>
          </p:cNvPr>
          <p:cNvSpPr>
            <a:spLocks noGrp="1"/>
          </p:cNvSpPr>
          <p:nvPr>
            <p:ph type="body" sz="quarter" idx="39"/>
          </p:nvPr>
        </p:nvSpPr>
        <p:spPr>
          <a:xfrm>
            <a:off x="5224938" y="2622012"/>
            <a:ext cx="5578882" cy="3550187"/>
          </a:xfrm>
        </p:spPr>
        <p:txBody>
          <a:bodyPr tIns="73152">
            <a:noAutofit/>
          </a:bodyPr>
          <a:lstStyle>
            <a:lvl1pPr algn="l">
              <a:lnSpc>
                <a:spcPct val="145000"/>
              </a:lnSpc>
              <a:spcBef>
                <a:spcPts val="0"/>
              </a:spcBef>
              <a:defRPr lang="en-US" sz="1400" b="0" i="0" baseline="0" smtClean="0">
                <a:effectLst/>
              </a:defRPr>
            </a:lvl1pPr>
            <a:lvl2pPr algn="ctr">
              <a:defRPr/>
            </a:lvl2pPr>
            <a:lvl3pPr algn="ctr">
              <a:defRPr/>
            </a:lvl3pPr>
            <a:lvl4pPr algn="ctr">
              <a:lnSpc>
                <a:spcPct val="150000"/>
              </a:lnSpc>
              <a:defRPr/>
            </a:lvl4pPr>
            <a:lvl5pPr algn="ctr">
              <a:defRPr/>
            </a:lvl5pPr>
          </a:lstStyle>
          <a:p>
            <a:pPr lvl="0"/>
            <a:r>
              <a:rPr lang="en-US"/>
              <a:t>Click to edit Master text styles</a:t>
            </a:r>
          </a:p>
        </p:txBody>
      </p:sp>
      <p:sp>
        <p:nvSpPr>
          <p:cNvPr id="23" name="Freeform: Shape 22">
            <a:extLst>
              <a:ext uri="{FF2B5EF4-FFF2-40B4-BE49-F238E27FC236}">
                <a16:creationId xmlns:a16="http://schemas.microsoft.com/office/drawing/2014/main" id="{B6064CAB-1057-41AD-A199-A6E8A7026465}"/>
              </a:ext>
            </a:extLst>
          </p:cNvPr>
          <p:cNvSpPr/>
          <p:nvPr userDrawn="1"/>
        </p:nvSpPr>
        <p:spPr>
          <a:xfrm>
            <a:off x="8524888" y="-1578"/>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1F670D-DDAE-4842-9FA1-6B3293DA6A19}"/>
              </a:ext>
            </a:extLst>
          </p:cNvPr>
          <p:cNvSpPr>
            <a:spLocks noGrp="1"/>
          </p:cNvSpPr>
          <p:nvPr>
            <p:ph type="title"/>
          </p:nvPr>
        </p:nvSpPr>
        <p:spPr>
          <a:xfrm>
            <a:off x="5220597" y="1254264"/>
            <a:ext cx="5568696" cy="1335024"/>
          </a:xfrm>
        </p:spPr>
        <p:txBody>
          <a:bodyPr vert="horz" lIns="91440" tIns="0" rIns="91440" bIns="0" rtlCol="0" anchor="b" anchorCtr="0">
            <a:noAutofit/>
          </a:bodyPr>
          <a:lstStyle>
            <a:lvl1pPr>
              <a:defRPr lang="en-US" sz="3600" b="0" baseline="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dirty="0"/>
              <a:t>Click to edit Master title style</a:t>
            </a:r>
          </a:p>
        </p:txBody>
      </p:sp>
      <p:sp>
        <p:nvSpPr>
          <p:cNvPr id="15" name="TextBox 14">
            <a:extLst>
              <a:ext uri="{FF2B5EF4-FFF2-40B4-BE49-F238E27FC236}">
                <a16:creationId xmlns:a16="http://schemas.microsoft.com/office/drawing/2014/main" id="{802A0081-C937-4D07-925C-1EFF887AE9C0}"/>
              </a:ext>
            </a:extLst>
          </p:cNvPr>
          <p:cNvSpPr txBox="1"/>
          <p:nvPr userDrawn="1"/>
        </p:nvSpPr>
        <p:spPr>
          <a:xfrm>
            <a:off x="258605" y="1323559"/>
            <a:ext cx="492443" cy="4042929"/>
          </a:xfrm>
          <a:prstGeom prst="rect">
            <a:avLst/>
          </a:prstGeom>
          <a:solidFill>
            <a:schemeClr val="bg1"/>
          </a:solidFill>
        </p:spPr>
        <p:txBody>
          <a:bodyPr vert="vert270" wrap="square" rtlCol="0">
            <a:spAutoFit/>
          </a:bodyPr>
          <a:lstStyle/>
          <a:p>
            <a:pPr algn="ctr"/>
            <a:r>
              <a:rPr lang="en-US" sz="2000" b="1" spc="600" dirty="0">
                <a:effectLst>
                  <a:outerShdw blurRad="38100" dist="38100" dir="2700000" algn="tl">
                    <a:srgbClr val="000000">
                      <a:alpha val="43137"/>
                    </a:srgbClr>
                  </a:outerShdw>
                </a:effectLst>
              </a:rPr>
              <a:t>TOP SCORE </a:t>
            </a:r>
            <a:r>
              <a:rPr lang="en-US" sz="2000" b="1" spc="600" dirty="0">
                <a:solidFill>
                  <a:srgbClr val="E32D91"/>
                </a:solidFill>
                <a:effectLst>
                  <a:outerShdw blurRad="38100" dist="38100" dir="2700000" algn="tl">
                    <a:srgbClr val="000000">
                      <a:alpha val="43137"/>
                    </a:srgbClr>
                  </a:outerShdw>
                </a:effectLst>
              </a:rPr>
              <a:t>WRITING</a:t>
            </a:r>
          </a:p>
        </p:txBody>
      </p:sp>
    </p:spTree>
    <p:extLst>
      <p:ext uri="{BB962C8B-B14F-4D97-AF65-F5344CB8AC3E}">
        <p14:creationId xmlns:p14="http://schemas.microsoft.com/office/powerpoint/2010/main" val="3540782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mparison with Images">
    <p:spTree>
      <p:nvGrpSpPr>
        <p:cNvPr id="1" name=""/>
        <p:cNvGrpSpPr/>
        <p:nvPr/>
      </p:nvGrpSpPr>
      <p:grpSpPr>
        <a:xfrm>
          <a:off x="0" y="0"/>
          <a:ext cx="0" cy="0"/>
          <a:chOff x="0" y="0"/>
          <a:chExt cx="0" cy="0"/>
        </a:xfrm>
      </p:grpSpPr>
      <p:sp>
        <p:nvSpPr>
          <p:cNvPr id="38" name="Picture Placeholder 24">
            <a:extLst>
              <a:ext uri="{FF2B5EF4-FFF2-40B4-BE49-F238E27FC236}">
                <a16:creationId xmlns:a16="http://schemas.microsoft.com/office/drawing/2014/main" id="{099F6EE0-0ECC-4BF4-81EC-F8B712B6FA8C}"/>
              </a:ext>
            </a:extLst>
          </p:cNvPr>
          <p:cNvSpPr>
            <a:spLocks noGrp="1"/>
          </p:cNvSpPr>
          <p:nvPr>
            <p:ph type="pic" sz="quarter" idx="105" hasCustomPrompt="1"/>
          </p:nvPr>
        </p:nvSpPr>
        <p:spPr>
          <a:xfrm>
            <a:off x="7968655" y="419270"/>
            <a:ext cx="2285207" cy="2273182"/>
          </a:xfrm>
          <a:custGeom>
            <a:avLst/>
            <a:gdLst>
              <a:gd name="connsiteX0" fmla="*/ 2374769 w 4749538"/>
              <a:gd name="connsiteY0" fmla="*/ 0 h 4724544"/>
              <a:gd name="connsiteX1" fmla="*/ 4749538 w 4749538"/>
              <a:gd name="connsiteY1" fmla="*/ 2362272 h 4724544"/>
              <a:gd name="connsiteX2" fmla="*/ 2374769 w 4749538"/>
              <a:gd name="connsiteY2" fmla="*/ 4724544 h 4724544"/>
              <a:gd name="connsiteX3" fmla="*/ 0 w 4749538"/>
              <a:gd name="connsiteY3" fmla="*/ 2362272 h 4724544"/>
              <a:gd name="connsiteX4" fmla="*/ 2374769 w 4749538"/>
              <a:gd name="connsiteY4" fmla="*/ 0 h 47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538" h="4724544">
                <a:moveTo>
                  <a:pt x="2374769" y="0"/>
                </a:moveTo>
                <a:cubicBezTo>
                  <a:pt x="3686318" y="0"/>
                  <a:pt x="4749538" y="1057625"/>
                  <a:pt x="4749538" y="2362272"/>
                </a:cubicBezTo>
                <a:cubicBezTo>
                  <a:pt x="4749538" y="3666919"/>
                  <a:pt x="3686318" y="4724544"/>
                  <a:pt x="2374769" y="4724544"/>
                </a:cubicBezTo>
                <a:cubicBezTo>
                  <a:pt x="1063220" y="4724544"/>
                  <a:pt x="0" y="3666919"/>
                  <a:pt x="0" y="2362272"/>
                </a:cubicBezTo>
                <a:cubicBezTo>
                  <a:pt x="0" y="1057625"/>
                  <a:pt x="1063220" y="0"/>
                  <a:pt x="2374769" y="0"/>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47" name="Oval 46"/>
          <p:cNvSpPr/>
          <p:nvPr/>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48" name="Oval 47"/>
          <p:cNvSpPr/>
          <p:nvPr/>
        </p:nvSpPr>
        <p:spPr>
          <a:xfrm>
            <a:off x="1099631"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6" name="Picture Placeholder 24"/>
          <p:cNvSpPr>
            <a:spLocks noGrp="1"/>
          </p:cNvSpPr>
          <p:nvPr>
            <p:ph type="pic" sz="quarter" idx="104" hasCustomPrompt="1"/>
          </p:nvPr>
        </p:nvSpPr>
        <p:spPr>
          <a:xfrm>
            <a:off x="2455922" y="419270"/>
            <a:ext cx="2285207" cy="2273182"/>
          </a:xfrm>
          <a:custGeom>
            <a:avLst/>
            <a:gdLst>
              <a:gd name="connsiteX0" fmla="*/ 2374769 w 4749538"/>
              <a:gd name="connsiteY0" fmla="*/ 0 h 4724544"/>
              <a:gd name="connsiteX1" fmla="*/ 4749538 w 4749538"/>
              <a:gd name="connsiteY1" fmla="*/ 2362272 h 4724544"/>
              <a:gd name="connsiteX2" fmla="*/ 2374769 w 4749538"/>
              <a:gd name="connsiteY2" fmla="*/ 4724544 h 4724544"/>
              <a:gd name="connsiteX3" fmla="*/ 0 w 4749538"/>
              <a:gd name="connsiteY3" fmla="*/ 2362272 h 4724544"/>
              <a:gd name="connsiteX4" fmla="*/ 2374769 w 4749538"/>
              <a:gd name="connsiteY4" fmla="*/ 0 h 47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538" h="4724544">
                <a:moveTo>
                  <a:pt x="2374769" y="0"/>
                </a:moveTo>
                <a:cubicBezTo>
                  <a:pt x="3686318" y="0"/>
                  <a:pt x="4749538" y="1057625"/>
                  <a:pt x="4749538" y="2362272"/>
                </a:cubicBezTo>
                <a:cubicBezTo>
                  <a:pt x="4749538" y="3666919"/>
                  <a:pt x="3686318" y="4724544"/>
                  <a:pt x="2374769" y="4724544"/>
                </a:cubicBezTo>
                <a:cubicBezTo>
                  <a:pt x="1063220" y="4724544"/>
                  <a:pt x="0" y="3666919"/>
                  <a:pt x="0" y="2362272"/>
                </a:cubicBezTo>
                <a:cubicBezTo>
                  <a:pt x="0" y="1057625"/>
                  <a:pt x="1063220" y="0"/>
                  <a:pt x="2374769" y="0"/>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31" name="Text Placeholder 3">
            <a:extLst>
              <a:ext uri="{FF2B5EF4-FFF2-40B4-BE49-F238E27FC236}">
                <a16:creationId xmlns:a16="http://schemas.microsoft.com/office/drawing/2014/main" id="{9E7F9AFC-1AA3-41EE-B9CF-8C208FD278B8}"/>
              </a:ext>
            </a:extLst>
          </p:cNvPr>
          <p:cNvSpPr>
            <a:spLocks noGrp="1"/>
          </p:cNvSpPr>
          <p:nvPr>
            <p:ph type="body" sz="half" idx="2"/>
          </p:nvPr>
        </p:nvSpPr>
        <p:spPr>
          <a:xfrm>
            <a:off x="1099632" y="3462109"/>
            <a:ext cx="4979928" cy="3262853"/>
          </a:xfrm>
        </p:spPr>
        <p:txBody>
          <a:bodyPr>
            <a:normAutofit/>
          </a:bodyPr>
          <a:lstStyle>
            <a:lvl1pPr marL="0" indent="0">
              <a:lnSpc>
                <a:spcPct val="150000"/>
              </a:lnSpc>
              <a:buNone/>
              <a:defRPr sz="1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9" name="Текст 7">
            <a:extLst>
              <a:ext uri="{FF2B5EF4-FFF2-40B4-BE49-F238E27FC236}">
                <a16:creationId xmlns:a16="http://schemas.microsoft.com/office/drawing/2014/main" id="{3914CF55-8C39-482F-A85C-6686F1BF80D0}"/>
              </a:ext>
            </a:extLst>
          </p:cNvPr>
          <p:cNvSpPr>
            <a:spLocks noGrp="1"/>
          </p:cNvSpPr>
          <p:nvPr>
            <p:ph type="body" sz="quarter" idx="106" hasCustomPrompt="1"/>
          </p:nvPr>
        </p:nvSpPr>
        <p:spPr>
          <a:xfrm>
            <a:off x="6612364" y="2823082"/>
            <a:ext cx="4979928" cy="605918"/>
          </a:xfrm>
        </p:spPr>
        <p:txBody>
          <a:bodyPr tIns="0" bIns="0" anchor="ctr" anchorCtr="0">
            <a:noAutofit/>
          </a:bodyPr>
          <a:lstStyle>
            <a:lvl1pPr marL="0" indent="0" algn="ctr">
              <a:lnSpc>
                <a:spcPct val="100000"/>
              </a:lnSpc>
              <a:spcBef>
                <a:spcPts val="0"/>
              </a:spcBef>
              <a:buFont typeface="Arial" panose="020B0604020202020204" pitchFamily="34" charset="0"/>
              <a:buNone/>
              <a:defRPr sz="1800" b="1" cap="all" baseline="0">
                <a:solidFill>
                  <a:schemeClr val="tx1">
                    <a:lumMod val="85000"/>
                    <a:lumOff val="15000"/>
                  </a:schemeClr>
                </a:solidFill>
                <a:latin typeface="+mj-lt"/>
              </a:defRPr>
            </a:lvl1pPr>
            <a:lvl2pPr algn="ctr">
              <a:defRPr/>
            </a:lvl2pPr>
            <a:lvl3pPr algn="ctr">
              <a:defRPr/>
            </a:lvl3pPr>
            <a:lvl4pPr algn="ctr">
              <a:lnSpc>
                <a:spcPct val="150000"/>
              </a:lnSpc>
              <a:defRPr/>
            </a:lvl4pPr>
            <a:lvl5pPr algn="ctr">
              <a:defRPr/>
            </a:lvl5pPr>
          </a:lstStyle>
          <a:p>
            <a:pPr lvl="0"/>
            <a:r>
              <a:rPr lang="en-US" dirty="0"/>
              <a:t>WRITE TITLE HERE</a:t>
            </a:r>
          </a:p>
        </p:txBody>
      </p:sp>
      <p:sp>
        <p:nvSpPr>
          <p:cNvPr id="41" name="Text Placeholder 3">
            <a:extLst>
              <a:ext uri="{FF2B5EF4-FFF2-40B4-BE49-F238E27FC236}">
                <a16:creationId xmlns:a16="http://schemas.microsoft.com/office/drawing/2014/main" id="{7D73FC3A-EB30-4FD3-B2A9-9E6A7F62BB97}"/>
              </a:ext>
            </a:extLst>
          </p:cNvPr>
          <p:cNvSpPr>
            <a:spLocks noGrp="1"/>
          </p:cNvSpPr>
          <p:nvPr>
            <p:ph type="body" sz="half" idx="107"/>
          </p:nvPr>
        </p:nvSpPr>
        <p:spPr>
          <a:xfrm>
            <a:off x="6612365" y="3462109"/>
            <a:ext cx="4979928" cy="3262853"/>
          </a:xfrm>
        </p:spPr>
        <p:txBody>
          <a:bodyPr>
            <a:normAutofit/>
          </a:bodyPr>
          <a:lstStyle>
            <a:lvl1pPr marL="0" indent="0">
              <a:lnSpc>
                <a:spcPct val="150000"/>
              </a:lnSpc>
              <a:buNone/>
              <a:defRPr sz="1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2" name="Freeform: Shape 41">
            <a:extLst>
              <a:ext uri="{FF2B5EF4-FFF2-40B4-BE49-F238E27FC236}">
                <a16:creationId xmlns:a16="http://schemas.microsoft.com/office/drawing/2014/main" id="{07C33C9A-D7E8-4C10-B4DD-F1B8B3CAF4D7}"/>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669BDAC-80FA-43B7-AF04-AC360CBD9C88}"/>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CB0A3E-9615-4403-8894-873513E49039}"/>
              </a:ext>
            </a:extLst>
          </p:cNvPr>
          <p:cNvSpPr>
            <a:spLocks noGrp="1"/>
          </p:cNvSpPr>
          <p:nvPr>
            <p:ph type="title" hasCustomPrompt="1"/>
          </p:nvPr>
        </p:nvSpPr>
        <p:spPr>
          <a:xfrm>
            <a:off x="1099631" y="2825496"/>
            <a:ext cx="4983480" cy="603504"/>
          </a:xfrm>
        </p:spPr>
        <p:txBody>
          <a:bodyPr vert="horz" lIns="91440" tIns="0" rIns="91440" bIns="0" rtlCol="0" anchor="ctr" anchorCtr="0">
            <a:noAutofit/>
          </a:bodyPr>
          <a:lstStyle>
            <a:lvl1pPr marL="0" indent="0" algn="ctr">
              <a:buFontTx/>
              <a:buNone/>
              <a:defRPr lang="en-US" sz="1800" b="1" cap="all" baseline="0" dirty="0">
                <a:solidFill>
                  <a:schemeClr val="tx1">
                    <a:lumMod val="85000"/>
                    <a:lumOff val="15000"/>
                  </a:schemeClr>
                </a:solidFill>
                <a:ea typeface="+mn-ea"/>
                <a:cs typeface="+mn-cs"/>
              </a:defRPr>
            </a:lvl1pPr>
          </a:lstStyle>
          <a:p>
            <a:pPr marL="228600" lvl="0" indent="-228600" algn="ctr">
              <a:lnSpc>
                <a:spcPct val="100000"/>
              </a:lnSpc>
              <a:spcBef>
                <a:spcPts val="0"/>
              </a:spcBef>
              <a:buFont typeface="Arial" panose="020B0604020202020204" pitchFamily="34" charset="0"/>
              <a:buChar char="•"/>
            </a:pPr>
            <a:r>
              <a:rPr lang="en-US" dirty="0"/>
              <a:t>WRITE TITLE HERE</a:t>
            </a:r>
          </a:p>
        </p:txBody>
      </p:sp>
      <p:sp>
        <p:nvSpPr>
          <p:cNvPr id="15" name="TextBox 14">
            <a:extLst>
              <a:ext uri="{FF2B5EF4-FFF2-40B4-BE49-F238E27FC236}">
                <a16:creationId xmlns:a16="http://schemas.microsoft.com/office/drawing/2014/main" id="{AF5A8B87-715C-4DE3-A663-750308F57766}"/>
              </a:ext>
            </a:extLst>
          </p:cNvPr>
          <p:cNvSpPr txBox="1"/>
          <p:nvPr userDrawn="1"/>
        </p:nvSpPr>
        <p:spPr>
          <a:xfrm>
            <a:off x="258605" y="1323559"/>
            <a:ext cx="492443" cy="4042929"/>
          </a:xfrm>
          <a:prstGeom prst="rect">
            <a:avLst/>
          </a:prstGeom>
          <a:solidFill>
            <a:schemeClr val="bg1"/>
          </a:solidFill>
        </p:spPr>
        <p:txBody>
          <a:bodyPr vert="vert270" wrap="square" rtlCol="0">
            <a:spAutoFit/>
          </a:bodyPr>
          <a:lstStyle/>
          <a:p>
            <a:pPr algn="ctr"/>
            <a:r>
              <a:rPr lang="en-US" sz="2000" b="1" spc="600" dirty="0">
                <a:effectLst>
                  <a:outerShdw blurRad="38100" dist="38100" dir="2700000" algn="tl">
                    <a:srgbClr val="000000">
                      <a:alpha val="43137"/>
                    </a:srgbClr>
                  </a:outerShdw>
                </a:effectLst>
              </a:rPr>
              <a:t>TOP SCORE </a:t>
            </a:r>
            <a:r>
              <a:rPr lang="en-US" sz="2000" b="1" spc="600" dirty="0">
                <a:solidFill>
                  <a:srgbClr val="E32D91"/>
                </a:solidFill>
                <a:effectLst>
                  <a:outerShdw blurRad="38100" dist="38100" dir="2700000" algn="tl">
                    <a:srgbClr val="000000">
                      <a:alpha val="43137"/>
                    </a:srgbClr>
                  </a:outerShdw>
                </a:effectLst>
              </a:rPr>
              <a:t>WRITING</a:t>
            </a:r>
          </a:p>
        </p:txBody>
      </p:sp>
    </p:spTree>
    <p:extLst>
      <p:ext uri="{BB962C8B-B14F-4D97-AF65-F5344CB8AC3E}">
        <p14:creationId xmlns:p14="http://schemas.microsoft.com/office/powerpoint/2010/main" val="237595498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0E54A15-983A-490F-A7FB-0881E0C810F7}"/>
              </a:ext>
            </a:extLst>
          </p:cNvPr>
          <p:cNvSpPr/>
          <p:nvPr userDrawn="1"/>
        </p:nvSpPr>
        <p:spPr>
          <a:xfrm>
            <a:off x="5494771" y="-3712"/>
            <a:ext cx="6763905" cy="6858000"/>
          </a:xfrm>
          <a:custGeom>
            <a:avLst/>
            <a:gdLst>
              <a:gd name="connsiteX0" fmla="*/ 1 w 6763905"/>
              <a:gd name="connsiteY0" fmla="*/ 0 h 6858000"/>
              <a:gd name="connsiteX1" fmla="*/ 6763905 w 6763905"/>
              <a:gd name="connsiteY1" fmla="*/ 0 h 6858000"/>
              <a:gd name="connsiteX2" fmla="*/ 6763905 w 6763905"/>
              <a:gd name="connsiteY2" fmla="*/ 6858000 h 6858000"/>
              <a:gd name="connsiteX3" fmla="*/ 0 w 6763905"/>
              <a:gd name="connsiteY3" fmla="*/ 6858000 h 6858000"/>
              <a:gd name="connsiteX4" fmla="*/ 154196 w 6763905"/>
              <a:gd name="connsiteY4" fmla="*/ 6697120 h 6858000"/>
              <a:gd name="connsiteX5" fmla="*/ 1423557 w 6763905"/>
              <a:gd name="connsiteY5" fmla="*/ 3429000 h 6858000"/>
              <a:gd name="connsiteX6" fmla="*/ 154196 w 6763905"/>
              <a:gd name="connsiteY6" fmla="*/ 160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3905" h="6858000">
                <a:moveTo>
                  <a:pt x="1" y="0"/>
                </a:moveTo>
                <a:lnTo>
                  <a:pt x="6763905" y="0"/>
                </a:lnTo>
                <a:lnTo>
                  <a:pt x="6763905" y="6858000"/>
                </a:lnTo>
                <a:lnTo>
                  <a:pt x="0" y="6858000"/>
                </a:lnTo>
                <a:lnTo>
                  <a:pt x="154196" y="6697120"/>
                </a:lnTo>
                <a:cubicBezTo>
                  <a:pt x="942872" y="5833950"/>
                  <a:pt x="1423557" y="4687315"/>
                  <a:pt x="1423557" y="3429000"/>
                </a:cubicBezTo>
                <a:cubicBezTo>
                  <a:pt x="1423557" y="2170685"/>
                  <a:pt x="942872" y="1024050"/>
                  <a:pt x="154196" y="16088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7296150" y="1036565"/>
            <a:ext cx="4514851" cy="573989"/>
          </a:xfrm>
          <a:prstGeom prst="rect">
            <a:avLst/>
          </a:prstGeom>
        </p:spPr>
        <p:txBody>
          <a:bodyPr lIns="0" rIns="0">
            <a:noAutofit/>
          </a:bodyPr>
          <a:lstStyle>
            <a:lvl1pPr>
              <a:defRPr sz="3200" spc="300">
                <a:solidFill>
                  <a:schemeClr val="bg1"/>
                </a:solidFill>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7296150" y="2296952"/>
            <a:ext cx="4514851" cy="3779998"/>
          </a:xfrm>
        </p:spPr>
        <p:txBody>
          <a:bodyPr lIns="0" rIns="0">
            <a:normAutofit/>
          </a:bodyPr>
          <a:lstStyle>
            <a:lvl1pPr>
              <a:lnSpc>
                <a:spcPct val="150000"/>
              </a:lnSpc>
              <a:defRPr sz="14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7326300" y="1675127"/>
            <a:ext cx="4484700" cy="407670"/>
          </a:xfrm>
        </p:spPr>
        <p:txBody>
          <a:bodyPr lIns="0" rIns="0">
            <a:noAutofit/>
          </a:bodyPr>
          <a:lstStyle>
            <a:lvl1pPr marL="0" indent="0">
              <a:buNone/>
              <a:defRPr sz="2000" spc="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Content Placeholder 12">
            <a:extLst>
              <a:ext uri="{FF2B5EF4-FFF2-40B4-BE49-F238E27FC236}">
                <a16:creationId xmlns:a16="http://schemas.microsoft.com/office/drawing/2014/main" id="{483349C3-B089-45CF-9643-0D25E709663B}"/>
              </a:ext>
            </a:extLst>
          </p:cNvPr>
          <p:cNvSpPr>
            <a:spLocks noGrp="1"/>
          </p:cNvSpPr>
          <p:nvPr>
            <p:ph sz="quarter" idx="14"/>
          </p:nvPr>
        </p:nvSpPr>
        <p:spPr>
          <a:xfrm>
            <a:off x="1104901" y="518740"/>
            <a:ext cx="4991099" cy="5924550"/>
          </a:xfrm>
        </p:spPr>
        <p:txBody>
          <a:bodyPr>
            <a:normAutofit/>
          </a:bodyPr>
          <a:lstStyle>
            <a:lvl1pPr>
              <a:defRPr sz="14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Номер слайда 21">
            <a:extLst>
              <a:ext uri="{FF2B5EF4-FFF2-40B4-BE49-F238E27FC236}">
                <a16:creationId xmlns:a16="http://schemas.microsoft.com/office/drawing/2014/main" id="{2AD04D12-2503-45DD-8909-074A5644588E}"/>
              </a:ext>
            </a:extLst>
          </p:cNvPr>
          <p:cNvSpPr txBox="1">
            <a:spLocks/>
          </p:cNvSpPr>
          <p:nvPr userDrawn="1"/>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a:t>
            </a:fld>
            <a:endParaRPr lang="en-US" sz="1000" dirty="0">
              <a:solidFill>
                <a:schemeClr val="bg1">
                  <a:alpha val="50000"/>
                </a:schemeClr>
              </a:solidFill>
            </a:endParaRPr>
          </a:p>
        </p:txBody>
      </p:sp>
      <p:sp>
        <p:nvSpPr>
          <p:cNvPr id="6" name="TextBox 5">
            <a:extLst>
              <a:ext uri="{FF2B5EF4-FFF2-40B4-BE49-F238E27FC236}">
                <a16:creationId xmlns:a16="http://schemas.microsoft.com/office/drawing/2014/main" id="{62CC85E1-3164-44D1-A908-A3B09C742F55}"/>
              </a:ext>
            </a:extLst>
          </p:cNvPr>
          <p:cNvSpPr txBox="1"/>
          <p:nvPr userDrawn="1"/>
        </p:nvSpPr>
        <p:spPr>
          <a:xfrm>
            <a:off x="258605" y="1323559"/>
            <a:ext cx="492443" cy="4042929"/>
          </a:xfrm>
          <a:prstGeom prst="rect">
            <a:avLst/>
          </a:prstGeom>
          <a:solidFill>
            <a:schemeClr val="bg1"/>
          </a:solidFill>
        </p:spPr>
        <p:txBody>
          <a:bodyPr vert="vert270" wrap="square" rtlCol="0">
            <a:spAutoFit/>
          </a:bodyPr>
          <a:lstStyle/>
          <a:p>
            <a:pPr algn="ctr"/>
            <a:r>
              <a:rPr lang="en-US" sz="2000" b="1" spc="600" dirty="0"/>
              <a:t>TOP SCORE </a:t>
            </a:r>
            <a:r>
              <a:rPr lang="en-US" sz="2000" b="1" spc="600" dirty="0">
                <a:solidFill>
                  <a:srgbClr val="E32D91"/>
                </a:solidFill>
              </a:rPr>
              <a:t>WRITING</a:t>
            </a:r>
          </a:p>
        </p:txBody>
      </p:sp>
      <p:sp>
        <p:nvSpPr>
          <p:cNvPr id="17" name="TextBox 16">
            <a:extLst>
              <a:ext uri="{FF2B5EF4-FFF2-40B4-BE49-F238E27FC236}">
                <a16:creationId xmlns:a16="http://schemas.microsoft.com/office/drawing/2014/main" id="{0351BC7F-1209-45AD-A322-F435B1B75239}"/>
              </a:ext>
            </a:extLst>
          </p:cNvPr>
          <p:cNvSpPr txBox="1"/>
          <p:nvPr userDrawn="1"/>
        </p:nvSpPr>
        <p:spPr>
          <a:xfrm>
            <a:off x="258605" y="1403823"/>
            <a:ext cx="492443" cy="4042929"/>
          </a:xfrm>
          <a:prstGeom prst="rect">
            <a:avLst/>
          </a:prstGeom>
          <a:solidFill>
            <a:schemeClr val="bg1"/>
          </a:solidFill>
        </p:spPr>
        <p:txBody>
          <a:bodyPr vert="vert270" wrap="square" rtlCol="0">
            <a:spAutoFit/>
          </a:bodyPr>
          <a:lstStyle/>
          <a:p>
            <a:pPr algn="ctr"/>
            <a:r>
              <a:rPr lang="en-US" sz="2000" b="1" spc="600" dirty="0">
                <a:effectLst>
                  <a:outerShdw blurRad="38100" dist="38100" dir="2700000" algn="tl">
                    <a:srgbClr val="000000">
                      <a:alpha val="43137"/>
                    </a:srgbClr>
                  </a:outerShdw>
                </a:effectLst>
              </a:rPr>
              <a:t>TOP SCORE </a:t>
            </a:r>
            <a:r>
              <a:rPr lang="en-US" sz="2000" b="1" spc="600" dirty="0">
                <a:solidFill>
                  <a:srgbClr val="E32D91"/>
                </a:solidFill>
                <a:effectLst>
                  <a:outerShdw blurRad="38100" dist="38100" dir="2700000" algn="tl">
                    <a:srgbClr val="000000">
                      <a:alpha val="43137"/>
                    </a:srgbClr>
                  </a:outerShdw>
                </a:effectLst>
              </a:rPr>
              <a:t>WRITING</a:t>
            </a:r>
          </a:p>
        </p:txBody>
      </p:sp>
    </p:spTree>
    <p:extLst>
      <p:ext uri="{BB962C8B-B14F-4D97-AF65-F5344CB8AC3E}">
        <p14:creationId xmlns:p14="http://schemas.microsoft.com/office/powerpoint/2010/main" val="3622922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vider Slide 2">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F234FF3D-DFA8-484F-A7A7-95C7BF99FEF3}"/>
              </a:ext>
            </a:extLst>
          </p:cNvPr>
          <p:cNvSpPr>
            <a:spLocks noGrp="1"/>
          </p:cNvSpPr>
          <p:nvPr>
            <p:ph type="pic" sz="quarter" idx="71"/>
          </p:nvPr>
        </p:nvSpPr>
        <p:spPr>
          <a:xfrm>
            <a:off x="1104901" y="0"/>
            <a:ext cx="5402083" cy="6858000"/>
          </a:xfrm>
          <a:custGeom>
            <a:avLst/>
            <a:gdLst>
              <a:gd name="connsiteX0" fmla="*/ 0 w 5402083"/>
              <a:gd name="connsiteY0" fmla="*/ 0 h 6858000"/>
              <a:gd name="connsiteX1" fmla="*/ 5401085 w 5402083"/>
              <a:gd name="connsiteY1" fmla="*/ 0 h 6858000"/>
              <a:gd name="connsiteX2" fmla="*/ 5355776 w 5402083"/>
              <a:gd name="connsiteY2" fmla="*/ 42971 h 6858000"/>
              <a:gd name="connsiteX3" fmla="*/ 3946012 w 5402083"/>
              <a:gd name="connsiteY3" fmla="*/ 3428527 h 6858000"/>
              <a:gd name="connsiteX4" fmla="*/ 5355776 w 5402083"/>
              <a:gd name="connsiteY4" fmla="*/ 6814084 h 6858000"/>
              <a:gd name="connsiteX5" fmla="*/ 5402083 w 5402083"/>
              <a:gd name="connsiteY5" fmla="*/ 6858000 h 6858000"/>
              <a:gd name="connsiteX6" fmla="*/ 0 w 540208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083" h="6858000">
                <a:moveTo>
                  <a:pt x="0" y="0"/>
                </a:moveTo>
                <a:lnTo>
                  <a:pt x="5401085" y="0"/>
                </a:lnTo>
                <a:lnTo>
                  <a:pt x="5355776" y="42971"/>
                </a:lnTo>
                <a:cubicBezTo>
                  <a:pt x="4484752" y="909410"/>
                  <a:pt x="3946012" y="2106385"/>
                  <a:pt x="3946012" y="3428527"/>
                </a:cubicBezTo>
                <a:cubicBezTo>
                  <a:pt x="3946012" y="4750669"/>
                  <a:pt x="4484752" y="5947644"/>
                  <a:pt x="5355776" y="6814084"/>
                </a:cubicBezTo>
                <a:lnTo>
                  <a:pt x="5402083" y="6858000"/>
                </a:lnTo>
                <a:lnTo>
                  <a:pt x="0" y="6858000"/>
                </a:lnTo>
                <a:close/>
              </a:path>
            </a:pathLst>
          </a:custGeom>
          <a:solidFill>
            <a:schemeClr val="bg1">
              <a:lumMod val="95000"/>
            </a:schemeClr>
          </a:solidFill>
        </p:spPr>
        <p:txBody>
          <a:bodyPr wrap="square">
            <a:noAutofit/>
          </a:bodyPr>
          <a:lstStyle/>
          <a:p>
            <a:r>
              <a:rPr lang="en-US" dirty="0"/>
              <a:t>Click icon to add picture</a:t>
            </a:r>
          </a:p>
        </p:txBody>
      </p:sp>
      <p:sp>
        <p:nvSpPr>
          <p:cNvPr id="15" name="Номер слайда 21"/>
          <p:cNvSpPr>
            <a:spLocks noGrp="1"/>
          </p:cNvSpPr>
          <p:nvPr>
            <p:ph type="sldNum" sz="quarter" idx="4"/>
          </p:nvPr>
        </p:nvSpPr>
        <p:spPr>
          <a:xfrm>
            <a:off x="10928820" y="441326"/>
            <a:ext cx="703476" cy="244475"/>
          </a:xfrm>
          <a:prstGeom prst="rect">
            <a:avLst/>
          </a:prstGeom>
          <a:noFill/>
        </p:spPr>
        <p:txBody>
          <a:bodyPr vert="horz" lIns="0" tIns="0" rIns="0" bIns="0" rtlCol="0" anchor="ctr"/>
          <a:lstStyle>
            <a:lvl1pPr algn="r">
              <a:defRPr sz="803" b="1">
                <a:solidFill>
                  <a:schemeClr val="tx1">
                    <a:alpha val="50000"/>
                  </a:schemeClr>
                </a:solidFill>
                <a:latin typeface="+mn-lt"/>
              </a:defRPr>
            </a:lvl1pPr>
          </a:lstStyle>
          <a:p>
            <a:fld id="{D8D877B3-D348-4611-9BDB-C5374591D951}" type="slidenum">
              <a:rPr lang="en-US" smtClean="0"/>
              <a:pPr/>
              <a:t>‹#›</a:t>
            </a:fld>
            <a:endParaRPr lang="en-US" dirty="0"/>
          </a:p>
        </p:txBody>
      </p:sp>
      <p:sp>
        <p:nvSpPr>
          <p:cNvPr id="22" name="Oval 21"/>
          <p:cNvSpPr/>
          <p:nvPr userDrawn="1"/>
        </p:nvSpPr>
        <p:spPr>
          <a:xfrm>
            <a:off x="1104900"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b" anchorCtr="0"/>
          <a:lstStyle/>
          <a:p>
            <a:pPr algn="ctr"/>
            <a:endParaRPr lang="en-US" sz="2700" dirty="0"/>
          </a:p>
        </p:txBody>
      </p:sp>
      <p:sp>
        <p:nvSpPr>
          <p:cNvPr id="23" name="Text Placeholder 2">
            <a:extLst>
              <a:ext uri="{FF2B5EF4-FFF2-40B4-BE49-F238E27FC236}">
                <a16:creationId xmlns:a16="http://schemas.microsoft.com/office/drawing/2014/main" id="{5A9A0366-A1B7-4E16-B13E-603846466E26}"/>
              </a:ext>
            </a:extLst>
          </p:cNvPr>
          <p:cNvSpPr>
            <a:spLocks noGrp="1"/>
          </p:cNvSpPr>
          <p:nvPr>
            <p:ph type="body" idx="13" hasCustomPrompt="1"/>
          </p:nvPr>
        </p:nvSpPr>
        <p:spPr>
          <a:xfrm>
            <a:off x="6368726" y="3534503"/>
            <a:ext cx="4560094" cy="465997"/>
          </a:xfrm>
        </p:spPr>
        <p:txBody>
          <a:bodyPr>
            <a:noAutofit/>
          </a:bodyPr>
          <a:lstStyle>
            <a:lvl1pPr marL="0" indent="0">
              <a:buNone/>
              <a:defRPr sz="18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24" name="Freeform: Shape 23">
            <a:extLst>
              <a:ext uri="{FF2B5EF4-FFF2-40B4-BE49-F238E27FC236}">
                <a16:creationId xmlns:a16="http://schemas.microsoft.com/office/drawing/2014/main" id="{0374FC2C-96CE-4523-B50F-ADC18C0A998B}"/>
              </a:ext>
            </a:extLst>
          </p:cNvPr>
          <p:cNvSpPr/>
          <p:nvPr userDrawn="1"/>
        </p:nvSpPr>
        <p:spPr>
          <a:xfrm rot="10800000">
            <a:off x="8439878" y="5850862"/>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9E8541-FA8A-4117-90A5-95E6E9B80D9D}"/>
              </a:ext>
            </a:extLst>
          </p:cNvPr>
          <p:cNvSpPr>
            <a:spLocks noGrp="1"/>
          </p:cNvSpPr>
          <p:nvPr>
            <p:ph type="title"/>
          </p:nvPr>
        </p:nvSpPr>
        <p:spPr>
          <a:xfrm>
            <a:off x="6365964" y="1864903"/>
            <a:ext cx="4562856" cy="1563624"/>
          </a:xfrm>
        </p:spPr>
        <p:txBody>
          <a:bodyPr vert="horz" lIns="91440" tIns="0" rIns="91440" bIns="0" rtlCol="0" anchor="b" anchorCtr="0">
            <a:noAutofit/>
          </a:bodyPr>
          <a:lstStyle>
            <a:lvl1pPr>
              <a:defRPr lang="en-US" sz="3600" b="0" baseline="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
        <p:nvSpPr>
          <p:cNvPr id="10" name="TextBox 9">
            <a:extLst>
              <a:ext uri="{FF2B5EF4-FFF2-40B4-BE49-F238E27FC236}">
                <a16:creationId xmlns:a16="http://schemas.microsoft.com/office/drawing/2014/main" id="{2E29C8A9-F955-4876-B919-FEDA04AB7FFB}"/>
              </a:ext>
            </a:extLst>
          </p:cNvPr>
          <p:cNvSpPr txBox="1"/>
          <p:nvPr userDrawn="1"/>
        </p:nvSpPr>
        <p:spPr>
          <a:xfrm>
            <a:off x="258605" y="1323559"/>
            <a:ext cx="492443" cy="4042929"/>
          </a:xfrm>
          <a:prstGeom prst="rect">
            <a:avLst/>
          </a:prstGeom>
          <a:solidFill>
            <a:schemeClr val="bg1"/>
          </a:solidFill>
        </p:spPr>
        <p:txBody>
          <a:bodyPr vert="vert270" wrap="square" rtlCol="0">
            <a:spAutoFit/>
          </a:bodyPr>
          <a:lstStyle/>
          <a:p>
            <a:pPr algn="ctr"/>
            <a:r>
              <a:rPr lang="en-US" sz="2000" b="1" spc="600" dirty="0"/>
              <a:t>TOP SCORE </a:t>
            </a:r>
            <a:r>
              <a:rPr lang="en-US" sz="2000" b="1" spc="600" dirty="0">
                <a:solidFill>
                  <a:srgbClr val="E32D91"/>
                </a:solidFill>
              </a:rPr>
              <a:t>WRITING</a:t>
            </a:r>
          </a:p>
        </p:txBody>
      </p:sp>
      <p:sp>
        <p:nvSpPr>
          <p:cNvPr id="11" name="TextBox 10">
            <a:extLst>
              <a:ext uri="{FF2B5EF4-FFF2-40B4-BE49-F238E27FC236}">
                <a16:creationId xmlns:a16="http://schemas.microsoft.com/office/drawing/2014/main" id="{52699F00-3139-4E5B-9366-CC26DC0FDD61}"/>
              </a:ext>
            </a:extLst>
          </p:cNvPr>
          <p:cNvSpPr txBox="1"/>
          <p:nvPr userDrawn="1"/>
        </p:nvSpPr>
        <p:spPr>
          <a:xfrm>
            <a:off x="319821" y="1323558"/>
            <a:ext cx="492443" cy="4042929"/>
          </a:xfrm>
          <a:prstGeom prst="rect">
            <a:avLst/>
          </a:prstGeom>
          <a:solidFill>
            <a:schemeClr val="bg1"/>
          </a:solidFill>
        </p:spPr>
        <p:txBody>
          <a:bodyPr vert="vert270" wrap="square" rtlCol="0">
            <a:spAutoFit/>
          </a:bodyPr>
          <a:lstStyle/>
          <a:p>
            <a:pPr algn="ctr"/>
            <a:r>
              <a:rPr lang="en-US" sz="2000" b="1" spc="600" dirty="0">
                <a:effectLst>
                  <a:outerShdw blurRad="38100" dist="38100" dir="2700000" algn="tl">
                    <a:srgbClr val="000000">
                      <a:alpha val="43137"/>
                    </a:srgbClr>
                  </a:outerShdw>
                </a:effectLst>
              </a:rPr>
              <a:t>TOP SCORE </a:t>
            </a:r>
            <a:r>
              <a:rPr lang="en-US" sz="2000" b="1" spc="600" dirty="0">
                <a:solidFill>
                  <a:srgbClr val="E32D91"/>
                </a:solidFill>
                <a:effectLst>
                  <a:outerShdw blurRad="38100" dist="38100" dir="2700000" algn="tl">
                    <a:srgbClr val="000000">
                      <a:alpha val="43137"/>
                    </a:srgbClr>
                  </a:outerShdw>
                </a:effectLst>
              </a:rPr>
              <a:t>WRITING</a:t>
            </a:r>
          </a:p>
        </p:txBody>
      </p:sp>
    </p:spTree>
    <p:extLst>
      <p:ext uri="{BB962C8B-B14F-4D97-AF65-F5344CB8AC3E}">
        <p14:creationId xmlns:p14="http://schemas.microsoft.com/office/powerpoint/2010/main" val="3298736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A32EE4F-6B2E-4FCC-BC34-5BF831F90260}"/>
              </a:ext>
            </a:extLst>
          </p:cNvPr>
          <p:cNvPicPr>
            <a:picLocks noChangeAspect="1"/>
          </p:cNvPicPr>
          <p:nvPr userDrawn="1"/>
        </p:nvPicPr>
        <p:blipFill>
          <a:blip r:embed="rId2"/>
          <a:srcRect/>
          <a:stretch>
            <a:fillRect/>
          </a:stretch>
        </p:blipFill>
        <p:spPr>
          <a:xfrm>
            <a:off x="7725747" y="0"/>
            <a:ext cx="4466253" cy="6858000"/>
          </a:xfrm>
          <a:custGeom>
            <a:avLst/>
            <a:gdLst>
              <a:gd name="connsiteX0" fmla="*/ 0 w 6766561"/>
              <a:gd name="connsiteY0" fmla="*/ 0 h 6858000"/>
              <a:gd name="connsiteX1" fmla="*/ 6766561 w 6766561"/>
              <a:gd name="connsiteY1" fmla="*/ 0 h 6858000"/>
              <a:gd name="connsiteX2" fmla="*/ 6766561 w 6766561"/>
              <a:gd name="connsiteY2" fmla="*/ 6858000 h 6858000"/>
              <a:gd name="connsiteX3" fmla="*/ 0 w 67665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66561" h="6858000">
                <a:moveTo>
                  <a:pt x="0" y="0"/>
                </a:moveTo>
                <a:lnTo>
                  <a:pt x="6766561" y="0"/>
                </a:lnTo>
                <a:lnTo>
                  <a:pt x="6766561" y="6858000"/>
                </a:lnTo>
                <a:lnTo>
                  <a:pt x="0" y="6858000"/>
                </a:lnTo>
                <a:close/>
              </a:path>
            </a:pathLst>
          </a:custGeom>
        </p:spPr>
      </p:pic>
      <p:sp>
        <p:nvSpPr>
          <p:cNvPr id="23" name="Oval 22"/>
          <p:cNvSpPr/>
          <p:nvPr/>
        </p:nvSpPr>
        <p:spPr>
          <a:xfrm>
            <a:off x="1755742"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B4B38687-48E7-4488-BB10-BDE4F5A73622}"/>
              </a:ext>
            </a:extLst>
          </p:cNvPr>
          <p:cNvSpPr>
            <a:spLocks noGrp="1"/>
          </p:cNvSpPr>
          <p:nvPr>
            <p:ph type="title"/>
          </p:nvPr>
        </p:nvSpPr>
        <p:spPr>
          <a:xfrm>
            <a:off x="1533144" y="1237089"/>
            <a:ext cx="4562856" cy="1563624"/>
          </a:xfrm>
        </p:spPr>
        <p:txBody>
          <a:bodyPr vert="horz" lIns="91440" tIns="0" rIns="91440" bIns="0" rtlCol="0" anchor="b" anchorCtr="0">
            <a:noAutofit/>
          </a:bodyPr>
          <a:lstStyle>
            <a:lvl1pPr>
              <a:defRPr lang="en-US" sz="3600" b="0" baseline="0" dirty="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
        <p:nvSpPr>
          <p:cNvPr id="6" name="Rectangle 5">
            <a:extLst>
              <a:ext uri="{FF2B5EF4-FFF2-40B4-BE49-F238E27FC236}">
                <a16:creationId xmlns:a16="http://schemas.microsoft.com/office/drawing/2014/main" id="{9F3A5C24-92D8-4CC1-AF50-F29B9C30BDBB}"/>
              </a:ext>
            </a:extLst>
          </p:cNvPr>
          <p:cNvSpPr/>
          <p:nvPr userDrawn="1"/>
        </p:nvSpPr>
        <p:spPr>
          <a:xfrm>
            <a:off x="7557222" y="0"/>
            <a:ext cx="4685657"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89F459E6-70DE-4FF8-AD0C-1B49B34CF781}"/>
              </a:ext>
            </a:extLst>
          </p:cNvPr>
          <p:cNvSpPr>
            <a:spLocks noGrp="1"/>
          </p:cNvSpPr>
          <p:nvPr>
            <p:ph type="body" idx="1"/>
          </p:nvPr>
        </p:nvSpPr>
        <p:spPr>
          <a:xfrm>
            <a:off x="1533143" y="2888791"/>
            <a:ext cx="4562856" cy="2410459"/>
          </a:xfrm>
        </p:spPr>
        <p:txBody>
          <a:bodyPr vert="horz" lIns="91440" tIns="73152" rIns="91440" bIns="45720" rtlCol="0">
            <a:noAutofit/>
          </a:bodyPr>
          <a:lstStyle>
            <a:lvl1pPr marL="0" indent="0" algn="l">
              <a:buNone/>
              <a:defRPr lang="en-US" sz="1400" b="0" i="0" baseline="0">
                <a:effectLst/>
              </a:defRPr>
            </a:lvl1pPr>
          </a:lstStyle>
          <a:p>
            <a:pPr marL="228600" lvl="0" indent="-228600">
              <a:lnSpc>
                <a:spcPct val="145000"/>
              </a:lnSpc>
              <a:spcBef>
                <a:spcPts val="0"/>
              </a:spcBef>
            </a:pPr>
            <a:r>
              <a:rPr lang="en-US"/>
              <a:t>Click to edit Master text styles</a:t>
            </a:r>
          </a:p>
        </p:txBody>
      </p:sp>
      <p:sp>
        <p:nvSpPr>
          <p:cNvPr id="12" name="TextBox 11">
            <a:extLst>
              <a:ext uri="{FF2B5EF4-FFF2-40B4-BE49-F238E27FC236}">
                <a16:creationId xmlns:a16="http://schemas.microsoft.com/office/drawing/2014/main" id="{26E398BF-4468-4289-854A-609D7F010F65}"/>
              </a:ext>
            </a:extLst>
          </p:cNvPr>
          <p:cNvSpPr txBox="1"/>
          <p:nvPr userDrawn="1"/>
        </p:nvSpPr>
        <p:spPr>
          <a:xfrm>
            <a:off x="258605" y="1323559"/>
            <a:ext cx="492443" cy="4042929"/>
          </a:xfrm>
          <a:prstGeom prst="rect">
            <a:avLst/>
          </a:prstGeom>
          <a:solidFill>
            <a:schemeClr val="bg1"/>
          </a:solidFill>
        </p:spPr>
        <p:txBody>
          <a:bodyPr vert="vert270" wrap="square" rtlCol="0">
            <a:spAutoFit/>
          </a:bodyPr>
          <a:lstStyle/>
          <a:p>
            <a:pPr algn="ctr"/>
            <a:r>
              <a:rPr lang="en-US" sz="2000" b="1" spc="600" dirty="0"/>
              <a:t>TOP SCORE </a:t>
            </a:r>
            <a:r>
              <a:rPr lang="en-US" sz="2000" b="1" spc="600" dirty="0">
                <a:solidFill>
                  <a:srgbClr val="E32D91"/>
                </a:solidFill>
              </a:rPr>
              <a:t>WRITING</a:t>
            </a:r>
          </a:p>
        </p:txBody>
      </p:sp>
      <p:sp>
        <p:nvSpPr>
          <p:cNvPr id="13" name="TextBox 12">
            <a:extLst>
              <a:ext uri="{FF2B5EF4-FFF2-40B4-BE49-F238E27FC236}">
                <a16:creationId xmlns:a16="http://schemas.microsoft.com/office/drawing/2014/main" id="{AB95C092-504A-474B-BA7F-398213C33CA0}"/>
              </a:ext>
            </a:extLst>
          </p:cNvPr>
          <p:cNvSpPr txBox="1"/>
          <p:nvPr userDrawn="1"/>
        </p:nvSpPr>
        <p:spPr>
          <a:xfrm>
            <a:off x="294518" y="1312840"/>
            <a:ext cx="492443" cy="4042929"/>
          </a:xfrm>
          <a:prstGeom prst="rect">
            <a:avLst/>
          </a:prstGeom>
          <a:solidFill>
            <a:schemeClr val="bg1"/>
          </a:solidFill>
        </p:spPr>
        <p:txBody>
          <a:bodyPr vert="vert270" wrap="square" rtlCol="0">
            <a:spAutoFit/>
          </a:bodyPr>
          <a:lstStyle/>
          <a:p>
            <a:pPr algn="ctr"/>
            <a:r>
              <a:rPr lang="en-US" sz="2000" b="1" spc="600" dirty="0">
                <a:effectLst>
                  <a:outerShdw blurRad="38100" dist="38100" dir="2700000" algn="tl">
                    <a:srgbClr val="000000">
                      <a:alpha val="43137"/>
                    </a:srgbClr>
                  </a:outerShdw>
                </a:effectLst>
              </a:rPr>
              <a:t>TOP SCORE </a:t>
            </a:r>
            <a:r>
              <a:rPr lang="en-US" sz="2000" b="1" spc="600" dirty="0">
                <a:solidFill>
                  <a:srgbClr val="E32D91"/>
                </a:solidFill>
                <a:effectLst>
                  <a:outerShdw blurRad="38100" dist="38100" dir="2700000" algn="tl">
                    <a:srgbClr val="000000">
                      <a:alpha val="43137"/>
                    </a:srgbClr>
                  </a:outerShdw>
                </a:effectLst>
              </a:rPr>
              <a:t>WRITING</a:t>
            </a:r>
          </a:p>
        </p:txBody>
      </p:sp>
    </p:spTree>
    <p:extLst>
      <p:ext uri="{BB962C8B-B14F-4D97-AF65-F5344CB8AC3E}">
        <p14:creationId xmlns:p14="http://schemas.microsoft.com/office/powerpoint/2010/main" val="236975078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hasCustomPrompt="1"/>
          </p:nvPr>
        </p:nvSpPr>
        <p:spPr/>
        <p:txBody>
          <a:bodyPr/>
          <a:lstStyle>
            <a:lvl1pPr>
              <a:defRPr/>
            </a:lvl1pPr>
          </a:lstStyle>
          <a:p>
            <a:r>
              <a:rPr lang="en-US" dirty="0"/>
              <a:t>Planning</a:t>
            </a:r>
          </a:p>
        </p:txBody>
      </p:sp>
      <p:sp>
        <p:nvSpPr>
          <p:cNvPr id="13" name="Content Placeholder 2">
            <a:extLst>
              <a:ext uri="{FF2B5EF4-FFF2-40B4-BE49-F238E27FC236}">
                <a16:creationId xmlns:a16="http://schemas.microsoft.com/office/drawing/2014/main" id="{28B56F67-6D31-4B9E-8530-E063E5785A3B}"/>
              </a:ext>
            </a:extLst>
          </p:cNvPr>
          <p:cNvSpPr>
            <a:spLocks noGrp="1"/>
          </p:cNvSpPr>
          <p:nvPr>
            <p:ph sz="half" idx="1"/>
          </p:nvPr>
        </p:nvSpPr>
        <p:spPr>
          <a:xfrm>
            <a:off x="1104900" y="1338606"/>
            <a:ext cx="4914900" cy="4838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69E53391-9670-4404-BC42-063A6EC48EAA}"/>
              </a:ext>
            </a:extLst>
          </p:cNvPr>
          <p:cNvSpPr>
            <a:spLocks noGrp="1"/>
          </p:cNvSpPr>
          <p:nvPr>
            <p:ph sz="half" idx="2"/>
          </p:nvPr>
        </p:nvSpPr>
        <p:spPr>
          <a:xfrm>
            <a:off x="6229349" y="1295271"/>
            <a:ext cx="5181598" cy="4838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1A7BCB93-7E07-4DE3-9CAE-666DA8E3AF01}"/>
              </a:ext>
            </a:extLst>
          </p:cNvPr>
          <p:cNvSpPr txBox="1"/>
          <p:nvPr userDrawn="1"/>
        </p:nvSpPr>
        <p:spPr>
          <a:xfrm>
            <a:off x="258605" y="1323559"/>
            <a:ext cx="492443" cy="4042929"/>
          </a:xfrm>
          <a:prstGeom prst="rect">
            <a:avLst/>
          </a:prstGeom>
          <a:solidFill>
            <a:schemeClr val="bg1"/>
          </a:solidFill>
        </p:spPr>
        <p:txBody>
          <a:bodyPr vert="vert270" wrap="square" rtlCol="0">
            <a:spAutoFit/>
          </a:bodyPr>
          <a:lstStyle/>
          <a:p>
            <a:pPr algn="ctr"/>
            <a:r>
              <a:rPr lang="en-US" sz="2000" b="1" spc="600" dirty="0"/>
              <a:t>TOP SCORE </a:t>
            </a:r>
            <a:r>
              <a:rPr lang="en-US" sz="2000" b="1" spc="600" dirty="0">
                <a:solidFill>
                  <a:srgbClr val="E32D91"/>
                </a:solidFill>
              </a:rPr>
              <a:t>WRITING</a:t>
            </a:r>
          </a:p>
        </p:txBody>
      </p:sp>
      <p:sp>
        <p:nvSpPr>
          <p:cNvPr id="17" name="TextBox 16">
            <a:extLst>
              <a:ext uri="{FF2B5EF4-FFF2-40B4-BE49-F238E27FC236}">
                <a16:creationId xmlns:a16="http://schemas.microsoft.com/office/drawing/2014/main" id="{4402EE68-F089-42C5-AB83-6857EF5A5FC9}"/>
              </a:ext>
            </a:extLst>
          </p:cNvPr>
          <p:cNvSpPr txBox="1"/>
          <p:nvPr userDrawn="1"/>
        </p:nvSpPr>
        <p:spPr>
          <a:xfrm>
            <a:off x="296874" y="1319322"/>
            <a:ext cx="492443" cy="4042929"/>
          </a:xfrm>
          <a:prstGeom prst="rect">
            <a:avLst/>
          </a:prstGeom>
          <a:solidFill>
            <a:schemeClr val="bg1"/>
          </a:solidFill>
        </p:spPr>
        <p:txBody>
          <a:bodyPr vert="vert270" wrap="square" rtlCol="0">
            <a:spAutoFit/>
          </a:bodyPr>
          <a:lstStyle/>
          <a:p>
            <a:pPr algn="ctr"/>
            <a:r>
              <a:rPr lang="en-US" sz="2000" b="1" spc="600" dirty="0">
                <a:effectLst>
                  <a:outerShdw blurRad="38100" dist="38100" dir="2700000" algn="tl">
                    <a:srgbClr val="000000">
                      <a:alpha val="43137"/>
                    </a:srgbClr>
                  </a:outerShdw>
                </a:effectLst>
              </a:rPr>
              <a:t>TOP SCORE </a:t>
            </a:r>
            <a:r>
              <a:rPr lang="en-US" sz="2000" b="1" spc="600" dirty="0">
                <a:solidFill>
                  <a:srgbClr val="E32D91"/>
                </a:solidFill>
                <a:effectLst>
                  <a:outerShdw blurRad="38100" dist="38100" dir="2700000" algn="tl">
                    <a:srgbClr val="000000">
                      <a:alpha val="43137"/>
                    </a:srgbClr>
                  </a:outerShdw>
                </a:effectLst>
              </a:rPr>
              <a:t>WRITING</a:t>
            </a:r>
          </a:p>
        </p:txBody>
      </p:sp>
    </p:spTree>
    <p:extLst>
      <p:ext uri="{BB962C8B-B14F-4D97-AF65-F5344CB8AC3E}">
        <p14:creationId xmlns:p14="http://schemas.microsoft.com/office/powerpoint/2010/main" val="1950755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D01DAC-95B2-4F9E-A9B4-92382F943753}"/>
              </a:ext>
            </a:extLst>
          </p:cNvPr>
          <p:cNvSpPr>
            <a:spLocks noGrp="1"/>
          </p:cNvSpPr>
          <p:nvPr>
            <p:ph type="title"/>
          </p:nvPr>
        </p:nvSpPr>
        <p:spPr>
          <a:xfrm>
            <a:off x="1104900" y="365125"/>
            <a:ext cx="10248899" cy="70327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7D57AA7-D108-4C6F-9455-5A9AC5F7DB73}"/>
              </a:ext>
            </a:extLst>
          </p:cNvPr>
          <p:cNvSpPr>
            <a:spLocks noGrp="1"/>
          </p:cNvSpPr>
          <p:nvPr>
            <p:ph type="body" idx="1"/>
          </p:nvPr>
        </p:nvSpPr>
        <p:spPr>
          <a:xfrm>
            <a:off x="1104900" y="1825625"/>
            <a:ext cx="1024889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3BBCC2B-A9FA-4472-8509-74B42C12A8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cxnSp>
        <p:nvCxnSpPr>
          <p:cNvPr id="13" name="Straight Connector 12">
            <a:extLst>
              <a:ext uri="{FF2B5EF4-FFF2-40B4-BE49-F238E27FC236}">
                <a16:creationId xmlns:a16="http://schemas.microsoft.com/office/drawing/2014/main" id="{1BD32F58-EB48-4836-BA45-971BA1AA1608}"/>
              </a:ext>
            </a:extLst>
          </p:cNvPr>
          <p:cNvCxnSpPr/>
          <p:nvPr userDrawn="1"/>
        </p:nvCxnSpPr>
        <p:spPr>
          <a:xfrm>
            <a:off x="559704" y="5537210"/>
            <a:ext cx="0" cy="1320791"/>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sp>
        <p:nvSpPr>
          <p:cNvPr id="18" name="Shape 61">
            <a:extLst>
              <a:ext uri="{FF2B5EF4-FFF2-40B4-BE49-F238E27FC236}">
                <a16:creationId xmlns:a16="http://schemas.microsoft.com/office/drawing/2014/main" id="{9DA099E0-27DA-42BD-9D42-E4CA07B78FDD}"/>
              </a:ext>
            </a:extLst>
          </p:cNvPr>
          <p:cNvSpPr/>
          <p:nvPr userDrawn="1"/>
        </p:nvSpPr>
        <p:spPr>
          <a:xfrm rot="16200000">
            <a:off x="-1548505" y="3225098"/>
            <a:ext cx="4216420" cy="407804"/>
          </a:xfrm>
          <a:prstGeom prst="rect">
            <a:avLst/>
          </a:prstGeom>
          <a:ln w="3175">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marL="0" indent="0" algn="ctr">
              <a:buFont typeface="Arial" panose="020B0604020202020204" pitchFamily="34" charset="0"/>
              <a:buNone/>
              <a:defRPr sz="3000">
                <a:solidFill>
                  <a:srgbClr val="3A3B39"/>
                </a:solidFill>
                <a:latin typeface="Bebas"/>
                <a:ea typeface="Bebas"/>
                <a:cs typeface="Bebas"/>
                <a:sym typeface="Bebas"/>
              </a:defRPr>
            </a:pPr>
            <a:r>
              <a:rPr lang="en-US" sz="2400" b="1" kern="1200" spc="600" dirty="0">
                <a:solidFill>
                  <a:srgbClr val="2F3342"/>
                </a:solidFill>
                <a:latin typeface="+mn-lt"/>
                <a:ea typeface="+mn-ea"/>
                <a:cs typeface="+mn-cs"/>
                <a:sym typeface="Bebas"/>
              </a:rPr>
              <a:t>4</a:t>
            </a:r>
            <a:r>
              <a:rPr lang="en-US" sz="2400" b="1" kern="1200" spc="600" baseline="30000" dirty="0">
                <a:solidFill>
                  <a:srgbClr val="2F3342"/>
                </a:solidFill>
                <a:latin typeface="+mn-lt"/>
                <a:ea typeface="+mn-ea"/>
                <a:cs typeface="+mn-cs"/>
                <a:sym typeface="Bebas"/>
              </a:rPr>
              <a:t>TH </a:t>
            </a:r>
            <a:r>
              <a:rPr lang="en-US" sz="2400" b="1" kern="1200" spc="600" dirty="0">
                <a:solidFill>
                  <a:schemeClr val="accent1"/>
                </a:solidFill>
                <a:latin typeface="+mn-lt"/>
                <a:ea typeface="+mn-ea"/>
                <a:cs typeface="+mn-cs"/>
                <a:sym typeface="Bebas"/>
              </a:rPr>
              <a:t>COFFEE</a:t>
            </a:r>
            <a:endParaRPr lang="en-US" sz="2400" b="1" i="0" spc="600" dirty="0">
              <a:solidFill>
                <a:schemeClr val="accent1"/>
              </a:solidFill>
              <a:latin typeface="+mn-lt"/>
              <a:cs typeface="Gill Sans" panose="020B0502020104020203" pitchFamily="34" charset="-79"/>
            </a:endParaRPr>
          </a:p>
        </p:txBody>
      </p:sp>
      <p:cxnSp>
        <p:nvCxnSpPr>
          <p:cNvPr id="20" name="Straight Connector 19">
            <a:extLst>
              <a:ext uri="{FF2B5EF4-FFF2-40B4-BE49-F238E27FC236}">
                <a16:creationId xmlns:a16="http://schemas.microsoft.com/office/drawing/2014/main" id="{DFEBA112-2FA0-448A-A373-EB297C4661F0}"/>
              </a:ext>
            </a:extLst>
          </p:cNvPr>
          <p:cNvCxnSpPr/>
          <p:nvPr userDrawn="1"/>
        </p:nvCxnSpPr>
        <p:spPr>
          <a:xfrm>
            <a:off x="559704" y="0"/>
            <a:ext cx="0" cy="1320791"/>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E824DA3-7E69-43C5-A52A-4A1811D6DB8D}"/>
              </a:ext>
            </a:extLst>
          </p:cNvPr>
          <p:cNvSpPr txBox="1"/>
          <p:nvPr userDrawn="1"/>
        </p:nvSpPr>
        <p:spPr>
          <a:xfrm>
            <a:off x="258605" y="1323559"/>
            <a:ext cx="492443" cy="4042929"/>
          </a:xfrm>
          <a:prstGeom prst="rect">
            <a:avLst/>
          </a:prstGeom>
          <a:solidFill>
            <a:schemeClr val="bg1"/>
          </a:solidFill>
        </p:spPr>
        <p:txBody>
          <a:bodyPr vert="vert270" wrap="square" rtlCol="0">
            <a:spAutoFit/>
          </a:bodyPr>
          <a:lstStyle/>
          <a:p>
            <a:pPr algn="ctr"/>
            <a:r>
              <a:rPr lang="en-US" sz="2000" b="1" spc="600" dirty="0"/>
              <a:t>TOP SCORE </a:t>
            </a:r>
            <a:r>
              <a:rPr lang="en-US" sz="2000" b="1" spc="600" dirty="0">
                <a:solidFill>
                  <a:srgbClr val="E32D91"/>
                </a:solidFill>
              </a:rPr>
              <a:t>WRITING</a:t>
            </a:r>
          </a:p>
        </p:txBody>
      </p:sp>
      <p:sp>
        <p:nvSpPr>
          <p:cNvPr id="10" name="TextBox 9">
            <a:extLst>
              <a:ext uri="{FF2B5EF4-FFF2-40B4-BE49-F238E27FC236}">
                <a16:creationId xmlns:a16="http://schemas.microsoft.com/office/drawing/2014/main" id="{9CB63730-CD57-41B4-996F-6F0756D3E003}"/>
              </a:ext>
            </a:extLst>
          </p:cNvPr>
          <p:cNvSpPr txBox="1"/>
          <p:nvPr userDrawn="1"/>
        </p:nvSpPr>
        <p:spPr>
          <a:xfrm>
            <a:off x="292565" y="1340834"/>
            <a:ext cx="492443" cy="4042929"/>
          </a:xfrm>
          <a:prstGeom prst="rect">
            <a:avLst/>
          </a:prstGeom>
          <a:solidFill>
            <a:schemeClr val="bg1"/>
          </a:solidFill>
        </p:spPr>
        <p:txBody>
          <a:bodyPr vert="vert270" wrap="square" rtlCol="0">
            <a:spAutoFit/>
          </a:bodyPr>
          <a:lstStyle/>
          <a:p>
            <a:pPr algn="ctr"/>
            <a:r>
              <a:rPr lang="en-US" sz="2000" b="1" spc="600" dirty="0">
                <a:effectLst>
                  <a:outerShdw blurRad="38100" dist="38100" dir="2700000" algn="tl">
                    <a:srgbClr val="000000">
                      <a:alpha val="43137"/>
                    </a:srgbClr>
                  </a:outerShdw>
                </a:effectLst>
              </a:rPr>
              <a:t>TOP SCORE </a:t>
            </a:r>
            <a:r>
              <a:rPr lang="en-US" sz="2000" b="1" spc="600" dirty="0">
                <a:solidFill>
                  <a:srgbClr val="E32D91"/>
                </a:solidFill>
                <a:effectLst>
                  <a:outerShdw blurRad="38100" dist="38100" dir="2700000" algn="tl">
                    <a:srgbClr val="000000">
                      <a:alpha val="43137"/>
                    </a:srgbClr>
                  </a:outerShdw>
                </a:effectLst>
              </a:rPr>
              <a:t>WRITING</a:t>
            </a:r>
          </a:p>
        </p:txBody>
      </p:sp>
    </p:spTree>
    <p:extLst>
      <p:ext uri="{BB962C8B-B14F-4D97-AF65-F5344CB8AC3E}">
        <p14:creationId xmlns:p14="http://schemas.microsoft.com/office/powerpoint/2010/main" val="1286065101"/>
      </p:ext>
    </p:extLst>
  </p:cSld>
  <p:clrMap bg1="lt1" tx1="dk1" bg2="lt2" tx2="dk2" accent1="accent1" accent2="accent2" accent3="accent3" accent4="accent4" accent5="accent5" accent6="accent6" hlink="hlink" folHlink="folHlink"/>
  <p:sldLayoutIdLst>
    <p:sldLayoutId id="2147483666" r:id="rId1"/>
    <p:sldLayoutId id="2147483650" r:id="rId2"/>
    <p:sldLayoutId id="2147483663" r:id="rId3"/>
    <p:sldLayoutId id="2147483661" r:id="rId4"/>
    <p:sldLayoutId id="2147483662" r:id="rId5"/>
    <p:sldLayoutId id="2147483664" r:id="rId6"/>
    <p:sldLayoutId id="2147483665" r:id="rId7"/>
    <p:sldLayoutId id="2147483677" r:id="rId8"/>
    <p:sldLayoutId id="2147483673" r:id="rId9"/>
    <p:sldLayoutId id="2147483674" r:id="rId10"/>
    <p:sldLayoutId id="2147483680" r:id="rId11"/>
    <p:sldLayoutId id="2147483678" r:id="rId12"/>
    <p:sldLayoutId id="214748367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pngimg.com/download/62472" TargetMode="External"/><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mailto:Jen@topscorewriting.com" TargetMode="Externa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eduspiral.com/2012/04/01/how-to-become-a-teacher" TargetMode="External"/><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hyperlink" Target="http://pngimg.com/download/62472" TargetMode="External"/><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fr/succ%C3%A8s-escaliers-d%C3%A9termination-784350/" TargetMode="External"/><Relationship Id="rId2" Type="http://schemas.openxmlformats.org/officeDocument/2006/relationships/image" Target="../media/image20.jp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kingschoollibrary.blogspot.com/2012/04/typing-games.html"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s://www.flickr.com/photos/armymedicine/13584535514/"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24.tmp"/></Relationships>
</file>

<file path=ppt/slides/_rels/slide32.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27.tm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tmp"/><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www.goodfreephotos.com/other-photos/blackboard-chalkboard.jpg.php" TargetMode="External"/><Relationship Id="rId2" Type="http://schemas.openxmlformats.org/officeDocument/2006/relationships/image" Target="../media/image29.jp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hyperlink" Target="http://theconversation.com/philosophy-for-children-boosts-their-progress-at-school-44261" TargetMode="External"/><Relationship Id="rId4" Type="http://schemas.openxmlformats.org/officeDocument/2006/relationships/image" Target="../media/image30.jp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pngimg.com/download/62472"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journalistsresource.org/studies/international/human-rights/creating-no-excuses-traditional-public-schools" TargetMode="External"/><Relationship Id="rId2" Type="http://schemas.openxmlformats.org/officeDocument/2006/relationships/image" Target="../media/image32.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8" Type="http://schemas.openxmlformats.org/officeDocument/2006/relationships/hyperlink" Target="http://pngimg.com/download/62472" TargetMode="External"/><Relationship Id="rId3" Type="http://schemas.openxmlformats.org/officeDocument/2006/relationships/image" Target="../media/image33.emf"/><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 Id="rId9"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hyperlink" Target="http://pngimg.com/download/62472" TargetMode="External"/><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hyperlink" Target="http://pngimg.com/download/62472"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tmp"/><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tmp"/><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hyperlink" Target="http://pngimg.com/download/62472"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tmp"/><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image" Target="../media/image40.tmp"/><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hyperlink" Target="http://pngimg.com/download/62472"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tmp"/><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hyperlink" Target="https://pixabay.com/en/bricks-wall-stacked-staggered-167072/" TargetMode="External"/><Relationship Id="rId2" Type="http://schemas.openxmlformats.org/officeDocument/2006/relationships/image" Target="../media/image43.jp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tmp"/><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hyperlink" Target="http://pngimg.com/download/62472"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pngimg.com/download/62472" TargetMode="External"/><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blogs.getty.edu/iris/a-teachers-experience-with-arts-integration-in-the-classroom/" TargetMode="External"/><Relationship Id="rId2" Type="http://schemas.openxmlformats.org/officeDocument/2006/relationships/image" Target="../media/image45.jp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pngimg.com/download/62472"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hyperlink" Target="http://pngimg.com/download/62472"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hyperlink" Target="http://pngimg.com/download/62472"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pngimg.com/download/62472"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tmp"/><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pngimg.com/download/62472"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openxmlformats.org/officeDocument/2006/relationships/hyperlink" Target="https://www.melissasbargains.com/school-supply-round-up-for-the-week-of-78/" TargetMode="External"/><Relationship Id="rId3" Type="http://schemas.openxmlformats.org/officeDocument/2006/relationships/image" Target="../media/image49.jpg"/><Relationship Id="rId7" Type="http://schemas.openxmlformats.org/officeDocument/2006/relationships/image" Target="../media/image52.jpg"/><Relationship Id="rId2" Type="http://schemas.openxmlformats.org/officeDocument/2006/relationships/image" Target="../media/image48.tiff"/><Relationship Id="rId1" Type="http://schemas.openxmlformats.org/officeDocument/2006/relationships/slideLayout" Target="../slideLayouts/slideLayout13.xml"/><Relationship Id="rId6" Type="http://schemas.openxmlformats.org/officeDocument/2006/relationships/image" Target="../media/image51.tmp"/><Relationship Id="rId5" Type="http://schemas.openxmlformats.org/officeDocument/2006/relationships/image" Target="../media/image50.emf"/><Relationship Id="rId4" Type="http://schemas.openxmlformats.org/officeDocument/2006/relationships/hyperlink" Target="http://www.carnegieknowledgenetwork.org/briefs/value-added/value-added-stability/" TargetMode="External"/><Relationship Id="rId9"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tmp"/><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image" Target="../media/image55.tmp"/><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58.tmp"/><Relationship Id="rId4" Type="http://schemas.openxmlformats.org/officeDocument/2006/relationships/image" Target="../media/image57.tm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hyperlink" Target="http://pngimg.com/download/62472"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doctorwhonotices.weebly.com/home/-como-adquirir-ingressos-para-the-day-of-the-doctor-online" TargetMode="External"/><Relationship Id="rId5" Type="http://schemas.openxmlformats.org/officeDocument/2006/relationships/image" Target="../media/image59.jpg"/><Relationship Id="rId4" Type="http://schemas.openxmlformats.org/officeDocument/2006/relationships/hyperlink" Target="http://pngimg.com/download/62472"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theconversation.com/why-do-parents-take-such-different-approaches-to-their-kids-education-66198" TargetMode="External"/><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hyperlink" Target="https://bit.ly/2C0kVAc"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61.jpg"/></Relationships>
</file>

<file path=ppt/slides/_rels/slide84.xml.rels><?xml version="1.0" encoding="UTF-8" standalone="yes"?>
<Relationships xmlns="http://schemas.openxmlformats.org/package/2006/relationships"><Relationship Id="rId3" Type="http://schemas.openxmlformats.org/officeDocument/2006/relationships/hyperlink" Target="http://www.topscorewriting.com/"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hyperlink" Target="https://openoregon.pressbooks.pub/collegereading/chapter/lesson-2-1-procrastination/" TargetMode="Externa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921" y="3392284"/>
            <a:ext cx="11102088" cy="987832"/>
          </a:xfrm>
        </p:spPr>
        <p:txBody>
          <a:bodyPr/>
          <a:lstStyle/>
          <a:p>
            <a:r>
              <a:rPr lang="en-US" sz="4800" b="1" dirty="0">
                <a:solidFill>
                  <a:srgbClr val="000000"/>
                </a:solidFill>
                <a:effectLst/>
              </a:rPr>
              <a:t>Raising Your ELA Scores Through Writing:</a:t>
            </a:r>
            <a:endParaRPr lang="en-US" sz="4800" dirty="0"/>
          </a:p>
        </p:txBody>
      </p:sp>
      <p:pic>
        <p:nvPicPr>
          <p:cNvPr id="6" name="Picture 5">
            <a:extLst>
              <a:ext uri="{FF2B5EF4-FFF2-40B4-BE49-F238E27FC236}">
                <a16:creationId xmlns:a16="http://schemas.microsoft.com/office/drawing/2014/main" id="{845D6841-0298-473B-9735-EE3D25E30F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7126" y="809018"/>
            <a:ext cx="5927728" cy="2735877"/>
          </a:xfrm>
          <a:prstGeom prst="rect">
            <a:avLst/>
          </a:prstGeom>
          <a:effectLst>
            <a:outerShdw blurRad="50800" dist="76200" dir="5400000" algn="t" rotWithShape="0">
              <a:prstClr val="black">
                <a:alpha val="40000"/>
              </a:prstClr>
            </a:outerShdw>
          </a:effectLst>
        </p:spPr>
      </p:pic>
      <p:sp>
        <p:nvSpPr>
          <p:cNvPr id="4" name="TextBox 3">
            <a:extLst>
              <a:ext uri="{FF2B5EF4-FFF2-40B4-BE49-F238E27FC236}">
                <a16:creationId xmlns:a16="http://schemas.microsoft.com/office/drawing/2014/main" id="{87B10058-E2E0-3BEE-45E9-DB8D732B7213}"/>
              </a:ext>
            </a:extLst>
          </p:cNvPr>
          <p:cNvSpPr txBox="1"/>
          <p:nvPr/>
        </p:nvSpPr>
        <p:spPr>
          <a:xfrm>
            <a:off x="3991129" y="4398094"/>
            <a:ext cx="4223479" cy="830997"/>
          </a:xfrm>
          <a:prstGeom prst="rect">
            <a:avLst/>
          </a:prstGeom>
          <a:noFill/>
        </p:spPr>
        <p:txBody>
          <a:bodyPr wrap="square">
            <a:spAutoFit/>
          </a:bodyPr>
          <a:lstStyle/>
          <a:p>
            <a:r>
              <a:rPr lang="en-US" sz="4800" b="1" dirty="0">
                <a:solidFill>
                  <a:srgbClr val="000000"/>
                </a:solidFill>
                <a:effectLst/>
                <a:latin typeface="PBButFirstCoffee" panose="02000603000000000000" pitchFamily="2" charset="0"/>
                <a:ea typeface="PBButFirstCoffee" panose="02000603000000000000" pitchFamily="2" charset="0"/>
              </a:rPr>
              <a:t>Simple and Easy</a:t>
            </a:r>
            <a:endParaRPr lang="en-US" sz="4800" dirty="0">
              <a:latin typeface="PBButFirstCoffee" panose="02000603000000000000" pitchFamily="2" charset="0"/>
              <a:ea typeface="PBButFirstCoffee" panose="02000603000000000000" pitchFamily="2" charset="0"/>
            </a:endParaRPr>
          </a:p>
        </p:txBody>
      </p:sp>
    </p:spTree>
    <p:extLst>
      <p:ext uri="{BB962C8B-B14F-4D97-AF65-F5344CB8AC3E}">
        <p14:creationId xmlns:p14="http://schemas.microsoft.com/office/powerpoint/2010/main" val="3876646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E5A3BB83-5713-419A-8DA1-7EC78BC4329A}"/>
              </a:ext>
            </a:extLst>
          </p:cNvPr>
          <p:cNvSpPr txBox="1">
            <a:spLocks/>
          </p:cNvSpPr>
          <p:nvPr/>
        </p:nvSpPr>
        <p:spPr>
          <a:xfrm>
            <a:off x="9239250" y="1677162"/>
            <a:ext cx="3066796" cy="774024"/>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03D0C4"/>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FAST</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GRADE 4-6 RUBRIC:</a:t>
            </a:r>
            <a:endParaRPr kumimoji="0" lang="en-US"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ARGUMENTATIVE </a:t>
            </a:r>
          </a:p>
        </p:txBody>
      </p:sp>
      <p:pic>
        <p:nvPicPr>
          <p:cNvPr id="4" name="Picture 3">
            <a:extLst>
              <a:ext uri="{FF2B5EF4-FFF2-40B4-BE49-F238E27FC236}">
                <a16:creationId xmlns:a16="http://schemas.microsoft.com/office/drawing/2014/main" id="{791F5D26-4418-89F5-7C3B-98BD6451EB54}"/>
              </a:ext>
            </a:extLst>
          </p:cNvPr>
          <p:cNvPicPr preferRelativeResize="0">
            <a:picLocks/>
          </p:cNvPicPr>
          <p:nvPr/>
        </p:nvPicPr>
        <p:blipFill>
          <a:blip r:embed="rId2"/>
          <a:stretch>
            <a:fillRect/>
          </a:stretch>
        </p:blipFill>
        <p:spPr>
          <a:xfrm>
            <a:off x="1168342" y="299466"/>
            <a:ext cx="8193024" cy="6291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9382B3FC-36B9-D2EA-EF91-7D66DA2A24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589087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6581ED-BC40-FB23-1A77-D7E0B2ED6022}"/>
              </a:ext>
            </a:extLst>
          </p:cNvPr>
          <p:cNvPicPr preferRelativeResize="0">
            <a:picLocks/>
          </p:cNvPicPr>
          <p:nvPr/>
        </p:nvPicPr>
        <p:blipFill>
          <a:blip r:embed="rId2"/>
          <a:stretch>
            <a:fillRect/>
          </a:stretch>
        </p:blipFill>
        <p:spPr>
          <a:xfrm>
            <a:off x="1170431" y="337566"/>
            <a:ext cx="8193024" cy="6291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Arrow: Right 5">
            <a:extLst>
              <a:ext uri="{FF2B5EF4-FFF2-40B4-BE49-F238E27FC236}">
                <a16:creationId xmlns:a16="http://schemas.microsoft.com/office/drawing/2014/main" id="{E482DAB7-9C3B-6A2E-987C-789F9C9943C0}"/>
              </a:ext>
            </a:extLst>
          </p:cNvPr>
          <p:cNvSpPr/>
          <p:nvPr/>
        </p:nvSpPr>
        <p:spPr>
          <a:xfrm rot="10800000">
            <a:off x="6384742" y="5135118"/>
            <a:ext cx="306679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4">
            <a:extLst>
              <a:ext uri="{FF2B5EF4-FFF2-40B4-BE49-F238E27FC236}">
                <a16:creationId xmlns:a16="http://schemas.microsoft.com/office/drawing/2014/main" id="{7D586D4A-7798-03DD-E7E3-317C4E0102A9}"/>
              </a:ext>
            </a:extLst>
          </p:cNvPr>
          <p:cNvSpPr txBox="1">
            <a:spLocks/>
          </p:cNvSpPr>
          <p:nvPr/>
        </p:nvSpPr>
        <p:spPr>
          <a:xfrm>
            <a:off x="9239250" y="1677162"/>
            <a:ext cx="3066796" cy="774024"/>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03D0C4"/>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FAST</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GRADE 4-6 RUBRIC:</a:t>
            </a:r>
            <a:endParaRPr kumimoji="0" lang="en-US"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ARGUMENTATIVE </a:t>
            </a:r>
          </a:p>
        </p:txBody>
      </p:sp>
      <p:pic>
        <p:nvPicPr>
          <p:cNvPr id="4" name="Picture 3">
            <a:extLst>
              <a:ext uri="{FF2B5EF4-FFF2-40B4-BE49-F238E27FC236}">
                <a16:creationId xmlns:a16="http://schemas.microsoft.com/office/drawing/2014/main" id="{F6AAE8FD-2D75-C12E-8386-B416484DE1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906084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DD8653-35AA-ED5A-FE9E-77D60220B750}"/>
              </a:ext>
            </a:extLst>
          </p:cNvPr>
          <p:cNvPicPr preferRelativeResize="0">
            <a:picLocks/>
          </p:cNvPicPr>
          <p:nvPr/>
        </p:nvPicPr>
        <p:blipFill>
          <a:blip r:embed="rId2"/>
          <a:stretch>
            <a:fillRect/>
          </a:stretch>
        </p:blipFill>
        <p:spPr>
          <a:xfrm>
            <a:off x="1776753" y="1446245"/>
            <a:ext cx="9710928" cy="4855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4">
            <a:extLst>
              <a:ext uri="{FF2B5EF4-FFF2-40B4-BE49-F238E27FC236}">
                <a16:creationId xmlns:a16="http://schemas.microsoft.com/office/drawing/2014/main" id="{DE9D4783-9D9A-61CA-A77C-B66B7842CE3A}"/>
              </a:ext>
            </a:extLst>
          </p:cNvPr>
          <p:cNvSpPr txBox="1">
            <a:spLocks/>
          </p:cNvSpPr>
          <p:nvPr/>
        </p:nvSpPr>
        <p:spPr>
          <a:xfrm>
            <a:off x="1478717" y="513600"/>
            <a:ext cx="10337761" cy="774024"/>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EXAMPLE ARGUMENTATIVE TEST</a:t>
            </a:r>
            <a:endParaRPr kumimoji="0" lang="en-US" sz="6000" b="1" i="0" u="none" strike="noStrike" kern="1200" cap="none" spc="0" normalizeH="0" baseline="0" noProof="0" dirty="0">
              <a:ln>
                <a:noFill/>
              </a:ln>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endParaRPr>
          </a:p>
        </p:txBody>
      </p:sp>
      <p:cxnSp>
        <p:nvCxnSpPr>
          <p:cNvPr id="5" name="Straight Connector 4">
            <a:extLst>
              <a:ext uri="{FF2B5EF4-FFF2-40B4-BE49-F238E27FC236}">
                <a16:creationId xmlns:a16="http://schemas.microsoft.com/office/drawing/2014/main" id="{BD98AB7F-2397-766B-4DB3-57EE7086B1B9}"/>
              </a:ext>
            </a:extLst>
          </p:cNvPr>
          <p:cNvCxnSpPr>
            <a:cxnSpLocks/>
          </p:cNvCxnSpPr>
          <p:nvPr/>
        </p:nvCxnSpPr>
        <p:spPr>
          <a:xfrm>
            <a:off x="6101715" y="3573018"/>
            <a:ext cx="21469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84F5464-BEE0-93D1-0770-27B43A44A935}"/>
              </a:ext>
            </a:extLst>
          </p:cNvPr>
          <p:cNvCxnSpPr>
            <a:cxnSpLocks/>
          </p:cNvCxnSpPr>
          <p:nvPr/>
        </p:nvCxnSpPr>
        <p:spPr>
          <a:xfrm>
            <a:off x="7721088" y="4290536"/>
            <a:ext cx="10058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BB7ADD-B8FA-C798-0D38-492A5F2D20E3}"/>
              </a:ext>
            </a:extLst>
          </p:cNvPr>
          <p:cNvCxnSpPr>
            <a:cxnSpLocks/>
          </p:cNvCxnSpPr>
          <p:nvPr/>
        </p:nvCxnSpPr>
        <p:spPr>
          <a:xfrm>
            <a:off x="7077075" y="3419475"/>
            <a:ext cx="31127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4193D22-3E0A-549E-AE90-B2FFEAE120FD}"/>
              </a:ext>
            </a:extLst>
          </p:cNvPr>
          <p:cNvCxnSpPr>
            <a:cxnSpLocks/>
          </p:cNvCxnSpPr>
          <p:nvPr/>
        </p:nvCxnSpPr>
        <p:spPr>
          <a:xfrm>
            <a:off x="5711495" y="2576521"/>
            <a:ext cx="4308805"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C49166E-3BC3-865B-E6AD-B74F48C4D7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24305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A5771113-AA4F-4D63-B7A0-7369C87FCC83}"/>
              </a:ext>
            </a:extLst>
          </p:cNvPr>
          <p:cNvSpPr txBox="1">
            <a:spLocks/>
          </p:cNvSpPr>
          <p:nvPr/>
        </p:nvSpPr>
        <p:spPr>
          <a:xfrm>
            <a:off x="1088858" y="524414"/>
            <a:ext cx="11087100" cy="774024"/>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FAST STATE RUBRIC - MAIN POINTS</a:t>
            </a:r>
            <a:endParaRPr kumimoji="0" lang="en-US" sz="4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endParaRPr>
          </a:p>
        </p:txBody>
      </p:sp>
      <p:sp>
        <p:nvSpPr>
          <p:cNvPr id="16" name="TextBox 15">
            <a:extLst>
              <a:ext uri="{FF2B5EF4-FFF2-40B4-BE49-F238E27FC236}">
                <a16:creationId xmlns:a16="http://schemas.microsoft.com/office/drawing/2014/main" id="{4E1FF7BE-E96F-4039-A273-9853E9A23092}"/>
              </a:ext>
            </a:extLst>
          </p:cNvPr>
          <p:cNvSpPr txBox="1"/>
          <p:nvPr/>
        </p:nvSpPr>
        <p:spPr>
          <a:xfrm>
            <a:off x="1204448" y="1844346"/>
            <a:ext cx="3368898" cy="3812051"/>
          </a:xfrm>
          <a:prstGeom prst="rect">
            <a:avLst/>
          </a:prstGeom>
          <a:solidFill>
            <a:schemeClr val="bg1"/>
          </a:solidFill>
          <a:ln w="38100">
            <a:solidFill>
              <a:schemeClr val="accent1">
                <a:shade val="95000"/>
                <a:satMod val="10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392DCA0-438F-4F63-ACC6-AA63AC6D91BD}"/>
              </a:ext>
            </a:extLst>
          </p:cNvPr>
          <p:cNvSpPr txBox="1"/>
          <p:nvPr/>
        </p:nvSpPr>
        <p:spPr>
          <a:xfrm>
            <a:off x="4853828" y="1851394"/>
            <a:ext cx="3367247" cy="3794760"/>
          </a:xfrm>
          <a:prstGeom prst="rect">
            <a:avLst/>
          </a:prstGeom>
          <a:noFill/>
          <a:ln w="3810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Content Placeholder 7">
            <a:extLst>
              <a:ext uri="{FF2B5EF4-FFF2-40B4-BE49-F238E27FC236}">
                <a16:creationId xmlns:a16="http://schemas.microsoft.com/office/drawing/2014/main" id="{71EA047B-631B-4EB8-8DA3-88B7A85026C6}"/>
              </a:ext>
            </a:extLst>
          </p:cNvPr>
          <p:cNvSpPr txBox="1">
            <a:spLocks/>
          </p:cNvSpPr>
          <p:nvPr/>
        </p:nvSpPr>
        <p:spPr>
          <a:xfrm>
            <a:off x="1169316" y="1864219"/>
            <a:ext cx="3368898" cy="3792178"/>
          </a:xfrm>
          <a:prstGeom prst="rect">
            <a:avLst/>
          </a:prstGeom>
        </p:spPr>
        <p:txBody>
          <a:bodyPr vert="horz" lIns="91440" tIns="45720" rIns="91440" bIns="45720" rtlCol="0" anchor="t">
            <a:normAutofit fontScale="25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112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Century Gothic" panose="020F0302020204030204"/>
                <a:ea typeface="+mn-ea"/>
                <a:cs typeface="Times New Roman" panose="02020603050405020304" pitchFamily="18" charset="0"/>
              </a:rPr>
              <a:t>Purpose/Structure</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6400" b="0" i="0" u="none" strike="noStrike" kern="1200" cap="none" spc="0" normalizeH="0" baseline="0" noProof="0" dirty="0">
                <a:ln>
                  <a:noFill/>
                </a:ln>
                <a:solidFill>
                  <a:srgbClr val="2F3342"/>
                </a:solidFill>
                <a:effectLst/>
                <a:uLnTx/>
                <a:uFillTx/>
                <a:latin typeface="Century Gothic" panose="020F0302020204030204"/>
                <a:ea typeface="+mn-ea"/>
                <a:cs typeface="Times New Roman" panose="02020603050405020304" pitchFamily="18" charset="0"/>
              </a:rPr>
              <a:t>Central idea focused on task (prompt)</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6400" b="0" i="0" u="none" strike="noStrike" kern="1200" cap="none" spc="0" normalizeH="0" baseline="0" noProof="0" dirty="0">
                <a:ln>
                  <a:noFill/>
                </a:ln>
                <a:solidFill>
                  <a:srgbClr val="2F3342"/>
                </a:solidFill>
                <a:effectLst/>
                <a:uLnTx/>
                <a:uFillTx/>
                <a:latin typeface="Century Gothic" panose="020F0302020204030204"/>
                <a:ea typeface="+mn-ea"/>
                <a:cs typeface="Times New Roman" panose="02020603050405020304" pitchFamily="18" charset="0"/>
              </a:rPr>
              <a:t>Central idea maintained throughout the essay</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sz="6400" dirty="0">
                <a:solidFill>
                  <a:srgbClr val="2F3342"/>
                </a:solidFill>
                <a:latin typeface="Century Gothic" panose="020F0302020204030204"/>
                <a:cs typeface="Times New Roman" panose="02020603050405020304" pitchFamily="18" charset="0"/>
              </a:rPr>
              <a:t>Clear, logical organizational</a:t>
            </a:r>
            <a:r>
              <a:rPr kumimoji="0" lang="en-US" sz="6400" b="0" i="0" u="none" strike="noStrike" kern="1200" cap="none" spc="0" normalizeH="0" baseline="0" noProof="0" dirty="0">
                <a:ln>
                  <a:noFill/>
                </a:ln>
                <a:solidFill>
                  <a:srgbClr val="2F3342"/>
                </a:solidFill>
                <a:effectLst/>
                <a:uLnTx/>
                <a:uFillTx/>
                <a:latin typeface="Century Gothic" panose="020F0302020204030204"/>
                <a:ea typeface="+mn-ea"/>
                <a:cs typeface="Times New Roman" panose="02020603050405020304" pitchFamily="18" charset="0"/>
              </a:rPr>
              <a:t> structure</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6400" b="0" i="0" u="none" strike="noStrike" kern="1200" cap="none" spc="0" normalizeH="0" baseline="0" noProof="0" dirty="0">
                <a:ln>
                  <a:noFill/>
                </a:ln>
                <a:solidFill>
                  <a:srgbClr val="2F3342"/>
                </a:solidFill>
                <a:effectLst/>
                <a:uLnTx/>
                <a:uFillTx/>
                <a:latin typeface="Century Gothic" panose="020F0302020204030204"/>
                <a:ea typeface="+mn-ea"/>
                <a:cs typeface="Times New Roman" panose="02020603050405020304" pitchFamily="18" charset="0"/>
              </a:rPr>
              <a:t>Little or no loosely related info</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6400" b="0" i="0" u="none" strike="noStrike" kern="1200" cap="none" spc="0" normalizeH="0" baseline="0" noProof="0" dirty="0">
                <a:ln>
                  <a:noFill/>
                </a:ln>
                <a:solidFill>
                  <a:srgbClr val="2F3342"/>
                </a:solidFill>
                <a:effectLst/>
                <a:uLnTx/>
                <a:uFillTx/>
                <a:latin typeface="Century Gothic" panose="020F0302020204030204"/>
                <a:ea typeface="+mn-ea"/>
                <a:cs typeface="Times New Roman" panose="02020603050405020304" pitchFamily="18" charset="0"/>
              </a:rPr>
              <a:t>Varied transitional strategies that connect ideas within and among paragraphs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6400" b="0" i="0" u="none" strike="noStrike" kern="1200" cap="none" spc="0" normalizeH="0" baseline="0" noProof="0" dirty="0">
                <a:ln>
                  <a:noFill/>
                </a:ln>
                <a:solidFill>
                  <a:srgbClr val="2F3342"/>
                </a:solidFill>
                <a:effectLst/>
                <a:uLnTx/>
                <a:uFillTx/>
                <a:latin typeface="Century Gothic" panose="020F0302020204030204"/>
                <a:ea typeface="+mn-ea"/>
                <a:cs typeface="Times New Roman" panose="02020603050405020304" pitchFamily="18" charset="0"/>
              </a:rPr>
              <a:t>Effective introduction and conclusion</a:t>
            </a:r>
            <a:endParaRPr kumimoji="0" lang="en-US" sz="6400" b="1" i="0" u="sng" strike="noStrike" kern="1200" cap="none" spc="0" normalizeH="0" baseline="0" noProof="0" dirty="0">
              <a:ln>
                <a:noFill/>
              </a:ln>
              <a:solidFill>
                <a:sysClr val="windowText" lastClr="000000"/>
              </a:solidFill>
              <a:effectLst/>
              <a:uLnTx/>
              <a:uFillTx/>
              <a:latin typeface="Bookman Old Style" panose="02050604050505020204" pitchFamily="18" charset="0"/>
              <a:ea typeface="+mn-ea"/>
              <a:cs typeface="+mn-cs"/>
            </a:endParaRPr>
          </a:p>
        </p:txBody>
      </p:sp>
      <p:sp>
        <p:nvSpPr>
          <p:cNvPr id="19" name="Content Placeholder 9">
            <a:extLst>
              <a:ext uri="{FF2B5EF4-FFF2-40B4-BE49-F238E27FC236}">
                <a16:creationId xmlns:a16="http://schemas.microsoft.com/office/drawing/2014/main" id="{5D42A1C8-4DFA-4C22-AD46-3FB7F5E437C0}"/>
              </a:ext>
            </a:extLst>
          </p:cNvPr>
          <p:cNvSpPr txBox="1">
            <a:spLocks/>
          </p:cNvSpPr>
          <p:nvPr/>
        </p:nvSpPr>
        <p:spPr>
          <a:xfrm>
            <a:off x="4897291" y="1873420"/>
            <a:ext cx="3323784" cy="3641213"/>
          </a:xfrm>
          <a:prstGeom prst="rect">
            <a:avLst/>
          </a:prstGeom>
        </p:spPr>
        <p:txBody>
          <a:bodyPr vert="horz" lIns="91440" tIns="45720" rIns="91440" bIns="45720" rtlCol="0" anchor="t">
            <a:normAutofit fontScale="25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112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entury Gothic" panose="020F0302020204030204"/>
                <a:ea typeface="+mn-ea"/>
                <a:cs typeface="Times New Roman" panose="02020603050405020304" pitchFamily="18" charset="0"/>
              </a:rPr>
              <a:t>Development</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sz="7200" dirty="0">
                <a:solidFill>
                  <a:prstClr val="black"/>
                </a:solidFill>
                <a:latin typeface="Century Gothic" panose="020F0302020204030204"/>
                <a:cs typeface="Times New Roman" panose="02020603050405020304" pitchFamily="18" charset="0"/>
              </a:rPr>
              <a:t>Demonstrates understanding of the topic</a:t>
            </a:r>
            <a:endParaRPr kumimoji="0" lang="en-US" sz="7200" i="0" u="none" strike="noStrike" kern="1200" cap="none" spc="0" normalizeH="0" baseline="0" noProof="0" dirty="0">
              <a:ln>
                <a:noFill/>
              </a:ln>
              <a:solidFill>
                <a:prstClr val="black"/>
              </a:solidFill>
              <a:effectLst/>
              <a:uLnTx/>
              <a:uFillTx/>
              <a:latin typeface="Century Gothic" panose="020F0302020204030204"/>
              <a:ea typeface="+mn-ea"/>
              <a:cs typeface="Times New Roman" panose="02020603050405020304" pitchFamily="18" charset="0"/>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7200" i="0" u="none" strike="noStrike" kern="1200" cap="none" spc="0" normalizeH="0" baseline="0" noProof="0" dirty="0">
                <a:ln>
                  <a:noFill/>
                </a:ln>
                <a:solidFill>
                  <a:prstClr val="black"/>
                </a:solidFill>
                <a:effectLst/>
                <a:uLnTx/>
                <a:uFillTx/>
                <a:latin typeface="Century Gothic" panose="020F0302020204030204"/>
                <a:ea typeface="+mn-ea"/>
                <a:cs typeface="Times New Roman" panose="02020603050405020304" pitchFamily="18" charset="0"/>
              </a:rPr>
              <a:t>Relevant evidence from multiple sources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7200" i="0" u="none" strike="noStrike" kern="1200" cap="none" spc="0" normalizeH="0" baseline="0" noProof="0" dirty="0">
                <a:ln>
                  <a:noFill/>
                </a:ln>
                <a:solidFill>
                  <a:prstClr val="black"/>
                </a:solidFill>
                <a:effectLst/>
                <a:uLnTx/>
                <a:uFillTx/>
                <a:latin typeface="Century Gothic" panose="020F0302020204030204"/>
                <a:ea typeface="+mn-ea"/>
                <a:cs typeface="Times New Roman" panose="02020603050405020304" pitchFamily="18" charset="0"/>
              </a:rPr>
              <a:t>References to sources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7200" i="0" u="none" strike="noStrike" kern="1200" cap="none" spc="0" normalizeH="0" baseline="0" noProof="0" dirty="0">
                <a:ln>
                  <a:noFill/>
                </a:ln>
                <a:solidFill>
                  <a:prstClr val="black"/>
                </a:solidFill>
                <a:effectLst/>
                <a:uLnTx/>
                <a:uFillTx/>
                <a:latin typeface="Century Gothic" panose="020F0302020204030204"/>
                <a:ea typeface="+mn-ea"/>
                <a:cs typeface="Times New Roman" panose="02020603050405020304" pitchFamily="18" charset="0"/>
              </a:rPr>
              <a:t>Definitions, quotations, and examples</a:t>
            </a:r>
          </a:p>
          <a:p>
            <a:pPr>
              <a:buClr>
                <a:srgbClr val="83992A"/>
              </a:buClr>
              <a:defRPr/>
            </a:pPr>
            <a:r>
              <a:rPr kumimoji="0" lang="en-US" sz="7200" i="0" u="none" strike="noStrike" kern="1200" cap="none" spc="0" normalizeH="0" baseline="0" noProof="0" dirty="0">
                <a:ln>
                  <a:noFill/>
                </a:ln>
                <a:solidFill>
                  <a:prstClr val="black"/>
                </a:solidFill>
                <a:effectLst/>
                <a:uLnTx/>
                <a:uFillTx/>
                <a:latin typeface="Century Gothic" panose="020F0302020204030204"/>
                <a:ea typeface="+mn-ea"/>
                <a:cs typeface="Times New Roman" panose="02020603050405020304" pitchFamily="18" charset="0"/>
              </a:rPr>
              <a:t>Elaboration based on evidence</a:t>
            </a:r>
          </a:p>
          <a:p>
            <a:pPr marL="0" marR="0" lvl="0" indent="0" algn="l" defTabSz="457200" rtl="0" eaLnBrk="1" fontAlgn="auto" latinLnBrk="0" hangingPunct="1">
              <a:lnSpc>
                <a:spcPct val="100000"/>
              </a:lnSpc>
              <a:spcBef>
                <a:spcPct val="20000"/>
              </a:spcBef>
              <a:spcAft>
                <a:spcPts val="600"/>
              </a:spcAft>
              <a:buClr>
                <a:srgbClr val="83992A"/>
              </a:buClr>
              <a:buSzPct val="115000"/>
              <a:buNone/>
              <a:tabLst/>
              <a:defRPr/>
            </a:pPr>
            <a:endParaRPr kumimoji="0" lang="en-US" sz="7600" b="0" i="0" u="none" strike="noStrike" kern="1200" cap="none" spc="0" normalizeH="0" baseline="0" noProof="0" dirty="0">
              <a:ln>
                <a:noFill/>
              </a:ln>
              <a:solidFill>
                <a:prstClr val="black"/>
              </a:solidFill>
              <a:effectLst/>
              <a:uLnTx/>
              <a:uFillTx/>
              <a:latin typeface="Century Gothic" panose="020F0302020204030204"/>
              <a:ea typeface="+mn-ea"/>
              <a:cs typeface="Times New Roman" panose="02020603050405020304" pitchFamily="18" charset="0"/>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7600" b="0" i="0" u="none" strike="noStrike" kern="1200" cap="none" spc="0" normalizeH="0" baseline="0" noProof="0" dirty="0">
              <a:ln>
                <a:noFill/>
              </a:ln>
              <a:solidFill>
                <a:prstClr val="black"/>
              </a:solidFill>
              <a:effectLst/>
              <a:uLnTx/>
              <a:uFillTx/>
              <a:latin typeface="Century Gothic" panose="020F0302020204030204"/>
              <a:ea typeface="+mn-ea"/>
              <a:cs typeface="Times New Roman" panose="02020603050405020304" pitchFamily="18" charset="0"/>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pic>
        <p:nvPicPr>
          <p:cNvPr id="20" name="Picture 19">
            <a:extLst>
              <a:ext uri="{FF2B5EF4-FFF2-40B4-BE49-F238E27FC236}">
                <a16:creationId xmlns:a16="http://schemas.microsoft.com/office/drawing/2014/main" id="{4501BE13-1FFF-E8F7-75BB-03F09722C6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
        <p:nvSpPr>
          <p:cNvPr id="11" name="TextBox 10">
            <a:extLst>
              <a:ext uri="{FF2B5EF4-FFF2-40B4-BE49-F238E27FC236}">
                <a16:creationId xmlns:a16="http://schemas.microsoft.com/office/drawing/2014/main" id="{056ECD47-3338-12CC-B149-A8D2EAA15ED8}"/>
              </a:ext>
            </a:extLst>
          </p:cNvPr>
          <p:cNvSpPr txBox="1"/>
          <p:nvPr/>
        </p:nvSpPr>
        <p:spPr>
          <a:xfrm>
            <a:off x="8532040" y="1876616"/>
            <a:ext cx="3367247" cy="3794760"/>
          </a:xfrm>
          <a:prstGeom prst="rect">
            <a:avLst/>
          </a:prstGeom>
          <a:noFill/>
          <a:ln w="3810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Content Placeholder 9">
            <a:extLst>
              <a:ext uri="{FF2B5EF4-FFF2-40B4-BE49-F238E27FC236}">
                <a16:creationId xmlns:a16="http://schemas.microsoft.com/office/drawing/2014/main" id="{B83AB6E4-CADF-70AD-980F-AA5387F3ECB5}"/>
              </a:ext>
            </a:extLst>
          </p:cNvPr>
          <p:cNvSpPr txBox="1">
            <a:spLocks/>
          </p:cNvSpPr>
          <p:nvPr/>
        </p:nvSpPr>
        <p:spPr>
          <a:xfrm>
            <a:off x="8550985" y="1913909"/>
            <a:ext cx="3379821" cy="3641213"/>
          </a:xfrm>
          <a:prstGeom prst="rect">
            <a:avLst/>
          </a:prstGeom>
        </p:spPr>
        <p:txBody>
          <a:bodyPr vert="horz" lIns="91440" tIns="45720" rIns="91440" bIns="45720" rtlCol="0" anchor="t">
            <a:normAutofit fontScale="25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11200" b="1" i="0" u="none" strike="noStrike" kern="1200" cap="none" spc="0" normalizeH="0" baseline="0" noProof="0" dirty="0">
                <a:ln>
                  <a:noFill/>
                </a:ln>
                <a:solidFill>
                  <a:srgbClr val="03D0C4"/>
                </a:solidFill>
                <a:effectLst>
                  <a:outerShdw blurRad="38100" dist="38100" dir="2700000" algn="tl">
                    <a:srgbClr val="000000">
                      <a:alpha val="43137"/>
                    </a:srgbClr>
                  </a:outerShdw>
                </a:effectLst>
                <a:uLnTx/>
                <a:uFillTx/>
                <a:latin typeface="Century Gothic" panose="020F0302020204030204"/>
                <a:ea typeface="+mn-ea"/>
                <a:cs typeface="Times New Roman" panose="02020603050405020304" pitchFamily="18" charset="0"/>
              </a:rPr>
              <a:t>Language</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sz="7200" dirty="0">
                <a:solidFill>
                  <a:prstClr val="black"/>
                </a:solidFill>
                <a:latin typeface="Century Gothic" panose="020F0302020204030204"/>
                <a:cs typeface="Times New Roman" panose="02020603050405020304" pitchFamily="18" charset="0"/>
              </a:rPr>
              <a:t>Academic vocabulary</a:t>
            </a:r>
            <a:endParaRPr kumimoji="0" lang="en-US" sz="7200" i="0" u="none" strike="noStrike" kern="1200" cap="none" spc="0" normalizeH="0" baseline="0" noProof="0" dirty="0">
              <a:ln>
                <a:noFill/>
              </a:ln>
              <a:solidFill>
                <a:prstClr val="black"/>
              </a:solidFill>
              <a:effectLst/>
              <a:uLnTx/>
              <a:uFillTx/>
              <a:latin typeface="Century Gothic" panose="020F0302020204030204"/>
              <a:ea typeface="+mn-ea"/>
              <a:cs typeface="Times New Roman" panose="02020603050405020304" pitchFamily="18" charset="0"/>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7200" i="0" u="none" strike="noStrike" kern="1200" cap="none" spc="0" normalizeH="0" baseline="0" noProof="0" dirty="0">
                <a:ln>
                  <a:noFill/>
                </a:ln>
                <a:solidFill>
                  <a:prstClr val="black"/>
                </a:solidFill>
                <a:effectLst/>
                <a:uLnTx/>
                <a:uFillTx/>
                <a:latin typeface="Century Gothic" panose="020F0302020204030204"/>
                <a:ea typeface="+mn-ea"/>
                <a:cs typeface="Times New Roman" panose="02020603050405020304" pitchFamily="18" charset="0"/>
              </a:rPr>
              <a:t>Varied sentence structure</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7200" i="0" u="none" strike="noStrike" kern="1200" cap="none" spc="0" normalizeH="0" baseline="0" noProof="0" dirty="0">
                <a:ln>
                  <a:noFill/>
                </a:ln>
                <a:solidFill>
                  <a:prstClr val="black"/>
                </a:solidFill>
                <a:effectLst/>
                <a:uLnTx/>
                <a:uFillTx/>
                <a:latin typeface="Century Gothic" panose="020F0302020204030204"/>
                <a:ea typeface="+mn-ea"/>
                <a:cs typeface="Times New Roman" panose="02020603050405020304" pitchFamily="18" charset="0"/>
              </a:rPr>
              <a:t>Punctuation, capitalization, and spelling grade-level appropriate</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7200" i="0" u="none" strike="noStrike" kern="1200" cap="none" spc="0" normalizeH="0" baseline="0" noProof="0" dirty="0">
                <a:ln>
                  <a:noFill/>
                </a:ln>
                <a:solidFill>
                  <a:prstClr val="black"/>
                </a:solidFill>
                <a:effectLst/>
                <a:uLnTx/>
                <a:uFillTx/>
                <a:latin typeface="Century Gothic" panose="020F0302020204030204"/>
                <a:ea typeface="+mn-ea"/>
                <a:cs typeface="Times New Roman" panose="02020603050405020304" pitchFamily="18" charset="0"/>
              </a:rPr>
              <a:t>Tone/voice appropriate</a:t>
            </a:r>
          </a:p>
          <a:p>
            <a:pPr marL="0" marR="0" lvl="0" indent="0" algn="l" defTabSz="457200" rtl="0" eaLnBrk="1" fontAlgn="auto" latinLnBrk="0" hangingPunct="1">
              <a:lnSpc>
                <a:spcPct val="100000"/>
              </a:lnSpc>
              <a:spcBef>
                <a:spcPct val="20000"/>
              </a:spcBef>
              <a:spcAft>
                <a:spcPts val="600"/>
              </a:spcAft>
              <a:buClr>
                <a:srgbClr val="83992A"/>
              </a:buClr>
              <a:buSzPct val="115000"/>
              <a:buNone/>
              <a:tabLst/>
              <a:defRPr/>
            </a:pPr>
            <a:endParaRPr kumimoji="0" lang="en-US" sz="7600" b="0" i="0" u="none" strike="noStrike" kern="1200" cap="none" spc="0" normalizeH="0" baseline="0" noProof="0" dirty="0">
              <a:ln>
                <a:noFill/>
              </a:ln>
              <a:solidFill>
                <a:prstClr val="black"/>
              </a:solidFill>
              <a:effectLst/>
              <a:uLnTx/>
              <a:uFillTx/>
              <a:latin typeface="Century Gothic" panose="020F0302020204030204"/>
              <a:ea typeface="+mn-ea"/>
              <a:cs typeface="Times New Roman" panose="02020603050405020304" pitchFamily="18" charset="0"/>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7600" b="0" i="0" u="none" strike="noStrike" kern="1200" cap="none" spc="0" normalizeH="0" baseline="0" noProof="0" dirty="0">
              <a:ln>
                <a:noFill/>
              </a:ln>
              <a:solidFill>
                <a:prstClr val="black"/>
              </a:solidFill>
              <a:effectLst/>
              <a:uLnTx/>
              <a:uFillTx/>
              <a:latin typeface="Century Gothic" panose="020F0302020204030204"/>
              <a:ea typeface="+mn-ea"/>
              <a:cs typeface="Times New Roman" panose="02020603050405020304" pitchFamily="18" charset="0"/>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63400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C4C167C-FFD0-46CB-AF70-FBEDEC917E43}"/>
              </a:ext>
            </a:extLst>
          </p:cNvPr>
          <p:cNvSpPr txBox="1"/>
          <p:nvPr/>
        </p:nvSpPr>
        <p:spPr>
          <a:xfrm>
            <a:off x="6934310" y="1100380"/>
            <a:ext cx="473880" cy="433952"/>
          </a:xfrm>
          <a:prstGeom prst="rect">
            <a:avLst/>
          </a:prstGeom>
          <a:solidFill>
            <a:schemeClr val="bg1"/>
          </a:solidFill>
        </p:spPr>
        <p:txBody>
          <a:bodyPr wrap="square" rtlCol="0">
            <a:spAutoFit/>
          </a:bodyPr>
          <a:lstStyle/>
          <a:p>
            <a:endParaRPr lang="en-US" dirty="0"/>
          </a:p>
        </p:txBody>
      </p:sp>
      <p:sp>
        <p:nvSpPr>
          <p:cNvPr id="4" name="Title 7">
            <a:extLst>
              <a:ext uri="{FF2B5EF4-FFF2-40B4-BE49-F238E27FC236}">
                <a16:creationId xmlns:a16="http://schemas.microsoft.com/office/drawing/2014/main" id="{B31EC76D-1F73-4AD1-9F84-86CD4F43A159}"/>
              </a:ext>
            </a:extLst>
          </p:cNvPr>
          <p:cNvSpPr txBox="1">
            <a:spLocks/>
          </p:cNvSpPr>
          <p:nvPr/>
        </p:nvSpPr>
        <p:spPr>
          <a:xfrm>
            <a:off x="1195168" y="280146"/>
            <a:ext cx="10890788" cy="1049716"/>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RUBRICS vs. </a:t>
            </a:r>
          </a:p>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SCORING SAMPLERS</a:t>
            </a:r>
          </a:p>
          <a:p>
            <a:pPr algn="ctr"/>
            <a:endPar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sp>
        <p:nvSpPr>
          <p:cNvPr id="5" name="Content Placeholder 4">
            <a:extLst>
              <a:ext uri="{FF2B5EF4-FFF2-40B4-BE49-F238E27FC236}">
                <a16:creationId xmlns:a16="http://schemas.microsoft.com/office/drawing/2014/main" id="{3A9A7816-64D6-4909-8889-FB4A82F790E4}"/>
              </a:ext>
            </a:extLst>
          </p:cNvPr>
          <p:cNvSpPr txBox="1">
            <a:spLocks/>
          </p:cNvSpPr>
          <p:nvPr/>
        </p:nvSpPr>
        <p:spPr>
          <a:xfrm>
            <a:off x="1295905" y="1855138"/>
            <a:ext cx="10689314" cy="4162106"/>
          </a:xfrm>
          <a:prstGeom prst="rect">
            <a:avLst/>
          </a:prstGeom>
          <a:solidFill>
            <a:schemeClr val="bg1"/>
          </a:solidFill>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500" b="0" i="0" u="none" strike="noStrike" kern="1200" cap="none" spc="0" normalizeH="0" baseline="0" noProof="0" dirty="0">
                <a:ln>
                  <a:noFill/>
                </a:ln>
                <a:solidFill>
                  <a:sysClr val="windowText" lastClr="000000">
                    <a:lumMod val="85000"/>
                    <a:lumOff val="15000"/>
                  </a:sysClr>
                </a:solidFill>
                <a:effectLst/>
                <a:uLnTx/>
                <a:uFillTx/>
                <a:ea typeface="+mn-ea"/>
                <a:cs typeface="+mn-cs"/>
              </a:rPr>
              <a:t>Print out the </a:t>
            </a:r>
            <a:r>
              <a:rPr kumimoji="0" lang="en-US" sz="2500" b="0" i="0" u="none" strike="noStrike" kern="1200" cap="none" spc="0" normalizeH="0" baseline="0" noProof="0" dirty="0">
                <a:ln>
                  <a:noFill/>
                </a:ln>
                <a:solidFill>
                  <a:srgbClr val="03D0C4"/>
                </a:solidFill>
                <a:effectLst>
                  <a:outerShdw blurRad="38100" dist="38100" dir="2700000" algn="tl">
                    <a:srgbClr val="000000">
                      <a:alpha val="43137"/>
                    </a:srgbClr>
                  </a:outerShdw>
                </a:effectLst>
                <a:uLnTx/>
                <a:uFillTx/>
                <a:ea typeface="+mn-ea"/>
                <a:cs typeface="+mn-cs"/>
              </a:rPr>
              <a:t>sample papers </a:t>
            </a:r>
            <a:r>
              <a:rPr kumimoji="0" lang="en-US" sz="2500" b="0" i="0" u="none" strike="noStrike" kern="1200" cap="none" spc="0" normalizeH="0" baseline="0" noProof="0" dirty="0">
                <a:ln>
                  <a:noFill/>
                </a:ln>
                <a:solidFill>
                  <a:sysClr val="windowText" lastClr="000000">
                    <a:lumMod val="85000"/>
                    <a:lumOff val="15000"/>
                  </a:sysClr>
                </a:solidFill>
                <a:effectLst/>
                <a:uLnTx/>
                <a:uFillTx/>
                <a:ea typeface="+mn-ea"/>
                <a:cs typeface="+mn-cs"/>
              </a:rPr>
              <a:t>and </a:t>
            </a:r>
            <a:r>
              <a:rPr kumimoji="0" lang="en-US" sz="2500" b="0" i="0" u="none" strike="noStrike" kern="1200" cap="none" spc="0" normalizeH="0" baseline="0" noProof="0" dirty="0">
                <a:ln>
                  <a:noFill/>
                </a:ln>
                <a:solidFill>
                  <a:srgbClr val="03D0C4"/>
                </a:solidFill>
                <a:effectLst>
                  <a:outerShdw blurRad="38100" dist="38100" dir="2700000" algn="tl">
                    <a:srgbClr val="000000">
                      <a:alpha val="43137"/>
                    </a:srgbClr>
                  </a:outerShdw>
                </a:effectLst>
                <a:uLnTx/>
                <a:uFillTx/>
                <a:ea typeface="+mn-ea"/>
                <a:cs typeface="+mn-cs"/>
              </a:rPr>
              <a:t>rubrics</a:t>
            </a:r>
            <a:r>
              <a:rPr kumimoji="0" lang="en-US" sz="2500" b="0" i="0" u="none" strike="noStrike" kern="1200" cap="none" spc="0" normalizeH="0" baseline="0" noProof="0" dirty="0">
                <a:ln>
                  <a:noFill/>
                </a:ln>
                <a:solidFill>
                  <a:sysClr val="windowText" lastClr="000000">
                    <a:lumMod val="85000"/>
                    <a:lumOff val="15000"/>
                  </a:sysClr>
                </a:solidFill>
                <a:effectLst/>
                <a:uLnTx/>
                <a:uFillTx/>
                <a:ea typeface="+mn-ea"/>
                <a:cs typeface="+mn-cs"/>
              </a:rPr>
              <a:t> </a:t>
            </a:r>
            <a:r>
              <a:rPr lang="en-US" sz="2500" dirty="0">
                <a:solidFill>
                  <a:sysClr val="windowText" lastClr="000000">
                    <a:lumMod val="85000"/>
                    <a:lumOff val="15000"/>
                  </a:sysClr>
                </a:solidFill>
              </a:rPr>
              <a:t>from your state website.</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500" b="0" i="0" u="none" strike="noStrike" kern="1200" cap="none" spc="0" normalizeH="0" baseline="0" noProof="0" dirty="0">
                <a:ln>
                  <a:noFill/>
                </a:ln>
                <a:solidFill>
                  <a:sysClr val="windowText" lastClr="000000">
                    <a:lumMod val="85000"/>
                    <a:lumOff val="15000"/>
                  </a:sysClr>
                </a:solidFill>
                <a:effectLst/>
                <a:uLnTx/>
                <a:uFillTx/>
                <a:ea typeface="+mn-ea"/>
                <a:cs typeface="+mn-cs"/>
              </a:rPr>
              <a:t>Use the scoring samplers to </a:t>
            </a:r>
            <a:r>
              <a:rPr kumimoji="0" lang="en-US" sz="2500" b="0"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ea typeface="+mn-ea"/>
                <a:cs typeface="+mn-cs"/>
              </a:rPr>
              <a:t>understand</a:t>
            </a:r>
            <a:r>
              <a:rPr kumimoji="0" lang="en-US" sz="2500" b="0" i="0" u="none" strike="noStrike" kern="1200" cap="none" spc="0" normalizeH="0" baseline="0" noProof="0" dirty="0">
                <a:ln>
                  <a:noFill/>
                </a:ln>
                <a:solidFill>
                  <a:sysClr val="windowText" lastClr="000000">
                    <a:lumMod val="85000"/>
                    <a:lumOff val="15000"/>
                  </a:sysClr>
                </a:solidFill>
                <a:effectLst/>
                <a:uLnTx/>
                <a:uFillTx/>
                <a:ea typeface="+mn-ea"/>
                <a:cs typeface="+mn-cs"/>
              </a:rPr>
              <a:t> the nuances of the rubric.</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500" b="0" i="0" u="none" strike="noStrike" kern="1200" cap="none" spc="0" normalizeH="0" baseline="0" noProof="0" dirty="0">
                <a:ln>
                  <a:noFill/>
                </a:ln>
                <a:solidFill>
                  <a:sysClr val="windowText" lastClr="000000">
                    <a:lumMod val="85000"/>
                    <a:lumOff val="15000"/>
                  </a:sysClr>
                </a:solidFill>
                <a:effectLst/>
                <a:uLnTx/>
                <a:uFillTx/>
                <a:ea typeface="+mn-ea"/>
                <a:cs typeface="+mn-cs"/>
              </a:rPr>
              <a:t>Scoring writing </a:t>
            </a:r>
            <a:r>
              <a:rPr lang="en-US" sz="2500" dirty="0">
                <a:solidFill>
                  <a:sysClr val="windowText" lastClr="000000">
                    <a:lumMod val="85000"/>
                    <a:lumOff val="15000"/>
                  </a:sysClr>
                </a:solidFill>
              </a:rPr>
              <a:t>can be </a:t>
            </a:r>
            <a:r>
              <a:rPr lang="en-US" sz="2500" dirty="0">
                <a:solidFill>
                  <a:srgbClr val="7030A0"/>
                </a:solidFill>
                <a:effectLst>
                  <a:outerShdw blurRad="38100" dist="38100" dir="2700000" algn="tl">
                    <a:srgbClr val="000000">
                      <a:alpha val="43137"/>
                    </a:srgbClr>
                  </a:outerShdw>
                </a:effectLst>
              </a:rPr>
              <a:t>subjective - score how the state does.</a:t>
            </a:r>
            <a:endParaRPr kumimoji="0" lang="en-US" sz="25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500" b="0" i="0" u="none" strike="noStrike" kern="1200" cap="none" spc="0" normalizeH="0" baseline="0" noProof="0" dirty="0">
                <a:ln>
                  <a:noFill/>
                </a:ln>
                <a:solidFill>
                  <a:sysClr val="windowText" lastClr="000000">
                    <a:lumMod val="85000"/>
                    <a:lumOff val="15000"/>
                  </a:sysClr>
                </a:solidFill>
                <a:effectLst/>
                <a:uLnTx/>
                <a:uFillTx/>
                <a:ea typeface="+mn-ea"/>
                <a:cs typeface="+mn-cs"/>
              </a:rPr>
              <a:t>Use the sample papers </a:t>
            </a:r>
            <a:r>
              <a:rPr kumimoji="0" lang="en-US" sz="2500" b="0" i="0" u="none" strike="noStrike" kern="1200" cap="none" spc="0" normalizeH="0" baseline="0" noProof="0" dirty="0">
                <a:ln>
                  <a:noFill/>
                </a:ln>
                <a:solidFill>
                  <a:srgbClr val="03D0C4"/>
                </a:solidFill>
                <a:effectLst>
                  <a:outerShdw blurRad="38100" dist="38100" dir="2700000" algn="tl">
                    <a:srgbClr val="000000">
                      <a:alpha val="43137"/>
                    </a:srgbClr>
                  </a:outerShdw>
                </a:effectLst>
                <a:uLnTx/>
                <a:uFillTx/>
                <a:ea typeface="+mn-ea"/>
                <a:cs typeface="+mn-cs"/>
              </a:rPr>
              <a:t>while</a:t>
            </a:r>
            <a:r>
              <a:rPr kumimoji="0" lang="en-US" sz="2500" b="0" i="0" u="none" strike="noStrike" kern="1200" cap="none" spc="0" normalizeH="0" baseline="0" noProof="0" dirty="0">
                <a:ln>
                  <a:noFill/>
                </a:ln>
                <a:solidFill>
                  <a:sysClr val="windowText" lastClr="000000">
                    <a:lumMod val="85000"/>
                    <a:lumOff val="15000"/>
                  </a:sysClr>
                </a:solidFill>
                <a:effectLst/>
                <a:uLnTx/>
                <a:uFillTx/>
                <a:ea typeface="+mn-ea"/>
                <a:cs typeface="+mn-cs"/>
              </a:rPr>
              <a:t> scoring.</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sz="2500" dirty="0">
                <a:solidFill>
                  <a:srgbClr val="E32D91"/>
                </a:solidFill>
                <a:effectLst>
                  <a:outerShdw blurRad="38100" dist="38100" dir="2700000" algn="tl">
                    <a:srgbClr val="000000">
                      <a:alpha val="43137"/>
                    </a:srgbClr>
                  </a:outerShdw>
                </a:effectLst>
              </a:rPr>
              <a:t>Score with your peers </a:t>
            </a:r>
            <a:r>
              <a:rPr lang="en-US" sz="2500" dirty="0">
                <a:solidFill>
                  <a:sysClr val="windowText" lastClr="000000">
                    <a:lumMod val="85000"/>
                    <a:lumOff val="15000"/>
                  </a:sysClr>
                </a:solidFill>
              </a:rPr>
              <a:t>in order to develop a consistent grading system within your school.</a:t>
            </a:r>
          </a:p>
          <a:p>
            <a:pPr marL="0" marR="0" lvl="0" indent="0" algn="ctr" defTabSz="457200" rtl="0" eaLnBrk="1" fontAlgn="auto" latinLnBrk="0" hangingPunct="1">
              <a:lnSpc>
                <a:spcPct val="100000"/>
              </a:lnSpc>
              <a:spcBef>
                <a:spcPct val="20000"/>
              </a:spcBef>
              <a:spcAft>
                <a:spcPts val="600"/>
              </a:spcAft>
              <a:buClr>
                <a:srgbClr val="83992A"/>
              </a:buClr>
              <a:buSzPct val="115000"/>
              <a:buNone/>
              <a:tabLst/>
              <a:defRPr/>
            </a:pPr>
            <a:r>
              <a:rPr kumimoji="0" lang="en-US" sz="2500" b="1" i="0" u="none" strike="noStrike" kern="1200" cap="none" spc="0" normalizeH="0" baseline="0" noProof="0" dirty="0">
                <a:ln>
                  <a:noFill/>
                </a:ln>
                <a:solidFill>
                  <a:srgbClr val="03D0C4"/>
                </a:solidFill>
                <a:effectLst/>
                <a:uLnTx/>
                <a:uFillTx/>
                <a:ea typeface="+mn-ea"/>
                <a:cs typeface="+mn-cs"/>
              </a:rPr>
              <a:t>**FAST Scoring Samplers have not been released yet.</a:t>
            </a:r>
          </a:p>
        </p:txBody>
      </p:sp>
      <p:grpSp>
        <p:nvGrpSpPr>
          <p:cNvPr id="2" name="Group 1">
            <a:extLst>
              <a:ext uri="{FF2B5EF4-FFF2-40B4-BE49-F238E27FC236}">
                <a16:creationId xmlns:a16="http://schemas.microsoft.com/office/drawing/2014/main" id="{32A6F150-9CE4-1C2C-B8AA-C183C0D490AB}"/>
              </a:ext>
            </a:extLst>
          </p:cNvPr>
          <p:cNvGrpSpPr/>
          <p:nvPr/>
        </p:nvGrpSpPr>
        <p:grpSpPr>
          <a:xfrm>
            <a:off x="1266175" y="5724755"/>
            <a:ext cx="5619364" cy="1121645"/>
            <a:chOff x="3078935" y="5724755"/>
            <a:chExt cx="5619364" cy="1121645"/>
          </a:xfrm>
        </p:grpSpPr>
        <p:sp>
          <p:nvSpPr>
            <p:cNvPr id="6" name="TextBox 5">
              <a:extLst>
                <a:ext uri="{FF2B5EF4-FFF2-40B4-BE49-F238E27FC236}">
                  <a16:creationId xmlns:a16="http://schemas.microsoft.com/office/drawing/2014/main" id="{2245098F-0A8A-4F3B-AED3-47A458C06852}"/>
                </a:ext>
              </a:extLst>
            </p:cNvPr>
            <p:cNvSpPr txBox="1"/>
            <p:nvPr/>
          </p:nvSpPr>
          <p:spPr>
            <a:xfrm>
              <a:off x="4380850" y="5941110"/>
              <a:ext cx="4317449" cy="615553"/>
            </a:xfrm>
            <a:prstGeom prst="rect">
              <a:avLst/>
            </a:prstGeom>
            <a:solidFill>
              <a:schemeClr val="bg1"/>
            </a:solidFill>
            <a:ln w="38100">
              <a:noFill/>
            </a:ln>
          </p:spPr>
          <p:txBody>
            <a:bodyPr wrap="square" rtlCol="0">
              <a:spAutoFit/>
            </a:bodyPr>
            <a:lstStyle/>
            <a:p>
              <a:pPr marL="0" indent="0" algn="ctr" fontAlgn="auto">
                <a:buNone/>
              </a:pPr>
              <a:r>
                <a:rPr lang="en-US" dirty="0">
                  <a:solidFill>
                    <a:srgbClr val="E32D91"/>
                  </a:solidFill>
                  <a:effectLst>
                    <a:outerShdw blurRad="38100" dist="38100" dir="2700000" algn="tl">
                      <a:srgbClr val="000000">
                        <a:alpha val="43137"/>
                      </a:srgbClr>
                    </a:outerShdw>
                  </a:effectLst>
                  <a:cs typeface="Gisha" panose="020B0502040204020203" pitchFamily="34" charset="-79"/>
                </a:rPr>
                <a:t>Teaching Tip: </a:t>
              </a:r>
              <a:r>
                <a:rPr lang="en-US" sz="1600" dirty="0">
                  <a:cs typeface="Times New Roman" panose="02020603050405020304" pitchFamily="18" charset="0"/>
                </a:rPr>
                <a:t>Use the sample papers while teaching; print out poster size.</a:t>
              </a:r>
              <a:endParaRPr lang="en-US" sz="2000" dirty="0">
                <a:latin typeface="Times New Roman" panose="02020603050405020304" pitchFamily="18" charset="0"/>
                <a:cs typeface="Times New Roman" panose="02020603050405020304" pitchFamily="18" charset="0"/>
              </a:endParaRPr>
            </a:p>
          </p:txBody>
        </p:sp>
        <p:pic>
          <p:nvPicPr>
            <p:cNvPr id="7" name="Picture 6" descr="A picture containing person, hand, posing, arm&#10;&#10;Description automatically generated">
              <a:extLst>
                <a:ext uri="{FF2B5EF4-FFF2-40B4-BE49-F238E27FC236}">
                  <a16:creationId xmlns:a16="http://schemas.microsoft.com/office/drawing/2014/main" id="{0566661B-17C9-47B9-BF54-D2C2046680A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078935" y="5724755"/>
              <a:ext cx="1682468" cy="1121645"/>
            </a:xfrm>
            <a:prstGeom prst="rect">
              <a:avLst/>
            </a:prstGeom>
          </p:spPr>
        </p:pic>
      </p:grpSp>
      <p:pic>
        <p:nvPicPr>
          <p:cNvPr id="8" name="Picture 7">
            <a:extLst>
              <a:ext uri="{FF2B5EF4-FFF2-40B4-BE49-F238E27FC236}">
                <a16:creationId xmlns:a16="http://schemas.microsoft.com/office/drawing/2014/main" id="{1960372E-515E-2318-6B81-335E9441F1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4203394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DEF2BE5F-9D79-4D97-82F4-03D2E1634529}"/>
              </a:ext>
            </a:extLst>
          </p:cNvPr>
          <p:cNvSpPr txBox="1">
            <a:spLocks/>
          </p:cNvSpPr>
          <p:nvPr/>
        </p:nvSpPr>
        <p:spPr>
          <a:xfrm>
            <a:off x="1175657" y="722205"/>
            <a:ext cx="10904937" cy="1434559"/>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i="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F.A.S.T.</a:t>
            </a:r>
            <a:r>
              <a:rPr kumimoji="0" lang="en-US" sz="48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 STATE ASSESSMENT </a:t>
            </a:r>
            <a:endPar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SAMPLE PAPERS</a:t>
            </a:r>
            <a:endParaRPr kumimoji="0" lang="en-US" sz="48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endParaRPr>
          </a:p>
        </p:txBody>
      </p:sp>
      <p:pic>
        <p:nvPicPr>
          <p:cNvPr id="7" name="Picture 6">
            <a:extLst>
              <a:ext uri="{FF2B5EF4-FFF2-40B4-BE49-F238E27FC236}">
                <a16:creationId xmlns:a16="http://schemas.microsoft.com/office/drawing/2014/main" id="{A3716A4C-0EC6-0384-BEF5-819856FC0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456B328C-A014-20C8-5A4F-814D809EE6BB}"/>
              </a:ext>
            </a:extLst>
          </p:cNvPr>
          <p:cNvPicPr preferRelativeResize="0">
            <a:picLocks/>
          </p:cNvPicPr>
          <p:nvPr/>
        </p:nvPicPr>
        <p:blipFill rotWithShape="1">
          <a:blip r:embed="rId3"/>
          <a:srcRect l="16507" t="21653" r="45673" b="20799"/>
          <a:stretch/>
        </p:blipFill>
        <p:spPr bwMode="auto">
          <a:xfrm>
            <a:off x="2107130" y="2280162"/>
            <a:ext cx="4069080" cy="3529584"/>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B6AB3A21-9AC8-C0DB-384F-DC723B4A08C3}"/>
              </a:ext>
            </a:extLst>
          </p:cNvPr>
          <p:cNvPicPr preferRelativeResize="0">
            <a:picLocks/>
          </p:cNvPicPr>
          <p:nvPr/>
        </p:nvPicPr>
        <p:blipFill rotWithShape="1">
          <a:blip r:embed="rId4"/>
          <a:srcRect l="15705" t="20228" r="45833" b="19658"/>
          <a:stretch/>
        </p:blipFill>
        <p:spPr bwMode="auto">
          <a:xfrm>
            <a:off x="7092278" y="2258568"/>
            <a:ext cx="4069080" cy="3529584"/>
          </a:xfrm>
          <a:prstGeom prst="rect">
            <a:avLst/>
          </a:prstGeom>
          <a:ln>
            <a:noFill/>
          </a:ln>
          <a:extLst>
            <a:ext uri="{53640926-AAD7-44D8-BBD7-CCE9431645EC}">
              <a14:shadowObscured xmlns:a14="http://schemas.microsoft.com/office/drawing/2010/main"/>
            </a:ext>
          </a:extLst>
        </p:spPr>
      </p:pic>
      <p:grpSp>
        <p:nvGrpSpPr>
          <p:cNvPr id="5" name="Group 4">
            <a:extLst>
              <a:ext uri="{FF2B5EF4-FFF2-40B4-BE49-F238E27FC236}">
                <a16:creationId xmlns:a16="http://schemas.microsoft.com/office/drawing/2014/main" id="{CE93025A-925D-ECEC-CBEC-A55EE8501B91}"/>
              </a:ext>
            </a:extLst>
          </p:cNvPr>
          <p:cNvGrpSpPr/>
          <p:nvPr/>
        </p:nvGrpSpPr>
        <p:grpSpPr>
          <a:xfrm>
            <a:off x="2100388" y="2258568"/>
            <a:ext cx="9054848" cy="3529584"/>
            <a:chOff x="1891842" y="2258568"/>
            <a:chExt cx="9054848" cy="3529584"/>
          </a:xfrm>
        </p:grpSpPr>
        <p:sp>
          <p:nvSpPr>
            <p:cNvPr id="4" name="Rectangle 3">
              <a:extLst>
                <a:ext uri="{FF2B5EF4-FFF2-40B4-BE49-F238E27FC236}">
                  <a16:creationId xmlns:a16="http://schemas.microsoft.com/office/drawing/2014/main" id="{558F72C3-E217-0B28-D313-DA70879FC7F1}"/>
                </a:ext>
              </a:extLst>
            </p:cNvPr>
            <p:cNvSpPr/>
            <p:nvPr/>
          </p:nvSpPr>
          <p:spPr>
            <a:xfrm>
              <a:off x="1891842" y="2258568"/>
              <a:ext cx="4069080" cy="352958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4B64BCA-A306-0F30-457F-5D87B98C7DFB}"/>
                </a:ext>
              </a:extLst>
            </p:cNvPr>
            <p:cNvSpPr/>
            <p:nvPr/>
          </p:nvSpPr>
          <p:spPr>
            <a:xfrm>
              <a:off x="6877610" y="2258568"/>
              <a:ext cx="4069080" cy="352958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76024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4C79752-52DC-4AD7-84D9-AB2BEBAD5A66}"/>
              </a:ext>
            </a:extLst>
          </p:cNvPr>
          <p:cNvSpPr txBox="1">
            <a:spLocks/>
          </p:cNvSpPr>
          <p:nvPr/>
        </p:nvSpPr>
        <p:spPr>
          <a:xfrm>
            <a:off x="1252728" y="2450592"/>
            <a:ext cx="10717015" cy="3580949"/>
          </a:xfrm>
          <a:prstGeom prst="rect">
            <a:avLst/>
          </a:prstGeom>
          <a:solidFill>
            <a:schemeClr val="bg1"/>
          </a:solidFill>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3464">
              <a:spcBef>
                <a:spcPts val="0"/>
              </a:spcBef>
              <a:buFont typeface="Arial" panose="020B0604020202020204" pitchFamily="34" charset="0"/>
              <a:buChar char="•"/>
            </a:pPr>
            <a:r>
              <a:rPr lang="en-US" sz="2200" dirty="0">
                <a:latin typeface="Gisha" panose="020B0502040204020203" pitchFamily="34" charset="-79"/>
                <a:cs typeface="Gisha" panose="020B0502040204020203" pitchFamily="34" charset="-79"/>
              </a:rPr>
              <a:t>Three out </a:t>
            </a:r>
            <a:r>
              <a:rPr lang="en-US" sz="2200" dirty="0">
                <a:effectLst/>
                <a:latin typeface="Gisha" panose="020B0502040204020203" pitchFamily="34" charset="-79"/>
                <a:cs typeface="Gisha" panose="020B0502040204020203" pitchFamily="34" charset="-79"/>
              </a:rPr>
              <a:t>of the four essays that earned a perfect score were five paragraphs and at least one full page typed.</a:t>
            </a:r>
            <a:endParaRPr lang="en-US" sz="2200" dirty="0">
              <a:effectLst/>
            </a:endParaRPr>
          </a:p>
          <a:p>
            <a:pPr marL="283464">
              <a:spcBef>
                <a:spcPts val="0"/>
              </a:spcBef>
              <a:buFont typeface="Arial" panose="020B0604020202020204" pitchFamily="34" charset="0"/>
              <a:buChar char="•"/>
            </a:pPr>
            <a:r>
              <a:rPr lang="en-US" sz="2200" dirty="0">
                <a:effectLst/>
                <a:latin typeface="Gisha" panose="020B0502040204020203" pitchFamily="34" charset="-79"/>
                <a:cs typeface="Gisha" panose="020B0502040204020203" pitchFamily="34" charset="-79"/>
              </a:rPr>
              <a:t>All essays had a very consistent structure and way of organizing ideas/topics.</a:t>
            </a:r>
            <a:endParaRPr lang="en-US" sz="2200" dirty="0">
              <a:effectLst/>
            </a:endParaRPr>
          </a:p>
          <a:p>
            <a:pPr marL="283464">
              <a:spcBef>
                <a:spcPts val="0"/>
              </a:spcBef>
              <a:buFont typeface="Arial" panose="020B0604020202020204" pitchFamily="34" charset="0"/>
              <a:buChar char="•"/>
            </a:pPr>
            <a:r>
              <a:rPr lang="en-US" sz="2200" dirty="0">
                <a:effectLst/>
                <a:latin typeface="Gisha" panose="020B0502040204020203" pitchFamily="34" charset="-79"/>
                <a:cs typeface="Gisha" panose="020B0502040204020203" pitchFamily="34" charset="-79"/>
              </a:rPr>
              <a:t>All used a great deal of both external and internal transition words.</a:t>
            </a:r>
            <a:endParaRPr lang="en-US" sz="2200" dirty="0">
              <a:effectLst/>
            </a:endParaRPr>
          </a:p>
          <a:p>
            <a:pPr marL="283464">
              <a:spcBef>
                <a:spcPts val="0"/>
              </a:spcBef>
              <a:buFont typeface="Arial" panose="020B0604020202020204" pitchFamily="34" charset="0"/>
              <a:buChar char="•"/>
            </a:pPr>
            <a:r>
              <a:rPr lang="en-US" sz="2200" dirty="0">
                <a:effectLst/>
                <a:latin typeface="Gisha" panose="020B0502040204020203" pitchFamily="34" charset="-79"/>
                <a:cs typeface="Gisha" panose="020B0502040204020203" pitchFamily="34" charset="-79"/>
              </a:rPr>
              <a:t>Each </a:t>
            </a:r>
            <a:r>
              <a:rPr lang="en-US" sz="2200" dirty="0">
                <a:latin typeface="Gisha" panose="020B0502040204020203" pitchFamily="34" charset="-79"/>
                <a:cs typeface="Gisha" panose="020B0502040204020203" pitchFamily="34" charset="-79"/>
              </a:rPr>
              <a:t>essay i</a:t>
            </a:r>
            <a:r>
              <a:rPr lang="en-US" sz="2200" dirty="0">
                <a:effectLst/>
                <a:latin typeface="Gisha" panose="020B0502040204020203" pitchFamily="34" charset="-79"/>
                <a:cs typeface="Gisha" panose="020B0502040204020203" pitchFamily="34" charset="-79"/>
              </a:rPr>
              <a:t>ncluded evidence from multiple sources and cited specifically where the evidence was from. </a:t>
            </a:r>
          </a:p>
          <a:p>
            <a:pPr marL="283464">
              <a:spcBef>
                <a:spcPts val="0"/>
              </a:spcBef>
              <a:buFont typeface="Arial" panose="020B0604020202020204" pitchFamily="34" charset="0"/>
              <a:buChar char="•"/>
            </a:pPr>
            <a:r>
              <a:rPr lang="en-US" sz="2200" dirty="0">
                <a:latin typeface="Gisha" panose="020B0502040204020203" pitchFamily="34" charset="-79"/>
                <a:cs typeface="Gisha" panose="020B0502040204020203" pitchFamily="34" charset="-79"/>
              </a:rPr>
              <a:t>Every essay had a </a:t>
            </a:r>
            <a:r>
              <a:rPr lang="en-US" sz="2200" dirty="0">
                <a:effectLst/>
                <a:latin typeface="Gisha" panose="020B0502040204020203" pitchFamily="34" charset="-79"/>
                <a:cs typeface="Gisha" panose="020B0502040204020203" pitchFamily="34" charset="-79"/>
              </a:rPr>
              <a:t>great deal of “original writing” that elaborated on the evidence.</a:t>
            </a:r>
          </a:p>
          <a:p>
            <a:pPr marL="283464">
              <a:spcBef>
                <a:spcPts val="0"/>
              </a:spcBef>
              <a:buFont typeface="Arial" panose="020B0604020202020204" pitchFamily="34" charset="0"/>
              <a:buChar char="•"/>
            </a:pPr>
            <a:r>
              <a:rPr lang="en-US" sz="2200" dirty="0">
                <a:effectLst/>
                <a:latin typeface="Gisha" panose="020B0502040204020203" pitchFamily="34" charset="-79"/>
                <a:cs typeface="Gisha" panose="020B0502040204020203" pitchFamily="34" charset="-79"/>
              </a:rPr>
              <a:t>Argumentative essays can be written in either 1</a:t>
            </a:r>
            <a:r>
              <a:rPr lang="en-US" sz="2200" baseline="30000" dirty="0">
                <a:effectLst/>
                <a:latin typeface="Gisha" panose="020B0502040204020203" pitchFamily="34" charset="-79"/>
                <a:cs typeface="Gisha" panose="020B0502040204020203" pitchFamily="34" charset="-79"/>
              </a:rPr>
              <a:t>st</a:t>
            </a:r>
            <a:r>
              <a:rPr lang="en-US" sz="2200" dirty="0">
                <a:effectLst/>
                <a:latin typeface="Gisha" panose="020B0502040204020203" pitchFamily="34" charset="-79"/>
                <a:cs typeface="Gisha" panose="020B0502040204020203" pitchFamily="34" charset="-79"/>
              </a:rPr>
              <a:t> or 3</a:t>
            </a:r>
            <a:r>
              <a:rPr lang="en-US" sz="2200" baseline="30000" dirty="0">
                <a:effectLst/>
                <a:latin typeface="Gisha" panose="020B0502040204020203" pitchFamily="34" charset="-79"/>
                <a:cs typeface="Gisha" panose="020B0502040204020203" pitchFamily="34" charset="-79"/>
              </a:rPr>
              <a:t>rd</a:t>
            </a:r>
            <a:r>
              <a:rPr lang="en-US" sz="2200" dirty="0">
                <a:effectLst/>
                <a:latin typeface="Gisha" panose="020B0502040204020203" pitchFamily="34" charset="-79"/>
                <a:cs typeface="Gisha" panose="020B0502040204020203" pitchFamily="34" charset="-79"/>
              </a:rPr>
              <a:t> person and should at least mention both sides of the issue/topic.</a:t>
            </a:r>
            <a:endParaRPr kumimoji="0" lang="en-US" sz="22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sp>
        <p:nvSpPr>
          <p:cNvPr id="6" name="Title 4">
            <a:extLst>
              <a:ext uri="{FF2B5EF4-FFF2-40B4-BE49-F238E27FC236}">
                <a16:creationId xmlns:a16="http://schemas.microsoft.com/office/drawing/2014/main" id="{DEF2BE5F-9D79-4D97-82F4-03D2E1634529}"/>
              </a:ext>
            </a:extLst>
          </p:cNvPr>
          <p:cNvSpPr txBox="1">
            <a:spLocks/>
          </p:cNvSpPr>
          <p:nvPr/>
        </p:nvSpPr>
        <p:spPr>
          <a:xfrm>
            <a:off x="1088858" y="321155"/>
            <a:ext cx="11087099" cy="1434559"/>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i="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FAST</a:t>
            </a:r>
            <a:r>
              <a:rPr kumimoji="0" lang="en-US" sz="48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 STATE ASSESSMENT </a:t>
            </a:r>
            <a:endPar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SAMPLE PAPERS</a:t>
            </a:r>
            <a:endParaRPr kumimoji="0" lang="en-US" sz="48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endParaRPr>
          </a:p>
        </p:txBody>
      </p:sp>
      <p:pic>
        <p:nvPicPr>
          <p:cNvPr id="7" name="Picture 6">
            <a:extLst>
              <a:ext uri="{FF2B5EF4-FFF2-40B4-BE49-F238E27FC236}">
                <a16:creationId xmlns:a16="http://schemas.microsoft.com/office/drawing/2014/main" id="{A3716A4C-0EC6-0384-BEF5-819856FC0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B2C27755-4F26-5E53-9E4D-F39D3F454DEE}"/>
              </a:ext>
            </a:extLst>
          </p:cNvPr>
          <p:cNvSpPr txBox="1"/>
          <p:nvPr/>
        </p:nvSpPr>
        <p:spPr>
          <a:xfrm>
            <a:off x="1252728" y="2020824"/>
            <a:ext cx="4278735" cy="800219"/>
          </a:xfrm>
          <a:prstGeom prst="rect">
            <a:avLst/>
          </a:prstGeom>
          <a:noFill/>
        </p:spPr>
        <p:txBody>
          <a:bodyPr wrap="none" rtlCol="0">
            <a:spAutoFit/>
          </a:bodyPr>
          <a:lstStyle/>
          <a:p>
            <a:r>
              <a:rPr lang="en-US" sz="2800" b="1" dirty="0">
                <a:effectLst/>
                <a:latin typeface="+mj-lt"/>
                <a:cs typeface="Gisha" panose="020B0502040204020203" pitchFamily="34" charset="-79"/>
              </a:rPr>
              <a:t>Essays that scored a 12</a:t>
            </a:r>
            <a:r>
              <a:rPr lang="en-US" sz="2800" dirty="0">
                <a:effectLst/>
                <a:latin typeface="Gisha" panose="020B0502040204020203" pitchFamily="34" charset="-79"/>
                <a:cs typeface="Gisha" panose="020B0502040204020203" pitchFamily="34" charset="-79"/>
              </a:rPr>
              <a:t>:</a:t>
            </a:r>
            <a:endParaRPr lang="en-US" sz="2800" dirty="0"/>
          </a:p>
          <a:p>
            <a:endParaRPr lang="en-US" dirty="0"/>
          </a:p>
        </p:txBody>
      </p:sp>
    </p:spTree>
    <p:extLst>
      <p:ext uri="{BB962C8B-B14F-4D97-AF65-F5344CB8AC3E}">
        <p14:creationId xmlns:p14="http://schemas.microsoft.com/office/powerpoint/2010/main" val="1121129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4C79752-52DC-4AD7-84D9-AB2BEBAD5A66}"/>
              </a:ext>
            </a:extLst>
          </p:cNvPr>
          <p:cNvSpPr txBox="1">
            <a:spLocks/>
          </p:cNvSpPr>
          <p:nvPr/>
        </p:nvSpPr>
        <p:spPr>
          <a:xfrm>
            <a:off x="1251285" y="2452224"/>
            <a:ext cx="10764251" cy="3177274"/>
          </a:xfrm>
          <a:prstGeom prst="rect">
            <a:avLst/>
          </a:prstGeom>
          <a:solidFill>
            <a:schemeClr val="bg1"/>
          </a:solidFill>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3464">
              <a:spcBef>
                <a:spcPts val="0"/>
              </a:spcBef>
              <a:buFont typeface="Arial" panose="020B0604020202020204" pitchFamily="34" charset="0"/>
              <a:buChar char="•"/>
            </a:pPr>
            <a:r>
              <a:rPr lang="en-US" sz="2100" dirty="0">
                <a:effectLst/>
                <a:latin typeface="Gisha" panose="020B0502040204020203" pitchFamily="34" charset="-79"/>
                <a:cs typeface="Gisha" panose="020B0502040204020203" pitchFamily="34" charset="-79"/>
              </a:rPr>
              <a:t>Overall essays, are shorter; six of the eight that scored within this range are only half a page.</a:t>
            </a:r>
          </a:p>
          <a:p>
            <a:pPr marL="283464">
              <a:spcBef>
                <a:spcPts val="0"/>
              </a:spcBef>
              <a:buFont typeface="Arial" panose="020B0604020202020204" pitchFamily="34" charset="0"/>
              <a:buChar char="•"/>
            </a:pPr>
            <a:r>
              <a:rPr lang="en-US" sz="2100" dirty="0">
                <a:effectLst/>
                <a:latin typeface="Gisha" panose="020B0502040204020203" pitchFamily="34" charset="-79"/>
                <a:cs typeface="Gisha" panose="020B0502040204020203" pitchFamily="34" charset="-79"/>
              </a:rPr>
              <a:t>All included four or five organized and structured paragraphs.</a:t>
            </a:r>
          </a:p>
          <a:p>
            <a:pPr marL="283464">
              <a:spcBef>
                <a:spcPts val="0"/>
              </a:spcBef>
              <a:buFont typeface="Arial" panose="020B0604020202020204" pitchFamily="34" charset="0"/>
              <a:buChar char="•"/>
            </a:pPr>
            <a:r>
              <a:rPr lang="en-US" sz="2100" dirty="0">
                <a:effectLst/>
                <a:latin typeface="Gisha" panose="020B0502040204020203" pitchFamily="34" charset="-79"/>
                <a:cs typeface="Gisha" panose="020B0502040204020203" pitchFamily="34" charset="-79"/>
              </a:rPr>
              <a:t>Essays consistently used external transitions, but internal transitions were less frequent and less sophisticated.</a:t>
            </a:r>
          </a:p>
          <a:p>
            <a:pPr marL="283464">
              <a:spcBef>
                <a:spcPts val="0"/>
              </a:spcBef>
              <a:buFont typeface="Arial" panose="020B0604020202020204" pitchFamily="34" charset="0"/>
              <a:buChar char="•"/>
            </a:pPr>
            <a:r>
              <a:rPr lang="en-US" sz="2100" dirty="0">
                <a:effectLst/>
                <a:latin typeface="Gisha" panose="020B0502040204020203" pitchFamily="34" charset="-79"/>
                <a:cs typeface="Gisha" panose="020B0502040204020203" pitchFamily="34" charset="-79"/>
              </a:rPr>
              <a:t>In all essays, evidence was included from multiple sources; however, there was less evidence used to support each topic/reason and citations were at times unspecific or missing.</a:t>
            </a:r>
          </a:p>
          <a:p>
            <a:pPr marL="283464">
              <a:spcBef>
                <a:spcPts val="0"/>
              </a:spcBef>
              <a:buFont typeface="Arial" panose="020B0604020202020204" pitchFamily="34" charset="0"/>
              <a:buChar char="•"/>
            </a:pPr>
            <a:r>
              <a:rPr lang="en-US" sz="2100" dirty="0">
                <a:latin typeface="Gisha" panose="020B0502040204020203" pitchFamily="34" charset="-79"/>
                <a:cs typeface="Gisha" panose="020B0502040204020203" pitchFamily="34" charset="-79"/>
              </a:rPr>
              <a:t>Essays included l</a:t>
            </a:r>
            <a:r>
              <a:rPr lang="en-US" sz="2100" dirty="0">
                <a:effectLst/>
                <a:latin typeface="Gisha" panose="020B0502040204020203" pitchFamily="34" charset="-79"/>
                <a:cs typeface="Gisha" panose="020B0502040204020203" pitchFamily="34" charset="-79"/>
              </a:rPr>
              <a:t>ess original writing</a:t>
            </a:r>
            <a:r>
              <a:rPr lang="en-US" sz="2100" dirty="0">
                <a:latin typeface="Gisha" panose="020B0502040204020203" pitchFamily="34" charset="-79"/>
                <a:cs typeface="Gisha" panose="020B0502040204020203" pitchFamily="34" charset="-79"/>
              </a:rPr>
              <a:t> </a:t>
            </a:r>
            <a:r>
              <a:rPr lang="en-US" sz="2100" dirty="0">
                <a:effectLst/>
                <a:latin typeface="Gisha" panose="020B0502040204020203" pitchFamily="34" charset="-79"/>
                <a:cs typeface="Gisha" panose="020B0502040204020203" pitchFamily="34" charset="-79"/>
              </a:rPr>
              <a:t>and less analysis of the text.</a:t>
            </a:r>
          </a:p>
          <a:p>
            <a:pPr marL="283464">
              <a:spcBef>
                <a:spcPts val="0"/>
              </a:spcBef>
              <a:buFont typeface="Arial" panose="020B0604020202020204" pitchFamily="34" charset="0"/>
              <a:buChar char="•"/>
            </a:pPr>
            <a:r>
              <a:rPr lang="en-US" sz="2100" dirty="0">
                <a:effectLst/>
                <a:latin typeface="Gisha" panose="020B0502040204020203" pitchFamily="34" charset="-79"/>
                <a:cs typeface="Gisha" panose="020B0502040204020203" pitchFamily="34" charset="-79"/>
              </a:rPr>
              <a:t>Some essays included writing that lacked clarity or did not vary in sentence structure.  Overall, the essays used a moderate amount of general/imprecise words and made more frequent grammatical errors.  </a:t>
            </a:r>
          </a:p>
        </p:txBody>
      </p:sp>
      <p:pic>
        <p:nvPicPr>
          <p:cNvPr id="7" name="Picture 6">
            <a:extLst>
              <a:ext uri="{FF2B5EF4-FFF2-40B4-BE49-F238E27FC236}">
                <a16:creationId xmlns:a16="http://schemas.microsoft.com/office/drawing/2014/main" id="{A3716A4C-0EC6-0384-BEF5-819856FC0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
        <p:nvSpPr>
          <p:cNvPr id="2" name="Title 4">
            <a:extLst>
              <a:ext uri="{FF2B5EF4-FFF2-40B4-BE49-F238E27FC236}">
                <a16:creationId xmlns:a16="http://schemas.microsoft.com/office/drawing/2014/main" id="{721540CD-6221-2542-4C07-E5F519A24A42}"/>
              </a:ext>
            </a:extLst>
          </p:cNvPr>
          <p:cNvSpPr txBox="1">
            <a:spLocks/>
          </p:cNvSpPr>
          <p:nvPr/>
        </p:nvSpPr>
        <p:spPr>
          <a:xfrm>
            <a:off x="1088858" y="321155"/>
            <a:ext cx="11087099" cy="1434559"/>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i="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FAST</a:t>
            </a:r>
            <a:r>
              <a:rPr kumimoji="0" lang="en-US" sz="48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 STATE ASSESSMENT </a:t>
            </a:r>
            <a:endPar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SAMPLE PAPERS</a:t>
            </a:r>
            <a:endParaRPr kumimoji="0" lang="en-US" sz="48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endParaRPr>
          </a:p>
        </p:txBody>
      </p:sp>
      <p:sp>
        <p:nvSpPr>
          <p:cNvPr id="4" name="TextBox 3">
            <a:extLst>
              <a:ext uri="{FF2B5EF4-FFF2-40B4-BE49-F238E27FC236}">
                <a16:creationId xmlns:a16="http://schemas.microsoft.com/office/drawing/2014/main" id="{782B7CD3-1779-0C96-7216-6637EDDCD203}"/>
              </a:ext>
            </a:extLst>
          </p:cNvPr>
          <p:cNvSpPr txBox="1"/>
          <p:nvPr/>
        </p:nvSpPr>
        <p:spPr>
          <a:xfrm>
            <a:off x="1251285" y="2020030"/>
            <a:ext cx="4429418" cy="800219"/>
          </a:xfrm>
          <a:prstGeom prst="rect">
            <a:avLst/>
          </a:prstGeom>
          <a:noFill/>
        </p:spPr>
        <p:txBody>
          <a:bodyPr wrap="none" rtlCol="0">
            <a:spAutoFit/>
          </a:bodyPr>
          <a:lstStyle/>
          <a:p>
            <a:r>
              <a:rPr lang="en-US" sz="2800" b="1" dirty="0">
                <a:effectLst/>
                <a:latin typeface="+mj-lt"/>
                <a:cs typeface="Gisha" panose="020B0502040204020203" pitchFamily="34" charset="-79"/>
              </a:rPr>
              <a:t>Essays that scored a </a:t>
            </a:r>
            <a:r>
              <a:rPr lang="en-US" sz="2800" b="1" dirty="0">
                <a:latin typeface="+mj-lt"/>
                <a:cs typeface="Gisha" panose="020B0502040204020203" pitchFamily="34" charset="-79"/>
              </a:rPr>
              <a:t>7-9</a:t>
            </a:r>
            <a:r>
              <a:rPr lang="en-US" sz="2800" dirty="0">
                <a:effectLst/>
                <a:latin typeface="Gisha" panose="020B0502040204020203" pitchFamily="34" charset="-79"/>
                <a:cs typeface="Gisha" panose="020B0502040204020203" pitchFamily="34" charset="-79"/>
              </a:rPr>
              <a:t>:</a:t>
            </a:r>
            <a:endParaRPr lang="en-US" sz="2800" dirty="0"/>
          </a:p>
          <a:p>
            <a:r>
              <a:rPr lang="en-US" dirty="0"/>
              <a:t>,</a:t>
            </a:r>
          </a:p>
        </p:txBody>
      </p:sp>
    </p:spTree>
    <p:extLst>
      <p:ext uri="{BB962C8B-B14F-4D97-AF65-F5344CB8AC3E}">
        <p14:creationId xmlns:p14="http://schemas.microsoft.com/office/powerpoint/2010/main" val="908716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4C79752-52DC-4AD7-84D9-AB2BEBAD5A66}"/>
              </a:ext>
            </a:extLst>
          </p:cNvPr>
          <p:cNvSpPr txBox="1">
            <a:spLocks/>
          </p:cNvSpPr>
          <p:nvPr/>
        </p:nvSpPr>
        <p:spPr>
          <a:xfrm>
            <a:off x="1252728" y="2450592"/>
            <a:ext cx="10716125" cy="3656334"/>
          </a:xfrm>
          <a:prstGeom prst="rect">
            <a:avLst/>
          </a:prstGeom>
          <a:solidFill>
            <a:schemeClr val="bg1"/>
          </a:solidFill>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3464">
              <a:spcBef>
                <a:spcPts val="0"/>
              </a:spcBef>
              <a:buFont typeface="Arial" panose="020B0604020202020204" pitchFamily="34" charset="0"/>
              <a:buChar char="•"/>
            </a:pPr>
            <a:r>
              <a:rPr lang="en-US" sz="2200" dirty="0">
                <a:effectLst/>
                <a:latin typeface="Gisha" panose="020B0502040204020203" pitchFamily="34" charset="-79"/>
                <a:cs typeface="Gisha" panose="020B0502040204020203" pitchFamily="34" charset="-79"/>
              </a:rPr>
              <a:t>Essays were all very brief; all were less than half a page.</a:t>
            </a:r>
          </a:p>
          <a:p>
            <a:pPr marL="283464">
              <a:spcBef>
                <a:spcPts val="0"/>
              </a:spcBef>
              <a:buFont typeface="Arial" panose="020B0604020202020204" pitchFamily="34" charset="0"/>
              <a:buChar char="•"/>
            </a:pPr>
            <a:r>
              <a:rPr lang="en-US" sz="2200" dirty="0">
                <a:effectLst/>
                <a:latin typeface="Gisha" panose="020B0502040204020203" pitchFamily="34" charset="-79"/>
                <a:cs typeface="Gisha" panose="020B0502040204020203" pitchFamily="34" charset="-79"/>
              </a:rPr>
              <a:t>Essays either did not fully address prompt, misinterpreted prompt, or the central idea/claim was confusing.</a:t>
            </a:r>
          </a:p>
          <a:p>
            <a:pPr marL="283464">
              <a:spcBef>
                <a:spcPts val="0"/>
              </a:spcBef>
              <a:buFont typeface="Arial" panose="020B0604020202020204" pitchFamily="34" charset="0"/>
              <a:buChar char="•"/>
            </a:pPr>
            <a:r>
              <a:rPr lang="en-US" sz="2200" dirty="0">
                <a:effectLst/>
                <a:latin typeface="Gisha" panose="020B0502040204020203" pitchFamily="34" charset="-79"/>
                <a:cs typeface="Gisha" panose="020B0502040204020203" pitchFamily="34" charset="-79"/>
              </a:rPr>
              <a:t>All essays lacked structure and/or organization of ideas.</a:t>
            </a:r>
          </a:p>
          <a:p>
            <a:pPr marL="283464">
              <a:spcBef>
                <a:spcPts val="0"/>
              </a:spcBef>
              <a:buFont typeface="Arial" panose="020B0604020202020204" pitchFamily="34" charset="0"/>
              <a:buChar char="•"/>
            </a:pPr>
            <a:r>
              <a:rPr lang="en-US" sz="2200" dirty="0">
                <a:effectLst/>
                <a:latin typeface="Gisha" panose="020B0502040204020203" pitchFamily="34" charset="-79"/>
                <a:cs typeface="Gisha" panose="020B0502040204020203" pitchFamily="34" charset="-79"/>
              </a:rPr>
              <a:t>Evidence frequently came from only one source and often did not include a citation.</a:t>
            </a:r>
          </a:p>
          <a:p>
            <a:pPr marL="283464">
              <a:spcBef>
                <a:spcPts val="0"/>
              </a:spcBef>
              <a:buFont typeface="Arial" panose="020B0604020202020204" pitchFamily="34" charset="0"/>
              <a:buChar char="•"/>
            </a:pPr>
            <a:r>
              <a:rPr lang="en-US" sz="2200" dirty="0">
                <a:effectLst/>
                <a:latin typeface="Gisha" panose="020B0502040204020203" pitchFamily="34" charset="-79"/>
                <a:cs typeface="Gisha" panose="020B0502040204020203" pitchFamily="34" charset="-79"/>
              </a:rPr>
              <a:t>Elaboration either repeated evidence, was confusing, or was too brief.</a:t>
            </a:r>
          </a:p>
          <a:p>
            <a:pPr marL="283464">
              <a:spcBef>
                <a:spcPts val="0"/>
              </a:spcBef>
              <a:buFont typeface="Arial" panose="020B0604020202020204" pitchFamily="34" charset="0"/>
              <a:buChar char="•"/>
            </a:pPr>
            <a:r>
              <a:rPr lang="en-US" sz="2200" dirty="0">
                <a:effectLst/>
                <a:latin typeface="Gisha" panose="020B0502040204020203" pitchFamily="34" charset="-79"/>
                <a:cs typeface="Gisha" panose="020B0502040204020203" pitchFamily="34" charset="-79"/>
              </a:rPr>
              <a:t>Essays utilized basic, vague word choice. There were consistent, distracting grammatical errors</a:t>
            </a:r>
            <a:r>
              <a:rPr lang="en-US" sz="2200" dirty="0">
                <a:latin typeface="Gisha" panose="020B0502040204020203" pitchFamily="34" charset="-79"/>
                <a:cs typeface="Gisha" panose="020B0502040204020203" pitchFamily="34" charset="-79"/>
              </a:rPr>
              <a:t> throughout.</a:t>
            </a:r>
            <a:endParaRPr lang="en-US" sz="2200" dirty="0">
              <a:effectLst/>
              <a:latin typeface="Gisha" panose="020B0502040204020203" pitchFamily="34" charset="-79"/>
              <a:cs typeface="Gisha" panose="020B0502040204020203" pitchFamily="34" charset="-79"/>
            </a:endParaRPr>
          </a:p>
        </p:txBody>
      </p:sp>
      <p:pic>
        <p:nvPicPr>
          <p:cNvPr id="7" name="Picture 6">
            <a:extLst>
              <a:ext uri="{FF2B5EF4-FFF2-40B4-BE49-F238E27FC236}">
                <a16:creationId xmlns:a16="http://schemas.microsoft.com/office/drawing/2014/main" id="{A3716A4C-0EC6-0384-BEF5-819856FC0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B2C27755-4F26-5E53-9E4D-F39D3F454DEE}"/>
              </a:ext>
            </a:extLst>
          </p:cNvPr>
          <p:cNvSpPr txBox="1"/>
          <p:nvPr/>
        </p:nvSpPr>
        <p:spPr>
          <a:xfrm>
            <a:off x="1252728" y="2020824"/>
            <a:ext cx="5665333" cy="800219"/>
          </a:xfrm>
          <a:prstGeom prst="rect">
            <a:avLst/>
          </a:prstGeom>
          <a:noFill/>
        </p:spPr>
        <p:txBody>
          <a:bodyPr wrap="none" rtlCol="0">
            <a:spAutoFit/>
          </a:bodyPr>
          <a:lstStyle/>
          <a:p>
            <a:r>
              <a:rPr lang="en-US" sz="2800" b="1" dirty="0">
                <a:effectLst/>
                <a:latin typeface="+mj-lt"/>
                <a:cs typeface="Gisha" panose="020B0502040204020203" pitchFamily="34" charset="-79"/>
              </a:rPr>
              <a:t>Essays that scored a 6 or below</a:t>
            </a:r>
            <a:r>
              <a:rPr lang="en-US" sz="2800" dirty="0">
                <a:effectLst/>
                <a:latin typeface="Gisha" panose="020B0502040204020203" pitchFamily="34" charset="-79"/>
                <a:cs typeface="Gisha" panose="020B0502040204020203" pitchFamily="34" charset="-79"/>
              </a:rPr>
              <a:t>:</a:t>
            </a:r>
            <a:endParaRPr lang="en-US" sz="2800" dirty="0"/>
          </a:p>
          <a:p>
            <a:endParaRPr lang="en-US" dirty="0"/>
          </a:p>
        </p:txBody>
      </p:sp>
      <p:sp>
        <p:nvSpPr>
          <p:cNvPr id="2" name="Title 4">
            <a:extLst>
              <a:ext uri="{FF2B5EF4-FFF2-40B4-BE49-F238E27FC236}">
                <a16:creationId xmlns:a16="http://schemas.microsoft.com/office/drawing/2014/main" id="{D3E04B7C-B76A-850F-47EC-EF1DB5EBE6B0}"/>
              </a:ext>
            </a:extLst>
          </p:cNvPr>
          <p:cNvSpPr txBox="1">
            <a:spLocks/>
          </p:cNvSpPr>
          <p:nvPr/>
        </p:nvSpPr>
        <p:spPr>
          <a:xfrm>
            <a:off x="1088858" y="321155"/>
            <a:ext cx="11087099" cy="1434559"/>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i="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FAST</a:t>
            </a:r>
            <a:r>
              <a:rPr kumimoji="0" lang="en-US" sz="48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 STATE ASSESSMENT </a:t>
            </a:r>
            <a:endPar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SAMPLE PAPERS</a:t>
            </a:r>
            <a:endParaRPr kumimoji="0" lang="en-US" sz="48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endParaRPr>
          </a:p>
        </p:txBody>
      </p:sp>
    </p:spTree>
    <p:extLst>
      <p:ext uri="{BB962C8B-B14F-4D97-AF65-F5344CB8AC3E}">
        <p14:creationId xmlns:p14="http://schemas.microsoft.com/office/powerpoint/2010/main" val="2101044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716A4C-0EC6-0384-BEF5-819856FC0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
        <p:nvSpPr>
          <p:cNvPr id="4" name="Rectangle 3">
            <a:extLst>
              <a:ext uri="{FF2B5EF4-FFF2-40B4-BE49-F238E27FC236}">
                <a16:creationId xmlns:a16="http://schemas.microsoft.com/office/drawing/2014/main" id="{558F72C3-E217-0B28-D313-DA70879FC7F1}"/>
              </a:ext>
            </a:extLst>
          </p:cNvPr>
          <p:cNvSpPr/>
          <p:nvPr/>
        </p:nvSpPr>
        <p:spPr>
          <a:xfrm>
            <a:off x="4099878" y="2258567"/>
            <a:ext cx="4992624" cy="421881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42E6062-3923-1A4D-9BB4-D07DB4034FC1}"/>
              </a:ext>
            </a:extLst>
          </p:cNvPr>
          <p:cNvPicPr>
            <a:picLocks noChangeAspect="1"/>
          </p:cNvPicPr>
          <p:nvPr/>
        </p:nvPicPr>
        <p:blipFill rotWithShape="1">
          <a:blip r:embed="rId3"/>
          <a:srcRect l="17647" t="27266" r="48594" b="23832"/>
          <a:stretch/>
        </p:blipFill>
        <p:spPr bwMode="auto">
          <a:xfrm>
            <a:off x="4346766" y="2496311"/>
            <a:ext cx="4507992" cy="3822193"/>
          </a:xfrm>
          <a:prstGeom prst="rect">
            <a:avLst/>
          </a:prstGeom>
          <a:ln>
            <a:noFill/>
          </a:ln>
          <a:extLst>
            <a:ext uri="{53640926-AAD7-44D8-BBD7-CCE9431645EC}">
              <a14:shadowObscured xmlns:a14="http://schemas.microsoft.com/office/drawing/2010/main"/>
            </a:ext>
          </a:extLst>
        </p:spPr>
      </p:pic>
      <p:sp>
        <p:nvSpPr>
          <p:cNvPr id="2" name="Title 4">
            <a:extLst>
              <a:ext uri="{FF2B5EF4-FFF2-40B4-BE49-F238E27FC236}">
                <a16:creationId xmlns:a16="http://schemas.microsoft.com/office/drawing/2014/main" id="{76A5A4F9-A375-D8CB-970F-CF0829286EF4}"/>
              </a:ext>
            </a:extLst>
          </p:cNvPr>
          <p:cNvSpPr txBox="1">
            <a:spLocks/>
          </p:cNvSpPr>
          <p:nvPr/>
        </p:nvSpPr>
        <p:spPr>
          <a:xfrm>
            <a:off x="1088858" y="321155"/>
            <a:ext cx="11087099" cy="1434559"/>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i="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FAST</a:t>
            </a:r>
            <a:r>
              <a:rPr kumimoji="0" lang="en-US" sz="48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 STATE ASSESSMENT </a:t>
            </a:r>
            <a:endPar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SAMPLE PAPERS</a:t>
            </a:r>
            <a:endParaRPr kumimoji="0" lang="en-US" sz="48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endParaRPr>
          </a:p>
        </p:txBody>
      </p:sp>
    </p:spTree>
    <p:extLst>
      <p:ext uri="{BB962C8B-B14F-4D97-AF65-F5344CB8AC3E}">
        <p14:creationId xmlns:p14="http://schemas.microsoft.com/office/powerpoint/2010/main" val="3274693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ECFE617-023A-48CB-B47F-3AD7A3E43276}"/>
              </a:ext>
            </a:extLst>
          </p:cNvPr>
          <p:cNvSpPr>
            <a:spLocks noGrp="1"/>
          </p:cNvSpPr>
          <p:nvPr>
            <p:ph type="pic" sz="quarter" idx="56"/>
          </p:nvPr>
        </p:nvSpPr>
        <p:spPr/>
      </p:sp>
      <p:sp>
        <p:nvSpPr>
          <p:cNvPr id="12" name="Title 4">
            <a:extLst>
              <a:ext uri="{FF2B5EF4-FFF2-40B4-BE49-F238E27FC236}">
                <a16:creationId xmlns:a16="http://schemas.microsoft.com/office/drawing/2014/main" id="{8398F006-1D99-44E0-BEE7-47CB98ED9BF2}"/>
              </a:ext>
            </a:extLst>
          </p:cNvPr>
          <p:cNvSpPr>
            <a:spLocks noGrp="1"/>
          </p:cNvSpPr>
          <p:nvPr>
            <p:ph type="title"/>
          </p:nvPr>
        </p:nvSpPr>
        <p:spPr>
          <a:xfrm>
            <a:off x="4995473" y="1201528"/>
            <a:ext cx="3267853" cy="1335024"/>
          </a:xfrm>
          <a:solidFill>
            <a:schemeClr val="bg1"/>
          </a:solidFill>
        </p:spPr>
        <p:txBody>
          <a:bodyPr/>
          <a:lstStyle/>
          <a:p>
            <a:r>
              <a:rPr lang="en-US" sz="4800" b="1"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Lisa Collum</a:t>
            </a:r>
          </a:p>
        </p:txBody>
      </p:sp>
      <p:sp>
        <p:nvSpPr>
          <p:cNvPr id="14" name="Text Placeholder 10">
            <a:extLst>
              <a:ext uri="{FF2B5EF4-FFF2-40B4-BE49-F238E27FC236}">
                <a16:creationId xmlns:a16="http://schemas.microsoft.com/office/drawing/2014/main" id="{5EDAAA40-A142-4666-B948-D495F26F01D9}"/>
              </a:ext>
            </a:extLst>
          </p:cNvPr>
          <p:cNvSpPr>
            <a:spLocks noGrp="1"/>
          </p:cNvSpPr>
          <p:nvPr>
            <p:ph type="body" sz="quarter" idx="39"/>
          </p:nvPr>
        </p:nvSpPr>
        <p:spPr>
          <a:xfrm>
            <a:off x="4964493" y="2402881"/>
            <a:ext cx="6023299" cy="1335025"/>
          </a:xfrm>
        </p:spPr>
        <p:txBody>
          <a:bodyPr/>
          <a:lstStyle/>
          <a:p>
            <a:pPr marL="0" indent="0">
              <a:buNone/>
            </a:pPr>
            <a:r>
              <a:rPr lang="en-US" sz="2400" dirty="0">
                <a:solidFill>
                  <a:schemeClr val="tx1"/>
                </a:solidFill>
                <a:cs typeface="Times New Roman" panose="02020603050405020304" pitchFamily="18" charset="0"/>
              </a:rPr>
              <a:t>Owner and Author of Top Score Writing</a:t>
            </a:r>
          </a:p>
          <a:p>
            <a:pPr marL="0" indent="0">
              <a:buNone/>
            </a:pPr>
            <a:r>
              <a:rPr lang="en-US" sz="2400" dirty="0">
                <a:solidFill>
                  <a:schemeClr val="tx1"/>
                </a:solidFill>
                <a:cs typeface="Times New Roman" panose="02020603050405020304" pitchFamily="18" charset="0"/>
                <a:hlinkClick r:id="rId2"/>
              </a:rPr>
              <a:t>Lisa@topscorewriting.com</a:t>
            </a:r>
            <a:endParaRPr lang="en-US" sz="2400" dirty="0">
              <a:solidFill>
                <a:schemeClr val="tx1"/>
              </a:solidFill>
              <a:cs typeface="Times New Roman" panose="02020603050405020304" pitchFamily="18" charset="0"/>
            </a:endParaRPr>
          </a:p>
          <a:p>
            <a:pPr marL="0" indent="0">
              <a:buNone/>
            </a:pPr>
            <a:endParaRPr lang="en-US" sz="2800" dirty="0"/>
          </a:p>
          <a:p>
            <a:pPr marL="0" indent="0">
              <a:buNone/>
            </a:pPr>
            <a:endParaRPr lang="en-US" dirty="0"/>
          </a:p>
          <a:p>
            <a:endParaRPr lang="en-US" dirty="0"/>
          </a:p>
        </p:txBody>
      </p:sp>
      <p:pic>
        <p:nvPicPr>
          <p:cNvPr id="15" name="Picture Placeholder 8" descr="A person smiling for the camera&#10;&#10;Description automatically generated with low confidence">
            <a:extLst>
              <a:ext uri="{FF2B5EF4-FFF2-40B4-BE49-F238E27FC236}">
                <a16:creationId xmlns:a16="http://schemas.microsoft.com/office/drawing/2014/main" id="{EF40DF0D-A225-4D8A-BF44-0BD8C34F7759}"/>
              </a:ext>
            </a:extLst>
          </p:cNvPr>
          <p:cNvPicPr>
            <a:picLocks noChangeAspect="1"/>
          </p:cNvPicPr>
          <p:nvPr/>
        </p:nvPicPr>
        <p:blipFill>
          <a:blip r:embed="rId3"/>
          <a:srcRect l="8083" r="8083"/>
          <a:stretch>
            <a:fillRect/>
          </a:stretch>
        </p:blipFill>
        <p:spPr>
          <a:xfrm>
            <a:off x="1104765" y="-1579"/>
            <a:ext cx="3816695" cy="6858000"/>
          </a:xfrm>
          <a:custGeom>
            <a:avLst/>
            <a:gdLst>
              <a:gd name="connsiteX0" fmla="*/ 0 w 3816695"/>
              <a:gd name="connsiteY0" fmla="*/ 0 h 6858000"/>
              <a:gd name="connsiteX1" fmla="*/ 1779016 w 3816695"/>
              <a:gd name="connsiteY1" fmla="*/ 0 h 6858000"/>
              <a:gd name="connsiteX2" fmla="*/ 2081372 w 3816695"/>
              <a:gd name="connsiteY2" fmla="*/ 182719 h 6858000"/>
              <a:gd name="connsiteX3" fmla="*/ 3816695 w 3816695"/>
              <a:gd name="connsiteY3" fmla="*/ 3429297 h 6858000"/>
              <a:gd name="connsiteX4" fmla="*/ 2081372 w 3816695"/>
              <a:gd name="connsiteY4" fmla="*/ 6675876 h 6858000"/>
              <a:gd name="connsiteX5" fmla="*/ 1779999 w 3816695"/>
              <a:gd name="connsiteY5" fmla="*/ 6858000 h 6858000"/>
              <a:gd name="connsiteX6" fmla="*/ 0 w 381669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6695" h="6858000">
                <a:moveTo>
                  <a:pt x="0" y="0"/>
                </a:moveTo>
                <a:lnTo>
                  <a:pt x="1779016" y="0"/>
                </a:lnTo>
                <a:lnTo>
                  <a:pt x="2081372" y="182719"/>
                </a:lnTo>
                <a:cubicBezTo>
                  <a:pt x="3128342" y="886316"/>
                  <a:pt x="3816695" y="2077842"/>
                  <a:pt x="3816695" y="3429297"/>
                </a:cubicBezTo>
                <a:cubicBezTo>
                  <a:pt x="3816695" y="4780752"/>
                  <a:pt x="3128342" y="5972279"/>
                  <a:pt x="2081372" y="6675876"/>
                </a:cubicBezTo>
                <a:lnTo>
                  <a:pt x="1779999" y="6858000"/>
                </a:lnTo>
                <a:lnTo>
                  <a:pt x="0" y="6858000"/>
                </a:lnTo>
                <a:close/>
              </a:path>
            </a:pathLst>
          </a:custGeom>
          <a:solidFill>
            <a:schemeClr val="tx1">
              <a:alpha val="10000"/>
            </a:schemeClr>
          </a:solidFill>
        </p:spPr>
      </p:pic>
      <p:sp>
        <p:nvSpPr>
          <p:cNvPr id="16" name="Picture Placeholder 12">
            <a:extLst>
              <a:ext uri="{FF2B5EF4-FFF2-40B4-BE49-F238E27FC236}">
                <a16:creationId xmlns:a16="http://schemas.microsoft.com/office/drawing/2014/main" id="{068650FA-E9AB-4DFC-89E9-8A322C4ECE84}"/>
              </a:ext>
            </a:extLst>
          </p:cNvPr>
          <p:cNvSpPr>
            <a:spLocks noGrp="1"/>
          </p:cNvSpPr>
          <p:nvPr>
            <p:ph type="pic" sz="quarter" idx="87"/>
          </p:nvPr>
        </p:nvSpPr>
        <p:spPr>
          <a:xfrm>
            <a:off x="11003946" y="2043400"/>
            <a:ext cx="1188054" cy="2768041"/>
          </a:xfrm>
        </p:spPr>
      </p:sp>
      <p:pic>
        <p:nvPicPr>
          <p:cNvPr id="2" name="Picture 1">
            <a:extLst>
              <a:ext uri="{FF2B5EF4-FFF2-40B4-BE49-F238E27FC236}">
                <a16:creationId xmlns:a16="http://schemas.microsoft.com/office/drawing/2014/main" id="{5967123F-7552-675A-EC5B-30EEAF2749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1715" y="3613486"/>
            <a:ext cx="3141611" cy="1449975"/>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477989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716A4C-0EC6-0384-BEF5-819856FC0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
        <p:nvSpPr>
          <p:cNvPr id="4" name="Rectangle 3">
            <a:extLst>
              <a:ext uri="{FF2B5EF4-FFF2-40B4-BE49-F238E27FC236}">
                <a16:creationId xmlns:a16="http://schemas.microsoft.com/office/drawing/2014/main" id="{558F72C3-E217-0B28-D313-DA70879FC7F1}"/>
              </a:ext>
            </a:extLst>
          </p:cNvPr>
          <p:cNvSpPr/>
          <p:nvPr/>
        </p:nvSpPr>
        <p:spPr>
          <a:xfrm>
            <a:off x="3071098" y="304318"/>
            <a:ext cx="7086600" cy="628535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9FE92EC-A106-2224-09E9-EFE67483ABB0}"/>
              </a:ext>
            </a:extLst>
          </p:cNvPr>
          <p:cNvPicPr>
            <a:picLocks noChangeAspect="1"/>
          </p:cNvPicPr>
          <p:nvPr/>
        </p:nvPicPr>
        <p:blipFill rotWithShape="1">
          <a:blip r:embed="rId3"/>
          <a:srcRect l="32474" t="13733" r="34151" b="8267"/>
          <a:stretch/>
        </p:blipFill>
        <p:spPr>
          <a:xfrm>
            <a:off x="3862214" y="390039"/>
            <a:ext cx="5512308" cy="6163056"/>
          </a:xfrm>
          <a:prstGeom prst="rect">
            <a:avLst/>
          </a:prstGeom>
        </p:spPr>
      </p:pic>
    </p:spTree>
    <p:extLst>
      <p:ext uri="{BB962C8B-B14F-4D97-AF65-F5344CB8AC3E}">
        <p14:creationId xmlns:p14="http://schemas.microsoft.com/office/powerpoint/2010/main" val="3148546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716A4C-0EC6-0384-BEF5-819856FC0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
        <p:nvSpPr>
          <p:cNvPr id="4" name="Rectangle 3">
            <a:extLst>
              <a:ext uri="{FF2B5EF4-FFF2-40B4-BE49-F238E27FC236}">
                <a16:creationId xmlns:a16="http://schemas.microsoft.com/office/drawing/2014/main" id="{558F72C3-E217-0B28-D313-DA70879FC7F1}"/>
              </a:ext>
            </a:extLst>
          </p:cNvPr>
          <p:cNvSpPr/>
          <p:nvPr/>
        </p:nvSpPr>
        <p:spPr>
          <a:xfrm>
            <a:off x="3055056" y="304318"/>
            <a:ext cx="7086600" cy="628535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0B279E5C-EB73-285A-5EA1-03CECCD9E246}"/>
              </a:ext>
            </a:extLst>
          </p:cNvPr>
          <p:cNvPicPr>
            <a:picLocks noChangeAspect="1"/>
          </p:cNvPicPr>
          <p:nvPr/>
        </p:nvPicPr>
        <p:blipFill rotWithShape="1">
          <a:blip r:embed="rId3"/>
          <a:srcRect l="32372" t="13676" r="33974" b="7123"/>
          <a:stretch/>
        </p:blipFill>
        <p:spPr bwMode="auto">
          <a:xfrm>
            <a:off x="3720642" y="492916"/>
            <a:ext cx="5760720" cy="59378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6451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716A4C-0EC6-0384-BEF5-819856FC0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
        <p:nvSpPr>
          <p:cNvPr id="4" name="Rectangle 3">
            <a:extLst>
              <a:ext uri="{FF2B5EF4-FFF2-40B4-BE49-F238E27FC236}">
                <a16:creationId xmlns:a16="http://schemas.microsoft.com/office/drawing/2014/main" id="{558F72C3-E217-0B28-D313-DA70879FC7F1}"/>
              </a:ext>
            </a:extLst>
          </p:cNvPr>
          <p:cNvSpPr/>
          <p:nvPr/>
        </p:nvSpPr>
        <p:spPr>
          <a:xfrm>
            <a:off x="4099878" y="2210441"/>
            <a:ext cx="4992624" cy="421881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7BEF547-5B87-9DCF-9675-C0FFD3D64489}"/>
              </a:ext>
            </a:extLst>
          </p:cNvPr>
          <p:cNvPicPr>
            <a:picLocks noChangeAspect="1"/>
          </p:cNvPicPr>
          <p:nvPr/>
        </p:nvPicPr>
        <p:blipFill rotWithShape="1">
          <a:blip r:embed="rId3"/>
          <a:srcRect l="32852" t="33049" r="33494" b="18051"/>
          <a:stretch/>
        </p:blipFill>
        <p:spPr bwMode="auto">
          <a:xfrm>
            <a:off x="4616514" y="2386405"/>
            <a:ext cx="3959352" cy="3893117"/>
          </a:xfrm>
          <a:prstGeom prst="rect">
            <a:avLst/>
          </a:prstGeom>
          <a:ln>
            <a:noFill/>
          </a:ln>
          <a:extLst>
            <a:ext uri="{53640926-AAD7-44D8-BBD7-CCE9431645EC}">
              <a14:shadowObscured xmlns:a14="http://schemas.microsoft.com/office/drawing/2010/main"/>
            </a:ext>
          </a:extLst>
        </p:spPr>
      </p:pic>
      <p:sp>
        <p:nvSpPr>
          <p:cNvPr id="3" name="Title 4">
            <a:extLst>
              <a:ext uri="{FF2B5EF4-FFF2-40B4-BE49-F238E27FC236}">
                <a16:creationId xmlns:a16="http://schemas.microsoft.com/office/drawing/2014/main" id="{50BC78F7-01C7-CD58-2B9A-6E462928D0ED}"/>
              </a:ext>
            </a:extLst>
          </p:cNvPr>
          <p:cNvSpPr txBox="1">
            <a:spLocks/>
          </p:cNvSpPr>
          <p:nvPr/>
        </p:nvSpPr>
        <p:spPr>
          <a:xfrm>
            <a:off x="1088858" y="321155"/>
            <a:ext cx="11087099" cy="1434559"/>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i="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FAST</a:t>
            </a:r>
            <a:r>
              <a:rPr kumimoji="0" lang="en-US" sz="48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 STATE ASSESSMENT </a:t>
            </a:r>
            <a:endPar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SAMPLE PAPERS</a:t>
            </a:r>
            <a:endParaRPr kumimoji="0" lang="en-US" sz="48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endParaRPr>
          </a:p>
        </p:txBody>
      </p:sp>
    </p:spTree>
    <p:extLst>
      <p:ext uri="{BB962C8B-B14F-4D97-AF65-F5344CB8AC3E}">
        <p14:creationId xmlns:p14="http://schemas.microsoft.com/office/powerpoint/2010/main" val="1170875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716A4C-0EC6-0384-BEF5-819856FC0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
        <p:nvSpPr>
          <p:cNvPr id="4" name="Rectangle 3">
            <a:extLst>
              <a:ext uri="{FF2B5EF4-FFF2-40B4-BE49-F238E27FC236}">
                <a16:creationId xmlns:a16="http://schemas.microsoft.com/office/drawing/2014/main" id="{558F72C3-E217-0B28-D313-DA70879FC7F1}"/>
              </a:ext>
            </a:extLst>
          </p:cNvPr>
          <p:cNvSpPr/>
          <p:nvPr/>
        </p:nvSpPr>
        <p:spPr>
          <a:xfrm>
            <a:off x="3055056" y="304318"/>
            <a:ext cx="7086600" cy="628535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6548399-BDF0-2E43-8ED2-4702809BD2C4}"/>
              </a:ext>
            </a:extLst>
          </p:cNvPr>
          <p:cNvPicPr>
            <a:picLocks noChangeAspect="1"/>
          </p:cNvPicPr>
          <p:nvPr/>
        </p:nvPicPr>
        <p:blipFill rotWithShape="1">
          <a:blip r:embed="rId3"/>
          <a:srcRect l="32051" t="12251" r="33654" b="8261"/>
          <a:stretch/>
        </p:blipFill>
        <p:spPr bwMode="auto">
          <a:xfrm>
            <a:off x="3642838" y="492917"/>
            <a:ext cx="5907024" cy="59561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5564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B42FCE4-B93D-43EA-8348-68D88BB78E51}"/>
              </a:ext>
            </a:extLst>
          </p:cNvPr>
          <p:cNvSpPr txBox="1"/>
          <p:nvPr/>
        </p:nvSpPr>
        <p:spPr>
          <a:xfrm>
            <a:off x="6912488" y="779908"/>
            <a:ext cx="609600" cy="931229"/>
          </a:xfrm>
          <a:prstGeom prst="rect">
            <a:avLst/>
          </a:prstGeom>
          <a:solidFill>
            <a:srgbClr val="FFFFFF"/>
          </a:solidFill>
        </p:spPr>
        <p:txBody>
          <a:bodyPr wrap="square" rtlCol="0">
            <a:spAutoFit/>
          </a:bodyPr>
          <a:lstStyle/>
          <a:p>
            <a:endParaRPr lang="en-US" dirty="0"/>
          </a:p>
        </p:txBody>
      </p:sp>
      <p:sp>
        <p:nvSpPr>
          <p:cNvPr id="5" name="Content Placeholder 2">
            <a:extLst>
              <a:ext uri="{FF2B5EF4-FFF2-40B4-BE49-F238E27FC236}">
                <a16:creationId xmlns:a16="http://schemas.microsoft.com/office/drawing/2014/main" id="{CFDC97D0-ADDC-4927-9961-837169E43481}"/>
              </a:ext>
            </a:extLst>
          </p:cNvPr>
          <p:cNvSpPr txBox="1">
            <a:spLocks/>
          </p:cNvSpPr>
          <p:nvPr/>
        </p:nvSpPr>
        <p:spPr>
          <a:xfrm>
            <a:off x="2036819" y="2240580"/>
            <a:ext cx="9140519" cy="4444096"/>
          </a:xfrm>
          <a:prstGeom prst="rect">
            <a:avLst/>
          </a:prstGeom>
          <a:noFill/>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83992A"/>
              </a:buClr>
              <a:buSzPct val="115000"/>
              <a:buNone/>
              <a:tabLst/>
              <a:defRPr/>
            </a:pPr>
            <a:r>
              <a:rPr kumimoji="0" lang="en-US" sz="2800" b="0" i="0" u="none" strike="noStrike" kern="1200" cap="none" spc="0" normalizeH="0" baseline="0" noProof="0" dirty="0">
                <a:ln>
                  <a:noFill/>
                </a:ln>
                <a:solidFill>
                  <a:srgbClr val="03D0C4"/>
                </a:solidFill>
                <a:effectLst>
                  <a:outerShdw blurRad="38100" dist="38100" dir="2700000" algn="tl">
                    <a:srgbClr val="000000">
                      <a:alpha val="43137"/>
                    </a:srgbClr>
                  </a:outerShdw>
                </a:effectLst>
                <a:uLnTx/>
                <a:uFillTx/>
                <a:cs typeface="Times New Roman" panose="02020603050405020304" pitchFamily="18" charset="0"/>
              </a:rPr>
              <a:t>6-8 Weeks Prior to the Test:</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dirty="0">
                <a:solidFill>
                  <a:schemeClr val="tx1"/>
                </a:solidFill>
                <a:cs typeface="Times New Roman" panose="02020603050405020304" pitchFamily="18" charset="0"/>
              </a:rPr>
              <a:t>Revisit </a:t>
            </a:r>
            <a:r>
              <a:rPr kumimoji="0" lang="en-US" sz="2400" b="0" i="0" u="none" strike="noStrike" kern="1200" cap="none" spc="0" normalizeH="0" baseline="0" noProof="0" dirty="0">
                <a:ln>
                  <a:noFill/>
                </a:ln>
                <a:solidFill>
                  <a:schemeClr val="tx1"/>
                </a:solidFill>
                <a:effectLst/>
                <a:uLnTx/>
                <a:uFillTx/>
                <a:cs typeface="Times New Roman" panose="02020603050405020304" pitchFamily="18" charset="0"/>
              </a:rPr>
              <a:t>lessons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dirty="0">
                <a:solidFill>
                  <a:schemeClr val="tx1"/>
                </a:solidFill>
                <a:cs typeface="Times New Roman" panose="02020603050405020304" pitchFamily="18" charset="0"/>
              </a:rPr>
              <a:t>I</a:t>
            </a:r>
            <a:r>
              <a:rPr kumimoji="0" lang="en-US" sz="2400" b="0" i="0" u="none" strike="noStrike" kern="1200" cap="none" spc="0" normalizeH="0" baseline="0" noProof="0" dirty="0">
                <a:ln>
                  <a:noFill/>
                </a:ln>
                <a:solidFill>
                  <a:schemeClr val="tx1"/>
                </a:solidFill>
                <a:effectLst/>
                <a:uLnTx/>
                <a:uFillTx/>
                <a:cs typeface="Times New Roman" panose="02020603050405020304" pitchFamily="18" charset="0"/>
              </a:rPr>
              <a:t>ndividualize lessons based on assessment results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dirty="0">
                <a:solidFill>
                  <a:schemeClr val="tx1"/>
                </a:solidFill>
                <a:cs typeface="Times New Roman" panose="02020603050405020304" pitchFamily="18" charset="0"/>
              </a:rPr>
              <a:t>Pr</a:t>
            </a:r>
            <a:r>
              <a:rPr kumimoji="0" lang="en-US" sz="2400" b="0" i="0" u="none" strike="noStrike" kern="1200" cap="none" spc="0" normalizeH="0" baseline="0" noProof="0" dirty="0">
                <a:ln>
                  <a:noFill/>
                </a:ln>
                <a:solidFill>
                  <a:schemeClr val="tx1"/>
                </a:solidFill>
                <a:effectLst/>
                <a:uLnTx/>
                <a:uFillTx/>
                <a:cs typeface="Times New Roman" panose="02020603050405020304" pitchFamily="18" charset="0"/>
              </a:rPr>
              <a:t>ompt practice</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0" i="0" u="none" strike="noStrike" kern="1200" cap="none" spc="0" normalizeH="0" baseline="0" noProof="0" dirty="0">
                <a:ln>
                  <a:noFill/>
                </a:ln>
                <a:solidFill>
                  <a:schemeClr val="tx1"/>
                </a:solidFill>
                <a:effectLst/>
                <a:uLnTx/>
                <a:uFillTx/>
                <a:cs typeface="Times New Roman" panose="02020603050405020304" pitchFamily="18" charset="0"/>
              </a:rPr>
              <a:t>Timed practice (work on pacing &amp; stamina)</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dirty="0">
                <a:solidFill>
                  <a:schemeClr val="tx1"/>
                </a:solidFill>
                <a:cs typeface="Times New Roman" panose="02020603050405020304" pitchFamily="18" charset="0"/>
              </a:rPr>
              <a:t>S</a:t>
            </a:r>
            <a:r>
              <a:rPr kumimoji="0" lang="en-US" sz="2400" b="0" i="0" u="none" strike="noStrike" kern="1200" cap="none" spc="0" normalizeH="0" baseline="0" noProof="0" dirty="0">
                <a:ln>
                  <a:noFill/>
                </a:ln>
                <a:solidFill>
                  <a:schemeClr val="tx1"/>
                </a:solidFill>
                <a:effectLst/>
                <a:uLnTx/>
                <a:uFillTx/>
                <a:cs typeface="Times New Roman" panose="02020603050405020304" pitchFamily="18" charset="0"/>
              </a:rPr>
              <a:t>imulation tests (teachers, rooms, time, etc.)</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dirty="0">
                <a:solidFill>
                  <a:schemeClr val="tx1"/>
                </a:solidFill>
                <a:cs typeface="Times New Roman" panose="02020603050405020304" pitchFamily="18" charset="0"/>
              </a:rPr>
              <a:t>S</a:t>
            </a:r>
            <a:r>
              <a:rPr kumimoji="0" lang="en-US" sz="2400" b="0" i="0" u="none" strike="noStrike" kern="1200" cap="none" spc="0" normalizeH="0" baseline="0" noProof="0" dirty="0">
                <a:ln>
                  <a:noFill/>
                </a:ln>
                <a:solidFill>
                  <a:schemeClr val="tx1"/>
                </a:solidFill>
                <a:effectLst/>
                <a:uLnTx/>
                <a:uFillTx/>
                <a:cs typeface="Times New Roman" panose="02020603050405020304" pitchFamily="18" charset="0"/>
              </a:rPr>
              <a:t>mall groups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0" i="0" u="none" strike="noStrike" kern="1200" cap="none" spc="0" normalizeH="0" baseline="0" noProof="0" dirty="0">
                <a:ln>
                  <a:noFill/>
                </a:ln>
                <a:solidFill>
                  <a:schemeClr val="tx1"/>
                </a:solidFill>
                <a:effectLst/>
                <a:uLnTx/>
                <a:uFillTx/>
                <a:cs typeface="Times New Roman" panose="02020603050405020304" pitchFamily="18" charset="0"/>
              </a:rPr>
              <a:t>Peer teaching</a:t>
            </a:r>
          </a:p>
        </p:txBody>
      </p:sp>
      <p:pic>
        <p:nvPicPr>
          <p:cNvPr id="6" name="Picture 5" descr="A person sitting at a table&#10;&#10;Description automatically generated">
            <a:extLst>
              <a:ext uri="{FF2B5EF4-FFF2-40B4-BE49-F238E27FC236}">
                <a16:creationId xmlns:a16="http://schemas.microsoft.com/office/drawing/2014/main" id="{DC71D7EF-9712-4AA4-A090-135136D1201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994255" y="3380688"/>
            <a:ext cx="1956581" cy="1956581"/>
          </a:xfrm>
          <a:prstGeom prst="rect">
            <a:avLst/>
          </a:prstGeom>
          <a:effectLst>
            <a:outerShdw blurRad="50800" dist="38100" dir="5400000" algn="t" rotWithShape="0">
              <a:prstClr val="black">
                <a:alpha val="40000"/>
              </a:prstClr>
            </a:outerShdw>
          </a:effectLst>
        </p:spPr>
      </p:pic>
      <p:sp>
        <p:nvSpPr>
          <p:cNvPr id="7" name="Title 7">
            <a:extLst>
              <a:ext uri="{FF2B5EF4-FFF2-40B4-BE49-F238E27FC236}">
                <a16:creationId xmlns:a16="http://schemas.microsoft.com/office/drawing/2014/main" id="{371E9B05-36D7-4BA7-98D8-3A48E6D13EBC}"/>
              </a:ext>
            </a:extLst>
          </p:cNvPr>
          <p:cNvSpPr txBox="1">
            <a:spLocks/>
          </p:cNvSpPr>
          <p:nvPr/>
        </p:nvSpPr>
        <p:spPr>
          <a:xfrm>
            <a:off x="1784282" y="491252"/>
            <a:ext cx="9621611" cy="757795"/>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STATE WRITING ASSESSMENT</a:t>
            </a:r>
          </a:p>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PREP &amp; REVIEW</a:t>
            </a:r>
          </a:p>
          <a:p>
            <a:pPr algn="ctr"/>
            <a:endPar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pic>
        <p:nvPicPr>
          <p:cNvPr id="8" name="Picture 7">
            <a:extLst>
              <a:ext uri="{FF2B5EF4-FFF2-40B4-BE49-F238E27FC236}">
                <a16:creationId xmlns:a16="http://schemas.microsoft.com/office/drawing/2014/main" id="{31CDC408-F530-65E5-6610-B5B3C927E2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314538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FA51212-3F9F-ED68-947C-DDEE09430EBB}"/>
              </a:ext>
            </a:extLst>
          </p:cNvPr>
          <p:cNvGrpSpPr/>
          <p:nvPr/>
        </p:nvGrpSpPr>
        <p:grpSpPr>
          <a:xfrm>
            <a:off x="1438686" y="2274066"/>
            <a:ext cx="10394915" cy="4058054"/>
            <a:chOff x="1486812" y="2274066"/>
            <a:chExt cx="10394915" cy="4058054"/>
          </a:xfrm>
        </p:grpSpPr>
        <p:sp>
          <p:nvSpPr>
            <p:cNvPr id="2" name="Content Placeholder 2">
              <a:extLst>
                <a:ext uri="{FF2B5EF4-FFF2-40B4-BE49-F238E27FC236}">
                  <a16:creationId xmlns:a16="http://schemas.microsoft.com/office/drawing/2014/main" id="{A608A394-DEEC-4890-A9AB-3C8A6F5CA0CD}"/>
                </a:ext>
              </a:extLst>
            </p:cNvPr>
            <p:cNvSpPr txBox="1">
              <a:spLocks/>
            </p:cNvSpPr>
            <p:nvPr/>
          </p:nvSpPr>
          <p:spPr>
            <a:xfrm>
              <a:off x="1486812" y="2392616"/>
              <a:ext cx="4735305" cy="3939504"/>
            </a:xfrm>
            <a:prstGeom prst="rect">
              <a:avLst/>
            </a:prstGeom>
          </p:spPr>
          <p:txBody>
            <a:bodyPr vert="horz" lIns="91440" tIns="45720" rIns="91440" bIns="45720" rtlCol="0" anchor="t">
              <a:normAutofit fontScale="850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400" b="0" i="0" u="none" strike="noStrike" kern="1200" cap="none" spc="0" normalizeH="0" baseline="0" noProof="0" dirty="0">
                  <a:ln>
                    <a:noFill/>
                  </a:ln>
                  <a:solidFill>
                    <a:schemeClr val="tx1"/>
                  </a:solidFill>
                  <a:effectLst/>
                  <a:uLnTx/>
                  <a:uFillTx/>
                  <a:latin typeface="Garamond" panose="02020404030301010803"/>
                  <a:ea typeface="+mn-ea"/>
                  <a:cs typeface="+mn-cs"/>
                </a:rPr>
                <a:t> </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4100" b="1" i="0" u="none" strike="noStrike" kern="1200" cap="none" spc="0" normalizeH="0" baseline="0" noProof="0" dirty="0">
                  <a:ln>
                    <a:noFill/>
                  </a:ln>
                  <a:solidFill>
                    <a:schemeClr val="tx1"/>
                  </a:solidFill>
                  <a:effectLst/>
                  <a:uLnTx/>
                  <a:uFillTx/>
                  <a:cs typeface="Times New Roman" panose="02020603050405020304" pitchFamily="18" charset="0"/>
                </a:rPr>
                <a:t>Reading</a:t>
              </a:r>
              <a:r>
                <a:rPr kumimoji="0" lang="en-US" sz="4100" b="0" i="0" u="none" strike="noStrike" kern="1200" cap="none" spc="0" normalizeH="0" baseline="0" noProof="0" dirty="0">
                  <a:ln>
                    <a:noFill/>
                  </a:ln>
                  <a:solidFill>
                    <a:schemeClr val="tx1"/>
                  </a:solidFill>
                  <a:effectLst/>
                  <a:uLnTx/>
                  <a:uFillTx/>
                  <a:cs typeface="Times New Roman" panose="02020603050405020304" pitchFamily="18" charset="0"/>
                </a:rPr>
                <a:t>     20-30 min</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4100" b="1" i="0" u="none" strike="noStrike" kern="1200" cap="none" spc="0" normalizeH="0" baseline="0" noProof="0" dirty="0">
                  <a:ln>
                    <a:noFill/>
                  </a:ln>
                  <a:solidFill>
                    <a:schemeClr val="tx1"/>
                  </a:solidFill>
                  <a:effectLst/>
                  <a:uLnTx/>
                  <a:uFillTx/>
                  <a:cs typeface="Times New Roman" panose="02020603050405020304" pitchFamily="18" charset="0"/>
                </a:rPr>
                <a:t>Planning</a:t>
              </a:r>
              <a:r>
                <a:rPr kumimoji="0" lang="en-US" sz="4100" b="0" i="0" u="none" strike="noStrike" kern="1200" cap="none" spc="0" normalizeH="0" baseline="0" noProof="0" dirty="0">
                  <a:ln>
                    <a:noFill/>
                  </a:ln>
                  <a:solidFill>
                    <a:schemeClr val="tx1"/>
                  </a:solidFill>
                  <a:effectLst/>
                  <a:uLnTx/>
                  <a:uFillTx/>
                  <a:cs typeface="Times New Roman" panose="02020603050405020304" pitchFamily="18" charset="0"/>
                </a:rPr>
                <a:t>    10-15 min</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4100" b="1" i="0" u="none" strike="noStrike" kern="1200" cap="none" spc="0" normalizeH="0" baseline="0" noProof="0" dirty="0">
                  <a:ln>
                    <a:noFill/>
                  </a:ln>
                  <a:solidFill>
                    <a:schemeClr val="tx1"/>
                  </a:solidFill>
                  <a:effectLst/>
                  <a:uLnTx/>
                  <a:uFillTx/>
                  <a:cs typeface="Times New Roman" panose="02020603050405020304" pitchFamily="18" charset="0"/>
                </a:rPr>
                <a:t>Writing</a:t>
              </a:r>
              <a:r>
                <a:rPr kumimoji="0" lang="en-US" sz="4100" b="0" i="0" u="none" strike="noStrike" kern="1200" cap="none" spc="0" normalizeH="0" baseline="0" noProof="0" dirty="0">
                  <a:ln>
                    <a:noFill/>
                  </a:ln>
                  <a:solidFill>
                    <a:schemeClr val="tx1"/>
                  </a:solidFill>
                  <a:effectLst/>
                  <a:uLnTx/>
                  <a:uFillTx/>
                  <a:cs typeface="Times New Roman" panose="02020603050405020304" pitchFamily="18" charset="0"/>
                </a:rPr>
                <a:t>       60-75 min</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4100" b="1" i="0" u="none" strike="noStrike" kern="1200" cap="none" spc="0" normalizeH="0" baseline="0" noProof="0" dirty="0">
                  <a:ln>
                    <a:noFill/>
                  </a:ln>
                  <a:solidFill>
                    <a:schemeClr val="tx1"/>
                  </a:solidFill>
                  <a:effectLst/>
                  <a:uLnTx/>
                  <a:uFillTx/>
                  <a:cs typeface="Times New Roman" panose="02020603050405020304" pitchFamily="18" charset="0"/>
                </a:rPr>
                <a:t>Editing </a:t>
              </a:r>
              <a:r>
                <a:rPr kumimoji="0" lang="en-US" sz="4100" b="0" i="0" u="none" strike="noStrike" kern="1200" cap="none" spc="0" normalizeH="0" baseline="0" noProof="0" dirty="0">
                  <a:ln>
                    <a:noFill/>
                  </a:ln>
                  <a:solidFill>
                    <a:schemeClr val="tx1"/>
                  </a:solidFill>
                  <a:effectLst/>
                  <a:uLnTx/>
                  <a:uFillTx/>
                  <a:cs typeface="Times New Roman" panose="02020603050405020304" pitchFamily="18" charset="0"/>
                </a:rPr>
                <a:t>      </a:t>
              </a:r>
              <a:r>
                <a:rPr kumimoji="0" lang="en-US" sz="2800" b="0" i="0" u="none" strike="noStrike" kern="1200" cap="none" spc="0" normalizeH="0" baseline="0" noProof="0" dirty="0">
                  <a:ln>
                    <a:noFill/>
                  </a:ln>
                  <a:solidFill>
                    <a:schemeClr val="tx1"/>
                  </a:solidFill>
                  <a:effectLst/>
                  <a:uLnTx/>
                  <a:uFillTx/>
                  <a:cs typeface="Times New Roman" panose="02020603050405020304" pitchFamily="18" charset="0"/>
                </a:rPr>
                <a:t>Any extra time</a:t>
              </a:r>
              <a:endParaRPr kumimoji="0" lang="en-US" sz="4100" b="0" i="0" u="none" strike="noStrike" kern="1200" cap="none" spc="0" normalizeH="0" baseline="0" noProof="0" dirty="0">
                <a:ln>
                  <a:noFill/>
                </a:ln>
                <a:solidFill>
                  <a:schemeClr val="tx1"/>
                </a:solidFill>
                <a:effectLst/>
                <a:uLnTx/>
                <a:uFillTx/>
                <a:cs typeface="Times New Roman" panose="02020603050405020304" pitchFamily="18" charset="0"/>
              </a:endParaRPr>
            </a:p>
          </p:txBody>
        </p:sp>
        <p:sp>
          <p:nvSpPr>
            <p:cNvPr id="3" name="Content Placeholder 4">
              <a:extLst>
                <a:ext uri="{FF2B5EF4-FFF2-40B4-BE49-F238E27FC236}">
                  <a16:creationId xmlns:a16="http://schemas.microsoft.com/office/drawing/2014/main" id="{88E00FF5-A635-4748-BA18-91BAF9901C89}"/>
                </a:ext>
              </a:extLst>
            </p:cNvPr>
            <p:cNvSpPr txBox="1">
              <a:spLocks/>
            </p:cNvSpPr>
            <p:nvPr/>
          </p:nvSpPr>
          <p:spPr>
            <a:xfrm>
              <a:off x="6839533" y="2392615"/>
              <a:ext cx="4941918" cy="3603075"/>
            </a:xfrm>
            <a:prstGeom prst="rect">
              <a:avLst/>
            </a:prstGeom>
          </p:spPr>
          <p:txBody>
            <a:bodyPr vert="horz" lIns="91440" tIns="45720" rIns="91440" bIns="45720" rtlCol="0" anchor="t">
              <a:normAutofit fontScale="25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ctr"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11200" b="1"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    </a:t>
              </a:r>
              <a:r>
                <a:rPr kumimoji="0" lang="en-US" sz="11200" b="1" i="0" u="none" strike="noStrike" kern="1200" cap="none" spc="0" normalizeH="0" baseline="0" noProof="0" dirty="0">
                  <a:ln>
                    <a:noFill/>
                  </a:ln>
                  <a:solidFill>
                    <a:srgbClr val="0070C0"/>
                  </a:solidFill>
                  <a:effectLst/>
                  <a:uLnTx/>
                  <a:uFillTx/>
                  <a:cs typeface="Times New Roman" panose="02020603050405020304" pitchFamily="18" charset="0"/>
                </a:rPr>
                <a:t>Writing Breakdown:  </a:t>
              </a:r>
            </a:p>
            <a:p>
              <a:pPr marL="285750" marR="0" lvl="0" indent="-285750" algn="ctr"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11200" b="1" i="0" u="sng" strike="noStrike" kern="1200" cap="none" spc="0" normalizeH="0" baseline="0" noProof="0" dirty="0">
                  <a:ln>
                    <a:noFill/>
                  </a:ln>
                  <a:solidFill>
                    <a:srgbClr val="0070C0"/>
                  </a:solidFill>
                  <a:effectLst/>
                  <a:uLnTx/>
                  <a:uFillTx/>
                  <a:cs typeface="Times New Roman" panose="02020603050405020304" pitchFamily="18" charset="0"/>
                </a:rPr>
                <a:t>60-75 Minutes</a:t>
              </a:r>
              <a:endParaRPr lang="en-US" sz="11200" dirty="0">
                <a:solidFill>
                  <a:srgbClr val="0070C0"/>
                </a:solidFill>
                <a:cs typeface="Times New Roman" panose="02020603050405020304" pitchFamily="18" charset="0"/>
              </a:endParaRPr>
            </a:p>
            <a:p>
              <a:pPr marL="285750" marR="0" lvl="0" indent="-285750" defTabSz="457200" rtl="0" eaLnBrk="1" fontAlgn="auto" latinLnBrk="0" hangingPunct="1">
                <a:lnSpc>
                  <a:spcPct val="100000"/>
                </a:lnSpc>
                <a:spcBef>
                  <a:spcPts val="600"/>
                </a:spcBef>
                <a:spcAft>
                  <a:spcPts val="600"/>
                </a:spcAft>
                <a:buClr>
                  <a:srgbClr val="83992A"/>
                </a:buClr>
                <a:buSzPct val="115000"/>
                <a:buFont typeface="Arial"/>
                <a:buNone/>
                <a:tabLst>
                  <a:tab pos="2967038" algn="l"/>
                </a:tabLst>
                <a:defRPr/>
              </a:pPr>
              <a:r>
                <a:rPr kumimoji="0" lang="en-US" sz="120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1</a:t>
              </a:r>
              <a:r>
                <a:rPr kumimoji="0" lang="en-US" sz="12000" b="0" i="0" u="none" strike="noStrike" kern="1200" cap="none" spc="0" normalizeH="0" baseline="30000" noProof="0" dirty="0">
                  <a:ln>
                    <a:noFill/>
                  </a:ln>
                  <a:solidFill>
                    <a:sysClr val="windowText" lastClr="000000">
                      <a:lumMod val="85000"/>
                      <a:lumOff val="15000"/>
                    </a:sysClr>
                  </a:solidFill>
                  <a:effectLst/>
                  <a:uLnTx/>
                  <a:uFillTx/>
                  <a:cs typeface="Times New Roman" panose="02020603050405020304" pitchFamily="18" charset="0"/>
                </a:rPr>
                <a:t>st</a:t>
              </a:r>
              <a:r>
                <a:rPr kumimoji="0" lang="en-US" sz="120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 paragraph	5-10 min</a:t>
              </a:r>
            </a:p>
            <a:p>
              <a:pPr marL="285750" marR="0" lvl="0" indent="-285750" defTabSz="493713" rtl="0" eaLnBrk="1" fontAlgn="auto" latinLnBrk="0" hangingPunct="1">
                <a:lnSpc>
                  <a:spcPct val="100000"/>
                </a:lnSpc>
                <a:spcBef>
                  <a:spcPts val="600"/>
                </a:spcBef>
                <a:spcAft>
                  <a:spcPts val="600"/>
                </a:spcAft>
                <a:buClr>
                  <a:srgbClr val="83992A"/>
                </a:buClr>
                <a:buSzPct val="115000"/>
                <a:buFont typeface="Arial"/>
                <a:buNone/>
                <a:tabLst/>
                <a:defRPr/>
              </a:pPr>
              <a:r>
                <a:rPr kumimoji="0" lang="en-US" sz="1200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2</a:t>
              </a:r>
              <a:r>
                <a:rPr kumimoji="0" lang="en-US" sz="12000" i="0" u="none" strike="noStrike" kern="1200" cap="none" spc="0" normalizeH="0" baseline="30000" noProof="0" dirty="0">
                  <a:ln>
                    <a:noFill/>
                  </a:ln>
                  <a:solidFill>
                    <a:sysClr val="windowText" lastClr="000000">
                      <a:lumMod val="85000"/>
                      <a:lumOff val="15000"/>
                    </a:sysClr>
                  </a:solidFill>
                  <a:effectLst/>
                  <a:uLnTx/>
                  <a:uFillTx/>
                  <a:cs typeface="Times New Roman" panose="02020603050405020304" pitchFamily="18" charset="0"/>
                </a:rPr>
                <a:t>nd</a:t>
              </a:r>
              <a:r>
                <a:rPr kumimoji="0" lang="en-US" sz="1200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 paragraph	15-20 min</a:t>
              </a:r>
            </a:p>
            <a:p>
              <a:pPr marL="285750" marR="0" lvl="0" indent="-285750" defTabSz="493713" rtl="0" eaLnBrk="1" fontAlgn="auto" latinLnBrk="0" hangingPunct="1">
                <a:lnSpc>
                  <a:spcPct val="100000"/>
                </a:lnSpc>
                <a:spcBef>
                  <a:spcPts val="600"/>
                </a:spcBef>
                <a:spcAft>
                  <a:spcPts val="600"/>
                </a:spcAft>
                <a:buClr>
                  <a:srgbClr val="83992A"/>
                </a:buClr>
                <a:buSzPct val="115000"/>
                <a:buFont typeface="Arial"/>
                <a:buNone/>
                <a:tabLst/>
                <a:defRPr/>
              </a:pPr>
              <a:r>
                <a:rPr kumimoji="0" lang="en-US" sz="1200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3</a:t>
              </a:r>
              <a:r>
                <a:rPr kumimoji="0" lang="en-US" sz="12000" i="0" u="none" strike="noStrike" kern="1200" cap="none" spc="0" normalizeH="0" baseline="30000" noProof="0" dirty="0">
                  <a:ln>
                    <a:noFill/>
                  </a:ln>
                  <a:solidFill>
                    <a:sysClr val="windowText" lastClr="000000">
                      <a:lumMod val="85000"/>
                      <a:lumOff val="15000"/>
                    </a:sysClr>
                  </a:solidFill>
                  <a:effectLst/>
                  <a:uLnTx/>
                  <a:uFillTx/>
                  <a:cs typeface="Times New Roman" panose="02020603050405020304" pitchFamily="18" charset="0"/>
                </a:rPr>
                <a:t>rd</a:t>
              </a:r>
              <a:r>
                <a:rPr kumimoji="0" lang="en-US" sz="1200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 paragraph 	15-20 min</a:t>
              </a:r>
            </a:p>
            <a:p>
              <a:pPr marL="285750" marR="0" lvl="0" indent="-285750" defTabSz="493713" rtl="0" eaLnBrk="1" fontAlgn="auto" latinLnBrk="0" hangingPunct="1">
                <a:lnSpc>
                  <a:spcPct val="100000"/>
                </a:lnSpc>
                <a:spcBef>
                  <a:spcPts val="600"/>
                </a:spcBef>
                <a:spcAft>
                  <a:spcPts val="600"/>
                </a:spcAft>
                <a:buClr>
                  <a:srgbClr val="83992A"/>
                </a:buClr>
                <a:buSzPct val="115000"/>
                <a:buFont typeface="Arial"/>
                <a:buNone/>
                <a:tabLst/>
                <a:defRPr/>
              </a:pPr>
              <a:r>
                <a:rPr kumimoji="0" lang="en-US" sz="1200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4</a:t>
              </a:r>
              <a:r>
                <a:rPr kumimoji="0" lang="en-US" sz="12000" i="0" u="none" strike="noStrike" kern="1200" cap="none" spc="0" normalizeH="0" baseline="30000" noProof="0" dirty="0">
                  <a:ln>
                    <a:noFill/>
                  </a:ln>
                  <a:solidFill>
                    <a:sysClr val="windowText" lastClr="000000">
                      <a:lumMod val="85000"/>
                      <a:lumOff val="15000"/>
                    </a:sysClr>
                  </a:solidFill>
                  <a:effectLst/>
                  <a:uLnTx/>
                  <a:uFillTx/>
                  <a:cs typeface="Times New Roman" panose="02020603050405020304" pitchFamily="18" charset="0"/>
                </a:rPr>
                <a:t>th</a:t>
              </a:r>
              <a:r>
                <a:rPr kumimoji="0" lang="en-US" sz="1200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 paragraph	15-20 min</a:t>
              </a:r>
            </a:p>
            <a:p>
              <a:pPr marL="285750" marR="0" lvl="0" indent="-285750" defTabSz="493713" rtl="0" eaLnBrk="1" fontAlgn="auto" latinLnBrk="0" hangingPunct="1">
                <a:lnSpc>
                  <a:spcPct val="100000"/>
                </a:lnSpc>
                <a:spcBef>
                  <a:spcPts val="600"/>
                </a:spcBef>
                <a:spcAft>
                  <a:spcPts val="600"/>
                </a:spcAft>
                <a:buClr>
                  <a:srgbClr val="83992A"/>
                </a:buClr>
                <a:buSzPct val="115000"/>
                <a:buFont typeface="Arial"/>
                <a:buNone/>
                <a:tabLst/>
                <a:defRPr/>
              </a:pPr>
              <a:r>
                <a:rPr kumimoji="0" lang="en-US" sz="120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5</a:t>
              </a:r>
              <a:r>
                <a:rPr kumimoji="0" lang="en-US" sz="12000" b="0" i="0" u="none" strike="noStrike" kern="1200" cap="none" spc="0" normalizeH="0" baseline="30000" noProof="0" dirty="0">
                  <a:ln>
                    <a:noFill/>
                  </a:ln>
                  <a:solidFill>
                    <a:sysClr val="windowText" lastClr="000000">
                      <a:lumMod val="85000"/>
                      <a:lumOff val="15000"/>
                    </a:sysClr>
                  </a:solidFill>
                  <a:effectLst/>
                  <a:uLnTx/>
                  <a:uFillTx/>
                  <a:cs typeface="Times New Roman" panose="02020603050405020304" pitchFamily="18" charset="0"/>
                </a:rPr>
                <a:t>th</a:t>
              </a:r>
              <a:r>
                <a:rPr kumimoji="0" lang="en-US" sz="120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 paragraph 	5-10 min</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endParaRPr kumimoji="0" lang="en-US" sz="24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sp>
          <p:nvSpPr>
            <p:cNvPr id="4" name="Rounded Rectangle 5">
              <a:extLst>
                <a:ext uri="{FF2B5EF4-FFF2-40B4-BE49-F238E27FC236}">
                  <a16:creationId xmlns:a16="http://schemas.microsoft.com/office/drawing/2014/main" id="{0602BEE3-4ECD-4814-AC6D-6B2B827F70D0}"/>
                </a:ext>
              </a:extLst>
            </p:cNvPr>
            <p:cNvSpPr/>
            <p:nvPr/>
          </p:nvSpPr>
          <p:spPr>
            <a:xfrm>
              <a:off x="1486812" y="2274066"/>
              <a:ext cx="4615166" cy="3939504"/>
            </a:xfrm>
            <a:prstGeom prst="roundRect">
              <a:avLst/>
            </a:prstGeom>
            <a:noFill/>
            <a:ln w="38100" cap="flat" cmpd="sng" algn="ctr">
              <a:solidFill>
                <a:schemeClr val="accent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aramond" panose="02020404030301010803"/>
                <a:ea typeface="+mn-ea"/>
                <a:cs typeface="+mn-cs"/>
              </a:endParaRPr>
            </a:p>
          </p:txBody>
        </p:sp>
        <p:sp>
          <p:nvSpPr>
            <p:cNvPr id="5" name="Rounded Rectangle 6">
              <a:extLst>
                <a:ext uri="{FF2B5EF4-FFF2-40B4-BE49-F238E27FC236}">
                  <a16:creationId xmlns:a16="http://schemas.microsoft.com/office/drawing/2014/main" id="{1E5737C0-DEA7-446D-8719-0C041D56B551}"/>
                </a:ext>
              </a:extLst>
            </p:cNvPr>
            <p:cNvSpPr/>
            <p:nvPr/>
          </p:nvSpPr>
          <p:spPr>
            <a:xfrm>
              <a:off x="6719394" y="2275367"/>
              <a:ext cx="5162333" cy="3938203"/>
            </a:xfrm>
            <a:prstGeom prst="roundRect">
              <a:avLst/>
            </a:prstGeom>
            <a:noFill/>
            <a:ln w="28575" cap="flat" cmpd="sng" algn="ctr">
              <a:solidFill>
                <a:srgbClr val="0070C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aramond" panose="02020404030301010803"/>
                <a:ea typeface="+mn-ea"/>
                <a:cs typeface="+mn-cs"/>
              </a:endParaRPr>
            </a:p>
          </p:txBody>
        </p:sp>
      </p:grpSp>
      <p:sp>
        <p:nvSpPr>
          <p:cNvPr id="8" name="TextBox 7">
            <a:extLst>
              <a:ext uri="{FF2B5EF4-FFF2-40B4-BE49-F238E27FC236}">
                <a16:creationId xmlns:a16="http://schemas.microsoft.com/office/drawing/2014/main" id="{C6ECB250-7241-4E69-AFE3-6798DB787A71}"/>
              </a:ext>
            </a:extLst>
          </p:cNvPr>
          <p:cNvSpPr txBox="1"/>
          <p:nvPr/>
        </p:nvSpPr>
        <p:spPr>
          <a:xfrm>
            <a:off x="6222117" y="5626359"/>
            <a:ext cx="343753" cy="369332"/>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08AB053E-2430-43B3-9A84-CBDEBF5819A1}"/>
              </a:ext>
            </a:extLst>
          </p:cNvPr>
          <p:cNvSpPr txBox="1"/>
          <p:nvPr/>
        </p:nvSpPr>
        <p:spPr>
          <a:xfrm>
            <a:off x="6979298" y="1155256"/>
            <a:ext cx="699796" cy="375051"/>
          </a:xfrm>
          <a:prstGeom prst="rect">
            <a:avLst/>
          </a:prstGeom>
          <a:solidFill>
            <a:schemeClr val="bg1"/>
          </a:solidFill>
        </p:spPr>
        <p:txBody>
          <a:bodyPr wrap="square" rtlCol="0">
            <a:spAutoFit/>
          </a:bodyPr>
          <a:lstStyle/>
          <a:p>
            <a:endParaRPr lang="en-US" dirty="0"/>
          </a:p>
        </p:txBody>
      </p:sp>
      <p:sp>
        <p:nvSpPr>
          <p:cNvPr id="6" name="Title 4">
            <a:extLst>
              <a:ext uri="{FF2B5EF4-FFF2-40B4-BE49-F238E27FC236}">
                <a16:creationId xmlns:a16="http://schemas.microsoft.com/office/drawing/2014/main" id="{E975C2BF-8962-4479-BE20-51D286CE5073}"/>
              </a:ext>
            </a:extLst>
          </p:cNvPr>
          <p:cNvSpPr txBox="1">
            <a:spLocks/>
          </p:cNvSpPr>
          <p:nvPr/>
        </p:nvSpPr>
        <p:spPr>
          <a:xfrm>
            <a:off x="1402578" y="101656"/>
            <a:ext cx="10394915" cy="1330475"/>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TESTING TIME:</a:t>
            </a:r>
          </a:p>
          <a:p>
            <a:pPr algn="ctr"/>
            <a:r>
              <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PACING AND TIME MANAGEMENT</a:t>
            </a:r>
            <a:endParaRPr lang="en-US" sz="4800" b="1"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sp>
        <p:nvSpPr>
          <p:cNvPr id="11" name="TextBox 10">
            <a:extLst>
              <a:ext uri="{FF2B5EF4-FFF2-40B4-BE49-F238E27FC236}">
                <a16:creationId xmlns:a16="http://schemas.microsoft.com/office/drawing/2014/main" id="{536C3C24-5B77-40B2-B7B5-09D1B7AEDC0E}"/>
              </a:ext>
            </a:extLst>
          </p:cNvPr>
          <p:cNvSpPr txBox="1"/>
          <p:nvPr/>
        </p:nvSpPr>
        <p:spPr>
          <a:xfrm>
            <a:off x="1348847" y="1530307"/>
            <a:ext cx="10500796" cy="646331"/>
          </a:xfrm>
          <a:prstGeom prst="rect">
            <a:avLst/>
          </a:prstGeom>
          <a:noFill/>
        </p:spPr>
        <p:txBody>
          <a:bodyPr wrap="square" rtlCol="0">
            <a:spAutoFit/>
          </a:bodyPr>
          <a:lstStyle/>
          <a:p>
            <a:pPr algn="ctr"/>
            <a:r>
              <a:rPr lang="en-US" dirty="0"/>
              <a:t>Know the time limit for your state’s assessment.  Create anchor charts that divide the writing process into clear steps and assign an appropriate amount of time to each.</a:t>
            </a:r>
          </a:p>
        </p:txBody>
      </p:sp>
      <p:sp>
        <p:nvSpPr>
          <p:cNvPr id="12" name="TextBox 11">
            <a:extLst>
              <a:ext uri="{FF2B5EF4-FFF2-40B4-BE49-F238E27FC236}">
                <a16:creationId xmlns:a16="http://schemas.microsoft.com/office/drawing/2014/main" id="{137DD71F-9E3F-A939-5EC0-BD3E428D077C}"/>
              </a:ext>
            </a:extLst>
          </p:cNvPr>
          <p:cNvSpPr txBox="1"/>
          <p:nvPr/>
        </p:nvSpPr>
        <p:spPr>
          <a:xfrm>
            <a:off x="2593891" y="5832178"/>
            <a:ext cx="5162333" cy="830997"/>
          </a:xfrm>
          <a:prstGeom prst="rect">
            <a:avLst/>
          </a:prstGeom>
          <a:noFill/>
          <a:ln w="38100">
            <a:noFill/>
          </a:ln>
        </p:spPr>
        <p:txBody>
          <a:bodyPr wrap="square" rtlCol="0">
            <a:spAutoFit/>
          </a:bodyPr>
          <a:lstStyle/>
          <a:p>
            <a:pPr marL="0" indent="0" fontAlgn="auto">
              <a:spcAft>
                <a:spcPts val="1200"/>
              </a:spcAft>
              <a:buNone/>
            </a:pPr>
            <a:r>
              <a:rPr lang="en-US" sz="2000" dirty="0">
                <a:solidFill>
                  <a:srgbClr val="E32D91"/>
                </a:solidFill>
                <a:effectLst>
                  <a:outerShdw blurRad="38100" dist="38100" dir="2700000" algn="tl">
                    <a:srgbClr val="000000">
                      <a:alpha val="43137"/>
                    </a:srgbClr>
                  </a:outerShdw>
                </a:effectLst>
                <a:cs typeface="Gisha" panose="020B0502040204020203" pitchFamily="34" charset="-79"/>
              </a:rPr>
              <a:t>Teaching Tip: </a:t>
            </a:r>
          </a:p>
          <a:p>
            <a:pPr marL="0" indent="0" algn="ctr" fontAlgn="auto">
              <a:buNone/>
            </a:pPr>
            <a:r>
              <a:rPr lang="en-US" b="1" dirty="0">
                <a:solidFill>
                  <a:srgbClr val="03D0C4"/>
                </a:solidFill>
                <a:cs typeface="Times New Roman" panose="02020603050405020304" pitchFamily="18" charset="0"/>
              </a:rPr>
              <a:t>Example pacing charts for a two-hour test.</a:t>
            </a:r>
            <a:endParaRPr lang="en-US" sz="2400" b="1" dirty="0">
              <a:solidFill>
                <a:srgbClr val="03D0C4"/>
              </a:solidFill>
              <a:latin typeface="Times New Roman" panose="02020603050405020304" pitchFamily="18" charset="0"/>
              <a:cs typeface="Times New Roman" panose="02020603050405020304" pitchFamily="18" charset="0"/>
            </a:endParaRPr>
          </a:p>
        </p:txBody>
      </p:sp>
      <p:pic>
        <p:nvPicPr>
          <p:cNvPr id="14" name="Picture 13" descr="A picture containing person, hand, posing, arm&#10;&#10;Description automatically generated">
            <a:extLst>
              <a:ext uri="{FF2B5EF4-FFF2-40B4-BE49-F238E27FC236}">
                <a16:creationId xmlns:a16="http://schemas.microsoft.com/office/drawing/2014/main" id="{FFA9069F-A8D1-679B-0641-A3CEEDD4B9A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21797" y="5736355"/>
            <a:ext cx="1682468" cy="1121645"/>
          </a:xfrm>
          <a:prstGeom prst="rect">
            <a:avLst/>
          </a:prstGeom>
        </p:spPr>
      </p:pic>
      <p:pic>
        <p:nvPicPr>
          <p:cNvPr id="15" name="Picture 14">
            <a:extLst>
              <a:ext uri="{FF2B5EF4-FFF2-40B4-BE49-F238E27FC236}">
                <a16:creationId xmlns:a16="http://schemas.microsoft.com/office/drawing/2014/main" id="{6A8936F7-CC0C-95BA-05B5-1BE52556ED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566955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a:extLst>
              <a:ext uri="{FF2B5EF4-FFF2-40B4-BE49-F238E27FC236}">
                <a16:creationId xmlns:a16="http://schemas.microsoft.com/office/drawing/2014/main" id="{59D72D59-A493-422E-99B3-7582A9A94628}"/>
              </a:ext>
            </a:extLst>
          </p:cNvPr>
          <p:cNvSpPr txBox="1">
            <a:spLocks/>
          </p:cNvSpPr>
          <p:nvPr/>
        </p:nvSpPr>
        <p:spPr>
          <a:xfrm>
            <a:off x="1416873" y="331910"/>
            <a:ext cx="10383864" cy="757795"/>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TESTING PLAN</a:t>
            </a:r>
          </a:p>
        </p:txBody>
      </p:sp>
      <p:sp>
        <p:nvSpPr>
          <p:cNvPr id="8" name="Content Placeholder 2">
            <a:extLst>
              <a:ext uri="{FF2B5EF4-FFF2-40B4-BE49-F238E27FC236}">
                <a16:creationId xmlns:a16="http://schemas.microsoft.com/office/drawing/2014/main" id="{01AD169C-AABE-4E0A-AF6D-84F94ACF5E40}"/>
              </a:ext>
            </a:extLst>
          </p:cNvPr>
          <p:cNvSpPr txBox="1">
            <a:spLocks/>
          </p:cNvSpPr>
          <p:nvPr/>
        </p:nvSpPr>
        <p:spPr>
          <a:xfrm>
            <a:off x="1233237" y="1545007"/>
            <a:ext cx="5745078" cy="2341193"/>
          </a:xfrm>
          <a:prstGeom prst="rect">
            <a:avLst/>
          </a:prstGeom>
          <a:solidFill>
            <a:schemeClr val="bg1"/>
          </a:solidFill>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fontAlgn="auto">
              <a:buFont typeface="Arial"/>
              <a:buNone/>
            </a:pPr>
            <a:r>
              <a:rPr lang="en-US" b="1" dirty="0">
                <a:solidFill>
                  <a:srgbClr val="0070C0"/>
                </a:solidFill>
                <a:effectLst>
                  <a:outerShdw blurRad="38100" dist="38100" dir="2700000" algn="tl">
                    <a:srgbClr val="000000">
                      <a:alpha val="43137"/>
                    </a:srgbClr>
                  </a:outerShdw>
                </a:effectLst>
                <a:cs typeface="Times New Roman" panose="02020603050405020304" pitchFamily="18" charset="0"/>
              </a:rPr>
              <a:t>Who</a:t>
            </a:r>
            <a:r>
              <a:rPr lang="en-US" b="1" dirty="0">
                <a:solidFill>
                  <a:srgbClr val="0070C0"/>
                </a:solidFill>
                <a:cs typeface="Times New Roman" panose="02020603050405020304" pitchFamily="18" charset="0"/>
              </a:rPr>
              <a:t> is testing your students?</a:t>
            </a:r>
          </a:p>
          <a:p>
            <a:pPr fontAlgn="auto">
              <a:buFont typeface="Arial"/>
              <a:buNone/>
            </a:pPr>
            <a:r>
              <a:rPr lang="en-US" b="1" dirty="0">
                <a:solidFill>
                  <a:srgbClr val="03D0C4"/>
                </a:solidFill>
                <a:effectLst>
                  <a:outerShdw blurRad="38100" dist="38100" dir="2700000" algn="tl">
                    <a:srgbClr val="000000">
                      <a:alpha val="43137"/>
                    </a:srgbClr>
                  </a:outerShdw>
                </a:effectLst>
                <a:cs typeface="Times New Roman" panose="02020603050405020304" pitchFamily="18" charset="0"/>
              </a:rPr>
              <a:t>Where</a:t>
            </a:r>
            <a:r>
              <a:rPr lang="en-US" b="1" dirty="0">
                <a:solidFill>
                  <a:srgbClr val="03D0C4"/>
                </a:solidFill>
                <a:cs typeface="Times New Roman" panose="02020603050405020304" pitchFamily="18" charset="0"/>
              </a:rPr>
              <a:t> is everyone testing?</a:t>
            </a:r>
          </a:p>
          <a:p>
            <a:pPr fontAlgn="auto">
              <a:spcBef>
                <a:spcPts val="0"/>
              </a:spcBef>
              <a:spcAft>
                <a:spcPts val="0"/>
              </a:spcAft>
              <a:buFont typeface="Arial"/>
              <a:buNone/>
            </a:pPr>
            <a:r>
              <a:rPr lang="en-US" b="1" dirty="0">
                <a:solidFill>
                  <a:srgbClr val="E32D91"/>
                </a:solidFill>
                <a:cs typeface="Times New Roman" panose="02020603050405020304" pitchFamily="18" charset="0"/>
              </a:rPr>
              <a:t>Have you </a:t>
            </a:r>
            <a:r>
              <a:rPr lang="en-US" b="1" dirty="0">
                <a:solidFill>
                  <a:srgbClr val="E32D91"/>
                </a:solidFill>
                <a:effectLst>
                  <a:outerShdw blurRad="38100" dist="38100" dir="2700000" algn="tl">
                    <a:srgbClr val="000000">
                      <a:alpha val="43137"/>
                    </a:srgbClr>
                  </a:outerShdw>
                </a:effectLst>
                <a:cs typeface="Times New Roman" panose="02020603050405020304" pitchFamily="18" charset="0"/>
              </a:rPr>
              <a:t>practiced the testing plan</a:t>
            </a:r>
          </a:p>
          <a:p>
            <a:pPr fontAlgn="auto">
              <a:spcBef>
                <a:spcPts val="0"/>
              </a:spcBef>
              <a:spcAft>
                <a:spcPts val="0"/>
              </a:spcAft>
              <a:buFont typeface="Arial"/>
              <a:buNone/>
            </a:pPr>
            <a:r>
              <a:rPr lang="en-US" b="1" dirty="0">
                <a:solidFill>
                  <a:srgbClr val="E32D91"/>
                </a:solidFill>
                <a:cs typeface="Times New Roman" panose="02020603050405020304" pitchFamily="18" charset="0"/>
              </a:rPr>
              <a:t>so that students can see who they</a:t>
            </a:r>
          </a:p>
          <a:p>
            <a:pPr fontAlgn="auto">
              <a:spcBef>
                <a:spcPts val="0"/>
              </a:spcBef>
              <a:spcAft>
                <a:spcPts val="0"/>
              </a:spcAft>
              <a:buFont typeface="Arial"/>
              <a:buNone/>
            </a:pPr>
            <a:r>
              <a:rPr lang="en-US" b="1" dirty="0">
                <a:solidFill>
                  <a:srgbClr val="E32D91"/>
                </a:solidFill>
                <a:cs typeface="Times New Roman" panose="02020603050405020304" pitchFamily="18" charset="0"/>
              </a:rPr>
              <a:t>are testing with and where?</a:t>
            </a:r>
          </a:p>
          <a:p>
            <a:pPr marL="0" indent="0" fontAlgn="auto">
              <a:buFont typeface="Arial"/>
              <a:buNone/>
            </a:pPr>
            <a:endParaRPr lang="en-US" sz="1600" dirty="0">
              <a:cs typeface="Times New Roman" panose="02020603050405020304" pitchFamily="18" charset="0"/>
            </a:endParaRPr>
          </a:p>
        </p:txBody>
      </p:sp>
      <p:pic>
        <p:nvPicPr>
          <p:cNvPr id="10" name="Picture 9" descr="A close up of a sign&#10;&#10;Description automatically generated">
            <a:extLst>
              <a:ext uri="{FF2B5EF4-FFF2-40B4-BE49-F238E27FC236}">
                <a16:creationId xmlns:a16="http://schemas.microsoft.com/office/drawing/2014/main" id="{4B5849E1-6B8A-4570-9B68-8B947BB7599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484390" y="2152852"/>
            <a:ext cx="4423037" cy="3123770"/>
          </a:xfrm>
          <a:prstGeom prst="rect">
            <a:avLst/>
          </a:prstGeom>
        </p:spPr>
      </p:pic>
      <p:sp>
        <p:nvSpPr>
          <p:cNvPr id="12" name="TextBox 11">
            <a:extLst>
              <a:ext uri="{FF2B5EF4-FFF2-40B4-BE49-F238E27FC236}">
                <a16:creationId xmlns:a16="http://schemas.microsoft.com/office/drawing/2014/main" id="{793BAEE1-7997-4395-B8CD-054671C4025D}"/>
              </a:ext>
            </a:extLst>
          </p:cNvPr>
          <p:cNvSpPr txBox="1"/>
          <p:nvPr/>
        </p:nvSpPr>
        <p:spPr>
          <a:xfrm>
            <a:off x="7010510" y="1100380"/>
            <a:ext cx="473880" cy="433952"/>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306C6278-D8BE-89F1-BAD4-7DF6555ED1DF}"/>
              </a:ext>
            </a:extLst>
          </p:cNvPr>
          <p:cNvSpPr txBox="1"/>
          <p:nvPr/>
        </p:nvSpPr>
        <p:spPr>
          <a:xfrm>
            <a:off x="1233236" y="3918558"/>
            <a:ext cx="6130089" cy="2716128"/>
          </a:xfrm>
          <a:prstGeom prst="rect">
            <a:avLst/>
          </a:prstGeom>
          <a:noFill/>
        </p:spPr>
        <p:txBody>
          <a:bodyPr wrap="square">
            <a:spAutoFit/>
          </a:bodyPr>
          <a:lstStyle/>
          <a:p>
            <a:pPr marL="0" indent="0" fontAlgn="auto">
              <a:buNone/>
            </a:pPr>
            <a:r>
              <a:rPr lang="en-US" sz="2000" dirty="0">
                <a:cs typeface="Times New Roman" panose="02020603050405020304" pitchFamily="18" charset="0"/>
              </a:rPr>
              <a:t>Plan on conducting at least two mock assessments before test day so students will be familiar with the person and environment.</a:t>
            </a:r>
          </a:p>
          <a:p>
            <a:pPr marL="0" indent="0" fontAlgn="auto">
              <a:buNone/>
            </a:pPr>
            <a:endParaRPr lang="en-US" sz="1050" dirty="0">
              <a:cs typeface="Times New Roman" panose="02020603050405020304" pitchFamily="18" charset="0"/>
            </a:endParaRPr>
          </a:p>
          <a:p>
            <a:pPr marL="0" indent="0" fontAlgn="auto">
              <a:buNone/>
            </a:pPr>
            <a:r>
              <a:rPr lang="en-US" sz="2000" dirty="0">
                <a:cs typeface="Times New Roman" panose="02020603050405020304" pitchFamily="18" charset="0"/>
              </a:rPr>
              <a:t>Make sure the person in front of them knows the “language” and is a “nice” person.</a:t>
            </a:r>
          </a:p>
          <a:p>
            <a:pPr marL="0" indent="0" fontAlgn="auto">
              <a:buNone/>
            </a:pPr>
            <a:endParaRPr lang="en-US" sz="2000" dirty="0">
              <a:cs typeface="Times New Roman" panose="02020603050405020304" pitchFamily="18" charset="0"/>
            </a:endParaRPr>
          </a:p>
          <a:p>
            <a:pPr marL="0" indent="0" fontAlgn="auto">
              <a:buNone/>
            </a:pPr>
            <a:r>
              <a:rPr lang="en-US" sz="2000" dirty="0">
                <a:cs typeface="Times New Roman" panose="02020603050405020304" pitchFamily="18" charset="0"/>
              </a:rPr>
              <a:t>Always practice with the state writing materials/testing format. </a:t>
            </a:r>
          </a:p>
        </p:txBody>
      </p:sp>
      <p:pic>
        <p:nvPicPr>
          <p:cNvPr id="5" name="Picture 4">
            <a:extLst>
              <a:ext uri="{FF2B5EF4-FFF2-40B4-BE49-F238E27FC236}">
                <a16:creationId xmlns:a16="http://schemas.microsoft.com/office/drawing/2014/main" id="{F343C236-0F1C-D718-F5CF-A4D8F81211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818947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EF1390D-8ED8-46AC-8345-683F0538AA52}"/>
              </a:ext>
            </a:extLst>
          </p:cNvPr>
          <p:cNvSpPr txBox="1"/>
          <p:nvPr/>
        </p:nvSpPr>
        <p:spPr>
          <a:xfrm>
            <a:off x="6096000" y="5696705"/>
            <a:ext cx="473880" cy="433952"/>
          </a:xfrm>
          <a:prstGeom prst="rect">
            <a:avLst/>
          </a:prstGeom>
          <a:solidFill>
            <a:schemeClr val="bg1"/>
          </a:solidFill>
        </p:spPr>
        <p:txBody>
          <a:bodyPr wrap="square" rtlCol="0">
            <a:spAutoFit/>
          </a:bodyPr>
          <a:lstStyle/>
          <a:p>
            <a:endParaRPr lang="en-US" dirty="0"/>
          </a:p>
        </p:txBody>
      </p:sp>
      <p:sp>
        <p:nvSpPr>
          <p:cNvPr id="2" name="Content Placeholder 2">
            <a:extLst>
              <a:ext uri="{FF2B5EF4-FFF2-40B4-BE49-F238E27FC236}">
                <a16:creationId xmlns:a16="http://schemas.microsoft.com/office/drawing/2014/main" id="{95067C36-7430-497B-8F4F-FDAADECE0C15}"/>
              </a:ext>
            </a:extLst>
          </p:cNvPr>
          <p:cNvSpPr txBox="1">
            <a:spLocks/>
          </p:cNvSpPr>
          <p:nvPr/>
        </p:nvSpPr>
        <p:spPr>
          <a:xfrm>
            <a:off x="1244051" y="2039998"/>
            <a:ext cx="10720306" cy="3600969"/>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just"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000" b="0" i="0" u="none" strike="noStrike" kern="1200" cap="none" spc="0" normalizeH="0" baseline="0" noProof="0" dirty="0">
                <a:ln>
                  <a:noFill/>
                </a:ln>
                <a:solidFill>
                  <a:srgbClr val="2F3342"/>
                </a:solidFill>
                <a:effectLst/>
                <a:uLnTx/>
                <a:uFillTx/>
                <a:ea typeface="+mn-ea"/>
                <a:cs typeface="+mn-cs"/>
              </a:rPr>
              <a:t>For students who will be administered </a:t>
            </a:r>
            <a:r>
              <a:rPr kumimoji="0" lang="en-US" sz="2000" b="1" i="0" u="none" strike="noStrike" kern="1200" cap="none" spc="0" normalizeH="0" baseline="0" noProof="0" dirty="0">
                <a:ln>
                  <a:noFill/>
                </a:ln>
                <a:solidFill>
                  <a:srgbClr val="2F3342"/>
                </a:solidFill>
                <a:effectLst/>
                <a:uLnTx/>
                <a:uFillTx/>
                <a:ea typeface="+mn-ea"/>
                <a:cs typeface="+mn-cs"/>
              </a:rPr>
              <a:t>paper-based writing assessments</a:t>
            </a:r>
            <a:r>
              <a:rPr kumimoji="0" lang="en-US" sz="2000" b="0" i="0" u="none" strike="noStrike" kern="1200" cap="none" spc="0" normalizeH="0" baseline="0" noProof="0" dirty="0">
                <a:ln>
                  <a:noFill/>
                </a:ln>
                <a:solidFill>
                  <a:srgbClr val="2F3342"/>
                </a:solidFill>
                <a:effectLst/>
                <a:uLnTx/>
                <a:uFillTx/>
                <a:ea typeface="+mn-ea"/>
                <a:cs typeface="+mn-cs"/>
              </a:rPr>
              <a:t>, create a testing template that mimics the format they will be presented with. </a:t>
            </a:r>
          </a:p>
          <a:p>
            <a:pPr marL="0" marR="0" lvl="0" indent="0" algn="just"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000" b="0" i="0" u="none" strike="noStrike" kern="1200" cap="none" spc="0" normalizeH="0" baseline="0" noProof="0" dirty="0">
                <a:ln>
                  <a:noFill/>
                </a:ln>
                <a:solidFill>
                  <a:srgbClr val="2F3342"/>
                </a:solidFill>
                <a:effectLst/>
                <a:uLnTx/>
                <a:uFillTx/>
                <a:ea typeface="+mn-ea"/>
                <a:cs typeface="+mn-cs"/>
              </a:rPr>
              <a:t>Include the exact number of planning and response pages that will be </a:t>
            </a:r>
            <a:r>
              <a:rPr lang="en-US" sz="2000" dirty="0">
                <a:solidFill>
                  <a:srgbClr val="2F3342"/>
                </a:solidFill>
              </a:rPr>
              <a:t>provided</a:t>
            </a:r>
            <a:r>
              <a:rPr kumimoji="0" lang="en-US" sz="2000" b="0" i="0" u="none" strike="noStrike" kern="1200" cap="none" spc="0" normalizeH="0" baseline="0" noProof="0" dirty="0">
                <a:ln>
                  <a:noFill/>
                </a:ln>
                <a:solidFill>
                  <a:srgbClr val="2F3342"/>
                </a:solidFill>
                <a:effectLst/>
                <a:uLnTx/>
                <a:uFillTx/>
                <a:ea typeface="+mn-ea"/>
                <a:cs typeface="+mn-cs"/>
              </a:rPr>
              <a:t>. </a:t>
            </a:r>
          </a:p>
          <a:p>
            <a:pPr marL="0" marR="0" lvl="0" indent="0" algn="just"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000" b="0" i="0" u="none" strike="noStrike" kern="1200" cap="none" spc="0" normalizeH="0" baseline="0" noProof="0" dirty="0">
                <a:ln>
                  <a:noFill/>
                </a:ln>
                <a:solidFill>
                  <a:srgbClr val="2F3342"/>
                </a:solidFill>
                <a:effectLst/>
                <a:uLnTx/>
                <a:uFillTx/>
                <a:ea typeface="+mn-ea"/>
                <a:cs typeface="+mn-cs"/>
              </a:rPr>
              <a:t>Within the </a:t>
            </a:r>
            <a:r>
              <a:rPr kumimoji="0" lang="en-US" sz="2000" b="0" i="1" u="none" strike="noStrike" kern="1200" cap="none" spc="0" normalizeH="0" baseline="0" noProof="0" dirty="0">
                <a:ln>
                  <a:noFill/>
                </a:ln>
                <a:solidFill>
                  <a:srgbClr val="2F3342"/>
                </a:solidFill>
                <a:effectLst/>
                <a:uLnTx/>
                <a:uFillTx/>
                <a:ea typeface="+mn-ea"/>
                <a:cs typeface="+mn-cs"/>
              </a:rPr>
              <a:t>Test and Answer Book</a:t>
            </a:r>
            <a:r>
              <a:rPr kumimoji="0" lang="en-US" sz="2000" b="0" i="0" u="none" strike="noStrike" kern="1200" cap="none" spc="0" normalizeH="0" baseline="0" noProof="0" dirty="0">
                <a:ln>
                  <a:noFill/>
                </a:ln>
                <a:solidFill>
                  <a:srgbClr val="2F3342"/>
                </a:solidFill>
                <a:effectLst/>
                <a:uLnTx/>
                <a:uFillTx/>
                <a:ea typeface="+mn-ea"/>
                <a:cs typeface="+mn-cs"/>
              </a:rPr>
              <a:t>, place the text sets that students will read and the prompt to which students will respond in the same order they will appear during the state writing assessment.   </a:t>
            </a:r>
          </a:p>
          <a:p>
            <a:pPr marL="0" marR="0" lvl="0" indent="0" algn="just" defTabSz="457200" rtl="0" eaLnBrk="1" fontAlgn="auto" latinLnBrk="0" hangingPunct="1">
              <a:lnSpc>
                <a:spcPct val="100000"/>
              </a:lnSpc>
              <a:spcBef>
                <a:spcPct val="20000"/>
              </a:spcBef>
              <a:spcAft>
                <a:spcPts val="600"/>
              </a:spcAft>
              <a:buClr>
                <a:srgbClr val="83992A"/>
              </a:buClr>
              <a:buSzPct val="115000"/>
              <a:buFont typeface="Arial"/>
              <a:buNone/>
              <a:tabLst/>
              <a:defRPr/>
            </a:pPr>
            <a:endParaRPr kumimoji="0" lang="en-US" sz="2000" b="0" i="0" u="none" strike="noStrike" kern="1200" cap="none" spc="0" normalizeH="0" baseline="0" noProof="0" dirty="0">
              <a:ln>
                <a:noFill/>
              </a:ln>
              <a:solidFill>
                <a:srgbClr val="00B050"/>
              </a:solidFill>
              <a:effectLst/>
              <a:uLnTx/>
              <a:uFillTx/>
              <a:ea typeface="+mn-ea"/>
              <a:cs typeface="+mn-cs"/>
            </a:endParaRPr>
          </a:p>
          <a:p>
            <a:pPr marL="0" marR="0" lvl="0" indent="0" algn="just"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000" b="0" i="0" u="none" strike="noStrike" kern="1200" cap="none" spc="0" normalizeH="0" baseline="0" noProof="0" dirty="0">
                <a:ln>
                  <a:noFill/>
                </a:ln>
                <a:solidFill>
                  <a:srgbClr val="0070C0"/>
                </a:solidFill>
                <a:effectLst/>
                <a:uLnTx/>
                <a:uFillTx/>
                <a:ea typeface="+mn-ea"/>
                <a:cs typeface="+mn-cs"/>
              </a:rPr>
              <a:t>For students who will be administered </a:t>
            </a:r>
            <a:r>
              <a:rPr kumimoji="0" lang="en-US" sz="2000" b="1" i="0" u="none" strike="noStrike" kern="1200" cap="none" spc="0" normalizeH="0" baseline="0" noProof="0" dirty="0">
                <a:ln>
                  <a:noFill/>
                </a:ln>
                <a:solidFill>
                  <a:srgbClr val="0070C0"/>
                </a:solidFill>
                <a:effectLst/>
                <a:uLnTx/>
                <a:uFillTx/>
                <a:ea typeface="+mn-ea"/>
                <a:cs typeface="+mn-cs"/>
              </a:rPr>
              <a:t>computer-based writing assessments</a:t>
            </a:r>
            <a:r>
              <a:rPr kumimoji="0" lang="en-US" sz="2000" b="0" i="0" u="none" strike="noStrike" kern="1200" cap="none" spc="0" normalizeH="0" baseline="0" noProof="0" dirty="0">
                <a:ln>
                  <a:noFill/>
                </a:ln>
                <a:solidFill>
                  <a:srgbClr val="0070C0"/>
                </a:solidFill>
                <a:effectLst/>
                <a:uLnTx/>
                <a:uFillTx/>
                <a:ea typeface="+mn-ea"/>
                <a:cs typeface="+mn-cs"/>
              </a:rPr>
              <a:t>, create a testing scenario that mimics the state writing test.  Provide students with passages in the same way the state will.   </a:t>
            </a:r>
          </a:p>
          <a:p>
            <a:pPr marL="0" marR="0" lvl="0" indent="0" algn="just"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000" b="0" i="0" u="none" strike="noStrike" kern="1200" cap="none" spc="0" normalizeH="0" baseline="0" noProof="0" dirty="0">
                <a:ln>
                  <a:noFill/>
                </a:ln>
                <a:solidFill>
                  <a:srgbClr val="0070C0"/>
                </a:solidFill>
                <a:effectLst/>
                <a:uLnTx/>
                <a:uFillTx/>
                <a:ea typeface="+mn-ea"/>
                <a:cs typeface="+mn-cs"/>
              </a:rPr>
              <a:t>Have students type their essays during mock assessments.</a:t>
            </a:r>
          </a:p>
          <a:p>
            <a:pPr marL="0" marR="0" lvl="0" indent="0" algn="just"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000" b="0" i="0" u="none" strike="noStrike" kern="1200" cap="none" spc="0" normalizeH="0" baseline="0" noProof="0" dirty="0">
                <a:ln>
                  <a:noFill/>
                </a:ln>
                <a:solidFill>
                  <a:srgbClr val="0070C0"/>
                </a:solidFill>
                <a:effectLst/>
                <a:uLnTx/>
                <a:uFillTx/>
                <a:ea typeface="+mn-ea"/>
                <a:cs typeface="+mn-cs"/>
              </a:rPr>
              <a:t>*Students should practice typing skills throughout the year. </a:t>
            </a:r>
            <a:r>
              <a:rPr lang="en-US" sz="2000" dirty="0">
                <a:solidFill>
                  <a:srgbClr val="0070C0"/>
                </a:solidFill>
              </a:rPr>
              <a:t>A variety of free and low-cost programs are available online for students to use at school and home. </a:t>
            </a:r>
            <a:endParaRPr kumimoji="0" lang="en-US" sz="2000" b="0" i="0" u="none" strike="noStrike" kern="1200" cap="none" spc="0" normalizeH="0" baseline="0" noProof="0" dirty="0">
              <a:ln>
                <a:noFill/>
              </a:ln>
              <a:solidFill>
                <a:sysClr val="windowText" lastClr="000000">
                  <a:lumMod val="85000"/>
                  <a:lumOff val="15000"/>
                </a:sysClr>
              </a:solidFill>
              <a:effectLst/>
              <a:uLnTx/>
              <a:uFillTx/>
              <a:ea typeface="+mn-ea"/>
              <a:cs typeface="+mn-cs"/>
            </a:endParaRPr>
          </a:p>
        </p:txBody>
      </p:sp>
      <p:sp>
        <p:nvSpPr>
          <p:cNvPr id="3" name="Title 4">
            <a:extLst>
              <a:ext uri="{FF2B5EF4-FFF2-40B4-BE49-F238E27FC236}">
                <a16:creationId xmlns:a16="http://schemas.microsoft.com/office/drawing/2014/main" id="{A5F10189-AD3F-4E6F-8703-094CA50B54C2}"/>
              </a:ext>
            </a:extLst>
          </p:cNvPr>
          <p:cNvSpPr txBox="1">
            <a:spLocks/>
          </p:cNvSpPr>
          <p:nvPr/>
        </p:nvSpPr>
        <p:spPr>
          <a:xfrm>
            <a:off x="1240858" y="329184"/>
            <a:ext cx="10720307" cy="774024"/>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MOCK ASSESSMENTS</a:t>
            </a:r>
            <a:endParaRPr lang="en-US" sz="4800" b="1" dirty="0">
              <a:solidFill>
                <a:srgbClr val="0070C0"/>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sp>
        <p:nvSpPr>
          <p:cNvPr id="6" name="TextBox 5">
            <a:extLst>
              <a:ext uri="{FF2B5EF4-FFF2-40B4-BE49-F238E27FC236}">
                <a16:creationId xmlns:a16="http://schemas.microsoft.com/office/drawing/2014/main" id="{37213516-57E1-4E3B-B71F-AC0A396A4809}"/>
              </a:ext>
            </a:extLst>
          </p:cNvPr>
          <p:cNvSpPr txBox="1"/>
          <p:nvPr/>
        </p:nvSpPr>
        <p:spPr>
          <a:xfrm>
            <a:off x="6934310" y="1100380"/>
            <a:ext cx="473880" cy="433952"/>
          </a:xfrm>
          <a:prstGeom prst="rect">
            <a:avLst/>
          </a:prstGeom>
          <a:solidFill>
            <a:schemeClr val="bg1"/>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BDECED8B-F3B1-F813-E33F-8BAB5DC58D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159931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CB7EBB-8693-7010-E561-68DDA7B05F1A}"/>
              </a:ext>
            </a:extLst>
          </p:cNvPr>
          <p:cNvSpPr>
            <a:spLocks noGrp="1"/>
          </p:cNvSpPr>
          <p:nvPr>
            <p:ph idx="1"/>
          </p:nvPr>
        </p:nvSpPr>
        <p:spPr>
          <a:xfrm>
            <a:off x="1279858" y="1588993"/>
            <a:ext cx="3227973" cy="2116734"/>
          </a:xfrm>
          <a:solidFill>
            <a:schemeClr val="bg1"/>
          </a:solidFill>
        </p:spPr>
        <p:txBody>
          <a:bodyPr>
            <a:normAutofit/>
          </a:bodyPr>
          <a:lstStyle/>
          <a:p>
            <a:r>
              <a:rPr lang="en-US" sz="2000" dirty="0"/>
              <a:t>Free programs:</a:t>
            </a:r>
          </a:p>
          <a:p>
            <a:pPr lvl="1"/>
            <a:r>
              <a:rPr lang="en-US" sz="2000" dirty="0">
                <a:solidFill>
                  <a:srgbClr val="0070C0"/>
                </a:solidFill>
              </a:rPr>
              <a:t>Typing.com</a:t>
            </a:r>
          </a:p>
          <a:p>
            <a:pPr lvl="1"/>
            <a:r>
              <a:rPr lang="en-US" sz="2000" dirty="0">
                <a:solidFill>
                  <a:srgbClr val="0070C0"/>
                </a:solidFill>
              </a:rPr>
              <a:t>Typing Club</a:t>
            </a:r>
          </a:p>
          <a:p>
            <a:pPr lvl="1"/>
            <a:r>
              <a:rPr lang="en-US" sz="2000" dirty="0">
                <a:solidFill>
                  <a:srgbClr val="0070C0"/>
                </a:solidFill>
              </a:rPr>
              <a:t>Type 2 Learn</a:t>
            </a:r>
          </a:p>
          <a:p>
            <a:pPr lvl="1"/>
            <a:r>
              <a:rPr lang="en-US" sz="2000" dirty="0">
                <a:solidFill>
                  <a:srgbClr val="0070C0"/>
                </a:solidFill>
              </a:rPr>
              <a:t>Fast Fingers</a:t>
            </a:r>
          </a:p>
          <a:p>
            <a:pPr lvl="1"/>
            <a:r>
              <a:rPr lang="en-US" sz="2000" dirty="0">
                <a:solidFill>
                  <a:srgbClr val="0070C0"/>
                </a:solidFill>
              </a:rPr>
              <a:t>Monkey Type</a:t>
            </a:r>
          </a:p>
          <a:p>
            <a:pPr marL="457200" lvl="1" indent="0">
              <a:buNone/>
            </a:pPr>
            <a:endParaRPr lang="en-US" sz="1800" dirty="0">
              <a:solidFill>
                <a:srgbClr val="0070C0"/>
              </a:solidFill>
            </a:endParaRPr>
          </a:p>
          <a:p>
            <a:pPr marL="457200" lvl="1" indent="0">
              <a:buNone/>
            </a:pPr>
            <a:endParaRPr lang="en-US" sz="1800" dirty="0">
              <a:solidFill>
                <a:srgbClr val="0070C0"/>
              </a:solidFill>
            </a:endParaRPr>
          </a:p>
          <a:p>
            <a:pPr lvl="1"/>
            <a:endParaRPr lang="en-US" sz="1800" dirty="0">
              <a:solidFill>
                <a:srgbClr val="0070C0"/>
              </a:solidFill>
            </a:endParaRPr>
          </a:p>
          <a:p>
            <a:pPr marL="0" indent="0">
              <a:buNone/>
            </a:pPr>
            <a:endParaRPr lang="en-US" sz="2000" dirty="0"/>
          </a:p>
          <a:p>
            <a:endParaRPr lang="en-US" sz="2000" dirty="0"/>
          </a:p>
        </p:txBody>
      </p:sp>
      <p:sp>
        <p:nvSpPr>
          <p:cNvPr id="4" name="Title 7">
            <a:extLst>
              <a:ext uri="{FF2B5EF4-FFF2-40B4-BE49-F238E27FC236}">
                <a16:creationId xmlns:a16="http://schemas.microsoft.com/office/drawing/2014/main" id="{4E7BAE5D-FC7D-A685-0A7A-F9822D92790E}"/>
              </a:ext>
            </a:extLst>
          </p:cNvPr>
          <p:cNvSpPr txBox="1">
            <a:spLocks noGrp="1"/>
          </p:cNvSpPr>
          <p:nvPr>
            <p:ph type="title"/>
          </p:nvPr>
        </p:nvSpPr>
        <p:spPr>
          <a:xfrm>
            <a:off x="987592" y="1032638"/>
            <a:ext cx="11220450" cy="357624"/>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DEVELOPING KEYBOARDING SKILLS</a:t>
            </a:r>
          </a:p>
          <a:p>
            <a:pPr algn="ctr"/>
            <a:endPar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pic>
        <p:nvPicPr>
          <p:cNvPr id="5" name="Picture 4">
            <a:extLst>
              <a:ext uri="{FF2B5EF4-FFF2-40B4-BE49-F238E27FC236}">
                <a16:creationId xmlns:a16="http://schemas.microsoft.com/office/drawing/2014/main" id="{E35EF9C6-DDE0-5CEF-FADC-8F1C2FCA17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646E03EE-6C82-A346-253F-437AAD32C524}"/>
              </a:ext>
            </a:extLst>
          </p:cNvPr>
          <p:cNvSpPr txBox="1"/>
          <p:nvPr/>
        </p:nvSpPr>
        <p:spPr>
          <a:xfrm>
            <a:off x="4359943" y="1588993"/>
            <a:ext cx="7639552" cy="1015663"/>
          </a:xfrm>
          <a:prstGeom prst="rect">
            <a:avLst/>
          </a:prstGeom>
          <a:noFill/>
        </p:spPr>
        <p:txBody>
          <a:bodyPr wrap="square">
            <a:spAutoFit/>
          </a:bodyPr>
          <a:lstStyle/>
          <a:p>
            <a:pPr marL="457200" indent="-457200">
              <a:buFont typeface="Arial" panose="020B0604020202020204" pitchFamily="34" charset="0"/>
              <a:buChar char="•"/>
            </a:pPr>
            <a:r>
              <a:rPr lang="en-US" sz="2000" dirty="0"/>
              <a:t>Low-cost programs:</a:t>
            </a:r>
          </a:p>
          <a:p>
            <a:pPr marL="914400" lvl="1" indent="-457200">
              <a:buFont typeface="Arial" panose="020B0604020202020204" pitchFamily="34" charset="0"/>
              <a:buChar char="•"/>
            </a:pPr>
            <a:r>
              <a:rPr lang="en-US" sz="2000" dirty="0">
                <a:solidFill>
                  <a:srgbClr val="0070C0"/>
                </a:solidFill>
              </a:rPr>
              <a:t>Mavis Beacon-multiple programs/levels $20-25 each</a:t>
            </a:r>
          </a:p>
          <a:p>
            <a:pPr marL="914400" lvl="1" indent="-457200">
              <a:buFont typeface="Arial" panose="020B0604020202020204" pitchFamily="34" charset="0"/>
              <a:buChar char="•"/>
            </a:pPr>
            <a:r>
              <a:rPr lang="en-US" sz="2000" dirty="0">
                <a:solidFill>
                  <a:srgbClr val="0070C0"/>
                </a:solidFill>
              </a:rPr>
              <a:t>Typing Master-$20 for lifetime access</a:t>
            </a:r>
          </a:p>
        </p:txBody>
      </p:sp>
      <p:sp>
        <p:nvSpPr>
          <p:cNvPr id="8" name="TextBox 7">
            <a:extLst>
              <a:ext uri="{FF2B5EF4-FFF2-40B4-BE49-F238E27FC236}">
                <a16:creationId xmlns:a16="http://schemas.microsoft.com/office/drawing/2014/main" id="{77B0EA7C-9637-E849-7178-C405A3179A36}"/>
              </a:ext>
            </a:extLst>
          </p:cNvPr>
          <p:cNvSpPr txBox="1"/>
          <p:nvPr/>
        </p:nvSpPr>
        <p:spPr>
          <a:xfrm>
            <a:off x="2685297" y="4253345"/>
            <a:ext cx="7822283" cy="1938992"/>
          </a:xfrm>
          <a:prstGeom prst="rect">
            <a:avLst/>
          </a:prstGeom>
          <a:noFill/>
        </p:spPr>
        <p:txBody>
          <a:bodyPr wrap="square">
            <a:spAutoFit/>
          </a:bodyPr>
          <a:lstStyle/>
          <a:p>
            <a:r>
              <a:rPr lang="en-US" sz="2000" dirty="0"/>
              <a:t>Practice opportunities: </a:t>
            </a:r>
          </a:p>
          <a:p>
            <a:pPr marL="285750" indent="-285750">
              <a:buFont typeface="Arial" panose="020B0604020202020204" pitchFamily="34" charset="0"/>
              <a:buChar char="•"/>
            </a:pPr>
            <a:r>
              <a:rPr lang="en-US" sz="2000" dirty="0">
                <a:solidFill>
                  <a:srgbClr val="0070C0"/>
                </a:solidFill>
              </a:rPr>
              <a:t>Morning work</a:t>
            </a:r>
          </a:p>
          <a:p>
            <a:pPr marL="285750" indent="-285750">
              <a:buFont typeface="Arial" panose="020B0604020202020204" pitchFamily="34" charset="0"/>
              <a:buChar char="•"/>
            </a:pPr>
            <a:r>
              <a:rPr lang="en-US" sz="2000" dirty="0">
                <a:solidFill>
                  <a:srgbClr val="0070C0"/>
                </a:solidFill>
              </a:rPr>
              <a:t>Center assignment, </a:t>
            </a:r>
          </a:p>
          <a:p>
            <a:pPr marL="285750" indent="-285750">
              <a:buFont typeface="Arial" panose="020B0604020202020204" pitchFamily="34" charset="0"/>
              <a:buChar char="•"/>
            </a:pPr>
            <a:r>
              <a:rPr lang="en-US" sz="2000" dirty="0">
                <a:solidFill>
                  <a:srgbClr val="0070C0"/>
                </a:solidFill>
              </a:rPr>
              <a:t>Homework, </a:t>
            </a:r>
          </a:p>
          <a:p>
            <a:pPr marL="285750" indent="-285750">
              <a:buFont typeface="Arial" panose="020B0604020202020204" pitchFamily="34" charset="0"/>
              <a:buChar char="•"/>
            </a:pPr>
            <a:r>
              <a:rPr lang="en-US" sz="2000" dirty="0">
                <a:solidFill>
                  <a:srgbClr val="0070C0"/>
                </a:solidFill>
              </a:rPr>
              <a:t>Type final versions of essays using Google Docs or MS Word</a:t>
            </a:r>
          </a:p>
          <a:p>
            <a:pPr marL="285750" indent="-285750">
              <a:buFont typeface="Arial" panose="020B0604020202020204" pitchFamily="34" charset="0"/>
              <a:buChar char="•"/>
            </a:pPr>
            <a:r>
              <a:rPr lang="en-US" sz="2000" dirty="0">
                <a:solidFill>
                  <a:srgbClr val="0070C0"/>
                </a:solidFill>
              </a:rPr>
              <a:t>Mock assessments </a:t>
            </a:r>
            <a:endParaRPr lang="en-US" sz="2000" dirty="0"/>
          </a:p>
        </p:txBody>
      </p:sp>
      <p:pic>
        <p:nvPicPr>
          <p:cNvPr id="10" name="Picture 9" descr="Application&#10;&#10;Description automatically generated with low confidence">
            <a:extLst>
              <a:ext uri="{FF2B5EF4-FFF2-40B4-BE49-F238E27FC236}">
                <a16:creationId xmlns:a16="http://schemas.microsoft.com/office/drawing/2014/main" id="{03ED78E9-E20C-D001-B9BF-62FF7C09943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64054" y="2942618"/>
            <a:ext cx="2443163" cy="2030991"/>
          </a:xfrm>
          <a:prstGeom prst="rect">
            <a:avLst/>
          </a:prstGeom>
        </p:spPr>
      </p:pic>
    </p:spTree>
    <p:extLst>
      <p:ext uri="{BB962C8B-B14F-4D97-AF65-F5344CB8AC3E}">
        <p14:creationId xmlns:p14="http://schemas.microsoft.com/office/powerpoint/2010/main" val="2906504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7A2B27-A18D-49E7-928F-32AB3B23B360}"/>
              </a:ext>
            </a:extLst>
          </p:cNvPr>
          <p:cNvSpPr>
            <a:spLocks noGrp="1"/>
          </p:cNvSpPr>
          <p:nvPr>
            <p:ph type="title"/>
          </p:nvPr>
        </p:nvSpPr>
        <p:spPr>
          <a:xfrm>
            <a:off x="1147518" y="2075026"/>
            <a:ext cx="10894863" cy="2066831"/>
          </a:xfrm>
        </p:spPr>
        <p:txBody>
          <a:bodyPr/>
          <a:lstStyle/>
          <a:p>
            <a:pPr>
              <a:lnSpc>
                <a:spcPct val="100000"/>
              </a:lnSpc>
            </a:pPr>
            <a:r>
              <a:rPr lang="en-US" dirty="0"/>
              <a:t>PROGRESS MONITORING</a:t>
            </a:r>
          </a:p>
        </p:txBody>
      </p:sp>
      <p:pic>
        <p:nvPicPr>
          <p:cNvPr id="4" name="Picture 3">
            <a:extLst>
              <a:ext uri="{FF2B5EF4-FFF2-40B4-BE49-F238E27FC236}">
                <a16:creationId xmlns:a16="http://schemas.microsoft.com/office/drawing/2014/main" id="{8B55D4C0-0617-4872-979C-87603F935C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6113" y="3645899"/>
            <a:ext cx="3141611" cy="1449975"/>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2169026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6825-6DA0-4AD8-9F60-F98DAC449A76}"/>
              </a:ext>
            </a:extLst>
          </p:cNvPr>
          <p:cNvSpPr>
            <a:spLocks noGrp="1"/>
          </p:cNvSpPr>
          <p:nvPr>
            <p:ph type="title"/>
          </p:nvPr>
        </p:nvSpPr>
        <p:spPr>
          <a:xfrm>
            <a:off x="7219412" y="1305013"/>
            <a:ext cx="4514851" cy="573989"/>
          </a:xfrm>
        </p:spPr>
        <p:txBody>
          <a:bodyPr/>
          <a:lstStyle/>
          <a:p>
            <a:pPr algn="ctr"/>
            <a:r>
              <a:rPr lang="en-US" sz="7200" b="1" dirty="0">
                <a:latin typeface="PBButFirstCoffee" panose="02000603000000000000" pitchFamily="2" charset="0"/>
                <a:ea typeface="PBButFirstCoffee" panose="02000603000000000000" pitchFamily="2" charset="0"/>
              </a:rPr>
              <a:t>AGENDA</a:t>
            </a:r>
            <a:r>
              <a:rPr lang="en-US" sz="4800" dirty="0"/>
              <a:t> </a:t>
            </a:r>
          </a:p>
        </p:txBody>
      </p:sp>
      <p:pic>
        <p:nvPicPr>
          <p:cNvPr id="8" name="Content Placeholder 7">
            <a:extLst>
              <a:ext uri="{FF2B5EF4-FFF2-40B4-BE49-F238E27FC236}">
                <a16:creationId xmlns:a16="http://schemas.microsoft.com/office/drawing/2014/main" id="{0C253073-CC42-44EC-8086-90D98623172B}"/>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7187093" y="2110793"/>
            <a:ext cx="4514850" cy="3011369"/>
          </a:xfrm>
        </p:spPr>
      </p:pic>
      <p:sp>
        <p:nvSpPr>
          <p:cNvPr id="4" name="Content Placeholder 3">
            <a:extLst>
              <a:ext uri="{FF2B5EF4-FFF2-40B4-BE49-F238E27FC236}">
                <a16:creationId xmlns:a16="http://schemas.microsoft.com/office/drawing/2014/main" id="{6C441E93-2805-8098-590C-D41D9868DC5B}"/>
              </a:ext>
            </a:extLst>
          </p:cNvPr>
          <p:cNvSpPr>
            <a:spLocks noGrp="1"/>
          </p:cNvSpPr>
          <p:nvPr>
            <p:ph sz="quarter" idx="14"/>
          </p:nvPr>
        </p:nvSpPr>
        <p:spPr>
          <a:xfrm>
            <a:off x="1104900" y="264458"/>
            <a:ext cx="5835545" cy="5924550"/>
          </a:xfrm>
        </p:spPr>
        <p:txBody>
          <a:bodyPr>
            <a:noAutofit/>
          </a:bodyPr>
          <a:lstStyle/>
          <a:p>
            <a:r>
              <a:rPr lang="en-US" sz="2000" dirty="0"/>
              <a:t>State testing information</a:t>
            </a:r>
          </a:p>
          <a:p>
            <a:pPr lvl="1"/>
            <a:r>
              <a:rPr lang="en-US" sz="2000" dirty="0"/>
              <a:t>Rubrics</a:t>
            </a:r>
          </a:p>
          <a:p>
            <a:pPr lvl="1"/>
            <a:r>
              <a:rPr lang="en-US" sz="2000" dirty="0"/>
              <a:t>Sample papers</a:t>
            </a:r>
          </a:p>
          <a:p>
            <a:pPr lvl="1"/>
            <a:r>
              <a:rPr lang="en-US" sz="2000" dirty="0"/>
              <a:t>Information</a:t>
            </a:r>
          </a:p>
          <a:p>
            <a:pPr lvl="1"/>
            <a:endParaRPr lang="en-US" sz="2000" dirty="0"/>
          </a:p>
          <a:p>
            <a:r>
              <a:rPr lang="en-US" sz="2000" dirty="0"/>
              <a:t>Progress Monitoring </a:t>
            </a:r>
          </a:p>
          <a:p>
            <a:pPr lvl="1"/>
            <a:r>
              <a:rPr lang="en-US" sz="2000" dirty="0"/>
              <a:t>Checklists</a:t>
            </a:r>
          </a:p>
          <a:p>
            <a:pPr lvl="1"/>
            <a:r>
              <a:rPr lang="en-US" sz="2000" dirty="0"/>
              <a:t>Tracking forms</a:t>
            </a:r>
          </a:p>
          <a:p>
            <a:pPr lvl="1"/>
            <a:r>
              <a:rPr lang="en-US" sz="2000" dirty="0"/>
              <a:t>Anecdotal notes</a:t>
            </a:r>
          </a:p>
          <a:p>
            <a:pPr marL="457200" lvl="1" indent="0">
              <a:buNone/>
            </a:pPr>
            <a:endParaRPr lang="en-US" sz="2000" dirty="0"/>
          </a:p>
          <a:p>
            <a:r>
              <a:rPr lang="en-US" sz="2000" dirty="0"/>
              <a:t>Setting the foundation</a:t>
            </a:r>
          </a:p>
          <a:p>
            <a:pPr marL="0" indent="0">
              <a:buNone/>
            </a:pPr>
            <a:endParaRPr lang="en-US" sz="2000" dirty="0"/>
          </a:p>
          <a:p>
            <a:r>
              <a:rPr lang="en-US" sz="2000" dirty="0"/>
              <a:t>Text-based expository writing</a:t>
            </a:r>
          </a:p>
          <a:p>
            <a:pPr marL="0" indent="0">
              <a:buNone/>
            </a:pPr>
            <a:endParaRPr lang="en-US" sz="2000" dirty="0"/>
          </a:p>
          <a:p>
            <a:r>
              <a:rPr lang="en-US" sz="2000" dirty="0"/>
              <a:t>Text-based argumentative writing</a:t>
            </a:r>
          </a:p>
          <a:p>
            <a:pPr marL="0" indent="0">
              <a:buNone/>
            </a:pPr>
            <a:endParaRPr lang="en-US" sz="2000" dirty="0"/>
          </a:p>
          <a:p>
            <a:r>
              <a:rPr lang="en-US" sz="2000" dirty="0"/>
              <a:t>Additional activities and strategies </a:t>
            </a:r>
          </a:p>
        </p:txBody>
      </p:sp>
    </p:spTree>
    <p:extLst>
      <p:ext uri="{BB962C8B-B14F-4D97-AF65-F5344CB8AC3E}">
        <p14:creationId xmlns:p14="http://schemas.microsoft.com/office/powerpoint/2010/main" val="3767318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D5B217-C2E3-BDCC-7E97-A24DE1B842E5}"/>
              </a:ext>
            </a:extLst>
          </p:cNvPr>
          <p:cNvSpPr/>
          <p:nvPr/>
        </p:nvSpPr>
        <p:spPr>
          <a:xfrm>
            <a:off x="3703438" y="5682125"/>
            <a:ext cx="531845" cy="361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52EC16D-EFA8-CD1E-82B1-6A344CCE5D2A}"/>
              </a:ext>
            </a:extLst>
          </p:cNvPr>
          <p:cNvSpPr/>
          <p:nvPr/>
        </p:nvSpPr>
        <p:spPr>
          <a:xfrm>
            <a:off x="1390261" y="1688841"/>
            <a:ext cx="531845" cy="361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351508E6-FEAC-A384-594B-5D2F0CBE8B54}"/>
              </a:ext>
            </a:extLst>
          </p:cNvPr>
          <p:cNvGrpSpPr/>
          <p:nvPr/>
        </p:nvGrpSpPr>
        <p:grpSpPr>
          <a:xfrm>
            <a:off x="663354" y="344730"/>
            <a:ext cx="7955280" cy="6208555"/>
            <a:chOff x="-560070" y="1805940"/>
            <a:chExt cx="7955280" cy="6208555"/>
          </a:xfrm>
        </p:grpSpPr>
        <p:graphicFrame>
          <p:nvGraphicFramePr>
            <p:cNvPr id="5" name="Diagram 4">
              <a:extLst>
                <a:ext uri="{FF2B5EF4-FFF2-40B4-BE49-F238E27FC236}">
                  <a16:creationId xmlns:a16="http://schemas.microsoft.com/office/drawing/2014/main" id="{CD0DBA35-9CFC-A44D-C3A9-040145E6B996}"/>
                </a:ext>
              </a:extLst>
            </p:cNvPr>
            <p:cNvGraphicFramePr/>
            <p:nvPr/>
          </p:nvGraphicFramePr>
          <p:xfrm>
            <a:off x="-560070" y="1805940"/>
            <a:ext cx="7955280" cy="5966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F28B3C76-B9DA-B4F8-F671-5BC253DB4D6D}"/>
                </a:ext>
              </a:extLst>
            </p:cNvPr>
            <p:cNvSpPr txBox="1"/>
            <p:nvPr/>
          </p:nvSpPr>
          <p:spPr>
            <a:xfrm>
              <a:off x="3861032" y="6209852"/>
              <a:ext cx="1817370" cy="1354217"/>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latin typeface="Century Gothic" panose="020B0502020202020204" pitchFamily="34" charset="0"/>
                </a:rPr>
                <a:t>Track </a:t>
              </a:r>
              <a:br>
                <a:rPr lang="en-US" b="1" dirty="0">
                  <a:effectLst>
                    <a:outerShdw blurRad="38100" dist="38100" dir="2700000" algn="tl">
                      <a:srgbClr val="000000">
                        <a:alpha val="43137"/>
                      </a:srgbClr>
                    </a:outerShdw>
                  </a:effectLst>
                  <a:latin typeface="Century Gothic" panose="020B0502020202020204" pitchFamily="34" charset="0"/>
                </a:rPr>
              </a:br>
              <a:r>
                <a:rPr lang="en-US" b="1" dirty="0">
                  <a:effectLst>
                    <a:outerShdw blurRad="38100" dist="38100" dir="2700000" algn="tl">
                      <a:srgbClr val="000000">
                        <a:alpha val="43137"/>
                      </a:srgbClr>
                    </a:outerShdw>
                  </a:effectLst>
                  <a:latin typeface="Century Gothic" panose="020B0502020202020204" pitchFamily="34" charset="0"/>
                </a:rPr>
                <a:t>Performance</a:t>
              </a:r>
              <a:endParaRPr lang="en-US" sz="1000" b="1" dirty="0">
                <a:effectLst>
                  <a:outerShdw blurRad="38100" dist="38100" dir="2700000" algn="tl">
                    <a:srgbClr val="000000">
                      <a:alpha val="43137"/>
                    </a:srgbClr>
                  </a:outerShdw>
                </a:effectLst>
                <a:latin typeface="Century Gothic" panose="020B0502020202020204" pitchFamily="34" charset="0"/>
              </a:endParaRPr>
            </a:p>
            <a:p>
              <a:pPr algn="ctr"/>
              <a:endParaRPr lang="en-US" sz="200" b="1" dirty="0">
                <a:effectLst>
                  <a:outerShdw blurRad="38100" dist="38100" dir="2700000" algn="tl">
                    <a:srgbClr val="000000">
                      <a:alpha val="43137"/>
                    </a:srgbClr>
                  </a:outerShdw>
                </a:effectLst>
                <a:latin typeface="Century Gothic" panose="020B0502020202020204" pitchFamily="34" charset="0"/>
              </a:endParaRPr>
            </a:p>
            <a:p>
              <a:pPr algn="ctr"/>
              <a:r>
                <a:rPr lang="en-US" sz="1400" b="1" i="1" dirty="0">
                  <a:solidFill>
                    <a:schemeClr val="bg1"/>
                  </a:solidFill>
                  <a:effectLst>
                    <a:outerShdw blurRad="38100" dist="38100" dir="2700000" algn="tl">
                      <a:srgbClr val="000000">
                        <a:alpha val="43137"/>
                      </a:srgbClr>
                    </a:outerShdw>
                  </a:effectLst>
                  <a:latin typeface="Century Gothic" panose="020B0502020202020204" pitchFamily="34" charset="0"/>
                </a:rPr>
                <a:t>Progress Monitoring Tracking Forms</a:t>
              </a:r>
            </a:p>
          </p:txBody>
        </p:sp>
        <p:sp>
          <p:nvSpPr>
            <p:cNvPr id="7" name="TextBox 6">
              <a:extLst>
                <a:ext uri="{FF2B5EF4-FFF2-40B4-BE49-F238E27FC236}">
                  <a16:creationId xmlns:a16="http://schemas.microsoft.com/office/drawing/2014/main" id="{95B20999-F91A-ADC4-0E4E-760F32C050EC}"/>
                </a:ext>
              </a:extLst>
            </p:cNvPr>
            <p:cNvSpPr txBox="1"/>
            <p:nvPr/>
          </p:nvSpPr>
          <p:spPr>
            <a:xfrm>
              <a:off x="1121570" y="6167836"/>
              <a:ext cx="1935956" cy="1846659"/>
            </a:xfrm>
            <a:prstGeom prst="rect">
              <a:avLst/>
            </a:prstGeom>
            <a:noFill/>
          </p:spPr>
          <p:txBody>
            <a:bodyPr wrap="square" rtlCol="0">
              <a:spAutoFit/>
            </a:bodyPr>
            <a:lstStyle/>
            <a:p>
              <a:pPr lvl="0" algn="ctr"/>
              <a:r>
                <a:rPr lang="en-US" b="1" dirty="0">
                  <a:effectLst>
                    <a:outerShdw blurRad="38100" dist="38100" dir="2700000" algn="tl">
                      <a:srgbClr val="000000">
                        <a:alpha val="43137"/>
                      </a:srgbClr>
                    </a:outerShdw>
                  </a:effectLst>
                  <a:latin typeface="Century Gothic" panose="020B0502020202020204" pitchFamily="34" charset="0"/>
                </a:rPr>
                <a:t>Differentiate Instruction</a:t>
              </a:r>
              <a:endParaRPr lang="en-US" sz="1100" b="1" dirty="0">
                <a:effectLst>
                  <a:outerShdw blurRad="38100" dist="38100" dir="2700000" algn="tl">
                    <a:srgbClr val="000000">
                      <a:alpha val="43137"/>
                    </a:srgbClr>
                  </a:outerShdw>
                </a:effectLst>
                <a:latin typeface="Century Gothic" panose="020B0502020202020204" pitchFamily="34" charset="0"/>
              </a:endParaRPr>
            </a:p>
            <a:p>
              <a:pPr lvl="0" algn="ctr"/>
              <a:endParaRPr lang="en-US" sz="400" b="1" dirty="0">
                <a:effectLst>
                  <a:outerShdw blurRad="38100" dist="38100" dir="2700000" algn="tl">
                    <a:srgbClr val="000000">
                      <a:alpha val="43137"/>
                    </a:srgbClr>
                  </a:outerShdw>
                </a:effectLst>
                <a:latin typeface="Century Gothic" panose="020B0502020202020204" pitchFamily="34" charset="0"/>
              </a:endParaRPr>
            </a:p>
            <a:p>
              <a:pPr lvl="0" algn="ctr"/>
              <a:r>
                <a:rPr lang="en-US" sz="1400" b="1" i="1" dirty="0">
                  <a:solidFill>
                    <a:schemeClr val="bg1"/>
                  </a:solidFill>
                  <a:effectLst>
                    <a:outerShdw blurRad="38100" dist="38100" dir="2700000" algn="tl">
                      <a:srgbClr val="000000">
                        <a:alpha val="43137"/>
                      </a:srgbClr>
                    </a:outerShdw>
                  </a:effectLst>
                  <a:latin typeface="Century Gothic" panose="020B0502020202020204" pitchFamily="34" charset="0"/>
                </a:rPr>
                <a:t>Lessons &amp; Resources for Beginning &amp; Advanced </a:t>
              </a:r>
            </a:p>
            <a:p>
              <a:pPr lvl="0" algn="ctr"/>
              <a:r>
                <a:rPr lang="en-US" sz="1400" b="1" i="1" dirty="0">
                  <a:solidFill>
                    <a:schemeClr val="bg1"/>
                  </a:solidFill>
                  <a:effectLst>
                    <a:outerShdw blurRad="38100" dist="38100" dir="2700000" algn="tl">
                      <a:srgbClr val="000000">
                        <a:alpha val="43137"/>
                      </a:srgbClr>
                    </a:outerShdw>
                  </a:effectLst>
                  <a:latin typeface="Century Gothic" panose="020B0502020202020204" pitchFamily="34" charset="0"/>
                </a:rPr>
                <a:t>Writers</a:t>
              </a:r>
              <a:r>
                <a:rPr lang="en-US" sz="1400" b="1" i="1" dirty="0">
                  <a:effectLst>
                    <a:outerShdw blurRad="38100" dist="38100" dir="2700000" algn="tl">
                      <a:srgbClr val="000000">
                        <a:alpha val="43137"/>
                      </a:srgbClr>
                    </a:outerShdw>
                  </a:effectLst>
                  <a:latin typeface="Century Gothic" panose="020B0502020202020204" pitchFamily="34" charset="0"/>
                </a:rPr>
                <a:t> </a:t>
              </a:r>
            </a:p>
            <a:p>
              <a:pPr lvl="0" algn="ctr"/>
              <a:endParaRPr lang="en-US" sz="1400" b="1" dirty="0">
                <a:effectLst>
                  <a:outerShdw blurRad="38100" dist="38100" dir="2700000" algn="tl">
                    <a:srgbClr val="000000">
                      <a:alpha val="43137"/>
                    </a:srgbClr>
                  </a:outerShdw>
                </a:effectLst>
                <a:latin typeface="Century Gothic" panose="020B0502020202020204" pitchFamily="34" charset="0"/>
              </a:endParaRPr>
            </a:p>
          </p:txBody>
        </p:sp>
        <p:sp>
          <p:nvSpPr>
            <p:cNvPr id="8" name="TextBox 7">
              <a:extLst>
                <a:ext uri="{FF2B5EF4-FFF2-40B4-BE49-F238E27FC236}">
                  <a16:creationId xmlns:a16="http://schemas.microsoft.com/office/drawing/2014/main" id="{26FDDC1E-20AA-2AED-8FBE-CFE90062F26F}"/>
                </a:ext>
              </a:extLst>
            </p:cNvPr>
            <p:cNvSpPr txBox="1"/>
            <p:nvPr/>
          </p:nvSpPr>
          <p:spPr>
            <a:xfrm>
              <a:off x="188595" y="3784115"/>
              <a:ext cx="2045970" cy="984885"/>
            </a:xfrm>
            <a:prstGeom prst="rect">
              <a:avLst/>
            </a:prstGeom>
            <a:noFill/>
          </p:spPr>
          <p:txBody>
            <a:bodyPr wrap="square" rtlCol="0">
              <a:spAutoFit/>
            </a:bodyPr>
            <a:lstStyle/>
            <a:p>
              <a:pPr lvl="0" algn="ctr"/>
              <a:r>
                <a:rPr lang="en-US" b="1" dirty="0">
                  <a:effectLst>
                    <a:outerShdw blurRad="38100" dist="38100" dir="2700000" algn="tl">
                      <a:srgbClr val="000000">
                        <a:alpha val="43137"/>
                      </a:srgbClr>
                    </a:outerShdw>
                  </a:effectLst>
                  <a:latin typeface="Century Gothic" panose="020B0502020202020204" pitchFamily="34" charset="0"/>
                </a:rPr>
                <a:t>Observe Development</a:t>
              </a:r>
            </a:p>
            <a:p>
              <a:pPr lvl="0" algn="ctr"/>
              <a:endParaRPr lang="en-US" sz="800" b="1" dirty="0">
                <a:effectLst>
                  <a:outerShdw blurRad="38100" dist="38100" dir="2700000" algn="tl">
                    <a:srgbClr val="000000">
                      <a:alpha val="43137"/>
                    </a:srgbClr>
                  </a:outerShdw>
                </a:effectLst>
                <a:latin typeface="Century Gothic" panose="020B0502020202020204" pitchFamily="34" charset="0"/>
              </a:endParaRPr>
            </a:p>
            <a:p>
              <a:pPr lvl="0" algn="ctr"/>
              <a:r>
                <a:rPr lang="en-US" sz="1400" b="1" i="1" dirty="0">
                  <a:solidFill>
                    <a:schemeClr val="bg1"/>
                  </a:solidFill>
                  <a:effectLst>
                    <a:outerShdw blurRad="50800" dist="50800" dir="10800000" algn="r" rotWithShape="0">
                      <a:prstClr val="black">
                        <a:alpha val="40000"/>
                      </a:prstClr>
                    </a:outerShdw>
                  </a:effectLst>
                  <a:latin typeface="Century Gothic" panose="020B0502020202020204" pitchFamily="34" charset="0"/>
                </a:rPr>
                <a:t>Anecdotal Notes</a:t>
              </a:r>
            </a:p>
          </p:txBody>
        </p:sp>
        <p:sp>
          <p:nvSpPr>
            <p:cNvPr id="9" name="TextBox 8">
              <a:extLst>
                <a:ext uri="{FF2B5EF4-FFF2-40B4-BE49-F238E27FC236}">
                  <a16:creationId xmlns:a16="http://schemas.microsoft.com/office/drawing/2014/main" id="{EBA18F70-56FF-9834-47AE-A39E24A4D985}"/>
                </a:ext>
              </a:extLst>
            </p:cNvPr>
            <p:cNvSpPr txBox="1"/>
            <p:nvPr/>
          </p:nvSpPr>
          <p:spPr>
            <a:xfrm>
              <a:off x="4727734" y="3447246"/>
              <a:ext cx="1817370" cy="1692771"/>
            </a:xfrm>
            <a:prstGeom prst="rect">
              <a:avLst/>
            </a:prstGeom>
            <a:noFill/>
          </p:spPr>
          <p:txBody>
            <a:bodyPr wrap="square" rtlCol="0">
              <a:spAutoFit/>
            </a:bodyPr>
            <a:lstStyle/>
            <a:p>
              <a:pPr lvl="0" algn="ctr"/>
              <a:r>
                <a:rPr lang="en-US" b="1" dirty="0">
                  <a:effectLst>
                    <a:outerShdw blurRad="38100" dist="38100" dir="2700000" algn="tl">
                      <a:srgbClr val="000000">
                        <a:alpha val="43137"/>
                      </a:srgbClr>
                    </a:outerShdw>
                  </a:effectLst>
                  <a:latin typeface="Century Gothic" panose="020B0502020202020204" pitchFamily="34" charset="0"/>
                  <a:ea typeface="PBCinnamonRaisinBagel" panose="02000603000000000000" pitchFamily="2" charset="0"/>
                </a:rPr>
                <a:t>Identify Strengths &amp;</a:t>
              </a:r>
            </a:p>
            <a:p>
              <a:pPr lvl="0" algn="ctr"/>
              <a:r>
                <a:rPr lang="en-US" b="1" dirty="0">
                  <a:effectLst>
                    <a:outerShdw blurRad="38100" dist="38100" dir="2700000" algn="tl">
                      <a:srgbClr val="000000">
                        <a:alpha val="43137"/>
                      </a:srgbClr>
                    </a:outerShdw>
                  </a:effectLst>
                  <a:latin typeface="Century Gothic" panose="020B0502020202020204" pitchFamily="34" charset="0"/>
                  <a:ea typeface="PBCinnamonRaisinBagel" panose="02000603000000000000" pitchFamily="2" charset="0"/>
                </a:rPr>
                <a:t>Weaknesses</a:t>
              </a:r>
              <a:endParaRPr lang="en-US" sz="1200" b="1" dirty="0">
                <a:effectLst>
                  <a:outerShdw blurRad="38100" dist="38100" dir="2700000" algn="tl">
                    <a:srgbClr val="000000">
                      <a:alpha val="43137"/>
                    </a:srgbClr>
                  </a:outerShdw>
                </a:effectLst>
                <a:latin typeface="Century Gothic" panose="020B0502020202020204" pitchFamily="34" charset="0"/>
                <a:ea typeface="PBCinnamonRaisinBagel" panose="02000603000000000000" pitchFamily="2" charset="0"/>
              </a:endParaRPr>
            </a:p>
            <a:p>
              <a:pPr lvl="0" algn="ctr"/>
              <a:endParaRPr lang="en-US" sz="500" i="1" dirty="0">
                <a:effectLst>
                  <a:outerShdw blurRad="38100" dist="38100" dir="2700000" algn="tl">
                    <a:srgbClr val="000000">
                      <a:alpha val="43137"/>
                    </a:srgbClr>
                  </a:outerShdw>
                </a:effectLst>
                <a:latin typeface="Century Gothic" panose="020B0502020202020204" pitchFamily="34" charset="0"/>
                <a:ea typeface="PBStayGrounded" panose="02000603000000000000" pitchFamily="2" charset="0"/>
              </a:endParaRPr>
            </a:p>
            <a:p>
              <a:pPr lvl="0" algn="ctr"/>
              <a:r>
                <a:rPr lang="en-US" sz="1400" b="1" i="1" dirty="0">
                  <a:solidFill>
                    <a:schemeClr val="bg1"/>
                  </a:solidFill>
                  <a:effectLst>
                    <a:outerShdw blurRad="38100" dist="38100" dir="2700000" algn="tl">
                      <a:srgbClr val="000000">
                        <a:alpha val="43137"/>
                      </a:srgbClr>
                    </a:outerShdw>
                  </a:effectLst>
                  <a:latin typeface="Century Gothic" panose="020B0502020202020204" pitchFamily="34" charset="0"/>
                  <a:ea typeface="PBCinnamonRaisinBagel" panose="02000603000000000000" pitchFamily="2" charset="0"/>
                </a:rPr>
                <a:t>Informal Assessment Checklist</a:t>
              </a:r>
            </a:p>
          </p:txBody>
        </p:sp>
      </p:grpSp>
      <p:sp>
        <p:nvSpPr>
          <p:cNvPr id="10" name="TextBox 9">
            <a:extLst>
              <a:ext uri="{FF2B5EF4-FFF2-40B4-BE49-F238E27FC236}">
                <a16:creationId xmlns:a16="http://schemas.microsoft.com/office/drawing/2014/main" id="{4939FE13-D484-F600-89F6-4C88DB0B380C}"/>
              </a:ext>
            </a:extLst>
          </p:cNvPr>
          <p:cNvSpPr txBox="1"/>
          <p:nvPr/>
        </p:nvSpPr>
        <p:spPr>
          <a:xfrm>
            <a:off x="3969360" y="699971"/>
            <a:ext cx="1337310" cy="1169551"/>
          </a:xfrm>
          <a:prstGeom prst="rect">
            <a:avLst/>
          </a:prstGeom>
          <a:noFill/>
        </p:spPr>
        <p:txBody>
          <a:bodyPr wrap="square" rtlCol="0">
            <a:spAutoFit/>
          </a:bodyPr>
          <a:lstStyle/>
          <a:p>
            <a:pPr lvl="0" algn="ctr"/>
            <a:r>
              <a:rPr lang="en-US" sz="2000" b="1" dirty="0">
                <a:solidFill>
                  <a:schemeClr val="tx1"/>
                </a:solidFill>
                <a:effectLst>
                  <a:outerShdw blurRad="38100" dist="38100" dir="2700000" algn="tl">
                    <a:srgbClr val="000000">
                      <a:alpha val="43137"/>
                    </a:srgbClr>
                  </a:outerShdw>
                </a:effectLst>
                <a:latin typeface="Century Gothic" panose="020B0502020202020204" pitchFamily="34" charset="0"/>
                <a:ea typeface="PBMoreCoffeePlease" panose="02000603000000000000" pitchFamily="2" charset="0"/>
              </a:rPr>
              <a:t>Assess</a:t>
            </a:r>
          </a:p>
          <a:p>
            <a:pPr lvl="0" algn="ctr"/>
            <a:endParaRPr lang="en-US" sz="800" b="1" i="1" dirty="0">
              <a:effectLst>
                <a:outerShdw blurRad="38100" dist="38100" dir="2700000" algn="tl">
                  <a:srgbClr val="000000">
                    <a:alpha val="43137"/>
                  </a:srgbClr>
                </a:outerShdw>
              </a:effectLst>
              <a:latin typeface="Century Gothic" panose="020B0502020202020204" pitchFamily="34" charset="0"/>
            </a:endParaRPr>
          </a:p>
          <a:p>
            <a:pPr lvl="0" algn="ctr"/>
            <a:r>
              <a:rPr lang="en-US" sz="1400" b="1" i="1" dirty="0">
                <a:solidFill>
                  <a:schemeClr val="bg1"/>
                </a:solidFill>
                <a:effectLst>
                  <a:innerShdw blurRad="63500" dist="50800" dir="13500000">
                    <a:prstClr val="black">
                      <a:alpha val="50000"/>
                    </a:prstClr>
                  </a:innerShdw>
                </a:effectLst>
                <a:latin typeface="Century Gothic" panose="020B0502020202020204" pitchFamily="34" charset="0"/>
                <a:ea typeface="PBBananaNutMuffin" panose="02000603000000000000" pitchFamily="2" charset="0"/>
              </a:rPr>
              <a:t>Multiple Tests for Every Genre</a:t>
            </a:r>
          </a:p>
        </p:txBody>
      </p:sp>
      <p:sp>
        <p:nvSpPr>
          <p:cNvPr id="11" name="Title 7">
            <a:extLst>
              <a:ext uri="{FF2B5EF4-FFF2-40B4-BE49-F238E27FC236}">
                <a16:creationId xmlns:a16="http://schemas.microsoft.com/office/drawing/2014/main" id="{37D979F6-AF5A-1532-1CA1-2C6D3A93BCAE}"/>
              </a:ext>
            </a:extLst>
          </p:cNvPr>
          <p:cNvSpPr txBox="1">
            <a:spLocks/>
          </p:cNvSpPr>
          <p:nvPr/>
        </p:nvSpPr>
        <p:spPr>
          <a:xfrm>
            <a:off x="8550828" y="1226268"/>
            <a:ext cx="3747373" cy="757795"/>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WE HAVE THE TOOLS TO MAKE PROGRESS MONITORING EASY</a:t>
            </a:r>
          </a:p>
          <a:p>
            <a:pPr algn="ctr"/>
            <a:endPar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pic>
        <p:nvPicPr>
          <p:cNvPr id="14" name="Picture 13">
            <a:extLst>
              <a:ext uri="{FF2B5EF4-FFF2-40B4-BE49-F238E27FC236}">
                <a16:creationId xmlns:a16="http://schemas.microsoft.com/office/drawing/2014/main" id="{A6AAF5F3-AD51-9876-7281-5E2D7F8367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2491" y="4915467"/>
            <a:ext cx="2444045" cy="1128021"/>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983897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67DDC58C-B8C6-A8FD-5B40-7CB62EB52A19}"/>
              </a:ext>
            </a:extLst>
          </p:cNvPr>
          <p:cNvPicPr preferRelativeResize="0">
            <a:picLocks/>
          </p:cNvPicPr>
          <p:nvPr/>
        </p:nvPicPr>
        <p:blipFill rotWithShape="1">
          <a:blip r:embed="rId2"/>
          <a:srcRect l="22500" t="26476" r="33047" b="9878"/>
          <a:stretch/>
        </p:blipFill>
        <p:spPr>
          <a:xfrm>
            <a:off x="1119790" y="107747"/>
            <a:ext cx="5440680" cy="4197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Graphical user interface, table&#10;&#10;Description automatically generated">
            <a:extLst>
              <a:ext uri="{FF2B5EF4-FFF2-40B4-BE49-F238E27FC236}">
                <a16:creationId xmlns:a16="http://schemas.microsoft.com/office/drawing/2014/main" id="{9A025C28-BD63-1538-1C13-05952FB894E0}"/>
              </a:ext>
            </a:extLst>
          </p:cNvPr>
          <p:cNvPicPr preferRelativeResize="0">
            <a:picLocks/>
          </p:cNvPicPr>
          <p:nvPr/>
        </p:nvPicPr>
        <p:blipFill rotWithShape="1">
          <a:blip r:embed="rId3"/>
          <a:srcRect l="22812" t="13342" r="32969" b="23589"/>
          <a:stretch/>
        </p:blipFill>
        <p:spPr>
          <a:xfrm>
            <a:off x="1853498" y="1086688"/>
            <a:ext cx="5440680" cy="4197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Graphical user interface, table&#10;&#10;Description automatically generated">
            <a:extLst>
              <a:ext uri="{FF2B5EF4-FFF2-40B4-BE49-F238E27FC236}">
                <a16:creationId xmlns:a16="http://schemas.microsoft.com/office/drawing/2014/main" id="{B4F058FA-C462-9AB9-A1C6-E6D2BC5B6784}"/>
              </a:ext>
            </a:extLst>
          </p:cNvPr>
          <p:cNvPicPr>
            <a:picLocks noChangeAspect="1"/>
          </p:cNvPicPr>
          <p:nvPr/>
        </p:nvPicPr>
        <p:blipFill rotWithShape="1">
          <a:blip r:embed="rId4"/>
          <a:srcRect l="22812" t="13342" r="32969" b="23589"/>
          <a:stretch/>
        </p:blipFill>
        <p:spPr>
          <a:xfrm>
            <a:off x="2528579" y="2070664"/>
            <a:ext cx="5436327" cy="4197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7">
            <a:extLst>
              <a:ext uri="{FF2B5EF4-FFF2-40B4-BE49-F238E27FC236}">
                <a16:creationId xmlns:a16="http://schemas.microsoft.com/office/drawing/2014/main" id="{F8FC3F26-32C4-33A4-BA19-FC1EEE9CBD87}"/>
              </a:ext>
            </a:extLst>
          </p:cNvPr>
          <p:cNvSpPr txBox="1">
            <a:spLocks/>
          </p:cNvSpPr>
          <p:nvPr/>
        </p:nvSpPr>
        <p:spPr>
          <a:xfrm>
            <a:off x="8230671" y="969876"/>
            <a:ext cx="4505326" cy="757795"/>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INFORMAL ASSESSMENT CHECKLISTS</a:t>
            </a:r>
          </a:p>
          <a:p>
            <a:pPr algn="ctr"/>
            <a:endPar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pic>
        <p:nvPicPr>
          <p:cNvPr id="14" name="Picture 13">
            <a:extLst>
              <a:ext uri="{FF2B5EF4-FFF2-40B4-BE49-F238E27FC236}">
                <a16:creationId xmlns:a16="http://schemas.microsoft.com/office/drawing/2014/main" id="{5DF88665-45C5-32F9-20A9-DE589237B1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1311" y="2883415"/>
            <a:ext cx="2444045" cy="1128021"/>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
        <p:nvSpPr>
          <p:cNvPr id="15" name="Title 7">
            <a:extLst>
              <a:ext uri="{FF2B5EF4-FFF2-40B4-BE49-F238E27FC236}">
                <a16:creationId xmlns:a16="http://schemas.microsoft.com/office/drawing/2014/main" id="{EF716E81-E58F-16DB-112C-3A7BDFA3C1F6}"/>
              </a:ext>
            </a:extLst>
          </p:cNvPr>
          <p:cNvSpPr txBox="1">
            <a:spLocks/>
          </p:cNvSpPr>
          <p:nvPr/>
        </p:nvSpPr>
        <p:spPr>
          <a:xfrm>
            <a:off x="8230670" y="3928126"/>
            <a:ext cx="4505326" cy="757795"/>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IDENTIFY </a:t>
            </a:r>
          </a:p>
          <a:p>
            <a:pPr algn="ctr"/>
            <a:r>
              <a:rPr lang="en-US" sz="3600" b="1"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INDIVIDUAL STRENGTHS AND WEAKNESSES</a:t>
            </a:r>
          </a:p>
          <a:p>
            <a:pPr algn="ctr"/>
            <a:endPar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spTree>
    <p:extLst>
      <p:ext uri="{BB962C8B-B14F-4D97-AF65-F5344CB8AC3E}">
        <p14:creationId xmlns:p14="http://schemas.microsoft.com/office/powerpoint/2010/main" val="2927326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E3E49D69-B6E6-7A59-066B-CD83BDCE585A}"/>
              </a:ext>
            </a:extLst>
          </p:cNvPr>
          <p:cNvPicPr preferRelativeResize="0">
            <a:picLocks/>
          </p:cNvPicPr>
          <p:nvPr/>
        </p:nvPicPr>
        <p:blipFill rotWithShape="1">
          <a:blip r:embed="rId2"/>
          <a:srcRect l="27780" t="17554" r="38011" b="447"/>
          <a:stretch/>
        </p:blipFill>
        <p:spPr>
          <a:xfrm>
            <a:off x="1341229" y="222553"/>
            <a:ext cx="3666744" cy="4773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Table&#10;&#10;Description automatically generated">
            <a:extLst>
              <a:ext uri="{FF2B5EF4-FFF2-40B4-BE49-F238E27FC236}">
                <a16:creationId xmlns:a16="http://schemas.microsoft.com/office/drawing/2014/main" id="{5195D6E9-67F6-3F00-7600-AE1CBB78168B}"/>
              </a:ext>
            </a:extLst>
          </p:cNvPr>
          <p:cNvPicPr preferRelativeResize="0">
            <a:picLocks/>
          </p:cNvPicPr>
          <p:nvPr/>
        </p:nvPicPr>
        <p:blipFill rotWithShape="1">
          <a:blip r:embed="rId3"/>
          <a:srcRect l="26862" t="12748" r="37321" b="1012"/>
          <a:stretch/>
        </p:blipFill>
        <p:spPr>
          <a:xfrm>
            <a:off x="4354502" y="767946"/>
            <a:ext cx="3666744" cy="4773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Graphical user interface, table&#10;&#10;Description automatically generated with medium confidence">
            <a:extLst>
              <a:ext uri="{FF2B5EF4-FFF2-40B4-BE49-F238E27FC236}">
                <a16:creationId xmlns:a16="http://schemas.microsoft.com/office/drawing/2014/main" id="{45C2C4EB-C68C-2B8F-A36C-E028E9C891EF}"/>
              </a:ext>
            </a:extLst>
          </p:cNvPr>
          <p:cNvPicPr>
            <a:picLocks noChangeAspect="1"/>
          </p:cNvPicPr>
          <p:nvPr/>
        </p:nvPicPr>
        <p:blipFill rotWithShape="1">
          <a:blip r:embed="rId4"/>
          <a:srcRect l="27828" t="13231" r="38424" b="5680"/>
          <a:stretch/>
        </p:blipFill>
        <p:spPr>
          <a:xfrm>
            <a:off x="2346295" y="1901026"/>
            <a:ext cx="3666379" cy="4768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7">
            <a:extLst>
              <a:ext uri="{FF2B5EF4-FFF2-40B4-BE49-F238E27FC236}">
                <a16:creationId xmlns:a16="http://schemas.microsoft.com/office/drawing/2014/main" id="{13BFD9F2-BCBB-5C16-9E16-362424701E76}"/>
              </a:ext>
            </a:extLst>
          </p:cNvPr>
          <p:cNvSpPr txBox="1">
            <a:spLocks/>
          </p:cNvSpPr>
          <p:nvPr/>
        </p:nvSpPr>
        <p:spPr>
          <a:xfrm>
            <a:off x="8170507" y="1179482"/>
            <a:ext cx="4505326" cy="757795"/>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PROGRESS</a:t>
            </a:r>
          </a:p>
          <a:p>
            <a:pPr algn="ctr"/>
            <a:r>
              <a:rPr lang="en-US" b="1" dirty="0">
                <a:solidFill>
                  <a:schemeClr val="bg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MONITORING</a:t>
            </a:r>
          </a:p>
          <a:p>
            <a:pPr algn="ctr"/>
            <a:r>
              <a:rPr lang="en-US" b="1" dirty="0">
                <a:solidFill>
                  <a:schemeClr val="bg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TRACKING </a:t>
            </a:r>
          </a:p>
          <a:p>
            <a:pPr algn="ctr"/>
            <a:r>
              <a:rPr lang="en-US" b="1" dirty="0">
                <a:solidFill>
                  <a:schemeClr val="bg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FORMS</a:t>
            </a:r>
          </a:p>
          <a:p>
            <a:pPr algn="ctr"/>
            <a:endPar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pic>
        <p:nvPicPr>
          <p:cNvPr id="11" name="Picture 10">
            <a:extLst>
              <a:ext uri="{FF2B5EF4-FFF2-40B4-BE49-F238E27FC236}">
                <a16:creationId xmlns:a16="http://schemas.microsoft.com/office/drawing/2014/main" id="{364341F3-7A5E-5611-D496-A3C7E0F57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1147" y="3832072"/>
            <a:ext cx="2444045" cy="1128021"/>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
        <p:nvSpPr>
          <p:cNvPr id="12" name="Title 7">
            <a:extLst>
              <a:ext uri="{FF2B5EF4-FFF2-40B4-BE49-F238E27FC236}">
                <a16:creationId xmlns:a16="http://schemas.microsoft.com/office/drawing/2014/main" id="{3DF66373-496D-F949-F43B-0988EDD470B9}"/>
              </a:ext>
            </a:extLst>
          </p:cNvPr>
          <p:cNvSpPr txBox="1">
            <a:spLocks/>
          </p:cNvSpPr>
          <p:nvPr/>
        </p:nvSpPr>
        <p:spPr>
          <a:xfrm>
            <a:off x="8170506" y="5033881"/>
            <a:ext cx="4505326" cy="757795"/>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TRACK GROWTH</a:t>
            </a:r>
          </a:p>
          <a:p>
            <a:pPr algn="ctr"/>
            <a:endPar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spTree>
    <p:extLst>
      <p:ext uri="{BB962C8B-B14F-4D97-AF65-F5344CB8AC3E}">
        <p14:creationId xmlns:p14="http://schemas.microsoft.com/office/powerpoint/2010/main" val="403412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0ECDE090-C242-C047-990C-6CFB4625C3B4}"/>
              </a:ext>
            </a:extLst>
          </p:cNvPr>
          <p:cNvPicPr>
            <a:picLocks noChangeAspect="1"/>
          </p:cNvPicPr>
          <p:nvPr/>
        </p:nvPicPr>
        <p:blipFill rotWithShape="1">
          <a:blip r:embed="rId2"/>
          <a:srcRect l="28852" t="17836" r="39082" b="4971"/>
          <a:stretch/>
        </p:blipFill>
        <p:spPr>
          <a:xfrm>
            <a:off x="2273722" y="405525"/>
            <a:ext cx="4640425" cy="6046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7">
            <a:extLst>
              <a:ext uri="{FF2B5EF4-FFF2-40B4-BE49-F238E27FC236}">
                <a16:creationId xmlns:a16="http://schemas.microsoft.com/office/drawing/2014/main" id="{DB165E2F-FCB5-B3EB-98CA-3B562CCB8F1A}"/>
              </a:ext>
            </a:extLst>
          </p:cNvPr>
          <p:cNvSpPr txBox="1">
            <a:spLocks/>
          </p:cNvSpPr>
          <p:nvPr/>
        </p:nvSpPr>
        <p:spPr>
          <a:xfrm>
            <a:off x="8774760" y="885755"/>
            <a:ext cx="3296816" cy="757795"/>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ANECDOTAL </a:t>
            </a:r>
          </a:p>
          <a:p>
            <a:pPr algn="ctr"/>
            <a:r>
              <a:rPr lang="en-US" b="1" dirty="0">
                <a:solidFill>
                  <a:schemeClr val="bg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NOTES</a:t>
            </a:r>
          </a:p>
          <a:p>
            <a:pPr algn="ctr"/>
            <a:endPar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pic>
        <p:nvPicPr>
          <p:cNvPr id="7" name="Picture 6">
            <a:extLst>
              <a:ext uri="{FF2B5EF4-FFF2-40B4-BE49-F238E27FC236}">
                <a16:creationId xmlns:a16="http://schemas.microsoft.com/office/drawing/2014/main" id="{5F4C46F1-34F2-9552-68D1-CF10F5D1EA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1145" y="2557270"/>
            <a:ext cx="2444045" cy="1128021"/>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
        <p:nvSpPr>
          <p:cNvPr id="8" name="Title 7">
            <a:extLst>
              <a:ext uri="{FF2B5EF4-FFF2-40B4-BE49-F238E27FC236}">
                <a16:creationId xmlns:a16="http://schemas.microsoft.com/office/drawing/2014/main" id="{1C5EA092-0744-8525-D0C3-AF619E843659}"/>
              </a:ext>
            </a:extLst>
          </p:cNvPr>
          <p:cNvSpPr txBox="1">
            <a:spLocks/>
          </p:cNvSpPr>
          <p:nvPr/>
        </p:nvSpPr>
        <p:spPr>
          <a:xfrm>
            <a:off x="8170504" y="4155945"/>
            <a:ext cx="4505326" cy="757795"/>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DIFFERENTIATE INSTRUCTION AND RECORD OBSERVATIONS</a:t>
            </a:r>
          </a:p>
          <a:p>
            <a:pPr algn="ctr"/>
            <a:endPar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spTree>
    <p:extLst>
      <p:ext uri="{BB962C8B-B14F-4D97-AF65-F5344CB8AC3E}">
        <p14:creationId xmlns:p14="http://schemas.microsoft.com/office/powerpoint/2010/main" val="173854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65A5376C-613D-4FB8-8667-427E0D7DFDAB}"/>
              </a:ext>
            </a:extLst>
          </p:cNvPr>
          <p:cNvSpPr>
            <a:spLocks noGrp="1"/>
          </p:cNvSpPr>
          <p:nvPr>
            <p:ph type="title"/>
          </p:nvPr>
        </p:nvSpPr>
        <p:spPr>
          <a:xfrm>
            <a:off x="2346631" y="1640706"/>
            <a:ext cx="2529186" cy="603504"/>
          </a:xfrm>
        </p:spPr>
        <p:txBody>
          <a:bodyPr/>
          <a:lstStyle/>
          <a:p>
            <a:r>
              <a:rPr lang="en-US" sz="2400" dirty="0"/>
              <a:t>From ideas…</a:t>
            </a:r>
          </a:p>
        </p:txBody>
      </p:sp>
      <p:pic>
        <p:nvPicPr>
          <p:cNvPr id="20" name="Picture Placeholder 19">
            <a:extLst>
              <a:ext uri="{FF2B5EF4-FFF2-40B4-BE49-F238E27FC236}">
                <a16:creationId xmlns:a16="http://schemas.microsoft.com/office/drawing/2014/main" id="{4E899E91-147B-4F85-96C4-044D2D53D2AA}"/>
              </a:ext>
            </a:extLst>
          </p:cNvPr>
          <p:cNvPicPr preferRelativeResize="0">
            <a:picLocks noGrp="1"/>
          </p:cNvPicPr>
          <p:nvPr>
            <p:ph type="pic" sz="quarter" idx="105"/>
          </p:nvPr>
        </p:nvPicPr>
        <p:blipFill>
          <a:blip r:embed="rId2">
            <a:extLst>
              <a:ext uri="{837473B0-CC2E-450A-ABE3-18F120FF3D39}">
                <a1611:picAttrSrcUrl xmlns:a1611="http://schemas.microsoft.com/office/drawing/2016/11/main" r:id="rId3"/>
              </a:ext>
            </a:extLst>
          </a:blip>
          <a:stretch/>
        </p:blipFill>
        <p:spPr>
          <a:xfrm>
            <a:off x="7802489" y="2880774"/>
            <a:ext cx="4133088" cy="3081528"/>
          </a:xfrm>
          <a:ln w="38100">
            <a:solidFill>
              <a:srgbClr val="E32D91"/>
            </a:solidFill>
          </a:ln>
          <a:effectLst>
            <a:outerShdw blurRad="50800" dist="76200" dir="5400000" algn="t" rotWithShape="0">
              <a:prstClr val="black">
                <a:alpha val="40000"/>
              </a:prstClr>
            </a:outerShdw>
          </a:effectLst>
        </p:spPr>
      </p:pic>
      <p:sp>
        <p:nvSpPr>
          <p:cNvPr id="7" name="Text Placeholder 6">
            <a:extLst>
              <a:ext uri="{FF2B5EF4-FFF2-40B4-BE49-F238E27FC236}">
                <a16:creationId xmlns:a16="http://schemas.microsoft.com/office/drawing/2014/main" id="{22C2EFE3-751E-4B8B-A2C0-0FCD72A5E0EF}"/>
              </a:ext>
            </a:extLst>
          </p:cNvPr>
          <p:cNvSpPr>
            <a:spLocks noGrp="1"/>
          </p:cNvSpPr>
          <p:nvPr>
            <p:ph type="body" sz="quarter" idx="106"/>
          </p:nvPr>
        </p:nvSpPr>
        <p:spPr>
          <a:xfrm>
            <a:off x="8095173" y="5962302"/>
            <a:ext cx="3798528" cy="605918"/>
          </a:xfrm>
        </p:spPr>
        <p:txBody>
          <a:bodyPr/>
          <a:lstStyle/>
          <a:p>
            <a:pPr marL="0" indent="0">
              <a:buNone/>
            </a:pPr>
            <a:r>
              <a:rPr lang="en-US" sz="2400" dirty="0"/>
              <a:t>To paper</a:t>
            </a:r>
          </a:p>
        </p:txBody>
      </p:sp>
      <p:cxnSp>
        <p:nvCxnSpPr>
          <p:cNvPr id="17" name="Connector: Elbow 16">
            <a:extLst>
              <a:ext uri="{FF2B5EF4-FFF2-40B4-BE49-F238E27FC236}">
                <a16:creationId xmlns:a16="http://schemas.microsoft.com/office/drawing/2014/main" id="{FFF1381E-352A-42F6-84D1-6E2AB5118E38}"/>
              </a:ext>
            </a:extLst>
          </p:cNvPr>
          <p:cNvCxnSpPr>
            <a:cxnSpLocks/>
          </p:cNvCxnSpPr>
          <p:nvPr/>
        </p:nvCxnSpPr>
        <p:spPr>
          <a:xfrm>
            <a:off x="5025107" y="3094327"/>
            <a:ext cx="2777382" cy="2017643"/>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Title 4">
            <a:extLst>
              <a:ext uri="{FF2B5EF4-FFF2-40B4-BE49-F238E27FC236}">
                <a16:creationId xmlns:a16="http://schemas.microsoft.com/office/drawing/2014/main" id="{8C3C5533-0678-4880-9915-D5B77BC01012}"/>
              </a:ext>
            </a:extLst>
          </p:cNvPr>
          <p:cNvSpPr txBox="1">
            <a:spLocks/>
          </p:cNvSpPr>
          <p:nvPr/>
        </p:nvSpPr>
        <p:spPr>
          <a:xfrm>
            <a:off x="1210099" y="107062"/>
            <a:ext cx="10860833" cy="1563624"/>
          </a:xfrm>
          <a:prstGeom prst="rect">
            <a:avLst/>
          </a:prstGeom>
        </p:spPr>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j-lt"/>
                <a:ea typeface="+mn-ea"/>
                <a:cs typeface="+mn-cs"/>
              </a:defRPr>
            </a:lvl1pPr>
          </a:lstStyle>
          <a:p>
            <a: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Where kids struggle:</a:t>
            </a:r>
          </a:p>
          <a:p>
            <a: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 </a:t>
            </a:r>
            <a:r>
              <a:rPr lang="en-US" sz="48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organization and planning</a:t>
            </a:r>
          </a:p>
        </p:txBody>
      </p:sp>
      <p:pic>
        <p:nvPicPr>
          <p:cNvPr id="18" name="Picture Placeholder 17">
            <a:extLst>
              <a:ext uri="{FF2B5EF4-FFF2-40B4-BE49-F238E27FC236}">
                <a16:creationId xmlns:a16="http://schemas.microsoft.com/office/drawing/2014/main" id="{EFD33049-673D-43F4-9219-42BEF84C28FF}"/>
              </a:ext>
            </a:extLst>
          </p:cNvPr>
          <p:cNvPicPr>
            <a:picLocks noGrp="1" noChangeAspect="1"/>
          </p:cNvPicPr>
          <p:nvPr>
            <p:ph type="pic" sz="quarter" idx="104"/>
          </p:nvPr>
        </p:nvPicPr>
        <p:blipFill>
          <a:blip r:embed="rId4">
            <a:extLst>
              <a:ext uri="{837473B0-CC2E-450A-ABE3-18F120FF3D39}">
                <a1611:picAttrSrcUrl xmlns:a1611="http://schemas.microsoft.com/office/drawing/2016/11/main" r:id="rId5"/>
              </a:ext>
            </a:extLst>
          </a:blip>
          <a:stretch/>
        </p:blipFill>
        <p:spPr>
          <a:xfrm>
            <a:off x="1428998" y="2168864"/>
            <a:ext cx="4133088" cy="3078410"/>
          </a:xfrm>
          <a:ln w="38100">
            <a:solidFill>
              <a:srgbClr val="E32D91"/>
            </a:solidFill>
          </a:ln>
          <a:effectLst>
            <a:outerShdw blurRad="50800" dist="88900" dir="5400000" algn="t" rotWithShape="0">
              <a:prstClr val="black">
                <a:alpha val="40000"/>
              </a:prstClr>
            </a:outerShdw>
          </a:effectLst>
        </p:spPr>
      </p:pic>
      <p:pic>
        <p:nvPicPr>
          <p:cNvPr id="9" name="Picture 8">
            <a:extLst>
              <a:ext uri="{FF2B5EF4-FFF2-40B4-BE49-F238E27FC236}">
                <a16:creationId xmlns:a16="http://schemas.microsoft.com/office/drawing/2014/main" id="{F0A3C4F9-49D4-5AF4-5BF9-68F89614CD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80448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0B52B7-6F6D-4D60-9A4D-1212A1096E6E}"/>
              </a:ext>
            </a:extLst>
          </p:cNvPr>
          <p:cNvSpPr>
            <a:spLocks noGrp="1"/>
          </p:cNvSpPr>
          <p:nvPr>
            <p:ph type="title"/>
          </p:nvPr>
        </p:nvSpPr>
        <p:spPr>
          <a:xfrm>
            <a:off x="1161444" y="3112129"/>
            <a:ext cx="10894863" cy="2066831"/>
          </a:xfrm>
        </p:spPr>
        <p:txBody>
          <a:bodyPr/>
          <a:lstStyle/>
          <a:p>
            <a:pPr>
              <a:lnSpc>
                <a:spcPct val="100000"/>
              </a:lnSpc>
            </a:pPr>
            <a:r>
              <a:rPr lang="en-US" dirty="0"/>
              <a:t>NON-TEXT-BASED</a:t>
            </a:r>
            <a:br>
              <a:rPr lang="en-US" dirty="0"/>
            </a:br>
            <a:r>
              <a:rPr lang="en-US" dirty="0"/>
              <a:t>EXPOSITORY WRITING</a:t>
            </a:r>
          </a:p>
        </p:txBody>
      </p:sp>
      <p:pic>
        <p:nvPicPr>
          <p:cNvPr id="8" name="Picture 7">
            <a:extLst>
              <a:ext uri="{FF2B5EF4-FFF2-40B4-BE49-F238E27FC236}">
                <a16:creationId xmlns:a16="http://schemas.microsoft.com/office/drawing/2014/main" id="{625C4803-0FCB-4F32-A4B5-81B52B5CB0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7457" y="4991520"/>
            <a:ext cx="3159091" cy="1458042"/>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ED60DEB9-248A-4E6B-83D5-B6C5B8E7AD5A}"/>
              </a:ext>
            </a:extLst>
          </p:cNvPr>
          <p:cNvSpPr txBox="1"/>
          <p:nvPr/>
        </p:nvSpPr>
        <p:spPr>
          <a:xfrm>
            <a:off x="1081234" y="2025981"/>
            <a:ext cx="11030555" cy="1015663"/>
          </a:xfrm>
          <a:prstGeom prst="rect">
            <a:avLst/>
          </a:prstGeom>
          <a:noFill/>
        </p:spPr>
        <p:txBody>
          <a:bodyPr wrap="square" rtlCol="0">
            <a:spAutoFit/>
          </a:bodyPr>
          <a:lstStyle/>
          <a:p>
            <a:pPr algn="ctr"/>
            <a:r>
              <a:rPr lang="en-US" sz="6000" b="1" spc="300" dirty="0">
                <a:solidFill>
                  <a:srgbClr val="0070C0"/>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SETTING THE FOUNDATION</a:t>
            </a:r>
          </a:p>
        </p:txBody>
      </p:sp>
    </p:spTree>
    <p:extLst>
      <p:ext uri="{BB962C8B-B14F-4D97-AF65-F5344CB8AC3E}">
        <p14:creationId xmlns:p14="http://schemas.microsoft.com/office/powerpoint/2010/main" val="2410190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6537CC-DDEA-4BC4-B122-45E4868BE9EE}"/>
              </a:ext>
            </a:extLst>
          </p:cNvPr>
          <p:cNvSpPr txBox="1"/>
          <p:nvPr/>
        </p:nvSpPr>
        <p:spPr>
          <a:xfrm>
            <a:off x="6958739" y="1046290"/>
            <a:ext cx="604567" cy="455777"/>
          </a:xfrm>
          <a:prstGeom prst="rect">
            <a:avLst/>
          </a:prstGeom>
          <a:solidFill>
            <a:schemeClr val="bg1"/>
          </a:solidFill>
        </p:spPr>
        <p:txBody>
          <a:bodyPr wrap="square" rtlCol="0">
            <a:spAutoFit/>
          </a:bodyPr>
          <a:lstStyle/>
          <a:p>
            <a:endParaRPr lang="en-US" dirty="0"/>
          </a:p>
        </p:txBody>
      </p:sp>
      <p:sp>
        <p:nvSpPr>
          <p:cNvPr id="4" name="Content Placeholder 2">
            <a:extLst>
              <a:ext uri="{FF2B5EF4-FFF2-40B4-BE49-F238E27FC236}">
                <a16:creationId xmlns:a16="http://schemas.microsoft.com/office/drawing/2014/main" id="{F1879851-1B90-4241-8F34-F0E2800DC3C9}"/>
              </a:ext>
            </a:extLst>
          </p:cNvPr>
          <p:cNvSpPr txBox="1">
            <a:spLocks noGrp="1"/>
          </p:cNvSpPr>
          <p:nvPr>
            <p:ph idx="1"/>
          </p:nvPr>
        </p:nvSpPr>
        <p:spPr>
          <a:xfrm>
            <a:off x="2697615" y="1441682"/>
            <a:ext cx="7808522" cy="4014566"/>
          </a:xfrm>
          <a:prstGeom prst="rect">
            <a:avLst/>
          </a:prstGeom>
          <a:solidFill>
            <a:schemeClr val="bg1"/>
          </a:solidFill>
          <a:ln>
            <a:solidFill>
              <a:schemeClr val="tx2"/>
            </a:solidFill>
          </a:ln>
        </p:spPr>
        <p:txBody>
          <a:bodyPr vert="horz" lIns="91440" tIns="45720" rIns="91440" bIns="45720" rtlCol="0" anchor="t">
            <a:normAutofit fontScale="92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400" b="1" i="0" u="none" strike="noStrike" kern="1200" cap="none" spc="0" normalizeH="0" baseline="0" noProof="0" dirty="0">
                <a:ln>
                  <a:noFill/>
                </a:ln>
                <a:solidFill>
                  <a:sysClr val="windowText" lastClr="000000">
                    <a:lumMod val="85000"/>
                    <a:lumOff val="15000"/>
                  </a:sysClr>
                </a:solidFill>
                <a:effectLst/>
                <a:uLnTx/>
                <a:uFillTx/>
                <a:ea typeface="+mn-ea"/>
                <a:cs typeface="+mn-cs"/>
              </a:rPr>
              <a:t>I  ______________</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endParaRPr kumimoji="0" lang="en-US" sz="2400" b="1" i="0" u="none" strike="noStrike" kern="1200" cap="none" spc="0" normalizeH="0" baseline="0" noProof="0" dirty="0">
              <a:ln>
                <a:noFill/>
              </a:ln>
              <a:solidFill>
                <a:sysClr val="windowText" lastClr="000000">
                  <a:lumMod val="85000"/>
                  <a:lumOff val="15000"/>
                </a:sysClr>
              </a:solidFill>
              <a:effectLst/>
              <a:uLnTx/>
              <a:uFillTx/>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400" b="1" i="0" u="none" strike="noStrike" kern="1200" cap="none" spc="0" normalizeH="0" baseline="0" noProof="0" dirty="0">
                <a:ln>
                  <a:noFill/>
                </a:ln>
                <a:solidFill>
                  <a:sysClr val="windowText" lastClr="000000">
                    <a:lumMod val="85000"/>
                    <a:lumOff val="15000"/>
                  </a:sysClr>
                </a:solidFill>
                <a:effectLst/>
                <a:uLnTx/>
                <a:uFillTx/>
                <a:ea typeface="+mn-ea"/>
                <a:cs typeface="+mn-cs"/>
              </a:rPr>
              <a:t>R1 _____________  					a.________</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400" b="1" i="0" u="none" strike="noStrike" kern="1200" cap="none" spc="0" normalizeH="0" baseline="0" noProof="0" dirty="0">
                <a:ln>
                  <a:noFill/>
                </a:ln>
                <a:solidFill>
                  <a:sysClr val="windowText" lastClr="000000">
                    <a:lumMod val="85000"/>
                    <a:lumOff val="15000"/>
                  </a:sysClr>
                </a:solidFill>
                <a:effectLst/>
                <a:uLnTx/>
                <a:uFillTx/>
                <a:ea typeface="+mn-ea"/>
                <a:cs typeface="+mn-cs"/>
              </a:rPr>
              <a:t>                                  					b.________</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400" b="1" i="0" u="none" strike="noStrike" kern="1200" cap="none" spc="0" normalizeH="0" baseline="0" noProof="0" dirty="0">
                <a:ln>
                  <a:noFill/>
                </a:ln>
                <a:solidFill>
                  <a:sysClr val="windowText" lastClr="000000">
                    <a:lumMod val="85000"/>
                    <a:lumOff val="15000"/>
                  </a:sysClr>
                </a:solidFill>
                <a:effectLst/>
                <a:uLnTx/>
                <a:uFillTx/>
                <a:ea typeface="+mn-ea"/>
                <a:cs typeface="+mn-cs"/>
              </a:rPr>
              <a:t>R2 _____________  					a.________</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400" b="1" i="0" u="none" strike="noStrike" kern="1200" cap="none" spc="0" normalizeH="0" baseline="0" noProof="0" dirty="0">
                <a:ln>
                  <a:noFill/>
                </a:ln>
                <a:solidFill>
                  <a:sysClr val="windowText" lastClr="000000">
                    <a:lumMod val="85000"/>
                    <a:lumOff val="15000"/>
                  </a:sysClr>
                </a:solidFill>
                <a:effectLst/>
                <a:uLnTx/>
                <a:uFillTx/>
                <a:ea typeface="+mn-ea"/>
                <a:cs typeface="+mn-cs"/>
              </a:rPr>
              <a:t>                                  					b.________</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400" b="1" i="0" u="none" strike="noStrike" kern="1200" cap="none" spc="0" normalizeH="0" baseline="0" noProof="0" dirty="0">
                <a:ln>
                  <a:noFill/>
                </a:ln>
                <a:solidFill>
                  <a:sysClr val="windowText" lastClr="000000">
                    <a:lumMod val="85000"/>
                    <a:lumOff val="15000"/>
                  </a:sysClr>
                </a:solidFill>
                <a:effectLst/>
                <a:uLnTx/>
                <a:uFillTx/>
                <a:ea typeface="+mn-ea"/>
                <a:cs typeface="+mn-cs"/>
              </a:rPr>
              <a:t>R3 _____________  					a.________</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400" b="1" i="0" u="none" strike="noStrike" kern="1200" cap="none" spc="0" normalizeH="0" baseline="0" noProof="0" dirty="0">
                <a:ln>
                  <a:noFill/>
                </a:ln>
                <a:solidFill>
                  <a:sysClr val="windowText" lastClr="000000">
                    <a:lumMod val="85000"/>
                    <a:lumOff val="15000"/>
                  </a:sysClr>
                </a:solidFill>
                <a:effectLst/>
                <a:uLnTx/>
                <a:uFillTx/>
                <a:ea typeface="+mn-ea"/>
                <a:cs typeface="+mn-cs"/>
              </a:rPr>
              <a:t>                                   					b.________</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400" b="1" i="0" u="none" strike="noStrike" kern="1200" cap="none" spc="0" normalizeH="0" baseline="0" noProof="0" dirty="0">
                <a:ln>
                  <a:noFill/>
                </a:ln>
                <a:solidFill>
                  <a:sysClr val="windowText" lastClr="000000">
                    <a:lumMod val="85000"/>
                    <a:lumOff val="15000"/>
                  </a:sysClr>
                </a:solidFill>
                <a:effectLst/>
                <a:uLnTx/>
                <a:uFillTx/>
                <a:ea typeface="+mn-ea"/>
                <a:cs typeface="+mn-cs"/>
              </a:rPr>
              <a:t>C  ______________</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sp>
        <p:nvSpPr>
          <p:cNvPr id="5" name="Title 4">
            <a:extLst>
              <a:ext uri="{FF2B5EF4-FFF2-40B4-BE49-F238E27FC236}">
                <a16:creationId xmlns:a16="http://schemas.microsoft.com/office/drawing/2014/main" id="{3B091240-0001-4053-89DF-0BAF1AE73D9C}"/>
              </a:ext>
            </a:extLst>
          </p:cNvPr>
          <p:cNvSpPr txBox="1">
            <a:spLocks noGrp="1"/>
          </p:cNvSpPr>
          <p:nvPr>
            <p:ph type="title"/>
          </p:nvPr>
        </p:nvSpPr>
        <p:spPr>
          <a:xfrm>
            <a:off x="1178674" y="327901"/>
            <a:ext cx="10844707" cy="1018920"/>
          </a:xfrm>
          <a:prstGeom prst="rect">
            <a:avLst/>
          </a:prstGeom>
          <a:noFill/>
        </p:spPr>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j-lt"/>
                <a:ea typeface="+mn-ea"/>
                <a:cs typeface="+mn-cs"/>
              </a:defRPr>
            </a:lvl1pPr>
          </a:lstStyle>
          <a:p>
            <a: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PLANNING</a:t>
            </a:r>
          </a:p>
          <a:p>
            <a: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 </a:t>
            </a:r>
            <a:endParaRPr lang="en-US" sz="4800" cap="small" dirty="0">
              <a:effectLst>
                <a:outerShdw blurRad="38100" dist="38100" dir="2700000" algn="tl">
                  <a:srgbClr val="000000">
                    <a:alpha val="43137"/>
                  </a:srgbClr>
                </a:outerShdw>
              </a:effectLst>
              <a:latin typeface="Baguet Script" panose="020B0604020202020204" pitchFamily="2" charset="0"/>
              <a:ea typeface="PBButFirstCoffee" panose="02000603000000000000" pitchFamily="2" charset="0"/>
            </a:endParaRPr>
          </a:p>
        </p:txBody>
      </p:sp>
      <p:sp>
        <p:nvSpPr>
          <p:cNvPr id="7" name="TextBox 6">
            <a:extLst>
              <a:ext uri="{FF2B5EF4-FFF2-40B4-BE49-F238E27FC236}">
                <a16:creationId xmlns:a16="http://schemas.microsoft.com/office/drawing/2014/main" id="{68E8DABA-37EC-4786-B0D4-30EE80ABAEB3}"/>
              </a:ext>
            </a:extLst>
          </p:cNvPr>
          <p:cNvSpPr txBox="1"/>
          <p:nvPr/>
        </p:nvSpPr>
        <p:spPr>
          <a:xfrm>
            <a:off x="2330062" y="5862117"/>
            <a:ext cx="4085262" cy="861774"/>
          </a:xfrm>
          <a:prstGeom prst="rect">
            <a:avLst/>
          </a:prstGeom>
          <a:solidFill>
            <a:schemeClr val="bg1"/>
          </a:solidFill>
          <a:ln w="38100">
            <a:noFill/>
          </a:ln>
        </p:spPr>
        <p:txBody>
          <a:bodyPr wrap="square" rtlCol="0">
            <a:spAutoFit/>
          </a:bodyPr>
          <a:lstStyle/>
          <a:p>
            <a:pPr algn="ctr"/>
            <a:r>
              <a:rPr lang="en-US" dirty="0">
                <a:solidFill>
                  <a:srgbClr val="E32D91"/>
                </a:solidFill>
                <a:effectLst>
                  <a:outerShdw blurRad="38100" dist="38100" dir="2700000" algn="tl">
                    <a:srgbClr val="000000">
                      <a:alpha val="43137"/>
                    </a:srgbClr>
                  </a:outerShdw>
                </a:effectLst>
                <a:cs typeface="Gisha" panose="020B0502040204020203" pitchFamily="34" charset="-79"/>
              </a:rPr>
              <a:t>Teaching Tip: </a:t>
            </a:r>
          </a:p>
          <a:p>
            <a:pPr algn="ctr"/>
            <a:r>
              <a:rPr lang="en-US" sz="1600" dirty="0">
                <a:latin typeface="Times New Roman" panose="02020603050405020304" pitchFamily="18" charset="0"/>
                <a:cs typeface="Times New Roman" panose="02020603050405020304" pitchFamily="18" charset="0"/>
              </a:rPr>
              <a:t>To help students generate ideas for subtopics, ask them to TEACH their reader about each R.</a:t>
            </a:r>
          </a:p>
        </p:txBody>
      </p:sp>
      <p:pic>
        <p:nvPicPr>
          <p:cNvPr id="8" name="Picture 7" descr="A picture containing person, hand, posing, arm&#10;&#10;Description automatically generated">
            <a:extLst>
              <a:ext uri="{FF2B5EF4-FFF2-40B4-BE49-F238E27FC236}">
                <a16:creationId xmlns:a16="http://schemas.microsoft.com/office/drawing/2014/main" id="{542742BF-CB25-4AEC-831A-9873BA41D69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66380" y="5839080"/>
            <a:ext cx="1528381" cy="1018920"/>
          </a:xfrm>
          <a:prstGeom prst="rect">
            <a:avLst/>
          </a:prstGeom>
        </p:spPr>
      </p:pic>
      <p:pic>
        <p:nvPicPr>
          <p:cNvPr id="11" name="Picture 10">
            <a:extLst>
              <a:ext uri="{FF2B5EF4-FFF2-40B4-BE49-F238E27FC236}">
                <a16:creationId xmlns:a16="http://schemas.microsoft.com/office/drawing/2014/main" id="{084B073A-40C0-FDEE-7187-BAF58E5565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200064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79FCC9C-2259-404F-A261-4763E3D5B54C}"/>
              </a:ext>
            </a:extLst>
          </p:cNvPr>
          <p:cNvSpPr txBox="1">
            <a:spLocks noGrp="1"/>
          </p:cNvSpPr>
          <p:nvPr>
            <p:ph idx="1"/>
          </p:nvPr>
        </p:nvSpPr>
        <p:spPr>
          <a:xfrm>
            <a:off x="1506955" y="1149925"/>
            <a:ext cx="10248900" cy="4824413"/>
          </a:xfrm>
          <a:prstGeom prst="rect">
            <a:avLst/>
          </a:prstGeom>
          <a:solidFill>
            <a:schemeClr val="bg1"/>
          </a:solidFill>
          <a:ln w="25400">
            <a:solidFill>
              <a:schemeClr val="tx2"/>
            </a:solidFill>
          </a:ln>
        </p:spPr>
        <p:txBody>
          <a:bodyPr vert="horz" lIns="91440" tIns="45720" rIns="91440" bIns="45720" rtlCol="0" anchor="t">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just"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800" b="1" i="0" u="sng" strike="noStrike" kern="1200" cap="none" spc="0" normalizeH="0" baseline="0" noProof="0" dirty="0">
                <a:ln>
                  <a:noFill/>
                </a:ln>
                <a:solidFill>
                  <a:srgbClr val="0070C0"/>
                </a:solidFill>
                <a:effectLst/>
                <a:uLnTx/>
                <a:uFillTx/>
                <a:ea typeface="+mn-ea"/>
                <a:cs typeface="Times New Roman" panose="02020603050405020304" pitchFamily="18" charset="0"/>
              </a:rPr>
              <a:t>Prompt</a:t>
            </a:r>
            <a:r>
              <a:rPr kumimoji="0" lang="en-US" sz="2800" b="1" i="0" u="none" strike="noStrike" kern="1200" cap="none" spc="0" normalizeH="0" baseline="0" noProof="0" dirty="0">
                <a:ln>
                  <a:noFill/>
                </a:ln>
                <a:solidFill>
                  <a:srgbClr val="0070C0"/>
                </a:solidFill>
                <a:effectLst/>
                <a:uLnTx/>
                <a:uFillTx/>
                <a:ea typeface="+mn-ea"/>
                <a:cs typeface="Times New Roman" panose="02020603050405020304" pitchFamily="18" charset="0"/>
              </a:rPr>
              <a:t>: Everyone has a favorite activity. Think about your favorite activity. Now explain why this activity is your favorite.</a:t>
            </a:r>
            <a:r>
              <a:rPr kumimoji="0" lang="en-US" sz="28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 </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endParaRPr lang="en-US" sz="2800" dirty="0">
              <a:solidFill>
                <a:sysClr val="windowText" lastClr="000000">
                  <a:lumMod val="85000"/>
                  <a:lumOff val="15000"/>
                </a:sysClr>
              </a:solidFill>
              <a:cs typeface="Times New Roman" panose="02020603050405020304" pitchFamily="18" charset="0"/>
            </a:endParaRP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8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I basketball </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8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R1 shoot      					 a. 3-pointer 				b. dunk </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8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R2 dribble     					 a. court 			 		b. legs </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8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R3 win          					 a. championship       b. trophy </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8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C basketball </a:t>
            </a:r>
            <a:endParaRPr kumimoji="0" lang="en-US" sz="3200" b="1" i="0" u="sng"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endParaRPr>
          </a:p>
          <a:p>
            <a:pPr marL="285750" marR="0" lvl="0" indent="-285750" algn="ctr" defTabSz="457200" rtl="0" eaLnBrk="1" fontAlgn="auto" latinLnBrk="0" hangingPunct="1">
              <a:lnSpc>
                <a:spcPct val="100000"/>
              </a:lnSpc>
              <a:spcBef>
                <a:spcPct val="20000"/>
              </a:spcBef>
              <a:spcAft>
                <a:spcPts val="600"/>
              </a:spcAft>
              <a:buClr>
                <a:srgbClr val="83992A"/>
              </a:buClr>
              <a:buSzPct val="115000"/>
              <a:buFont typeface="Arial"/>
              <a:buNone/>
              <a:tabLst/>
              <a:defRPr/>
            </a:pPr>
            <a:endParaRPr kumimoji="0" lang="en-US" sz="3200" b="1" i="0" u="none" strike="noStrike" kern="1200" cap="none" spc="0" normalizeH="0" baseline="0" noProof="0" dirty="0">
              <a:ln>
                <a:noFill/>
              </a:ln>
              <a:solidFill>
                <a:sysClr val="windowText" lastClr="000000">
                  <a:lumMod val="85000"/>
                  <a:lumOff val="15000"/>
                </a:sysClr>
              </a:solidFill>
              <a:effectLst/>
              <a:uLnTx/>
              <a:uFillTx/>
              <a:latin typeface="Footlight MT Light" pitchFamily="18" charset="0"/>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sp>
        <p:nvSpPr>
          <p:cNvPr id="5" name="Title 4">
            <a:extLst>
              <a:ext uri="{FF2B5EF4-FFF2-40B4-BE49-F238E27FC236}">
                <a16:creationId xmlns:a16="http://schemas.microsoft.com/office/drawing/2014/main" id="{296BC886-D284-4A6D-83FC-7C06F925140D}"/>
              </a:ext>
            </a:extLst>
          </p:cNvPr>
          <p:cNvSpPr txBox="1">
            <a:spLocks noGrp="1"/>
          </p:cNvSpPr>
          <p:nvPr>
            <p:ph type="title"/>
          </p:nvPr>
        </p:nvSpPr>
        <p:spPr>
          <a:xfrm>
            <a:off x="1150305" y="155448"/>
            <a:ext cx="10964173" cy="703263"/>
          </a:xfrm>
          <a:prstGeom prst="rect">
            <a:avLst/>
          </a:prstGeom>
          <a:noFill/>
        </p:spPr>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j-lt"/>
                <a:ea typeface="+mn-ea"/>
                <a:cs typeface="+mn-cs"/>
              </a:defRPr>
            </a:lvl1pPr>
          </a:lstStyle>
          <a:p>
            <a: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PLANNING example</a:t>
            </a:r>
            <a:endParaRPr lang="en-US" sz="48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pic>
        <p:nvPicPr>
          <p:cNvPr id="8" name="Picture 7">
            <a:extLst>
              <a:ext uri="{FF2B5EF4-FFF2-40B4-BE49-F238E27FC236}">
                <a16:creationId xmlns:a16="http://schemas.microsoft.com/office/drawing/2014/main" id="{28116E70-413C-7318-4630-7C6D42D6D0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4045727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1907B73-2417-405F-A2B7-EAC50A8141DF}"/>
              </a:ext>
            </a:extLst>
          </p:cNvPr>
          <p:cNvSpPr txBox="1">
            <a:spLocks/>
          </p:cNvSpPr>
          <p:nvPr/>
        </p:nvSpPr>
        <p:spPr>
          <a:xfrm>
            <a:off x="6613236" y="1197864"/>
            <a:ext cx="4776659" cy="3968496"/>
          </a:xfrm>
          <a:prstGeom prst="rect">
            <a:avLst/>
          </a:prstGeom>
          <a:solidFill>
            <a:schemeClr val="bg1"/>
          </a:solidFill>
          <a:ln w="28575">
            <a:solidFill>
              <a:schemeClr val="tx2"/>
            </a:solidFill>
          </a:ln>
        </p:spPr>
        <p:txBody>
          <a:bodyPr vert="horz" lIns="91440" tIns="45720" rIns="91440" bIns="45720" rtlCol="0" anchor="t">
            <a:normAutofit fontScale="92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4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I basketball </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endParaRPr kumimoji="0" lang="en-US" sz="24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endParaRP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4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R1 shoot       	a. 3-point		   						b. dunk </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4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R2 dribble     	a. court 		         					b. legs </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4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R3 win            	a. championship  					b. trophy</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4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 </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4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C basketball</a:t>
            </a:r>
            <a:r>
              <a:rPr kumimoji="0" lang="en-US" sz="2800" b="0" i="0" u="none" strike="noStrike" kern="1200" cap="none" spc="0" normalizeH="0" baseline="0" noProof="0" dirty="0">
                <a:ln>
                  <a:noFill/>
                </a:ln>
                <a:solidFill>
                  <a:sysClr val="windowText" lastClr="000000">
                    <a:lumMod val="85000"/>
                    <a:lumOff val="15000"/>
                  </a:sysClr>
                </a:solidFill>
                <a:effectLst/>
                <a:uLnTx/>
                <a:uFillTx/>
                <a:ea typeface="+mn-ea"/>
                <a:cs typeface="+mn-cs"/>
              </a:rPr>
              <a:t> </a:t>
            </a:r>
            <a:endParaRPr kumimoji="0" lang="en-US" sz="2800" b="1" i="0" u="sng" strike="noStrike" kern="1200" cap="none" spc="0" normalizeH="0" baseline="0" noProof="0" dirty="0">
              <a:ln>
                <a:noFill/>
              </a:ln>
              <a:solidFill>
                <a:sysClr val="windowText" lastClr="000000">
                  <a:lumMod val="85000"/>
                  <a:lumOff val="15000"/>
                </a:sysClr>
              </a:solidFill>
              <a:effectLst/>
              <a:uLnTx/>
              <a:uFillTx/>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pic>
        <p:nvPicPr>
          <p:cNvPr id="5" name="Picture 4" descr="A screenshot of a social media post&#10;&#10;Description automatically generated">
            <a:extLst>
              <a:ext uri="{FF2B5EF4-FFF2-40B4-BE49-F238E27FC236}">
                <a16:creationId xmlns:a16="http://schemas.microsoft.com/office/drawing/2014/main" id="{142EB204-94D4-44BF-9625-37BA4B2A939E}"/>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30119" t="12414" r="33863" b="8290"/>
          <a:stretch/>
        </p:blipFill>
        <p:spPr>
          <a:xfrm>
            <a:off x="1942350" y="1195395"/>
            <a:ext cx="3108960" cy="3968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D9E78B37-5CE2-4A61-95C2-F2E97C96C2F7}"/>
              </a:ext>
            </a:extLst>
          </p:cNvPr>
          <p:cNvSpPr txBox="1"/>
          <p:nvPr/>
        </p:nvSpPr>
        <p:spPr>
          <a:xfrm>
            <a:off x="2196157" y="5367312"/>
            <a:ext cx="2565677"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dirty="0">
                <a:solidFill>
                  <a:srgbClr val="3C3C3C"/>
                </a:solidFill>
                <a:ea typeface="ＭＳ Ｐゴシック" pitchFamily="-72" charset="-128"/>
                <a:cs typeface="Times New Roman" panose="02020603050405020304" pitchFamily="18" charset="0"/>
              </a:rPr>
              <a:t>A</a:t>
            </a:r>
            <a:r>
              <a:rPr kumimoji="0" lang="en-US" sz="2400" b="0" i="0" u="none" strike="noStrike" kern="1200" cap="none" spc="0" normalizeH="0" baseline="0" noProof="0" dirty="0">
                <a:ln>
                  <a:noFill/>
                </a:ln>
                <a:solidFill>
                  <a:srgbClr val="3C3C3C"/>
                </a:solidFill>
                <a:effectLst/>
                <a:uLnTx/>
                <a:uFillTx/>
                <a:ea typeface="ＭＳ Ｐゴシック" pitchFamily="-72" charset="-128"/>
                <a:cs typeface="Times New Roman" panose="02020603050405020304" pitchFamily="18" charset="0"/>
              </a:rPr>
              <a:t>ctivity sheet</a:t>
            </a:r>
          </a:p>
        </p:txBody>
      </p:sp>
      <p:sp>
        <p:nvSpPr>
          <p:cNvPr id="8" name="Oval 7">
            <a:extLst>
              <a:ext uri="{FF2B5EF4-FFF2-40B4-BE49-F238E27FC236}">
                <a16:creationId xmlns:a16="http://schemas.microsoft.com/office/drawing/2014/main" id="{315DAF0F-0005-4D78-8BFA-311B66195E24}"/>
              </a:ext>
            </a:extLst>
          </p:cNvPr>
          <p:cNvSpPr/>
          <p:nvPr/>
        </p:nvSpPr>
        <p:spPr>
          <a:xfrm>
            <a:off x="2061848" y="5237983"/>
            <a:ext cx="2752436" cy="7562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60E0F95A-1036-46C9-8F86-7AA9768B7901}"/>
              </a:ext>
            </a:extLst>
          </p:cNvPr>
          <p:cNvSpPr/>
          <p:nvPr/>
        </p:nvSpPr>
        <p:spPr>
          <a:xfrm>
            <a:off x="8026834" y="5367528"/>
            <a:ext cx="2210282"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3C3C3C"/>
                </a:solidFill>
                <a:effectLst/>
                <a:uLnTx/>
                <a:uFillTx/>
                <a:ea typeface="ＭＳ Ｐゴシック" pitchFamily="-72" charset="-128"/>
                <a:cs typeface="Times New Roman" panose="02020603050405020304" pitchFamily="18" charset="0"/>
              </a:rPr>
              <a:t>Blank paper</a:t>
            </a:r>
          </a:p>
        </p:txBody>
      </p:sp>
      <p:sp>
        <p:nvSpPr>
          <p:cNvPr id="10" name="Title 4">
            <a:extLst>
              <a:ext uri="{FF2B5EF4-FFF2-40B4-BE49-F238E27FC236}">
                <a16:creationId xmlns:a16="http://schemas.microsoft.com/office/drawing/2014/main" id="{9A9D3032-9493-4DF1-BE89-BD0122246CED}"/>
              </a:ext>
            </a:extLst>
          </p:cNvPr>
          <p:cNvSpPr txBox="1">
            <a:spLocks noGrp="1"/>
          </p:cNvSpPr>
          <p:nvPr>
            <p:ph type="title"/>
          </p:nvPr>
        </p:nvSpPr>
        <p:spPr>
          <a:xfrm>
            <a:off x="1149762" y="155448"/>
            <a:ext cx="10952781" cy="703263"/>
          </a:xfrm>
          <a:prstGeom prst="rect">
            <a:avLst/>
          </a:prstGeom>
          <a:noFill/>
        </p:spPr>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j-lt"/>
                <a:ea typeface="+mn-ea"/>
                <a:cs typeface="+mn-cs"/>
              </a:defRPr>
            </a:lvl1pPr>
          </a:lstStyle>
          <a:p>
            <a: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STUDENT PLANNING SHEET</a:t>
            </a:r>
            <a:endParaRPr lang="en-US" sz="48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sp>
        <p:nvSpPr>
          <p:cNvPr id="11" name="Oval 10">
            <a:extLst>
              <a:ext uri="{FF2B5EF4-FFF2-40B4-BE49-F238E27FC236}">
                <a16:creationId xmlns:a16="http://schemas.microsoft.com/office/drawing/2014/main" id="{5E96429C-7B36-4BE1-BE97-7D5BBF871405}"/>
              </a:ext>
            </a:extLst>
          </p:cNvPr>
          <p:cNvSpPr/>
          <p:nvPr/>
        </p:nvSpPr>
        <p:spPr>
          <a:xfrm>
            <a:off x="7755757" y="5239512"/>
            <a:ext cx="2752436" cy="7562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6C4D0376-5679-444B-A169-E33B43B6227D}"/>
              </a:ext>
            </a:extLst>
          </p:cNvPr>
          <p:cNvSpPr txBox="1"/>
          <p:nvPr/>
        </p:nvSpPr>
        <p:spPr>
          <a:xfrm>
            <a:off x="6096000" y="5660136"/>
            <a:ext cx="571500" cy="446196"/>
          </a:xfrm>
          <a:prstGeom prst="rect">
            <a:avLst/>
          </a:prstGeom>
          <a:solidFill>
            <a:schemeClr val="bg1"/>
          </a:solidFill>
        </p:spPr>
        <p:txBody>
          <a:bodyPr wrap="square" rtlCol="0">
            <a:spAutoFit/>
          </a:bodyPr>
          <a:lstStyle/>
          <a:p>
            <a:endParaRPr lang="en-US" dirty="0"/>
          </a:p>
        </p:txBody>
      </p:sp>
      <p:pic>
        <p:nvPicPr>
          <p:cNvPr id="12" name="Picture 11">
            <a:extLst>
              <a:ext uri="{FF2B5EF4-FFF2-40B4-BE49-F238E27FC236}">
                <a16:creationId xmlns:a16="http://schemas.microsoft.com/office/drawing/2014/main" id="{9A99E1D9-C00F-FD8D-5815-357B9BCBBE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2469305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42F384-6570-4B9D-98FE-DE2C701B14AF}"/>
              </a:ext>
            </a:extLst>
          </p:cNvPr>
          <p:cNvSpPr txBox="1"/>
          <p:nvPr/>
        </p:nvSpPr>
        <p:spPr>
          <a:xfrm>
            <a:off x="6958739" y="1046290"/>
            <a:ext cx="604567" cy="455777"/>
          </a:xfrm>
          <a:prstGeom prst="rect">
            <a:avLst/>
          </a:prstGeom>
          <a:solidFill>
            <a:schemeClr val="bg1"/>
          </a:solidFill>
        </p:spPr>
        <p:txBody>
          <a:bodyPr wrap="square" rtlCol="0">
            <a:spAutoFit/>
          </a:bodyPr>
          <a:lstStyle/>
          <a:p>
            <a:endParaRPr lang="en-US" dirty="0"/>
          </a:p>
        </p:txBody>
      </p:sp>
      <p:sp>
        <p:nvSpPr>
          <p:cNvPr id="10" name="Title 4">
            <a:extLst>
              <a:ext uri="{FF2B5EF4-FFF2-40B4-BE49-F238E27FC236}">
                <a16:creationId xmlns:a16="http://schemas.microsoft.com/office/drawing/2014/main" id="{9A9D3032-9493-4DF1-BE89-BD0122246CED}"/>
              </a:ext>
            </a:extLst>
          </p:cNvPr>
          <p:cNvSpPr txBox="1">
            <a:spLocks noGrp="1"/>
          </p:cNvSpPr>
          <p:nvPr>
            <p:ph type="title"/>
          </p:nvPr>
        </p:nvSpPr>
        <p:spPr>
          <a:xfrm>
            <a:off x="1170156" y="464536"/>
            <a:ext cx="10853336" cy="703263"/>
          </a:xfrm>
          <a:prstGeom prst="rect">
            <a:avLst/>
          </a:prstGeom>
          <a:noFill/>
        </p:spPr>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j-lt"/>
                <a:ea typeface="+mn-ea"/>
                <a:cs typeface="+mn-cs"/>
              </a:defRPr>
            </a:lvl1pPr>
          </a:lstStyle>
          <a:p>
            <a: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INTRODUCTION</a:t>
            </a:r>
            <a:b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sz="4800" dirty="0">
                <a:solidFill>
                  <a:schemeClr val="tx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“I” PARAGRAPH</a:t>
            </a:r>
          </a:p>
        </p:txBody>
      </p:sp>
      <p:sp>
        <p:nvSpPr>
          <p:cNvPr id="12" name="Content Placeholder 2">
            <a:extLst>
              <a:ext uri="{FF2B5EF4-FFF2-40B4-BE49-F238E27FC236}">
                <a16:creationId xmlns:a16="http://schemas.microsoft.com/office/drawing/2014/main" id="{67F2D1FC-1BE4-45B2-813D-2D5A79FE8512}"/>
              </a:ext>
            </a:extLst>
          </p:cNvPr>
          <p:cNvSpPr txBox="1">
            <a:spLocks/>
          </p:cNvSpPr>
          <p:nvPr/>
        </p:nvSpPr>
        <p:spPr>
          <a:xfrm>
            <a:off x="1680589" y="1686805"/>
            <a:ext cx="9840685" cy="4241800"/>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Structure: 3-4 Sentences</a:t>
            </a:r>
          </a:p>
          <a:p>
            <a:pPr marL="742950" marR="0" lvl="1"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	</a:t>
            </a:r>
            <a:r>
              <a:rPr kumimoji="0" lang="en-US" sz="2400" b="0" i="0" u="none" strike="noStrike" kern="1200" cap="none" spc="0" normalizeH="0" baseline="0" noProof="0" dirty="0">
                <a:ln>
                  <a:noFill/>
                </a:ln>
                <a:solidFill>
                  <a:srgbClr val="00B050"/>
                </a:solidFill>
                <a:effectLst/>
                <a:uLnTx/>
                <a:uFillTx/>
                <a:ea typeface="+mn-ea"/>
                <a:cs typeface="Times New Roman" panose="02020603050405020304" pitchFamily="18" charset="0"/>
              </a:rPr>
              <a:t>Hook</a:t>
            </a:r>
          </a:p>
          <a:p>
            <a:pPr marL="742950" marR="0" lvl="1"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	</a:t>
            </a:r>
            <a:r>
              <a:rPr kumimoji="0" lang="en-US" sz="2400" b="0" i="0" u="none" strike="noStrike" kern="1200" cap="none" spc="0" normalizeH="0" baseline="0" noProof="0" dirty="0">
                <a:ln>
                  <a:noFill/>
                </a:ln>
                <a:solidFill>
                  <a:srgbClr val="0070C0"/>
                </a:solidFill>
                <a:effectLst/>
                <a:uLnTx/>
                <a:uFillTx/>
                <a:ea typeface="+mn-ea"/>
                <a:cs typeface="Times New Roman" panose="02020603050405020304" pitchFamily="18" charset="0"/>
              </a:rPr>
              <a:t>State 3 reasons</a:t>
            </a:r>
          </a:p>
          <a:p>
            <a:pPr marL="742950" marR="0" lvl="1"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4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ea typeface="+mn-ea"/>
                <a:cs typeface="Times New Roman" panose="02020603050405020304" pitchFamily="18" charset="0"/>
              </a:rPr>
              <a:t>Closing statement</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endParaRPr kumimoji="0" lang="en-US" sz="2800" b="0" i="0" u="none" strike="noStrike" kern="1200" cap="none" spc="0" normalizeH="0" baseline="0" noProof="0" dirty="0">
              <a:ln>
                <a:noFill/>
              </a:ln>
              <a:solidFill>
                <a:sysClr val="windowText" lastClr="000000">
                  <a:lumMod val="85000"/>
                  <a:lumOff val="15000"/>
                </a:sysClr>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156EAE01-1D34-4D3A-BFA4-A118485C8314}"/>
              </a:ext>
            </a:extLst>
          </p:cNvPr>
          <p:cNvSpPr txBox="1"/>
          <p:nvPr/>
        </p:nvSpPr>
        <p:spPr>
          <a:xfrm>
            <a:off x="1632234" y="4112723"/>
            <a:ext cx="9981397" cy="1815882"/>
          </a:xfrm>
          <a:prstGeom prst="rect">
            <a:avLst/>
          </a:prstGeom>
          <a:solidFill>
            <a:schemeClr val="bg1"/>
          </a:solidFill>
          <a:ln w="25400">
            <a:noFill/>
          </a:ln>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itchFamily="-72" charset="-128"/>
                <a:cs typeface="Times New Roman" panose="02020603050405020304" pitchFamily="18" charset="0"/>
              </a:rPr>
              <a:t>	</a:t>
            </a:r>
            <a:r>
              <a:rPr kumimoji="0" lang="en-US" sz="2800" b="1" i="1" u="none" strike="noStrike" kern="1200" cap="none" spc="0" normalizeH="0" baseline="0" noProof="0" dirty="0">
                <a:ln>
                  <a:noFill/>
                </a:ln>
                <a:solidFill>
                  <a:srgbClr val="00B050"/>
                </a:solidFill>
                <a:effectLst/>
                <a:uLnTx/>
                <a:uFillTx/>
                <a:ea typeface="ＭＳ Ｐゴシック" pitchFamily="-72" charset="-128"/>
                <a:cs typeface="Times New Roman" panose="02020603050405020304" pitchFamily="18" charset="0"/>
              </a:rPr>
              <a:t>What is your favorite activity? </a:t>
            </a:r>
            <a:r>
              <a:rPr kumimoji="0" lang="en-US" sz="2800" b="1" i="1" u="none" strike="noStrike" kern="1200" cap="none" spc="0" normalizeH="0" baseline="0" noProof="0" dirty="0">
                <a:ln>
                  <a:noFill/>
                </a:ln>
                <a:solidFill>
                  <a:srgbClr val="0070C0"/>
                </a:solidFill>
                <a:effectLst/>
                <a:uLnTx/>
                <a:uFillTx/>
                <a:ea typeface="ＭＳ Ｐゴシック" pitchFamily="-72" charset="-128"/>
                <a:cs typeface="Times New Roman" panose="02020603050405020304" pitchFamily="18" charset="0"/>
              </a:rPr>
              <a:t>My favorite activity is basketball because you can shoot the ball, dribble down the court, and win.</a:t>
            </a:r>
            <a:r>
              <a:rPr kumimoji="0" lang="en-US" sz="2800" b="1" i="1" u="none" strike="noStrike" kern="1200" cap="none" spc="0" normalizeH="0" baseline="0" noProof="0" dirty="0">
                <a:ln>
                  <a:noFill/>
                </a:ln>
                <a:solidFill>
                  <a:sysClr val="windowText" lastClr="000000">
                    <a:lumMod val="85000"/>
                    <a:lumOff val="15000"/>
                  </a:sysClr>
                </a:solidFill>
                <a:effectLst/>
                <a:uLnTx/>
                <a:uFillTx/>
                <a:ea typeface="ＭＳ Ｐゴシック" pitchFamily="-72" charset="-128"/>
                <a:cs typeface="Times New Roman" panose="02020603050405020304" pitchFamily="18" charset="0"/>
              </a:rPr>
              <a:t> </a:t>
            </a:r>
            <a:r>
              <a:rPr kumimoji="0" lang="en-US" sz="2800" b="1" i="1" u="none" strike="noStrike" kern="1200" cap="none" spc="0" normalizeH="0" baseline="0" noProof="0" dirty="0">
                <a:ln>
                  <a:noFill/>
                </a:ln>
                <a:solidFill>
                  <a:srgbClr val="C00000"/>
                </a:solidFill>
                <a:effectLst/>
                <a:uLnTx/>
                <a:uFillTx/>
                <a:ea typeface="ＭＳ Ｐゴシック" pitchFamily="-72" charset="-128"/>
                <a:cs typeface="Times New Roman" panose="02020603050405020304" pitchFamily="18" charset="0"/>
              </a:rPr>
              <a:t>Basketball is the best sport in the world!</a:t>
            </a:r>
            <a:endParaRPr kumimoji="0" lang="en-US" sz="2800" b="0" i="0" u="none" strike="noStrike" kern="1200" cap="none" spc="0" normalizeH="0" baseline="0" noProof="0" dirty="0">
              <a:ln>
                <a:noFill/>
              </a:ln>
              <a:solidFill>
                <a:srgbClr val="3C3C3C"/>
              </a:solidFill>
              <a:effectLst/>
              <a:uLnTx/>
              <a:uFillTx/>
              <a:ea typeface="ＭＳ Ｐゴシック" pitchFamily="-72" charset="-128"/>
            </a:endParaRPr>
          </a:p>
        </p:txBody>
      </p:sp>
      <p:pic>
        <p:nvPicPr>
          <p:cNvPr id="8" name="Picture 7">
            <a:extLst>
              <a:ext uri="{FF2B5EF4-FFF2-40B4-BE49-F238E27FC236}">
                <a16:creationId xmlns:a16="http://schemas.microsoft.com/office/drawing/2014/main" id="{2CF3C351-76F0-D1CC-404B-8374506BF3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82790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7A2B27-A18D-49E7-928F-32AB3B23B360}"/>
              </a:ext>
            </a:extLst>
          </p:cNvPr>
          <p:cNvSpPr>
            <a:spLocks noGrp="1"/>
          </p:cNvSpPr>
          <p:nvPr>
            <p:ph type="title"/>
          </p:nvPr>
        </p:nvSpPr>
        <p:spPr>
          <a:xfrm>
            <a:off x="1183674" y="2075026"/>
            <a:ext cx="10894863" cy="2066831"/>
          </a:xfrm>
        </p:spPr>
        <p:txBody>
          <a:bodyPr/>
          <a:lstStyle/>
          <a:p>
            <a:pPr>
              <a:lnSpc>
                <a:spcPct val="100000"/>
              </a:lnSpc>
            </a:pPr>
            <a:r>
              <a:rPr lang="en-US" dirty="0"/>
              <a:t>STATE WRITING ASSESSMENT</a:t>
            </a:r>
          </a:p>
        </p:txBody>
      </p:sp>
      <p:pic>
        <p:nvPicPr>
          <p:cNvPr id="4" name="Picture 3">
            <a:extLst>
              <a:ext uri="{FF2B5EF4-FFF2-40B4-BE49-F238E27FC236}">
                <a16:creationId xmlns:a16="http://schemas.microsoft.com/office/drawing/2014/main" id="{8B55D4C0-0617-4872-979C-87603F935C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4885" y="3645899"/>
            <a:ext cx="3141611" cy="1449975"/>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050398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5778C4-6FE6-4C30-A443-0F53B7D4BEA3}"/>
              </a:ext>
            </a:extLst>
          </p:cNvPr>
          <p:cNvSpPr txBox="1"/>
          <p:nvPr/>
        </p:nvSpPr>
        <p:spPr>
          <a:xfrm>
            <a:off x="6276814" y="5473951"/>
            <a:ext cx="428786" cy="570388"/>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a16="http://schemas.microsoft.com/office/drawing/2014/main" id="{339EA4E4-3833-477C-8163-DEAF3D42CF1A}"/>
              </a:ext>
            </a:extLst>
          </p:cNvPr>
          <p:cNvSpPr txBox="1"/>
          <p:nvPr/>
        </p:nvSpPr>
        <p:spPr>
          <a:xfrm>
            <a:off x="1213387" y="3486928"/>
            <a:ext cx="10746991" cy="3108543"/>
          </a:xfrm>
          <a:prstGeom prst="rect">
            <a:avLst/>
          </a:prstGeom>
          <a:noFill/>
          <a:ln w="25400">
            <a:noFill/>
          </a:ln>
        </p:spPr>
        <p:txBody>
          <a:bodyPr wrap="square" rtlCol="0">
            <a:spAutoFit/>
          </a:bodyPr>
          <a:lstStyle/>
          <a:p>
            <a:pPr marL="285750" marR="0" lvl="0" indent="-285750" algn="just" defTabSz="457200" rtl="0" eaLnBrk="1" fontAlgn="auto" latinLnBrk="0" hangingPunct="1">
              <a:lnSpc>
                <a:spcPct val="100000"/>
              </a:lnSpc>
              <a:spcBef>
                <a:spcPct val="20000"/>
              </a:spcBef>
              <a:spcAft>
                <a:spcPts val="600"/>
              </a:spcAft>
              <a:buClr>
                <a:srgbClr val="83992A"/>
              </a:buClr>
              <a:buSzPct val="115000"/>
              <a:buFontTx/>
              <a:buNone/>
              <a:tabLst/>
              <a:defRPr/>
            </a:pPr>
            <a:r>
              <a:rPr kumimoji="0" lang="en-US" sz="2800" b="0" i="0" u="none" strike="noStrike" kern="1200" cap="none" spc="0" normalizeH="0" baseline="0" noProof="0" dirty="0">
                <a:ln>
                  <a:noFill/>
                </a:ln>
                <a:solidFill>
                  <a:sysClr val="windowText" lastClr="000000">
                    <a:lumMod val="85000"/>
                    <a:lumOff val="15000"/>
                  </a:sysClr>
                </a:solidFill>
                <a:effectLst/>
                <a:uLnTx/>
                <a:uFillTx/>
                <a:ea typeface="ＭＳ Ｐゴシック" pitchFamily="-72" charset="-128"/>
                <a:cs typeface="Times New Roman" panose="02020603050405020304" pitchFamily="18" charset="0"/>
              </a:rPr>
              <a:t>R1  </a:t>
            </a:r>
            <a:r>
              <a:rPr kumimoji="0" lang="en-US" sz="2800" b="1" i="1" u="none" strike="noStrike" kern="1200" cap="none" spc="0" normalizeH="0" baseline="0" noProof="0" dirty="0">
                <a:ln>
                  <a:noFill/>
                </a:ln>
                <a:solidFill>
                  <a:srgbClr val="FF0000"/>
                </a:solidFill>
                <a:effectLst/>
                <a:uLnTx/>
                <a:uFillTx/>
                <a:ea typeface="ＭＳ Ｐゴシック" pitchFamily="-72" charset="-128"/>
                <a:cs typeface="Times New Roman" panose="02020603050405020304" pitchFamily="18" charset="0"/>
              </a:rPr>
              <a:t>       First, I like basketball because you can shoot the ball. </a:t>
            </a:r>
            <a:r>
              <a:rPr kumimoji="0" lang="en-US" sz="2800" b="1" i="1" u="none" strike="noStrike" kern="1200" cap="none" spc="0" normalizeH="0" baseline="0" noProof="0" dirty="0">
                <a:ln>
                  <a:noFill/>
                </a:ln>
                <a:solidFill>
                  <a:srgbClr val="00B050"/>
                </a:solidFill>
                <a:effectLst/>
                <a:uLnTx/>
                <a:uFillTx/>
                <a:ea typeface="ＭＳ Ｐゴシック" pitchFamily="-72" charset="-128"/>
                <a:cs typeface="Times New Roman" panose="02020603050405020304" pitchFamily="18" charset="0"/>
              </a:rPr>
              <a:t>One way to shoot is by making a three-pointer. You have to make sure you stand behind the white three-point line. Then, shoot it with a lot of force so it will make it into the basket. </a:t>
            </a:r>
            <a:r>
              <a:rPr kumimoji="0" lang="en-US" sz="2800" b="1" i="1" u="none" strike="noStrike" kern="1200" cap="none" spc="0" normalizeH="0" baseline="0" noProof="0" dirty="0">
                <a:ln>
                  <a:noFill/>
                </a:ln>
                <a:solidFill>
                  <a:srgbClr val="0070C0"/>
                </a:solidFill>
                <a:effectLst/>
                <a:uLnTx/>
                <a:uFillTx/>
                <a:ea typeface="ＭＳ Ｐゴシック" pitchFamily="-72" charset="-128"/>
                <a:cs typeface="Times New Roman" panose="02020603050405020304" pitchFamily="18" charset="0"/>
              </a:rPr>
              <a:t>You can also make a shot by dunking. First, you have to run fast across the court. Then jump as high as you can and push it through the net. </a:t>
            </a:r>
            <a:endParaRPr kumimoji="0" lang="en-US" sz="2800" b="0" i="0" u="none" strike="noStrike" kern="1200" cap="none" spc="0" normalizeH="0" baseline="0" noProof="0" dirty="0">
              <a:ln>
                <a:noFill/>
              </a:ln>
              <a:solidFill>
                <a:srgbClr val="0070C0"/>
              </a:solidFill>
              <a:effectLst/>
              <a:uLnTx/>
              <a:uFillTx/>
              <a:ea typeface="ＭＳ Ｐゴシック" pitchFamily="-72" charset="-128"/>
              <a:cs typeface="Times New Roman" panose="02020603050405020304" pitchFamily="18" charset="0"/>
            </a:endParaRPr>
          </a:p>
        </p:txBody>
      </p:sp>
      <p:sp>
        <p:nvSpPr>
          <p:cNvPr id="6" name="TextBox 5">
            <a:extLst>
              <a:ext uri="{FF2B5EF4-FFF2-40B4-BE49-F238E27FC236}">
                <a16:creationId xmlns:a16="http://schemas.microsoft.com/office/drawing/2014/main" id="{1473039F-FF87-44E9-9FB9-4079AD9C230E}"/>
              </a:ext>
            </a:extLst>
          </p:cNvPr>
          <p:cNvSpPr txBox="1"/>
          <p:nvPr/>
        </p:nvSpPr>
        <p:spPr>
          <a:xfrm>
            <a:off x="6958739" y="1046290"/>
            <a:ext cx="604567" cy="455777"/>
          </a:xfrm>
          <a:prstGeom prst="rect">
            <a:avLst/>
          </a:prstGeom>
          <a:solidFill>
            <a:schemeClr val="bg1"/>
          </a:solidFill>
        </p:spPr>
        <p:txBody>
          <a:bodyPr wrap="square" rtlCol="0">
            <a:spAutoFit/>
          </a:bodyPr>
          <a:lstStyle/>
          <a:p>
            <a:endParaRPr lang="en-US" dirty="0"/>
          </a:p>
        </p:txBody>
      </p:sp>
      <p:sp>
        <p:nvSpPr>
          <p:cNvPr id="7" name="Content Placeholder 2">
            <a:extLst>
              <a:ext uri="{FF2B5EF4-FFF2-40B4-BE49-F238E27FC236}">
                <a16:creationId xmlns:a16="http://schemas.microsoft.com/office/drawing/2014/main" id="{5F753C4D-CEFC-4FED-A221-44F439F954FF}"/>
              </a:ext>
            </a:extLst>
          </p:cNvPr>
          <p:cNvSpPr txBox="1">
            <a:spLocks/>
          </p:cNvSpPr>
          <p:nvPr/>
        </p:nvSpPr>
        <p:spPr>
          <a:xfrm>
            <a:off x="1104900" y="1384049"/>
            <a:ext cx="9960428" cy="2197132"/>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For R1, R2, and R3:</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b="0" i="0" u="none" strike="noStrike" kern="1200" cap="none" spc="0" normalizeH="0" baseline="0" noProof="0" dirty="0">
                <a:ln>
                  <a:noFill/>
                </a:ln>
                <a:solidFill>
                  <a:srgbClr val="FF0000"/>
                </a:solidFill>
                <a:effectLst/>
                <a:uLnTx/>
                <a:uFillTx/>
                <a:ea typeface="+mn-ea"/>
                <a:cs typeface="Times New Roman" panose="02020603050405020304" pitchFamily="18" charset="0"/>
              </a:rPr>
              <a:t>Topic Sentence (T)</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b="0" i="0" u="none" strike="noStrike" kern="1200" cap="none" spc="0" normalizeH="0" baseline="0" noProof="0" dirty="0">
                <a:ln>
                  <a:noFill/>
                </a:ln>
                <a:solidFill>
                  <a:srgbClr val="00B050"/>
                </a:solidFill>
                <a:effectLst/>
                <a:uLnTx/>
                <a:uFillTx/>
                <a:ea typeface="+mn-ea"/>
                <a:cs typeface="Times New Roman" panose="02020603050405020304" pitchFamily="18" charset="0"/>
              </a:rPr>
              <a:t>3 sentences about A  (3-4A)</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b="0" i="0" u="none" strike="noStrike" kern="1200" cap="none" spc="0" normalizeH="0" baseline="0" noProof="0" dirty="0">
                <a:ln>
                  <a:noFill/>
                </a:ln>
                <a:solidFill>
                  <a:srgbClr val="0070C0"/>
                </a:solidFill>
                <a:effectLst/>
                <a:uLnTx/>
                <a:uFillTx/>
                <a:ea typeface="+mn-ea"/>
                <a:cs typeface="Times New Roman" panose="02020603050405020304" pitchFamily="18" charset="0"/>
              </a:rPr>
              <a:t>3 sentences about B  (3-4B)</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endParaRPr kumimoji="0" lang="en-US" sz="2200" b="0" i="0" u="sng" strike="noStrike" kern="1200" cap="none" spc="0" normalizeH="0" baseline="0" noProof="0" dirty="0">
              <a:ln>
                <a:noFill/>
              </a:ln>
              <a:solidFill>
                <a:sysClr val="windowText" lastClr="000000">
                  <a:lumMod val="85000"/>
                  <a:lumOff val="15000"/>
                </a:sysClr>
              </a:solidFill>
              <a:effectLst/>
              <a:uLnTx/>
              <a:uFillTx/>
              <a:latin typeface="Times New Roman" panose="02020603050405020304" pitchFamily="18" charset="0"/>
              <a:ea typeface="+mn-ea"/>
              <a:cs typeface="Times New Roman" panose="02020603050405020304" pitchFamily="18" charset="0"/>
            </a:endParaRPr>
          </a:p>
        </p:txBody>
      </p:sp>
      <p:sp>
        <p:nvSpPr>
          <p:cNvPr id="9" name="Title 4">
            <a:extLst>
              <a:ext uri="{FF2B5EF4-FFF2-40B4-BE49-F238E27FC236}">
                <a16:creationId xmlns:a16="http://schemas.microsoft.com/office/drawing/2014/main" id="{0ABB1FB5-0F31-457E-83F0-22F63257185B}"/>
              </a:ext>
            </a:extLst>
          </p:cNvPr>
          <p:cNvSpPr txBox="1">
            <a:spLocks noGrp="1"/>
          </p:cNvSpPr>
          <p:nvPr>
            <p:ph type="title"/>
          </p:nvPr>
        </p:nvSpPr>
        <p:spPr>
          <a:xfrm>
            <a:off x="1063592" y="310428"/>
            <a:ext cx="11065328" cy="1009469"/>
          </a:xfrm>
          <a:prstGeom prst="rect">
            <a:avLst/>
          </a:prstGeom>
          <a:noFill/>
        </p:spPr>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j-lt"/>
                <a:ea typeface="+mn-ea"/>
                <a:cs typeface="+mn-cs"/>
              </a:defRPr>
            </a:lvl1pPr>
          </a:lstStyle>
          <a:p>
            <a: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Middle paragraph structure</a:t>
            </a:r>
            <a:b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sz="4800" dirty="0">
                <a:solidFill>
                  <a:schemeClr val="tx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3A, 3B</a:t>
            </a:r>
          </a:p>
        </p:txBody>
      </p:sp>
      <p:pic>
        <p:nvPicPr>
          <p:cNvPr id="10" name="Picture 9">
            <a:extLst>
              <a:ext uri="{FF2B5EF4-FFF2-40B4-BE49-F238E27FC236}">
                <a16:creationId xmlns:a16="http://schemas.microsoft.com/office/drawing/2014/main" id="{42D17FDC-5435-AA33-4D80-F12AE9075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580166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CD8089-BCB2-46CC-ACD6-5A2ABA463CAB}"/>
              </a:ext>
            </a:extLst>
          </p:cNvPr>
          <p:cNvSpPr txBox="1">
            <a:spLocks/>
          </p:cNvSpPr>
          <p:nvPr/>
        </p:nvSpPr>
        <p:spPr>
          <a:xfrm>
            <a:off x="1557175" y="983319"/>
            <a:ext cx="10167257" cy="4572001"/>
          </a:xfrm>
          <a:prstGeom prst="rect">
            <a:avLst/>
          </a:prstGeom>
          <a:solidFill>
            <a:schemeClr val="bg1"/>
          </a:solidFill>
          <a:ln w="25400">
            <a:solidFill>
              <a:schemeClr val="tx1"/>
            </a:solidFill>
          </a:ln>
        </p:spPr>
        <p:txBody>
          <a:bodyPr vert="horz" lIns="91440" tIns="45720" rIns="91440" bIns="45720" rtlCol="0" anchor="t">
            <a:normAutofit fontScale="92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just"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2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R1  		</a:t>
            </a:r>
            <a:r>
              <a:rPr kumimoji="0" lang="en-US" sz="2000" b="1" i="1" u="none" strike="noStrike" kern="1200" cap="none" spc="0" normalizeH="0" baseline="0" noProof="0" dirty="0">
                <a:ln>
                  <a:noFill/>
                </a:ln>
                <a:solidFill>
                  <a:srgbClr val="C00000"/>
                </a:solidFill>
                <a:effectLst/>
                <a:uLnTx/>
                <a:uFillTx/>
                <a:ea typeface="+mn-ea"/>
                <a:cs typeface="Times New Roman" panose="02020603050405020304" pitchFamily="18" charset="0"/>
              </a:rPr>
              <a:t>First, I like basketball because you can shoot the ball. </a:t>
            </a:r>
            <a:r>
              <a:rPr kumimoji="0" lang="en-US" sz="2000" b="1" i="1" u="none" strike="noStrike" kern="1200" cap="none" spc="0" normalizeH="0" baseline="0" noProof="0" dirty="0">
                <a:ln>
                  <a:noFill/>
                </a:ln>
                <a:solidFill>
                  <a:srgbClr val="00B050"/>
                </a:solidFill>
                <a:effectLst/>
                <a:uLnTx/>
                <a:uFillTx/>
                <a:ea typeface="+mn-ea"/>
                <a:cs typeface="Times New Roman" panose="02020603050405020304" pitchFamily="18" charset="0"/>
              </a:rPr>
              <a:t>One way to shoot is by making a 3-pointer. You have to make sure you stand behind the white three-point line. Then, shoot it with a lot of force so it will make it into the basket.</a:t>
            </a:r>
            <a:r>
              <a:rPr kumimoji="0" lang="en-US" sz="2000" b="1" i="1"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 </a:t>
            </a:r>
            <a:r>
              <a:rPr kumimoji="0" lang="en-US" sz="2000" b="1" i="1" u="none" strike="noStrike" kern="1200" cap="none" spc="0" normalizeH="0" baseline="0" noProof="0" dirty="0">
                <a:ln>
                  <a:noFill/>
                </a:ln>
                <a:solidFill>
                  <a:srgbClr val="0070C0"/>
                </a:solidFill>
                <a:effectLst/>
                <a:uLnTx/>
                <a:uFillTx/>
                <a:ea typeface="+mn-ea"/>
                <a:cs typeface="Times New Roman" panose="02020603050405020304" pitchFamily="18" charset="0"/>
              </a:rPr>
              <a:t>You can also make a shot by dunking. First, you have to run fast across the court. Then jump as high as you can and push it through the net. </a:t>
            </a:r>
          </a:p>
          <a:p>
            <a:pPr marL="285750" marR="0" lvl="0" indent="-285750" algn="just"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2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R2  		</a:t>
            </a:r>
            <a:r>
              <a:rPr kumimoji="0" lang="en-US" sz="2000" b="1" i="1" u="none" strike="noStrike" kern="1200" cap="none" spc="0" normalizeH="0" baseline="0" noProof="0" dirty="0">
                <a:ln>
                  <a:noFill/>
                </a:ln>
                <a:solidFill>
                  <a:srgbClr val="C00000"/>
                </a:solidFill>
                <a:effectLst/>
                <a:uLnTx/>
                <a:uFillTx/>
                <a:ea typeface="+mn-ea"/>
                <a:cs typeface="Times New Roman" panose="02020603050405020304" pitchFamily="18" charset="0"/>
              </a:rPr>
              <a:t>Second, I like basketball because you can dribble the ball. </a:t>
            </a:r>
            <a:r>
              <a:rPr kumimoji="0" lang="en-US" sz="2000" b="1" i="1" u="none" strike="noStrike" kern="1200" cap="none" spc="0" normalizeH="0" baseline="0" noProof="0" dirty="0">
                <a:ln>
                  <a:noFill/>
                </a:ln>
                <a:solidFill>
                  <a:srgbClr val="00B050"/>
                </a:solidFill>
                <a:effectLst/>
                <a:uLnTx/>
                <a:uFillTx/>
                <a:ea typeface="+mn-ea"/>
                <a:cs typeface="Times New Roman" panose="02020603050405020304" pitchFamily="18" charset="0"/>
              </a:rPr>
              <a:t>You can steal the ball from the other team and dribble down the court. Once you start dribbling, make sure you don’t stop and then move. If you do this, the referee will call traveling. </a:t>
            </a:r>
            <a:r>
              <a:rPr kumimoji="0" lang="en-US" sz="2000" b="1" i="1" u="none" strike="noStrike" kern="1200" cap="none" spc="0" normalizeH="0" baseline="0" noProof="0" dirty="0">
                <a:ln>
                  <a:noFill/>
                </a:ln>
                <a:solidFill>
                  <a:srgbClr val="0070C0"/>
                </a:solidFill>
                <a:effectLst/>
                <a:uLnTx/>
                <a:uFillTx/>
                <a:ea typeface="+mn-ea"/>
                <a:cs typeface="Times New Roman" panose="02020603050405020304" pitchFamily="18" charset="0"/>
              </a:rPr>
              <a:t>Another way to dribble is between your legs. You have to make sure you use both hands and pass the ball back and forth under your legs. This confuses the other players and then you can get around them. </a:t>
            </a:r>
          </a:p>
          <a:p>
            <a:pPr marL="285750" marR="0" lvl="0" indent="-285750" algn="just"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200" b="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R3  		</a:t>
            </a:r>
            <a:r>
              <a:rPr kumimoji="0" lang="en-US" sz="2000" b="1" i="1" u="none" strike="noStrike" kern="1200" cap="none" spc="0" normalizeH="0" baseline="0" noProof="0" dirty="0">
                <a:ln>
                  <a:noFill/>
                </a:ln>
                <a:solidFill>
                  <a:srgbClr val="C00000"/>
                </a:solidFill>
                <a:effectLst/>
                <a:uLnTx/>
                <a:uFillTx/>
                <a:ea typeface="+mn-ea"/>
                <a:cs typeface="Times New Roman" panose="02020603050405020304" pitchFamily="18" charset="0"/>
              </a:rPr>
              <a:t>Third, I like basketball because you can win. </a:t>
            </a:r>
            <a:r>
              <a:rPr kumimoji="0" lang="en-US" sz="2000" b="1" i="1" u="none" strike="noStrike" kern="1200" cap="none" spc="0" normalizeH="0" baseline="0" noProof="0" dirty="0">
                <a:ln>
                  <a:noFill/>
                </a:ln>
                <a:solidFill>
                  <a:srgbClr val="00B050"/>
                </a:solidFill>
                <a:effectLst/>
                <a:uLnTx/>
                <a:uFillTx/>
                <a:ea typeface="+mn-ea"/>
                <a:cs typeface="Times New Roman" panose="02020603050405020304" pitchFamily="18" charset="0"/>
              </a:rPr>
              <a:t>If your team makes the most points, you will win the game. After winning most of the games, your team will make the playoffs and go for the championship. Winning the championship is every team’s dream. </a:t>
            </a:r>
            <a:r>
              <a:rPr kumimoji="0" lang="en-US" sz="2000" b="1" i="1" u="none" strike="noStrike" kern="1200" cap="none" spc="0" normalizeH="0" baseline="0" noProof="0" dirty="0">
                <a:ln>
                  <a:noFill/>
                </a:ln>
                <a:solidFill>
                  <a:srgbClr val="0070C0"/>
                </a:solidFill>
                <a:effectLst/>
                <a:uLnTx/>
                <a:uFillTx/>
                <a:ea typeface="+mn-ea"/>
                <a:cs typeface="Times New Roman" panose="02020603050405020304" pitchFamily="18" charset="0"/>
              </a:rPr>
              <a:t>In addition, your team will win a trophy. The first-place team usually gets the tallest trophy. The trophy comes with a small plaque on the front that has your team's name and the year. </a:t>
            </a:r>
            <a:endParaRPr kumimoji="0" lang="en-US" sz="2400" b="0"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sp>
        <p:nvSpPr>
          <p:cNvPr id="4" name="TextBox 3">
            <a:extLst>
              <a:ext uri="{FF2B5EF4-FFF2-40B4-BE49-F238E27FC236}">
                <a16:creationId xmlns:a16="http://schemas.microsoft.com/office/drawing/2014/main" id="{10B7DD27-0560-4C7E-932A-74486DD99A84}"/>
              </a:ext>
            </a:extLst>
          </p:cNvPr>
          <p:cNvSpPr txBox="1"/>
          <p:nvPr/>
        </p:nvSpPr>
        <p:spPr>
          <a:xfrm>
            <a:off x="5506005" y="5665670"/>
            <a:ext cx="2269596" cy="1077218"/>
          </a:xfrm>
          <a:prstGeom prst="rect">
            <a:avLst/>
          </a:prstGeom>
          <a:solidFill>
            <a:schemeClr val="bg1"/>
          </a:solidFill>
          <a:ln w="25400">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C3C3C"/>
                </a:solidFill>
                <a:effectLst/>
                <a:uLnTx/>
                <a:uFillTx/>
                <a:ea typeface="ＭＳ Ｐゴシック" pitchFamily="-72" charset="-128"/>
                <a:cs typeface="Times New Roman" panose="02020603050405020304" pitchFamily="18" charset="0"/>
              </a:rPr>
              <a:t>Key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ea typeface="ＭＳ Ｐゴシック" pitchFamily="-72" charset="-128"/>
                <a:cs typeface="Times New Roman" panose="02020603050405020304" pitchFamily="18" charset="0"/>
              </a:rPr>
              <a:t>Topic Sentence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50"/>
                </a:solidFill>
                <a:effectLst/>
                <a:uLnTx/>
                <a:uFillTx/>
                <a:ea typeface="ＭＳ Ｐゴシック" pitchFamily="-72" charset="-128"/>
                <a:cs typeface="Times New Roman" panose="02020603050405020304" pitchFamily="18" charset="0"/>
              </a:rPr>
              <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70C0"/>
                </a:solidFill>
                <a:effectLst/>
                <a:uLnTx/>
                <a:uFillTx/>
                <a:ea typeface="ＭＳ Ｐゴシック" pitchFamily="-72" charset="-128"/>
                <a:cs typeface="Times New Roman" panose="02020603050405020304" pitchFamily="18" charset="0"/>
              </a:rPr>
              <a:t>B</a:t>
            </a:r>
            <a:endParaRPr kumimoji="0" lang="en-US" sz="1400" b="0" i="0" u="none" strike="noStrike" kern="1200" cap="none" spc="0" normalizeH="0" baseline="0" noProof="0" dirty="0">
              <a:ln>
                <a:noFill/>
              </a:ln>
              <a:solidFill>
                <a:srgbClr val="00B050"/>
              </a:solidFill>
              <a:effectLst/>
              <a:uLnTx/>
              <a:uFillTx/>
              <a:ea typeface="ＭＳ Ｐゴシック" pitchFamily="-72" charset="-128"/>
              <a:cs typeface="Times New Roman" panose="02020603050405020304" pitchFamily="18" charset="0"/>
            </a:endParaRPr>
          </a:p>
        </p:txBody>
      </p:sp>
      <p:sp>
        <p:nvSpPr>
          <p:cNvPr id="5" name="Title 4">
            <a:extLst>
              <a:ext uri="{FF2B5EF4-FFF2-40B4-BE49-F238E27FC236}">
                <a16:creationId xmlns:a16="http://schemas.microsoft.com/office/drawing/2014/main" id="{A97B2BE3-F1A6-4133-8846-B4368336472A}"/>
              </a:ext>
            </a:extLst>
          </p:cNvPr>
          <p:cNvSpPr txBox="1">
            <a:spLocks noGrp="1"/>
          </p:cNvSpPr>
          <p:nvPr>
            <p:ph type="title"/>
          </p:nvPr>
        </p:nvSpPr>
        <p:spPr>
          <a:xfrm>
            <a:off x="1148675" y="-505"/>
            <a:ext cx="10937282" cy="1009469"/>
          </a:xfrm>
          <a:prstGeom prst="rect">
            <a:avLst/>
          </a:prstGeom>
          <a:noFill/>
        </p:spPr>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j-lt"/>
                <a:ea typeface="+mn-ea"/>
                <a:cs typeface="+mn-cs"/>
              </a:defRPr>
            </a:lvl1pPr>
          </a:lstStyle>
          <a:p>
            <a: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Middle paragraphs</a:t>
            </a:r>
            <a:endParaRPr lang="en-US" sz="4800" dirty="0">
              <a:solidFill>
                <a:schemeClr val="tx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pic>
        <p:nvPicPr>
          <p:cNvPr id="6" name="Picture 5">
            <a:extLst>
              <a:ext uri="{FF2B5EF4-FFF2-40B4-BE49-F238E27FC236}">
                <a16:creationId xmlns:a16="http://schemas.microsoft.com/office/drawing/2014/main" id="{8D24E805-C33A-6D83-7FCC-7F6F14A96E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774066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EC54FE4-1083-49F9-8DB4-91785D95F703}"/>
              </a:ext>
            </a:extLst>
          </p:cNvPr>
          <p:cNvSpPr txBox="1"/>
          <p:nvPr/>
        </p:nvSpPr>
        <p:spPr>
          <a:xfrm>
            <a:off x="6958739" y="1046290"/>
            <a:ext cx="604567" cy="455777"/>
          </a:xfrm>
          <a:prstGeom prst="rect">
            <a:avLst/>
          </a:prstGeom>
          <a:solidFill>
            <a:schemeClr val="bg1"/>
          </a:solidFill>
        </p:spPr>
        <p:txBody>
          <a:bodyPr wrap="square" rtlCol="0">
            <a:spAutoFit/>
          </a:bodyPr>
          <a:lstStyle/>
          <a:p>
            <a:endParaRPr lang="en-US" dirty="0"/>
          </a:p>
        </p:txBody>
      </p:sp>
      <p:sp>
        <p:nvSpPr>
          <p:cNvPr id="3" name="Content Placeholder 2">
            <a:extLst>
              <a:ext uri="{FF2B5EF4-FFF2-40B4-BE49-F238E27FC236}">
                <a16:creationId xmlns:a16="http://schemas.microsoft.com/office/drawing/2014/main" id="{0082E968-9931-4280-A176-972C27DE546D}"/>
              </a:ext>
            </a:extLst>
          </p:cNvPr>
          <p:cNvSpPr txBox="1">
            <a:spLocks/>
          </p:cNvSpPr>
          <p:nvPr/>
        </p:nvSpPr>
        <p:spPr>
          <a:xfrm>
            <a:off x="1302972" y="2317881"/>
            <a:ext cx="5325686" cy="3129910"/>
          </a:xfrm>
          <a:prstGeom prst="rect">
            <a:avLst/>
          </a:prstGeom>
          <a:solidFill>
            <a:schemeClr val="bg1"/>
          </a:solidFill>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rgbClr val="4F81BD"/>
              </a:buClr>
              <a:buSzPct val="115000"/>
              <a:buFont typeface="Arial"/>
              <a:buNone/>
              <a:tabLst/>
              <a:defRPr/>
            </a:pPr>
            <a:r>
              <a:rPr kumimoji="0" lang="en-US" sz="3200" b="1" i="0" u="sng" strike="noStrike" kern="1200" cap="none" spc="0" normalizeH="0" baseline="0" noProof="0" dirty="0">
                <a:ln>
                  <a:noFill/>
                </a:ln>
                <a:solidFill>
                  <a:srgbClr val="0070C0"/>
                </a:solidFill>
                <a:effectLst/>
                <a:uLnTx/>
                <a:uFillTx/>
                <a:ea typeface="+mn-ea"/>
                <a:cs typeface="Times New Roman" panose="02020603050405020304" pitchFamily="18" charset="0"/>
              </a:rPr>
              <a:t>Structure</a:t>
            </a:r>
            <a:r>
              <a:rPr kumimoji="0" lang="en-US" sz="3200" b="1" i="0" strike="noStrike" kern="1200" cap="none" spc="0" normalizeH="0" baseline="0" noProof="0" dirty="0">
                <a:ln>
                  <a:noFill/>
                </a:ln>
                <a:solidFill>
                  <a:srgbClr val="0070C0"/>
                </a:solidFill>
                <a:effectLst/>
                <a:uLnTx/>
                <a:uFillTx/>
                <a:ea typeface="+mn-ea"/>
                <a:cs typeface="Times New Roman" panose="02020603050405020304" pitchFamily="18" charset="0"/>
              </a:rPr>
              <a:t>: </a:t>
            </a:r>
            <a:r>
              <a:rPr kumimoji="0" lang="en-US" sz="3200" b="1" i="0" u="none" strike="noStrike" kern="1200" cap="none" spc="0" normalizeH="0" baseline="0" noProof="0" dirty="0">
                <a:ln>
                  <a:noFill/>
                </a:ln>
                <a:solidFill>
                  <a:srgbClr val="0070C0"/>
                </a:solidFill>
                <a:effectLst/>
                <a:uLnTx/>
                <a:uFillTx/>
                <a:ea typeface="+mn-ea"/>
                <a:cs typeface="Times New Roman" panose="02020603050405020304" pitchFamily="18" charset="0"/>
              </a:rPr>
              <a:t>9-10 sentences</a:t>
            </a:r>
          </a:p>
          <a:p>
            <a:pPr marL="742950" marR="0" lvl="1" indent="-285750" algn="l" defTabSz="457200" rtl="0" eaLnBrk="1" fontAlgn="auto" latinLnBrk="0" hangingPunct="1">
              <a:lnSpc>
                <a:spcPct val="100000"/>
              </a:lnSpc>
              <a:spcBef>
                <a:spcPct val="20000"/>
              </a:spcBef>
              <a:spcAft>
                <a:spcPts val="600"/>
              </a:spcAft>
              <a:buClr>
                <a:srgbClr val="4F81BD"/>
              </a:buClr>
              <a:buSzPct val="115000"/>
              <a:buFont typeface="Arial"/>
              <a:buChar char="•"/>
              <a:tabLst/>
              <a:defRPr/>
            </a:pPr>
            <a:r>
              <a:rPr lang="en-US" sz="2800" dirty="0">
                <a:solidFill>
                  <a:srgbClr val="3C3C3C">
                    <a:lumMod val="85000"/>
                    <a:lumOff val="15000"/>
                  </a:srgbClr>
                </a:solidFill>
                <a:cs typeface="Times New Roman" panose="02020603050405020304" pitchFamily="18" charset="0"/>
              </a:rPr>
              <a:t>T</a:t>
            </a:r>
            <a:r>
              <a:rPr kumimoji="0" lang="en-US" sz="2800" b="0" i="0" u="none" strike="noStrike" kern="1200" cap="none" spc="0" normalizeH="0" baseline="0" noProof="0" dirty="0">
                <a:ln>
                  <a:noFill/>
                </a:ln>
                <a:solidFill>
                  <a:srgbClr val="3C3C3C">
                    <a:lumMod val="85000"/>
                    <a:lumOff val="15000"/>
                  </a:srgbClr>
                </a:solidFill>
                <a:effectLst/>
                <a:uLnTx/>
                <a:uFillTx/>
                <a:ea typeface="+mn-ea"/>
                <a:cs typeface="Times New Roman" panose="02020603050405020304" pitchFamily="18" charset="0"/>
              </a:rPr>
              <a:t>opic sentence</a:t>
            </a:r>
          </a:p>
          <a:p>
            <a:pPr marL="742950" marR="0" lvl="1" indent="-285750" algn="l" defTabSz="457200" rtl="0" eaLnBrk="1" fontAlgn="auto" latinLnBrk="0" hangingPunct="1">
              <a:lnSpc>
                <a:spcPct val="100000"/>
              </a:lnSpc>
              <a:spcBef>
                <a:spcPct val="20000"/>
              </a:spcBef>
              <a:spcAft>
                <a:spcPts val="600"/>
              </a:spcAft>
              <a:buClr>
                <a:srgbClr val="4F81BD"/>
              </a:buClr>
              <a:buSzPct val="115000"/>
              <a:buFont typeface="Arial"/>
              <a:buChar char="•"/>
              <a:tabLst/>
              <a:defRPr/>
            </a:pPr>
            <a:r>
              <a:rPr kumimoji="0" lang="en-US" sz="2800" b="0" i="0" u="none" strike="noStrike" kern="1200" cap="none" spc="0" normalizeH="0" baseline="0" noProof="0" dirty="0">
                <a:ln>
                  <a:noFill/>
                </a:ln>
                <a:solidFill>
                  <a:srgbClr val="3C3C3C">
                    <a:lumMod val="85000"/>
                    <a:lumOff val="15000"/>
                  </a:srgbClr>
                </a:solidFill>
                <a:effectLst/>
                <a:uLnTx/>
                <a:uFillTx/>
                <a:ea typeface="+mn-ea"/>
                <a:cs typeface="Times New Roman" panose="02020603050405020304" pitchFamily="18" charset="0"/>
              </a:rPr>
              <a:t>3-4 sentences about A</a:t>
            </a:r>
          </a:p>
          <a:p>
            <a:pPr marL="742950" marR="0" lvl="1" indent="-285750" algn="l" defTabSz="457200" rtl="0" eaLnBrk="1" fontAlgn="auto" latinLnBrk="0" hangingPunct="1">
              <a:lnSpc>
                <a:spcPct val="100000"/>
              </a:lnSpc>
              <a:spcBef>
                <a:spcPct val="20000"/>
              </a:spcBef>
              <a:spcAft>
                <a:spcPts val="600"/>
              </a:spcAft>
              <a:buClr>
                <a:srgbClr val="4F81BD"/>
              </a:buClr>
              <a:buSzPct val="115000"/>
              <a:buFont typeface="Arial"/>
              <a:buChar char="•"/>
              <a:tabLst/>
              <a:defRPr/>
            </a:pPr>
            <a:r>
              <a:rPr kumimoji="0" lang="en-US" sz="2800" b="0" i="0" u="none" strike="noStrike" kern="1200" cap="none" spc="0" normalizeH="0" baseline="0" noProof="0" dirty="0">
                <a:ln>
                  <a:noFill/>
                </a:ln>
                <a:solidFill>
                  <a:srgbClr val="3C3C3C">
                    <a:lumMod val="85000"/>
                    <a:lumOff val="15000"/>
                  </a:srgbClr>
                </a:solidFill>
                <a:effectLst/>
                <a:uLnTx/>
                <a:uFillTx/>
                <a:ea typeface="+mn-ea"/>
                <a:cs typeface="Times New Roman" panose="02020603050405020304" pitchFamily="18" charset="0"/>
              </a:rPr>
              <a:t>3-4 sentences about B</a:t>
            </a:r>
          </a:p>
          <a:p>
            <a:pPr marL="742950" marR="0" lvl="1" indent="-285750" algn="l" defTabSz="457200" rtl="0" eaLnBrk="1" fontAlgn="auto" latinLnBrk="0" hangingPunct="1">
              <a:lnSpc>
                <a:spcPct val="100000"/>
              </a:lnSpc>
              <a:spcBef>
                <a:spcPct val="20000"/>
              </a:spcBef>
              <a:spcAft>
                <a:spcPts val="600"/>
              </a:spcAft>
              <a:buClr>
                <a:srgbClr val="4F81BD"/>
              </a:buClr>
              <a:buSzPct val="115000"/>
              <a:buFont typeface="Arial"/>
              <a:buChar char="•"/>
              <a:tabLst/>
              <a:defRPr/>
            </a:pPr>
            <a:r>
              <a:rPr lang="en-US" sz="2800" dirty="0">
                <a:solidFill>
                  <a:srgbClr val="3C3C3C">
                    <a:lumMod val="85000"/>
                    <a:lumOff val="15000"/>
                  </a:srgbClr>
                </a:solidFill>
                <a:cs typeface="Times New Roman" panose="02020603050405020304" pitchFamily="18" charset="0"/>
              </a:rPr>
              <a:t>W</a:t>
            </a:r>
            <a:r>
              <a:rPr kumimoji="0" lang="en-US" sz="2800" b="0" i="0" u="none" strike="noStrike" kern="1200" cap="none" spc="0" normalizeH="0" baseline="0" noProof="0" dirty="0">
                <a:ln>
                  <a:noFill/>
                </a:ln>
                <a:solidFill>
                  <a:srgbClr val="3C3C3C">
                    <a:lumMod val="85000"/>
                    <a:lumOff val="15000"/>
                  </a:srgbClr>
                </a:solidFill>
                <a:effectLst/>
                <a:uLnTx/>
                <a:uFillTx/>
                <a:ea typeface="+mn-ea"/>
                <a:cs typeface="Times New Roman" panose="02020603050405020304" pitchFamily="18" charset="0"/>
              </a:rPr>
              <a:t>rap-up</a:t>
            </a:r>
          </a:p>
        </p:txBody>
      </p:sp>
      <p:sp>
        <p:nvSpPr>
          <p:cNvPr id="4" name="Title 4">
            <a:extLst>
              <a:ext uri="{FF2B5EF4-FFF2-40B4-BE49-F238E27FC236}">
                <a16:creationId xmlns:a16="http://schemas.microsoft.com/office/drawing/2014/main" id="{7965F3FD-F906-451E-BEFC-A77A4D5E55AE}"/>
              </a:ext>
            </a:extLst>
          </p:cNvPr>
          <p:cNvSpPr txBox="1">
            <a:spLocks noGrp="1"/>
          </p:cNvSpPr>
          <p:nvPr>
            <p:ph type="title"/>
          </p:nvPr>
        </p:nvSpPr>
        <p:spPr>
          <a:xfrm>
            <a:off x="1201268" y="651152"/>
            <a:ext cx="10792789" cy="1048038"/>
          </a:xfrm>
          <a:prstGeom prst="rect">
            <a:avLst/>
          </a:prstGeom>
          <a:noFill/>
        </p:spPr>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j-lt"/>
                <a:ea typeface="+mn-ea"/>
                <a:cs typeface="+mn-cs"/>
              </a:defRPr>
            </a:lvl1pPr>
          </a:lstStyle>
          <a:p>
            <a: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COMPLETE MIDDLE PARAGRAPHS</a:t>
            </a:r>
            <a:b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sz="4800" dirty="0">
                <a:solidFill>
                  <a:schemeClr val="tx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R1, R2, R3</a:t>
            </a:r>
          </a:p>
        </p:txBody>
      </p:sp>
      <p:pic>
        <p:nvPicPr>
          <p:cNvPr id="6" name="Picture 5">
            <a:extLst>
              <a:ext uri="{FF2B5EF4-FFF2-40B4-BE49-F238E27FC236}">
                <a16:creationId xmlns:a16="http://schemas.microsoft.com/office/drawing/2014/main" id="{C8E4240B-0FF7-448F-9DAA-3C8520A50BA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025090" y="2395370"/>
            <a:ext cx="4858005" cy="291480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3912398-B52E-3D23-AD81-45AEB36129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386647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B4134C9-E251-4695-AB71-2A91335068C3}"/>
              </a:ext>
            </a:extLst>
          </p:cNvPr>
          <p:cNvSpPr txBox="1"/>
          <p:nvPr/>
        </p:nvSpPr>
        <p:spPr>
          <a:xfrm>
            <a:off x="6958739" y="1046290"/>
            <a:ext cx="604567" cy="455777"/>
          </a:xfrm>
          <a:prstGeom prst="rect">
            <a:avLst/>
          </a:prstGeom>
          <a:solidFill>
            <a:schemeClr val="bg1"/>
          </a:solidFill>
        </p:spPr>
        <p:txBody>
          <a:bodyPr wrap="square" rtlCol="0">
            <a:spAutoFit/>
          </a:bodyPr>
          <a:lstStyle/>
          <a:p>
            <a:endParaRPr lang="en-US" dirty="0"/>
          </a:p>
        </p:txBody>
      </p:sp>
      <p:sp>
        <p:nvSpPr>
          <p:cNvPr id="4" name="Title 4">
            <a:extLst>
              <a:ext uri="{FF2B5EF4-FFF2-40B4-BE49-F238E27FC236}">
                <a16:creationId xmlns:a16="http://schemas.microsoft.com/office/drawing/2014/main" id="{7965F3FD-F906-451E-BEFC-A77A4D5E55AE}"/>
              </a:ext>
            </a:extLst>
          </p:cNvPr>
          <p:cNvSpPr txBox="1">
            <a:spLocks noGrp="1"/>
          </p:cNvSpPr>
          <p:nvPr>
            <p:ph type="title"/>
          </p:nvPr>
        </p:nvSpPr>
        <p:spPr>
          <a:xfrm>
            <a:off x="1143188" y="442780"/>
            <a:ext cx="10912862" cy="1068904"/>
          </a:xfrm>
          <a:prstGeom prst="rect">
            <a:avLst/>
          </a:prstGeom>
          <a:noFill/>
        </p:spPr>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j-lt"/>
                <a:ea typeface="+mn-ea"/>
                <a:cs typeface="+mn-cs"/>
              </a:defRPr>
            </a:lvl1pPr>
          </a:lstStyle>
          <a:p>
            <a: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EXAMPLE R1</a:t>
            </a:r>
            <a:b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endParaRPr lang="en-US" sz="4800" dirty="0">
              <a:solidFill>
                <a:schemeClr val="tx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sp>
        <p:nvSpPr>
          <p:cNvPr id="5" name="Content Placeholder 2">
            <a:extLst>
              <a:ext uri="{FF2B5EF4-FFF2-40B4-BE49-F238E27FC236}">
                <a16:creationId xmlns:a16="http://schemas.microsoft.com/office/drawing/2014/main" id="{80E23089-9705-4E0D-AFA3-8736FFE54B62}"/>
              </a:ext>
            </a:extLst>
          </p:cNvPr>
          <p:cNvSpPr txBox="1">
            <a:spLocks/>
          </p:cNvSpPr>
          <p:nvPr/>
        </p:nvSpPr>
        <p:spPr>
          <a:xfrm>
            <a:off x="1320184" y="1589174"/>
            <a:ext cx="7717101" cy="4648200"/>
          </a:xfrm>
          <a:prstGeom prst="rect">
            <a:avLst/>
          </a:prstGeom>
          <a:solidFill>
            <a:schemeClr val="bg1"/>
          </a:solidFill>
          <a:ln w="25400">
            <a:solidFill>
              <a:schemeClr val="tx1"/>
            </a:solidFill>
          </a:ln>
        </p:spPr>
        <p:txBody>
          <a:bodyPr vert="horz" lIns="91440" tIns="45720" rIns="91440" bIns="45720" rtlCol="0" anchor="t">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just"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800" b="1" i="0" u="none" strike="noStrike" kern="1200" cap="none" spc="0" normalizeH="0" baseline="0" noProof="0" dirty="0">
                <a:ln>
                  <a:noFill/>
                </a:ln>
                <a:solidFill>
                  <a:srgbClr val="FF0000"/>
                </a:solidFill>
                <a:effectLst/>
                <a:uLnTx/>
                <a:uFillTx/>
                <a:latin typeface="Bookman Old Style" panose="02050604050505020204" pitchFamily="18" charset="0"/>
                <a:ea typeface="+mn-ea"/>
                <a:cs typeface="+mn-cs"/>
              </a:rPr>
              <a:t>		</a:t>
            </a:r>
            <a:r>
              <a:rPr kumimoji="0" lang="en-US" sz="2800" i="0" u="none" strike="noStrike" kern="1200" cap="none" spc="0" normalizeH="0" baseline="0" noProof="0" dirty="0">
                <a:ln>
                  <a:noFill/>
                </a:ln>
                <a:solidFill>
                  <a:srgbClr val="FF0000"/>
                </a:solidFill>
                <a:effectLst/>
                <a:uLnTx/>
                <a:uFillTx/>
                <a:ea typeface="+mn-ea"/>
                <a:cs typeface="Times New Roman" panose="02020603050405020304" pitchFamily="18" charset="0"/>
              </a:rPr>
              <a:t>      </a:t>
            </a:r>
            <a:r>
              <a:rPr kumimoji="0" lang="en-US" sz="2800" i="1" u="none" strike="noStrike" kern="1200" cap="none" spc="0" normalizeH="0" baseline="0" noProof="0" dirty="0">
                <a:ln>
                  <a:noFill/>
                </a:ln>
                <a:solidFill>
                  <a:srgbClr val="FF0000"/>
                </a:solidFill>
                <a:effectLst/>
                <a:uLnTx/>
                <a:uFillTx/>
                <a:ea typeface="+mn-ea"/>
                <a:cs typeface="Times New Roman" panose="02020603050405020304" pitchFamily="18" charset="0"/>
              </a:rPr>
              <a:t>First, I like basketball because you can shoot the ball. </a:t>
            </a:r>
            <a:r>
              <a:rPr kumimoji="0" lang="en-US" sz="2800" i="1" u="none" strike="noStrike" kern="1200" cap="none" spc="0" normalizeH="0" baseline="0" noProof="0" dirty="0">
                <a:ln>
                  <a:noFill/>
                </a:ln>
                <a:solidFill>
                  <a:srgbClr val="00B050"/>
                </a:solidFill>
                <a:effectLst/>
                <a:uLnTx/>
                <a:uFillTx/>
                <a:ea typeface="+mn-ea"/>
                <a:cs typeface="Times New Roman" panose="02020603050405020304" pitchFamily="18" charset="0"/>
              </a:rPr>
              <a:t>One way to shoot is by making a 3-pointer. You have to make sure you stand behind the white three-point line. Then, shoot it with a lot of force so it will make it into the basket. </a:t>
            </a:r>
            <a:r>
              <a:rPr kumimoji="0" lang="en-US" sz="2800" i="1" u="none" strike="noStrike" kern="1200" cap="none" spc="0" normalizeH="0" baseline="0" noProof="0" dirty="0">
                <a:ln>
                  <a:noFill/>
                </a:ln>
                <a:solidFill>
                  <a:srgbClr val="0070C0"/>
                </a:solidFill>
                <a:effectLst/>
                <a:uLnTx/>
                <a:uFillTx/>
                <a:ea typeface="+mn-ea"/>
                <a:cs typeface="Times New Roman" panose="02020603050405020304" pitchFamily="18" charset="0"/>
              </a:rPr>
              <a:t>You can also make a shot by dunking. First, you have to run fast across the court. Then, jump as high as you can and push it through the net. </a:t>
            </a:r>
            <a:r>
              <a:rPr kumimoji="0" lang="en-US" sz="2800" i="1" u="none" strike="noStrike" kern="1200" cap="none" spc="0" normalizeH="0" baseline="0" noProof="0" dirty="0">
                <a:ln>
                  <a:noFill/>
                </a:ln>
                <a:solidFill>
                  <a:srgbClr val="7030A0"/>
                </a:solidFill>
                <a:effectLst/>
                <a:uLnTx/>
                <a:uFillTx/>
                <a:ea typeface="+mn-ea"/>
                <a:cs typeface="Times New Roman" panose="02020603050405020304" pitchFamily="18" charset="0"/>
              </a:rPr>
              <a:t>Shooting is the best part about basketball! </a:t>
            </a:r>
            <a:endParaRPr kumimoji="0" lang="en-US" sz="2800" i="0" u="sng" strike="noStrike" kern="1200" cap="none" spc="0" normalizeH="0" baseline="0" noProof="0" dirty="0">
              <a:ln>
                <a:noFill/>
              </a:ln>
              <a:solidFill>
                <a:srgbClr val="7030A0"/>
              </a:solidFill>
              <a:effectLst/>
              <a:uLnTx/>
              <a:uFillTx/>
              <a:ea typeface="+mn-ea"/>
              <a:cs typeface="Times New Roman" panose="02020603050405020304" pitchFamily="18" charset="0"/>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endParaRPr kumimoji="0" lang="en-US" sz="2400" b="0" i="0" u="sng" strike="noStrike" kern="1200" cap="none" spc="0" normalizeH="0" baseline="0" noProof="0" dirty="0">
              <a:ln>
                <a:noFill/>
              </a:ln>
              <a:solidFill>
                <a:srgbClr val="00B050"/>
              </a:solidFill>
              <a:effectLst/>
              <a:uLnTx/>
              <a:uFillTx/>
              <a:latin typeface="Footlight MT Light" pitchFamily="18" charset="0"/>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endParaRPr kumimoji="0" lang="en-US" sz="2000" b="0" i="0" u="none" strike="noStrike" kern="1200" cap="none" spc="0" normalizeH="0" baseline="0" noProof="0" dirty="0">
              <a:ln>
                <a:noFill/>
              </a:ln>
              <a:solidFill>
                <a:srgbClr val="002060"/>
              </a:solidFill>
              <a:effectLst/>
              <a:uLnTx/>
              <a:uFillTx/>
              <a:latin typeface="Garamond" panose="02020404030301010803"/>
              <a:ea typeface="+mn-ea"/>
              <a:cs typeface="+mn-cs"/>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sp>
        <p:nvSpPr>
          <p:cNvPr id="6" name="TextBox 5">
            <a:extLst>
              <a:ext uri="{FF2B5EF4-FFF2-40B4-BE49-F238E27FC236}">
                <a16:creationId xmlns:a16="http://schemas.microsoft.com/office/drawing/2014/main" id="{2796CE11-5BAE-42C6-8888-2925410F5E4B}"/>
              </a:ext>
            </a:extLst>
          </p:cNvPr>
          <p:cNvSpPr txBox="1"/>
          <p:nvPr/>
        </p:nvSpPr>
        <p:spPr>
          <a:xfrm>
            <a:off x="9296538" y="2751547"/>
            <a:ext cx="2657856" cy="2031325"/>
          </a:xfrm>
          <a:prstGeom prst="rect">
            <a:avLst/>
          </a:prstGeom>
          <a:noFill/>
          <a:ln w="2540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ea typeface="ＭＳ Ｐゴシック" pitchFamily="-72" charset="-128"/>
                <a:cs typeface="Times New Roman" panose="02020603050405020304" pitchFamily="18" charset="0"/>
              </a:rPr>
              <a:t>Topic (T) – red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ea typeface="ＭＳ Ｐゴシック" pitchFamily="-72"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ea typeface="ＭＳ Ｐゴシック" pitchFamily="-72" charset="-128"/>
                <a:cs typeface="Times New Roman" panose="02020603050405020304" pitchFamily="18" charset="0"/>
              </a:rPr>
              <a:t>3-4 A – green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ea typeface="ＭＳ Ｐゴシック" pitchFamily="-72"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ea typeface="ＭＳ Ｐゴシック" pitchFamily="-72" charset="-128"/>
                <a:cs typeface="Times New Roman" panose="02020603050405020304" pitchFamily="18" charset="0"/>
              </a:rPr>
              <a:t>3-4 B – blue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ea typeface="ＭＳ Ｐゴシック" pitchFamily="-72"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7030A0"/>
                </a:solidFill>
                <a:ea typeface="ＭＳ Ｐゴシック" pitchFamily="-72" charset="-128"/>
                <a:cs typeface="Times New Roman" panose="02020603050405020304" pitchFamily="18" charset="0"/>
              </a:rPr>
              <a:t>W</a:t>
            </a:r>
            <a:r>
              <a:rPr kumimoji="0" lang="en-US" sz="1800" b="1" i="0" u="none" strike="noStrike" kern="1200" cap="none" spc="0" normalizeH="0" baseline="0" noProof="0" dirty="0">
                <a:ln>
                  <a:noFill/>
                </a:ln>
                <a:solidFill>
                  <a:srgbClr val="7030A0"/>
                </a:solidFill>
                <a:effectLst/>
                <a:uLnTx/>
                <a:uFillTx/>
                <a:ea typeface="ＭＳ Ｐゴシック" pitchFamily="-72" charset="-128"/>
                <a:cs typeface="Times New Roman" panose="02020603050405020304" pitchFamily="18" charset="0"/>
              </a:rPr>
              <a:t>rap-up (W) - purple</a:t>
            </a:r>
          </a:p>
        </p:txBody>
      </p:sp>
      <p:pic>
        <p:nvPicPr>
          <p:cNvPr id="10" name="Picture 9">
            <a:extLst>
              <a:ext uri="{FF2B5EF4-FFF2-40B4-BE49-F238E27FC236}">
                <a16:creationId xmlns:a16="http://schemas.microsoft.com/office/drawing/2014/main" id="{3221FA10-8449-CA45-84D5-6123F6ABA2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586530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67CBF5-B423-48E4-8E39-38D326F29BB2}"/>
              </a:ext>
            </a:extLst>
          </p:cNvPr>
          <p:cNvSpPr txBox="1"/>
          <p:nvPr/>
        </p:nvSpPr>
        <p:spPr>
          <a:xfrm>
            <a:off x="6305550" y="5410200"/>
            <a:ext cx="228600" cy="592377"/>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39DF71B9-81C0-47CD-AF94-FC40991DA63C}"/>
              </a:ext>
            </a:extLst>
          </p:cNvPr>
          <p:cNvSpPr txBox="1"/>
          <p:nvPr/>
        </p:nvSpPr>
        <p:spPr>
          <a:xfrm>
            <a:off x="7023516" y="914400"/>
            <a:ext cx="419725" cy="704538"/>
          </a:xfrm>
          <a:prstGeom prst="rect">
            <a:avLst/>
          </a:prstGeom>
          <a:solidFill>
            <a:srgbClr val="FFFFFF"/>
          </a:solidFill>
        </p:spPr>
        <p:txBody>
          <a:bodyPr wrap="square" rtlCol="0">
            <a:spAutoFit/>
          </a:bodyPr>
          <a:lstStyle/>
          <a:p>
            <a:endParaRPr lang="en-US" dirty="0"/>
          </a:p>
        </p:txBody>
      </p:sp>
      <p:sp>
        <p:nvSpPr>
          <p:cNvPr id="10" name="Content Placeholder 2">
            <a:extLst>
              <a:ext uri="{FF2B5EF4-FFF2-40B4-BE49-F238E27FC236}">
                <a16:creationId xmlns:a16="http://schemas.microsoft.com/office/drawing/2014/main" id="{60AF7202-8DAE-4A4A-B797-BAE2DC7E3BE4}"/>
              </a:ext>
            </a:extLst>
          </p:cNvPr>
          <p:cNvSpPr txBox="1">
            <a:spLocks/>
          </p:cNvSpPr>
          <p:nvPr/>
        </p:nvSpPr>
        <p:spPr>
          <a:xfrm>
            <a:off x="4378751" y="4418552"/>
            <a:ext cx="4523255" cy="2246769"/>
          </a:xfrm>
          <a:prstGeom prst="rect">
            <a:avLst/>
          </a:prstGeom>
        </p:spPr>
        <p:txBody>
          <a:bodyPr vert="horz" lIns="91440" tIns="45720" rIns="91440" bIns="45720" rtlCol="0" anchor="t">
            <a:normAutofit fontScale="47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6000" b="1" i="0" u="sng"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Structure:</a:t>
            </a:r>
            <a:r>
              <a:rPr kumimoji="0" lang="en-US" sz="6000" b="1" i="0"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 </a:t>
            </a:r>
            <a:r>
              <a:rPr kumimoji="0" lang="en-US" sz="6000" b="1"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3-4 Sentences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6000" b="0" i="0" u="none" strike="noStrike" kern="1200" cap="none" spc="0" normalizeH="0" baseline="0" noProof="0" dirty="0">
                <a:ln>
                  <a:noFill/>
                </a:ln>
                <a:solidFill>
                  <a:srgbClr val="00B050"/>
                </a:solidFill>
                <a:effectLst/>
                <a:uLnTx/>
                <a:uFillTx/>
                <a:ea typeface="+mn-ea"/>
                <a:cs typeface="Times New Roman" panose="02020603050405020304" pitchFamily="18" charset="0"/>
              </a:rPr>
              <a:t>-Restate 3 reasons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6000" b="0" i="0" u="none" strike="noStrike" kern="1200" cap="none" spc="0" normalizeH="0" baseline="0" noProof="0" dirty="0">
                <a:ln>
                  <a:noFill/>
                </a:ln>
                <a:solidFill>
                  <a:srgbClr val="FF0000"/>
                </a:solidFill>
                <a:effectLst/>
                <a:uLnTx/>
                <a:uFillTx/>
                <a:ea typeface="+mn-ea"/>
                <a:cs typeface="Times New Roman" panose="02020603050405020304" pitchFamily="18" charset="0"/>
              </a:rPr>
              <a:t>-Thought and/or feeling</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6000" b="0" i="0" u="none" strike="noStrike" kern="1200" cap="none" spc="0" normalizeH="0" baseline="0" noProof="0" dirty="0">
                <a:ln>
                  <a:noFill/>
                </a:ln>
                <a:solidFill>
                  <a:srgbClr val="0070C0"/>
                </a:solidFill>
                <a:effectLst/>
                <a:uLnTx/>
                <a:uFillTx/>
                <a:ea typeface="+mn-ea"/>
                <a:cs typeface="Times New Roman" panose="02020603050405020304" pitchFamily="18" charset="0"/>
              </a:rPr>
              <a:t>-Ending </a:t>
            </a:r>
            <a:r>
              <a:rPr lang="en-US" sz="6000" dirty="0">
                <a:solidFill>
                  <a:srgbClr val="0070C0"/>
                </a:solidFill>
                <a:cs typeface="Times New Roman" panose="02020603050405020304" pitchFamily="18" charset="0"/>
              </a:rPr>
              <a:t>se</a:t>
            </a:r>
            <a:r>
              <a:rPr kumimoji="0" lang="en-US" sz="6000" b="0" i="0" u="none" strike="noStrike" kern="1200" cap="none" spc="0" normalizeH="0" baseline="0" noProof="0" dirty="0">
                <a:ln>
                  <a:noFill/>
                </a:ln>
                <a:solidFill>
                  <a:srgbClr val="0070C0"/>
                </a:solidFill>
                <a:effectLst/>
                <a:uLnTx/>
                <a:uFillTx/>
                <a:ea typeface="+mn-ea"/>
                <a:cs typeface="Times New Roman" panose="02020603050405020304" pitchFamily="18" charset="0"/>
              </a:rPr>
              <a:t>ntence</a:t>
            </a:r>
            <a:endParaRPr kumimoji="0" lang="en-US" sz="24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sp>
        <p:nvSpPr>
          <p:cNvPr id="11" name="TextBox 10">
            <a:extLst>
              <a:ext uri="{FF2B5EF4-FFF2-40B4-BE49-F238E27FC236}">
                <a16:creationId xmlns:a16="http://schemas.microsoft.com/office/drawing/2014/main" id="{2119B387-F1A8-40E0-84AD-09E41F8A0C24}"/>
              </a:ext>
            </a:extLst>
          </p:cNvPr>
          <p:cNvSpPr txBox="1"/>
          <p:nvPr/>
        </p:nvSpPr>
        <p:spPr>
          <a:xfrm>
            <a:off x="2137389" y="1960845"/>
            <a:ext cx="8912993" cy="2246769"/>
          </a:xfrm>
          <a:prstGeom prst="rect">
            <a:avLst/>
          </a:prstGeom>
          <a:solidFill>
            <a:schemeClr val="bg1"/>
          </a:solidFill>
          <a:ln w="25400">
            <a:noFill/>
          </a:ln>
        </p:spPr>
        <p:txBody>
          <a:bodyPr wrap="square" rtlCol="0">
            <a:spAutoFit/>
          </a:bodyPr>
          <a:lstStyle/>
          <a:p>
            <a:pPr marL="285750" marR="0" lvl="0" indent="-285750" algn="just" defTabSz="457200" rtl="0" eaLnBrk="1" fontAlgn="auto" latinLnBrk="0" hangingPunct="1">
              <a:lnSpc>
                <a:spcPct val="100000"/>
              </a:lnSpc>
              <a:spcBef>
                <a:spcPct val="20000"/>
              </a:spcBef>
              <a:spcAft>
                <a:spcPts val="600"/>
              </a:spcAft>
              <a:buClr>
                <a:srgbClr val="83992A"/>
              </a:buClr>
              <a:buSzPct val="115000"/>
              <a:buFontTx/>
              <a:buNone/>
              <a:tabLst/>
              <a:defRPr/>
            </a:pPr>
            <a:r>
              <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itchFamily="-72" charset="-128"/>
                <a:cs typeface="Times New Roman" panose="02020603050405020304" pitchFamily="18" charset="0"/>
              </a:rPr>
              <a:t>		</a:t>
            </a:r>
            <a:r>
              <a:rPr kumimoji="0" lang="en-US" sz="2400" b="0" i="0" u="none" strike="noStrike" kern="1200" cap="none" spc="0" normalizeH="0" baseline="0" noProof="0" dirty="0">
                <a:ln>
                  <a:noFill/>
                </a:ln>
                <a:solidFill>
                  <a:srgbClr val="00B050"/>
                </a:solidFill>
                <a:effectLst/>
                <a:uLnTx/>
                <a:uFillTx/>
                <a:ea typeface="ＭＳ Ｐゴシック" pitchFamily="-72" charset="-128"/>
                <a:cs typeface="Times New Roman" panose="02020603050405020304" pitchFamily="18" charset="0"/>
              </a:rPr>
              <a:t>	</a:t>
            </a:r>
            <a:r>
              <a:rPr kumimoji="0" lang="en-US" sz="2800" b="0" i="0" u="none" strike="noStrike" kern="1200" cap="none" spc="0" normalizeH="0" baseline="0" noProof="0" dirty="0">
                <a:ln>
                  <a:noFill/>
                </a:ln>
                <a:solidFill>
                  <a:srgbClr val="00B050"/>
                </a:solidFill>
                <a:effectLst/>
                <a:uLnTx/>
                <a:uFillTx/>
                <a:ea typeface="ＭＳ Ｐゴシック" pitchFamily="-72" charset="-128"/>
                <a:cs typeface="Times New Roman" panose="02020603050405020304" pitchFamily="18" charset="0"/>
              </a:rPr>
              <a:t>Shooting the ball, dribbling down the court, and winning are the reasons I enjoy playing basketball so much. </a:t>
            </a:r>
            <a:r>
              <a:rPr kumimoji="0" lang="en-US" sz="2800" b="0" i="0" u="none" strike="noStrike" kern="1200" cap="none" spc="0" normalizeH="0" baseline="0" noProof="0" dirty="0">
                <a:ln>
                  <a:noFill/>
                </a:ln>
                <a:solidFill>
                  <a:srgbClr val="FF0000"/>
                </a:solidFill>
                <a:effectLst/>
                <a:uLnTx/>
                <a:uFillTx/>
                <a:ea typeface="ＭＳ Ｐゴシック" pitchFamily="-72" charset="-128"/>
                <a:cs typeface="Times New Roman" panose="02020603050405020304" pitchFamily="18" charset="0"/>
              </a:rPr>
              <a:t>I think that basketball is the best sport on earth! </a:t>
            </a:r>
            <a:r>
              <a:rPr kumimoji="0" lang="en-US" sz="2800" b="0" i="0" u="none" strike="noStrike" kern="1200" cap="none" spc="0" normalizeH="0" baseline="0" noProof="0" dirty="0">
                <a:ln>
                  <a:noFill/>
                </a:ln>
                <a:solidFill>
                  <a:srgbClr val="0070C0"/>
                </a:solidFill>
                <a:effectLst/>
                <a:uLnTx/>
                <a:uFillTx/>
                <a:ea typeface="ＭＳ Ｐゴシック" pitchFamily="-72" charset="-128"/>
                <a:cs typeface="Times New Roman" panose="02020603050405020304" pitchFamily="18" charset="0"/>
              </a:rPr>
              <a:t>I hope that everyone gets to play basketball at least once in their lifetime.</a:t>
            </a:r>
            <a:endParaRPr kumimoji="0" lang="en-US" sz="2400" b="0" i="0" u="none" strike="noStrike" kern="1200" cap="none" spc="0" normalizeH="0" baseline="0" noProof="0" dirty="0">
              <a:ln>
                <a:noFill/>
              </a:ln>
              <a:solidFill>
                <a:srgbClr val="00B050"/>
              </a:solidFill>
              <a:effectLst/>
              <a:uLnTx/>
              <a:uFillTx/>
              <a:ea typeface="ＭＳ Ｐゴシック" pitchFamily="-72" charset="-128"/>
              <a:cs typeface="Times New Roman" panose="02020603050405020304" pitchFamily="18" charset="0"/>
            </a:endParaRPr>
          </a:p>
        </p:txBody>
      </p:sp>
      <p:sp>
        <p:nvSpPr>
          <p:cNvPr id="12" name="Title 4">
            <a:extLst>
              <a:ext uri="{FF2B5EF4-FFF2-40B4-BE49-F238E27FC236}">
                <a16:creationId xmlns:a16="http://schemas.microsoft.com/office/drawing/2014/main" id="{4087E354-296A-476A-AB0D-DDA09AD405D5}"/>
              </a:ext>
            </a:extLst>
          </p:cNvPr>
          <p:cNvSpPr txBox="1">
            <a:spLocks noGrp="1"/>
          </p:cNvSpPr>
          <p:nvPr>
            <p:ph type="title"/>
          </p:nvPr>
        </p:nvSpPr>
        <p:spPr>
          <a:xfrm>
            <a:off x="1230486" y="808929"/>
            <a:ext cx="10738589" cy="703263"/>
          </a:xfrm>
          <a:prstGeom prst="rect">
            <a:avLst/>
          </a:prstGeom>
          <a:solidFill>
            <a:schemeClr val="bg1"/>
          </a:solidFill>
        </p:spPr>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j-lt"/>
                <a:ea typeface="+mn-ea"/>
                <a:cs typeface="+mn-cs"/>
              </a:defRPr>
            </a:lvl1pPr>
          </a:lstStyle>
          <a:p>
            <a: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CONCLUSION</a:t>
            </a:r>
            <a:b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sz="4800" dirty="0">
                <a:solidFill>
                  <a:schemeClr val="tx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“c” PARAGRAPH</a:t>
            </a:r>
            <a:br>
              <a:rPr lang="en-US" sz="48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endParaRPr lang="en-US" sz="4800" dirty="0">
              <a:solidFill>
                <a:schemeClr val="tx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pic>
        <p:nvPicPr>
          <p:cNvPr id="14" name="Picture 13">
            <a:extLst>
              <a:ext uri="{FF2B5EF4-FFF2-40B4-BE49-F238E27FC236}">
                <a16:creationId xmlns:a16="http://schemas.microsoft.com/office/drawing/2014/main" id="{82894BEB-2F43-EBC0-0763-F01983E72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494106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9B4320-B2B0-4FD5-8DA8-2C9AB260F6F6}"/>
              </a:ext>
            </a:extLst>
          </p:cNvPr>
          <p:cNvSpPr>
            <a:spLocks noGrp="1"/>
          </p:cNvSpPr>
          <p:nvPr>
            <p:ph type="title"/>
          </p:nvPr>
        </p:nvSpPr>
        <p:spPr>
          <a:xfrm>
            <a:off x="1141312" y="2310626"/>
            <a:ext cx="10894863" cy="2066831"/>
          </a:xfrm>
        </p:spPr>
        <p:txBody>
          <a:bodyPr/>
          <a:lstStyle/>
          <a:p>
            <a:pPr>
              <a:lnSpc>
                <a:spcPct val="100000"/>
              </a:lnSpc>
            </a:pPr>
            <a:r>
              <a:rPr lang="en-US" dirty="0"/>
              <a:t>TEXT-BASED</a:t>
            </a:r>
            <a:br>
              <a:rPr lang="en-US" dirty="0"/>
            </a:br>
            <a:r>
              <a:rPr lang="en-US" dirty="0"/>
              <a:t>EXPOSITORY WRITING</a:t>
            </a:r>
          </a:p>
        </p:txBody>
      </p:sp>
      <p:pic>
        <p:nvPicPr>
          <p:cNvPr id="9" name="Picture 8">
            <a:extLst>
              <a:ext uri="{FF2B5EF4-FFF2-40B4-BE49-F238E27FC236}">
                <a16:creationId xmlns:a16="http://schemas.microsoft.com/office/drawing/2014/main" id="{9BDB5415-7EF4-4015-A96A-9177C6A72B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2899" y="4558567"/>
            <a:ext cx="3159091" cy="1458042"/>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832573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FA65C90-709F-410D-B7BA-F58F5FAF83EA}"/>
              </a:ext>
            </a:extLst>
          </p:cNvPr>
          <p:cNvSpPr txBox="1"/>
          <p:nvPr/>
        </p:nvSpPr>
        <p:spPr>
          <a:xfrm>
            <a:off x="6996839" y="989140"/>
            <a:ext cx="604567" cy="455777"/>
          </a:xfrm>
          <a:prstGeom prst="rect">
            <a:avLst/>
          </a:prstGeom>
          <a:solidFill>
            <a:schemeClr val="bg1"/>
          </a:solidFill>
        </p:spPr>
        <p:txBody>
          <a:bodyPr wrap="square" rtlCol="0">
            <a:spAutoFit/>
          </a:bodyPr>
          <a:lstStyle/>
          <a:p>
            <a:endParaRPr lang="en-US" dirty="0"/>
          </a:p>
        </p:txBody>
      </p:sp>
      <p:sp>
        <p:nvSpPr>
          <p:cNvPr id="20" name="Title 7">
            <a:extLst>
              <a:ext uri="{FF2B5EF4-FFF2-40B4-BE49-F238E27FC236}">
                <a16:creationId xmlns:a16="http://schemas.microsoft.com/office/drawing/2014/main" id="{771AAD58-C27B-4535-B6F8-0A167AF44D11}"/>
              </a:ext>
            </a:extLst>
          </p:cNvPr>
          <p:cNvSpPr>
            <a:spLocks noGrp="1"/>
          </p:cNvSpPr>
          <p:nvPr>
            <p:ph type="title"/>
          </p:nvPr>
        </p:nvSpPr>
        <p:spPr>
          <a:xfrm>
            <a:off x="1081971" y="289771"/>
            <a:ext cx="11031925" cy="1035007"/>
          </a:xfrm>
          <a:noFill/>
        </p:spPr>
        <p:txBody>
          <a:bodyPr>
            <a:noAutofit/>
          </a:body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EXPOSITORY PLANNING: </a:t>
            </a:r>
            <a:b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ITC OUTLINE</a:t>
            </a:r>
          </a:p>
        </p:txBody>
      </p:sp>
      <p:sp>
        <p:nvSpPr>
          <p:cNvPr id="27" name="Title 7">
            <a:extLst>
              <a:ext uri="{FF2B5EF4-FFF2-40B4-BE49-F238E27FC236}">
                <a16:creationId xmlns:a16="http://schemas.microsoft.com/office/drawing/2014/main" id="{993D966C-382E-4051-91B7-4FB8890B58ED}"/>
              </a:ext>
            </a:extLst>
          </p:cNvPr>
          <p:cNvSpPr txBox="1">
            <a:spLocks/>
          </p:cNvSpPr>
          <p:nvPr/>
        </p:nvSpPr>
        <p:spPr>
          <a:xfrm>
            <a:off x="6343651" y="272247"/>
            <a:ext cx="4914899" cy="7032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36" name="TextBox 35">
            <a:extLst>
              <a:ext uri="{FF2B5EF4-FFF2-40B4-BE49-F238E27FC236}">
                <a16:creationId xmlns:a16="http://schemas.microsoft.com/office/drawing/2014/main" id="{E134F06E-CE71-403C-ADBC-D04CC689B695}"/>
              </a:ext>
            </a:extLst>
          </p:cNvPr>
          <p:cNvSpPr txBox="1"/>
          <p:nvPr/>
        </p:nvSpPr>
        <p:spPr>
          <a:xfrm>
            <a:off x="11564306" y="182879"/>
            <a:ext cx="183712" cy="369332"/>
          </a:xfrm>
          <a:prstGeom prst="rect">
            <a:avLst/>
          </a:prstGeom>
          <a:solidFill>
            <a:schemeClr val="bg1"/>
          </a:solidFill>
        </p:spPr>
        <p:txBody>
          <a:bodyPr wrap="square" rtlCol="0">
            <a:spAutoFit/>
          </a:bodyPr>
          <a:lstStyle/>
          <a:p>
            <a:endParaRPr lang="en-US" dirty="0"/>
          </a:p>
        </p:txBody>
      </p:sp>
      <p:grpSp>
        <p:nvGrpSpPr>
          <p:cNvPr id="2" name="Group 1">
            <a:extLst>
              <a:ext uri="{FF2B5EF4-FFF2-40B4-BE49-F238E27FC236}">
                <a16:creationId xmlns:a16="http://schemas.microsoft.com/office/drawing/2014/main" id="{2EA6D899-4638-497D-DB0D-7EB829ED649A}"/>
              </a:ext>
            </a:extLst>
          </p:cNvPr>
          <p:cNvGrpSpPr/>
          <p:nvPr/>
        </p:nvGrpSpPr>
        <p:grpSpPr>
          <a:xfrm>
            <a:off x="1499701" y="1743987"/>
            <a:ext cx="10170350" cy="5006906"/>
            <a:chOff x="1437709" y="1743987"/>
            <a:chExt cx="10170350" cy="5006906"/>
          </a:xfrm>
        </p:grpSpPr>
        <p:sp>
          <p:nvSpPr>
            <p:cNvPr id="28" name="Content Placeholder 2">
              <a:extLst>
                <a:ext uri="{FF2B5EF4-FFF2-40B4-BE49-F238E27FC236}">
                  <a16:creationId xmlns:a16="http://schemas.microsoft.com/office/drawing/2014/main" id="{6583903E-4683-4263-B74E-AB1084007D75}"/>
                </a:ext>
              </a:extLst>
            </p:cNvPr>
            <p:cNvSpPr txBox="1">
              <a:spLocks/>
            </p:cNvSpPr>
            <p:nvPr/>
          </p:nvSpPr>
          <p:spPr>
            <a:xfrm>
              <a:off x="3447556" y="1743987"/>
              <a:ext cx="6534259" cy="3691002"/>
            </a:xfrm>
            <a:prstGeom prst="rect">
              <a:avLst/>
            </a:prstGeom>
            <a:solidFill>
              <a:schemeClr val="bg1"/>
            </a:solidFill>
            <a:ln w="25400">
              <a:solidFill>
                <a:schemeClr val="tx1"/>
              </a:solidFill>
            </a:ln>
            <a:effectLst>
              <a:outerShdw blurRad="50800" dist="38100" dir="5400000" algn="t" rotWithShape="0">
                <a:prstClr val="black">
                  <a:alpha val="40000"/>
                </a:prstClr>
              </a:outerShdw>
            </a:effectLst>
          </p:spPr>
          <p:txBody>
            <a:bodyPr>
              <a:normAutofit lnSpcReduction="1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1800" dirty="0">
                  <a:latin typeface="Gisha" panose="020B0502040204020203" pitchFamily="34" charset="-79"/>
                  <a:cs typeface="Gisha" panose="020B0502040204020203" pitchFamily="34" charset="-79"/>
                </a:rPr>
                <a:t>I      ______________________</a:t>
              </a:r>
            </a:p>
            <a:p>
              <a:pPr marL="0" indent="0">
                <a:buFont typeface="Arial" panose="020B0604020202020204" pitchFamily="34" charset="0"/>
                <a:buNone/>
              </a:pPr>
              <a:r>
                <a:rPr lang="en-US" sz="1800" dirty="0">
                  <a:latin typeface="Gisha" panose="020B0502040204020203" pitchFamily="34" charset="-79"/>
                  <a:cs typeface="Gisha" panose="020B0502040204020203" pitchFamily="34" charset="-79"/>
                </a:rPr>
                <a:t>T1   ______________________		a. _____________</a:t>
              </a:r>
            </a:p>
            <a:p>
              <a:pPr marL="0" indent="0">
                <a:spcAft>
                  <a:spcPts val="1200"/>
                </a:spcAft>
                <a:buFont typeface="Arial" panose="020B0604020202020204" pitchFamily="34" charset="0"/>
                <a:buNone/>
              </a:pPr>
              <a:r>
                <a:rPr lang="en-US" sz="1800" dirty="0">
                  <a:latin typeface="Gisha" panose="020B0502040204020203" pitchFamily="34" charset="-79"/>
                  <a:cs typeface="Gisha" panose="020B0502040204020203" pitchFamily="34" charset="-79"/>
                </a:rPr>
                <a:t>				b. _____________</a:t>
              </a:r>
            </a:p>
            <a:p>
              <a:pPr marL="0" indent="0">
                <a:buFont typeface="Arial" panose="020B0604020202020204" pitchFamily="34" charset="0"/>
                <a:buNone/>
              </a:pPr>
              <a:r>
                <a:rPr lang="en-US" sz="1800" dirty="0">
                  <a:latin typeface="Gisha" panose="020B0502040204020203" pitchFamily="34" charset="-79"/>
                  <a:cs typeface="Gisha" panose="020B0502040204020203" pitchFamily="34" charset="-79"/>
                </a:rPr>
                <a:t>T2   ______________________		a. _____________</a:t>
              </a:r>
            </a:p>
            <a:p>
              <a:pPr marL="0" indent="0">
                <a:spcAft>
                  <a:spcPts val="1200"/>
                </a:spcAft>
                <a:buFont typeface="Arial" panose="020B0604020202020204" pitchFamily="34" charset="0"/>
                <a:buNone/>
              </a:pPr>
              <a:r>
                <a:rPr lang="en-US" sz="1800" dirty="0">
                  <a:latin typeface="Gisha" panose="020B0502040204020203" pitchFamily="34" charset="-79"/>
                  <a:cs typeface="Gisha" panose="020B0502040204020203" pitchFamily="34" charset="-79"/>
                </a:rPr>
                <a:t>				b. _____________</a:t>
              </a:r>
            </a:p>
            <a:p>
              <a:pPr marL="0" indent="0">
                <a:buFont typeface="Arial" panose="020B0604020202020204" pitchFamily="34" charset="0"/>
                <a:buNone/>
              </a:pPr>
              <a:r>
                <a:rPr lang="en-US" sz="1800" dirty="0">
                  <a:latin typeface="Gisha" panose="020B0502040204020203" pitchFamily="34" charset="-79"/>
                  <a:cs typeface="Gisha" panose="020B0502040204020203" pitchFamily="34" charset="-79"/>
                </a:rPr>
                <a:t>T3   ______________________		a. _____________</a:t>
              </a:r>
            </a:p>
            <a:p>
              <a:pPr marL="0" indent="0">
                <a:spcAft>
                  <a:spcPts val="1200"/>
                </a:spcAft>
                <a:buFont typeface="Arial" panose="020B0604020202020204" pitchFamily="34" charset="0"/>
                <a:buNone/>
              </a:pPr>
              <a:r>
                <a:rPr lang="en-US" sz="1800" dirty="0">
                  <a:latin typeface="Gisha" panose="020B0502040204020203" pitchFamily="34" charset="-79"/>
                  <a:cs typeface="Gisha" panose="020B0502040204020203" pitchFamily="34" charset="-79"/>
                </a:rPr>
                <a:t>				b. _____________</a:t>
              </a:r>
            </a:p>
            <a:p>
              <a:pPr marL="0" indent="0">
                <a:buFont typeface="Arial" panose="020B0604020202020204" pitchFamily="34" charset="0"/>
                <a:buNone/>
              </a:pPr>
              <a:r>
                <a:rPr lang="en-US" sz="1800" dirty="0">
                  <a:latin typeface="Gisha" panose="020B0502040204020203" pitchFamily="34" charset="-79"/>
                  <a:cs typeface="Gisha" panose="020B0502040204020203" pitchFamily="34" charset="-79"/>
                </a:rPr>
                <a:t>C     ______________________</a:t>
              </a:r>
            </a:p>
          </p:txBody>
        </p:sp>
        <p:sp>
          <p:nvSpPr>
            <p:cNvPr id="29" name="Oval 28">
              <a:extLst>
                <a:ext uri="{FF2B5EF4-FFF2-40B4-BE49-F238E27FC236}">
                  <a16:creationId xmlns:a16="http://schemas.microsoft.com/office/drawing/2014/main" id="{CDAB39D1-33E6-4A32-8E0D-8E5746495829}"/>
                </a:ext>
              </a:extLst>
            </p:cNvPr>
            <p:cNvSpPr/>
            <p:nvPr/>
          </p:nvSpPr>
          <p:spPr>
            <a:xfrm>
              <a:off x="1437709" y="2645491"/>
              <a:ext cx="1436270" cy="1409995"/>
            </a:xfrm>
            <a:prstGeom prst="ellipse">
              <a:avLst/>
            </a:prstGeom>
            <a:solidFill>
              <a:srgbClr val="9F61A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CB626A52-8373-405B-9749-211B0BF2790D}"/>
                </a:ext>
              </a:extLst>
            </p:cNvPr>
            <p:cNvSpPr txBox="1"/>
            <p:nvPr/>
          </p:nvSpPr>
          <p:spPr>
            <a:xfrm>
              <a:off x="1633816" y="2714017"/>
              <a:ext cx="1065176" cy="1200329"/>
            </a:xfrm>
            <a:prstGeom prst="rect">
              <a:avLst/>
            </a:prstGeom>
            <a:noFill/>
          </p:spPr>
          <p:txBody>
            <a:bodyPr wrap="square" rtlCol="0">
              <a:spAutoFit/>
            </a:bodyPr>
            <a:lstStyle/>
            <a:p>
              <a:pPr algn="ctr"/>
              <a:r>
                <a:rPr lang="en-US" dirty="0">
                  <a:solidFill>
                    <a:schemeClr val="bg1"/>
                  </a:solidFill>
                </a:rPr>
                <a:t>3 big topics from the text</a:t>
              </a:r>
            </a:p>
          </p:txBody>
        </p:sp>
        <p:cxnSp>
          <p:nvCxnSpPr>
            <p:cNvPr id="31" name="Straight Arrow Connector 30">
              <a:extLst>
                <a:ext uri="{FF2B5EF4-FFF2-40B4-BE49-F238E27FC236}">
                  <a16:creationId xmlns:a16="http://schemas.microsoft.com/office/drawing/2014/main" id="{5FCF5651-72A8-4287-AC69-7D1689661FCB}"/>
                </a:ext>
              </a:extLst>
            </p:cNvPr>
            <p:cNvCxnSpPr/>
            <p:nvPr/>
          </p:nvCxnSpPr>
          <p:spPr>
            <a:xfrm flipV="1">
              <a:off x="2729036" y="2490293"/>
              <a:ext cx="520095" cy="29407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A0A1F9A-B0E6-43CC-8F69-4E5B024DEFD4}"/>
                </a:ext>
              </a:extLst>
            </p:cNvPr>
            <p:cNvCxnSpPr>
              <a:cxnSpLocks/>
            </p:cNvCxnSpPr>
            <p:nvPr/>
          </p:nvCxnSpPr>
          <p:spPr>
            <a:xfrm flipV="1">
              <a:off x="2934067" y="3314182"/>
              <a:ext cx="344587"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BD3385D-363D-42CC-AB28-FD07A5873918}"/>
                </a:ext>
              </a:extLst>
            </p:cNvPr>
            <p:cNvCxnSpPr>
              <a:cxnSpLocks/>
            </p:cNvCxnSpPr>
            <p:nvPr/>
          </p:nvCxnSpPr>
          <p:spPr>
            <a:xfrm>
              <a:off x="2729036" y="3815451"/>
              <a:ext cx="508921" cy="30869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78548D0A-5392-41D6-8BE1-D6DE90E17727}"/>
                </a:ext>
              </a:extLst>
            </p:cNvPr>
            <p:cNvSpPr/>
            <p:nvPr/>
          </p:nvSpPr>
          <p:spPr>
            <a:xfrm>
              <a:off x="10074257" y="2719120"/>
              <a:ext cx="1533802" cy="1405021"/>
            </a:xfrm>
            <a:prstGeom prst="ellipse">
              <a:avLst/>
            </a:prstGeom>
            <a:solidFill>
              <a:srgbClr val="9F61A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85D4D171-0331-435E-B88A-56DFCA99BFB8}"/>
                </a:ext>
              </a:extLst>
            </p:cNvPr>
            <p:cNvSpPr txBox="1"/>
            <p:nvPr/>
          </p:nvSpPr>
          <p:spPr>
            <a:xfrm>
              <a:off x="10194434" y="2883141"/>
              <a:ext cx="1379203" cy="923330"/>
            </a:xfrm>
            <a:prstGeom prst="rect">
              <a:avLst/>
            </a:prstGeom>
            <a:noFill/>
          </p:spPr>
          <p:txBody>
            <a:bodyPr wrap="square" rtlCol="0">
              <a:spAutoFit/>
            </a:bodyPr>
            <a:lstStyle/>
            <a:p>
              <a:pPr algn="ctr"/>
              <a:r>
                <a:rPr lang="en-US" dirty="0">
                  <a:solidFill>
                    <a:schemeClr val="bg1"/>
                  </a:solidFill>
                </a:rPr>
                <a:t>a/b =</a:t>
              </a:r>
            </a:p>
            <a:p>
              <a:pPr algn="ctr"/>
              <a:r>
                <a:rPr lang="en-US" dirty="0">
                  <a:solidFill>
                    <a:schemeClr val="bg1"/>
                  </a:solidFill>
                </a:rPr>
                <a:t>details or examples</a:t>
              </a:r>
            </a:p>
          </p:txBody>
        </p:sp>
        <p:sp>
          <p:nvSpPr>
            <p:cNvPr id="37" name="TextBox 36">
              <a:extLst>
                <a:ext uri="{FF2B5EF4-FFF2-40B4-BE49-F238E27FC236}">
                  <a16:creationId xmlns:a16="http://schemas.microsoft.com/office/drawing/2014/main" id="{A54FDBA3-94D8-4FE4-B0DA-9D03D409D62E}"/>
                </a:ext>
              </a:extLst>
            </p:cNvPr>
            <p:cNvSpPr txBox="1"/>
            <p:nvPr/>
          </p:nvSpPr>
          <p:spPr>
            <a:xfrm>
              <a:off x="3088380" y="5550564"/>
              <a:ext cx="7016518" cy="1200329"/>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3C3C3C"/>
                  </a:solidFill>
                  <a:effectLst/>
                  <a:uLnTx/>
                  <a:uFillTx/>
                  <a:ea typeface="ＭＳ Ｐゴシック" pitchFamily="-72" charset="-128"/>
                  <a:cs typeface="Times New Roman" panose="02020603050405020304" pitchFamily="18" charset="0"/>
                </a:rPr>
                <a:t>When writing text-based informative/expository essays,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3C3C3C"/>
                  </a:solidFill>
                  <a:effectLst/>
                  <a:uLnTx/>
                  <a:uFillTx/>
                  <a:ea typeface="ＭＳ Ｐゴシック" pitchFamily="-72" charset="-128"/>
                  <a:cs typeface="Times New Roman" panose="02020603050405020304" pitchFamily="18" charset="0"/>
                </a:rPr>
                <a:t>the 3 topics must come from the passage set.</a:t>
              </a:r>
            </a:p>
          </p:txBody>
        </p:sp>
      </p:grpSp>
      <p:pic>
        <p:nvPicPr>
          <p:cNvPr id="16" name="Picture 15">
            <a:extLst>
              <a:ext uri="{FF2B5EF4-FFF2-40B4-BE49-F238E27FC236}">
                <a16:creationId xmlns:a16="http://schemas.microsoft.com/office/drawing/2014/main" id="{8D9A42C1-2187-72E2-40B4-192EDCD237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6713149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B301B4A-55BD-4DCF-8006-F8A367482DB0}"/>
              </a:ext>
            </a:extLst>
          </p:cNvPr>
          <p:cNvSpPr>
            <a:spLocks noGrp="1"/>
          </p:cNvSpPr>
          <p:nvPr>
            <p:ph type="title"/>
          </p:nvPr>
        </p:nvSpPr>
        <p:spPr>
          <a:xfrm>
            <a:off x="1265321" y="155448"/>
            <a:ext cx="4914899" cy="703279"/>
          </a:xfrm>
        </p:spPr>
        <p:txBody>
          <a:bodyPr>
            <a:noAutofit/>
          </a:bodyPr>
          <a:lstStyle/>
          <a:p>
            <a:pPr algn="ctr"/>
            <a:r>
              <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PLANNING</a:t>
            </a:r>
          </a:p>
        </p:txBody>
      </p:sp>
      <p:sp>
        <p:nvSpPr>
          <p:cNvPr id="11" name="Title 7">
            <a:extLst>
              <a:ext uri="{FF2B5EF4-FFF2-40B4-BE49-F238E27FC236}">
                <a16:creationId xmlns:a16="http://schemas.microsoft.com/office/drawing/2014/main" id="{22BBA5DC-E3A2-451B-9BA1-284F9FB898BD}"/>
              </a:ext>
            </a:extLst>
          </p:cNvPr>
          <p:cNvSpPr txBox="1">
            <a:spLocks/>
          </p:cNvSpPr>
          <p:nvPr/>
        </p:nvSpPr>
        <p:spPr>
          <a:xfrm>
            <a:off x="6305551" y="329397"/>
            <a:ext cx="4914899" cy="7032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2" name="TextBox 11">
            <a:extLst>
              <a:ext uri="{FF2B5EF4-FFF2-40B4-BE49-F238E27FC236}">
                <a16:creationId xmlns:a16="http://schemas.microsoft.com/office/drawing/2014/main" id="{274BED15-6549-4022-BD0E-5B99680F74D4}"/>
              </a:ext>
            </a:extLst>
          </p:cNvPr>
          <p:cNvSpPr txBox="1"/>
          <p:nvPr/>
        </p:nvSpPr>
        <p:spPr>
          <a:xfrm>
            <a:off x="6627944" y="217233"/>
            <a:ext cx="5048249" cy="808938"/>
          </a:xfrm>
          <a:prstGeom prst="rect">
            <a:avLst/>
          </a:prstGeom>
          <a:noFill/>
        </p:spPr>
        <p:txBody>
          <a:bodyPr wrap="square" rtlCol="0">
            <a:spAutoFit/>
          </a:bodyPr>
          <a:lstStyle/>
          <a:p>
            <a:endParaRPr lang="en-US" dirty="0"/>
          </a:p>
        </p:txBody>
      </p:sp>
      <p:sp>
        <p:nvSpPr>
          <p:cNvPr id="15" name="Content Placeholder 2">
            <a:extLst>
              <a:ext uri="{FF2B5EF4-FFF2-40B4-BE49-F238E27FC236}">
                <a16:creationId xmlns:a16="http://schemas.microsoft.com/office/drawing/2014/main" id="{DF92EE92-D1A7-44BB-975A-8B26BB9E4D85}"/>
              </a:ext>
            </a:extLst>
          </p:cNvPr>
          <p:cNvSpPr txBox="1">
            <a:spLocks noGrp="1"/>
          </p:cNvSpPr>
          <p:nvPr>
            <p:ph sz="half" idx="1"/>
          </p:nvPr>
        </p:nvSpPr>
        <p:spPr>
          <a:xfrm>
            <a:off x="1151120" y="2571113"/>
            <a:ext cx="4914900" cy="3732640"/>
          </a:xfrm>
          <a:prstGeom prst="rect">
            <a:avLst/>
          </a:prstGeom>
          <a:ln w="38100">
            <a:solidFill>
              <a:schemeClr val="tx1"/>
            </a:solidFill>
          </a:ln>
          <a:effectLst/>
        </p:spPr>
        <p:txBody>
          <a:bodyPr>
            <a:normAutofit lnSpcReduction="1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03225">
              <a:spcAft>
                <a:spcPts val="1200"/>
              </a:spcAft>
              <a:buFont typeface="Arial" panose="020B0604020202020204" pitchFamily="34" charset="0"/>
              <a:buNone/>
            </a:pPr>
            <a:r>
              <a:rPr lang="en-US" sz="1800" dirty="0">
                <a:highlight>
                  <a:srgbClr val="FFFF00"/>
                </a:highlight>
                <a:latin typeface="+mn-lt"/>
                <a:cs typeface="Gisha" panose="020B0502040204020203" pitchFamily="34" charset="-79"/>
              </a:rPr>
              <a:t>I     alligators</a:t>
            </a:r>
          </a:p>
          <a:p>
            <a:pPr marL="0" indent="0">
              <a:buFont typeface="Arial" panose="020B0604020202020204" pitchFamily="34" charset="0"/>
              <a:buNone/>
            </a:pPr>
            <a:r>
              <a:rPr lang="en-US" sz="1800" dirty="0">
                <a:highlight>
                  <a:srgbClr val="00FFFF"/>
                </a:highlight>
                <a:latin typeface="+mn-lt"/>
                <a:cs typeface="Gisha" panose="020B0502040204020203" pitchFamily="34" charset="-79"/>
              </a:rPr>
              <a:t>T1   species</a:t>
            </a:r>
            <a:r>
              <a:rPr lang="en-US" sz="1800" dirty="0">
                <a:latin typeface="+mn-lt"/>
                <a:cs typeface="Gisha" panose="020B0502040204020203" pitchFamily="34" charset="-79"/>
              </a:rPr>
              <a:t>		</a:t>
            </a:r>
            <a:r>
              <a:rPr lang="en-US" sz="1800" dirty="0">
                <a:highlight>
                  <a:srgbClr val="00FFFF"/>
                </a:highlight>
                <a:latin typeface="+mn-lt"/>
                <a:cs typeface="Gisha" panose="020B0502040204020203" pitchFamily="34" charset="-79"/>
              </a:rPr>
              <a:t>a. American</a:t>
            </a:r>
          </a:p>
          <a:p>
            <a:pPr marL="0" indent="0">
              <a:spcAft>
                <a:spcPts val="1200"/>
              </a:spcAft>
              <a:buFont typeface="Arial" panose="020B0604020202020204" pitchFamily="34" charset="0"/>
              <a:buNone/>
            </a:pPr>
            <a:r>
              <a:rPr lang="en-US" sz="1800" dirty="0">
                <a:latin typeface="+mn-lt"/>
                <a:cs typeface="Gisha" panose="020B0502040204020203" pitchFamily="34" charset="-79"/>
              </a:rPr>
              <a:t>			</a:t>
            </a:r>
            <a:r>
              <a:rPr lang="en-US" sz="1800" dirty="0">
                <a:highlight>
                  <a:srgbClr val="00FFFF"/>
                </a:highlight>
                <a:latin typeface="+mn-lt"/>
                <a:cs typeface="Gisha" panose="020B0502040204020203" pitchFamily="34" charset="-79"/>
              </a:rPr>
              <a:t>b. Chinese     </a:t>
            </a:r>
          </a:p>
          <a:p>
            <a:pPr marL="0" indent="0">
              <a:buFont typeface="Arial" panose="020B0604020202020204" pitchFamily="34" charset="0"/>
              <a:buNone/>
            </a:pPr>
            <a:r>
              <a:rPr lang="en-US" sz="1800" dirty="0">
                <a:highlight>
                  <a:srgbClr val="00FF00"/>
                </a:highlight>
                <a:latin typeface="+mn-lt"/>
                <a:cs typeface="Gisha" panose="020B0502040204020203" pitchFamily="34" charset="-79"/>
              </a:rPr>
              <a:t>T2   type of reptile</a:t>
            </a:r>
            <a:r>
              <a:rPr lang="en-US" sz="1800" dirty="0">
                <a:latin typeface="+mn-lt"/>
                <a:cs typeface="Gisha" panose="020B0502040204020203" pitchFamily="34" charset="-79"/>
              </a:rPr>
              <a:t>	</a:t>
            </a:r>
            <a:r>
              <a:rPr lang="en-US" sz="1800" dirty="0">
                <a:highlight>
                  <a:srgbClr val="00FF00"/>
                </a:highlight>
                <a:latin typeface="+mn-lt"/>
                <a:cs typeface="Gisha" panose="020B0502040204020203" pitchFamily="34" charset="-79"/>
              </a:rPr>
              <a:t>a. cold-blooded</a:t>
            </a:r>
          </a:p>
          <a:p>
            <a:pPr marL="0" indent="0">
              <a:spcAft>
                <a:spcPts val="1200"/>
              </a:spcAft>
              <a:buFont typeface="Arial" panose="020B0604020202020204" pitchFamily="34" charset="0"/>
              <a:buNone/>
            </a:pPr>
            <a:r>
              <a:rPr lang="en-US" sz="1800" dirty="0">
                <a:latin typeface="+mn-lt"/>
                <a:cs typeface="Gisha" panose="020B0502040204020203" pitchFamily="34" charset="-79"/>
              </a:rPr>
              <a:t>			</a:t>
            </a:r>
            <a:r>
              <a:rPr lang="en-US" sz="1800" dirty="0">
                <a:highlight>
                  <a:srgbClr val="00FF00"/>
                </a:highlight>
                <a:latin typeface="+mn-lt"/>
                <a:cs typeface="Gisha" panose="020B0502040204020203" pitchFamily="34" charset="-79"/>
              </a:rPr>
              <a:t>b. eggs</a:t>
            </a:r>
          </a:p>
          <a:p>
            <a:pPr marL="0" indent="0" defTabSz="392113">
              <a:buFont typeface="Arial" panose="020B0604020202020204" pitchFamily="34" charset="0"/>
              <a:buNone/>
            </a:pPr>
            <a:r>
              <a:rPr lang="en-US" sz="1800" dirty="0">
                <a:highlight>
                  <a:srgbClr val="F6C0DE"/>
                </a:highlight>
                <a:latin typeface="+mn-lt"/>
                <a:cs typeface="Gisha" panose="020B0502040204020203" pitchFamily="34" charset="-79"/>
              </a:rPr>
              <a:t>T3   habitats</a:t>
            </a:r>
            <a:r>
              <a:rPr lang="en-US" sz="1800" dirty="0">
                <a:latin typeface="+mn-lt"/>
                <a:cs typeface="Gisha" panose="020B0502040204020203" pitchFamily="34" charset="-79"/>
              </a:rPr>
              <a:t>				</a:t>
            </a:r>
            <a:r>
              <a:rPr lang="en-US" sz="1800" dirty="0">
                <a:highlight>
                  <a:srgbClr val="F6C0DE"/>
                </a:highlight>
                <a:latin typeface="+mn-lt"/>
                <a:cs typeface="Gisha" panose="020B0502040204020203" pitchFamily="34" charset="-79"/>
              </a:rPr>
              <a:t>a. freshwater</a:t>
            </a:r>
          </a:p>
          <a:p>
            <a:pPr marL="0" indent="0">
              <a:spcAft>
                <a:spcPts val="1200"/>
              </a:spcAft>
              <a:buFont typeface="Arial" panose="020B0604020202020204" pitchFamily="34" charset="0"/>
              <a:buNone/>
            </a:pPr>
            <a:r>
              <a:rPr lang="en-US" sz="1800" dirty="0">
                <a:latin typeface="+mn-lt"/>
                <a:cs typeface="Gisha" panose="020B0502040204020203" pitchFamily="34" charset="-79"/>
              </a:rPr>
              <a:t>			</a:t>
            </a:r>
            <a:r>
              <a:rPr lang="en-US" sz="1800" dirty="0">
                <a:highlight>
                  <a:srgbClr val="F6C0DE"/>
                </a:highlight>
                <a:latin typeface="+mn-lt"/>
                <a:cs typeface="Gisha" panose="020B0502040204020203" pitchFamily="34" charset="-79"/>
              </a:rPr>
              <a:t>b. holes</a:t>
            </a:r>
          </a:p>
          <a:p>
            <a:pPr marL="0" indent="0">
              <a:spcAft>
                <a:spcPts val="1200"/>
              </a:spcAft>
              <a:buFont typeface="Arial" panose="020B0604020202020204" pitchFamily="34" charset="0"/>
              <a:buNone/>
            </a:pPr>
            <a:r>
              <a:rPr lang="en-US" sz="1800" dirty="0">
                <a:highlight>
                  <a:srgbClr val="C0C0C0"/>
                </a:highlight>
                <a:latin typeface="+mn-lt"/>
                <a:cs typeface="Gisha" panose="020B0502040204020203" pitchFamily="34" charset="-79"/>
              </a:rPr>
              <a:t>C   alligators</a:t>
            </a:r>
          </a:p>
        </p:txBody>
      </p:sp>
      <p:sp>
        <p:nvSpPr>
          <p:cNvPr id="17" name="TextBox 16">
            <a:extLst>
              <a:ext uri="{FF2B5EF4-FFF2-40B4-BE49-F238E27FC236}">
                <a16:creationId xmlns:a16="http://schemas.microsoft.com/office/drawing/2014/main" id="{63BA0259-C2E3-419F-9E2C-BE3289DB8C23}"/>
              </a:ext>
            </a:extLst>
          </p:cNvPr>
          <p:cNvSpPr txBox="1"/>
          <p:nvPr/>
        </p:nvSpPr>
        <p:spPr>
          <a:xfrm>
            <a:off x="1151120" y="923544"/>
            <a:ext cx="4914900" cy="1200329"/>
          </a:xfrm>
          <a:prstGeom prst="rect">
            <a:avLst/>
          </a:prstGeom>
          <a:noFill/>
          <a:ln w="38100">
            <a:solidFill>
              <a:schemeClr val="tx1"/>
            </a:solidFill>
          </a:ln>
        </p:spPr>
        <p:txBody>
          <a:bodyPr wrap="square" rtlCol="0">
            <a:spAutoFit/>
          </a:bodyPr>
          <a:lstStyle/>
          <a:p>
            <a:pPr algn="just"/>
            <a:r>
              <a:rPr lang="en-US" b="1" u="sng" dirty="0">
                <a:solidFill>
                  <a:srgbClr val="E32D91"/>
                </a:solidFill>
                <a:effectLst>
                  <a:outerShdw blurRad="38100" dist="38100" dir="2700000" algn="tl">
                    <a:srgbClr val="000000">
                      <a:alpha val="43137"/>
                    </a:srgbClr>
                  </a:outerShdw>
                </a:effectLst>
                <a:cs typeface="Gisha" panose="020B0502040204020203" pitchFamily="34" charset="-79"/>
              </a:rPr>
              <a:t>Prompt</a:t>
            </a:r>
            <a:r>
              <a:rPr lang="en-US" b="1" dirty="0">
                <a:solidFill>
                  <a:srgbClr val="E32D91"/>
                </a:solidFill>
                <a:effectLst>
                  <a:outerShdw blurRad="38100" dist="38100" dir="2700000" algn="tl">
                    <a:srgbClr val="000000">
                      <a:alpha val="43137"/>
                    </a:srgbClr>
                  </a:outerShdw>
                </a:effectLst>
                <a:cs typeface="Gisha" panose="020B0502040204020203" pitchFamily="34" charset="-79"/>
              </a:rPr>
              <a:t>: </a:t>
            </a:r>
            <a:r>
              <a:rPr lang="en-US" dirty="0">
                <a:cs typeface="Gisha" panose="020B0502040204020203" pitchFamily="34" charset="-79"/>
              </a:rPr>
              <a:t>Write an informative essay to present to your class about alligators. Use information from the passages in your essay.</a:t>
            </a:r>
            <a:endParaRPr lang="en-US" sz="2000" b="1" dirty="0">
              <a:cs typeface="Gisha" panose="020B0502040204020203" pitchFamily="34" charset="-79"/>
            </a:endParaRPr>
          </a:p>
        </p:txBody>
      </p:sp>
      <p:sp>
        <p:nvSpPr>
          <p:cNvPr id="18" name="Title 7">
            <a:extLst>
              <a:ext uri="{FF2B5EF4-FFF2-40B4-BE49-F238E27FC236}">
                <a16:creationId xmlns:a16="http://schemas.microsoft.com/office/drawing/2014/main" id="{427844BF-7858-4040-822D-10307AFB7C2D}"/>
              </a:ext>
            </a:extLst>
          </p:cNvPr>
          <p:cNvSpPr txBox="1">
            <a:spLocks/>
          </p:cNvSpPr>
          <p:nvPr/>
        </p:nvSpPr>
        <p:spPr>
          <a:xfrm>
            <a:off x="6635964" y="155448"/>
            <a:ext cx="5321716" cy="70327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ORGANIZATION</a:t>
            </a:r>
          </a:p>
        </p:txBody>
      </p:sp>
      <p:sp>
        <p:nvSpPr>
          <p:cNvPr id="20" name="Content Placeholder 19">
            <a:extLst>
              <a:ext uri="{FF2B5EF4-FFF2-40B4-BE49-F238E27FC236}">
                <a16:creationId xmlns:a16="http://schemas.microsoft.com/office/drawing/2014/main" id="{72837918-72A0-4144-B437-1DD6EA74EA39}"/>
              </a:ext>
            </a:extLst>
          </p:cNvPr>
          <p:cNvSpPr>
            <a:spLocks noGrp="1"/>
          </p:cNvSpPr>
          <p:nvPr>
            <p:ph sz="half" idx="2"/>
          </p:nvPr>
        </p:nvSpPr>
        <p:spPr>
          <a:xfrm>
            <a:off x="6178117" y="919990"/>
            <a:ext cx="5938933" cy="5390268"/>
          </a:xfrm>
          <a:solidFill>
            <a:schemeClr val="bg1"/>
          </a:solidFill>
          <a:ln w="38100">
            <a:solidFill>
              <a:srgbClr val="000000"/>
            </a:solidFill>
          </a:ln>
        </p:spPr>
        <p:txBody>
          <a:bodyPr>
            <a:noAutofit/>
          </a:bodyPr>
          <a:lstStyle/>
          <a:p>
            <a:pPr marL="0" indent="0" algn="just">
              <a:buNone/>
            </a:pPr>
            <a:r>
              <a:rPr lang="en-US" sz="1000" dirty="0"/>
              <a:t>	</a:t>
            </a:r>
            <a:r>
              <a:rPr lang="en-US" sz="1000" dirty="0">
                <a:highlight>
                  <a:srgbClr val="FFFF00"/>
                </a:highlight>
              </a:rPr>
              <a:t>Did you know that the largest ever recorded alligator measured 19.2 feet? Alligators are interesting because there are two different species, they are a type of reptile, and they live in various habitats. Alligators aren’t as scary once you learn more about them.</a:t>
            </a:r>
          </a:p>
          <a:p>
            <a:pPr marL="0" indent="0" algn="just">
              <a:buNone/>
            </a:pPr>
            <a:r>
              <a:rPr lang="en-US" sz="1000" dirty="0"/>
              <a:t>	</a:t>
            </a:r>
            <a:r>
              <a:rPr lang="en-US" sz="1000" dirty="0">
                <a:highlight>
                  <a:srgbClr val="00FFFF"/>
                </a:highlight>
              </a:rPr>
              <a:t>First, there are two different species of alligators in the world. According to the text Alligators at Risk, the most well-known type of alligator is the American alligator. The American alligator lives in the wetlands of the Southern United States. It was listed under the Endangered Species Act, and it was illegal to hunt them. Another type of alligator species is the Chinese alligator. The author states in Alligators at Risk that the Chinese alligator looks very similar to the American alligator. However, these reptiles are much smaller. There are also far fewer Chinese alligators than American alligators because they are listed as critically endangered. Alligators are fascinating animals, and it is important to know the similarities and differences between the two species.</a:t>
            </a:r>
          </a:p>
          <a:p>
            <a:pPr marL="0" indent="0" algn="just">
              <a:buNone/>
            </a:pPr>
            <a:r>
              <a:rPr lang="en-US" sz="1000" dirty="0"/>
              <a:t>	</a:t>
            </a:r>
            <a:r>
              <a:rPr lang="en-US" sz="1000" dirty="0">
                <a:highlight>
                  <a:srgbClr val="00FF00"/>
                </a:highlight>
              </a:rPr>
              <a:t>Second, alligators are animals classified as reptiles. Based on the information in Alligators at Risk, alligators fall into the category of reptiles because they are cold-blooded. Cold-blooded means their environment controls their body temperature, and they have scales for protection. When their body temperature is too low, they warm up by laying in the sun. Similarly, alligators are classified as reptiles because they lay eggs in nests. Baby alligators are either male or female based on the temperature of the nest that the eggs are in. In the article Alligators at Risk, it states that if the nest is above 93 degrees the eggs will be male, and if it is cooler than that the eggs will end up being female. After learning about the characteristics of reptiles, I can understand why alligators are classified this way.</a:t>
            </a:r>
          </a:p>
          <a:p>
            <a:pPr marL="0" indent="0" algn="just">
              <a:buNone/>
            </a:pPr>
            <a:r>
              <a:rPr lang="en-US" sz="1000" dirty="0"/>
              <a:t>	</a:t>
            </a:r>
            <a:r>
              <a:rPr lang="en-US" sz="1000" dirty="0">
                <a:highlight>
                  <a:srgbClr val="F6C0DE"/>
                </a:highlight>
              </a:rPr>
              <a:t>Third, alligators are adapted to live in various habitats. In paragraph one of Habitats, it says that you can find alligators in freshwater habitats like rivers, as well as brackish habitats such as swamps. Brackish means the water is saltier than fresh water, but not as salty as seawater. Freshwater and brackish water habitats are the perfect places for alligators to live and lay eggs. Another habitat alligators live in are holes that they create in swamps. According to the text Habitats, the author says they dig these holes by using their body parts such as their feet and tail. Alligator holes are very useful because they help alligators keep cool in the hot weather and also camouflage them from their prey so that they can capture meals easily. It is important to know where alligators like to live so that we can make sure we protect those areas from destruction.</a:t>
            </a:r>
          </a:p>
          <a:p>
            <a:pPr marL="0" indent="0" algn="just">
              <a:buNone/>
            </a:pPr>
            <a:r>
              <a:rPr lang="en-US" sz="1000" dirty="0"/>
              <a:t>	</a:t>
            </a:r>
            <a:r>
              <a:rPr lang="en-US" sz="1000" dirty="0">
                <a:highlight>
                  <a:srgbClr val="C0C0C0"/>
                </a:highlight>
              </a:rPr>
              <a:t>In conclusion, alligators are remarkable because there are two different species, they are a type of reptile, and they live in various habitats. I think everyone should learn more about alligators so they can understand this mysterious creature. Alligators are an important part of their ecosystem.</a:t>
            </a:r>
          </a:p>
        </p:txBody>
      </p:sp>
      <p:cxnSp>
        <p:nvCxnSpPr>
          <p:cNvPr id="23" name="Straight Arrow Connector 22">
            <a:extLst>
              <a:ext uri="{FF2B5EF4-FFF2-40B4-BE49-F238E27FC236}">
                <a16:creationId xmlns:a16="http://schemas.microsoft.com/office/drawing/2014/main" id="{D05E202A-3CE3-4D25-A9AD-A17BFB644060}"/>
              </a:ext>
            </a:extLst>
          </p:cNvPr>
          <p:cNvCxnSpPr/>
          <p:nvPr/>
        </p:nvCxnSpPr>
        <p:spPr>
          <a:xfrm>
            <a:off x="5600167" y="473334"/>
            <a:ext cx="1188197"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D04560C-E803-75B4-3627-F2481750E4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2188781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04B2520-7747-4DFF-891A-6A379076CFA7}"/>
              </a:ext>
            </a:extLst>
          </p:cNvPr>
          <p:cNvSpPr txBox="1"/>
          <p:nvPr/>
        </p:nvSpPr>
        <p:spPr>
          <a:xfrm>
            <a:off x="7005233" y="1046290"/>
            <a:ext cx="604567" cy="455777"/>
          </a:xfrm>
          <a:prstGeom prst="rect">
            <a:avLst/>
          </a:prstGeom>
          <a:solidFill>
            <a:schemeClr val="bg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369523F7-5E6B-43E3-993D-6003C6294497}"/>
              </a:ext>
            </a:extLst>
          </p:cNvPr>
          <p:cNvSpPr txBox="1">
            <a:spLocks noGrp="1"/>
          </p:cNvSpPr>
          <p:nvPr>
            <p:ph sz="half" idx="1"/>
          </p:nvPr>
        </p:nvSpPr>
        <p:spPr>
          <a:xfrm>
            <a:off x="1121559" y="3253860"/>
            <a:ext cx="7534897" cy="1699586"/>
          </a:xfrm>
          <a:prstGeom prst="rect">
            <a:avLst/>
          </a:prstGeom>
          <a:solidFill>
            <a:schemeClr val="bg1"/>
          </a:solidFill>
        </p:spPr>
        <p:txBody>
          <a:bodyPr vert="horz" lIns="91440" tIns="45720" rIns="91440" bIns="45720" rtlCol="0" anchor="t">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just"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800" b="1" i="0" u="sng" strike="noStrike" kern="1200" cap="none" spc="0" normalizeH="0" baseline="0" noProof="0" dirty="0">
                <a:ln w="3175" cmpd="sng">
                  <a:noFill/>
                </a:ln>
                <a:solidFill>
                  <a:schemeClr val="tx2"/>
                </a:solidFill>
                <a:effectLst>
                  <a:outerShdw blurRad="38100" dist="38100" dir="2700000" algn="tl">
                    <a:srgbClr val="000000">
                      <a:alpha val="43137"/>
                    </a:srgbClr>
                  </a:outerShdw>
                </a:effectLst>
                <a:uLnTx/>
                <a:uFillTx/>
              </a:rPr>
              <a:t>Prompt</a:t>
            </a:r>
            <a:r>
              <a:rPr kumimoji="0" lang="en-US" sz="2800" b="1" i="0" strike="noStrike" kern="1200" cap="none" spc="0" normalizeH="0" baseline="0" noProof="0" dirty="0">
                <a:ln w="3175" cmpd="sng">
                  <a:noFill/>
                </a:ln>
                <a:solidFill>
                  <a:schemeClr val="tx2"/>
                </a:solidFill>
                <a:effectLst>
                  <a:outerShdw blurRad="38100" dist="38100" dir="2700000" algn="tl">
                    <a:srgbClr val="000000">
                      <a:alpha val="43137"/>
                    </a:srgbClr>
                  </a:outerShdw>
                </a:effectLst>
                <a:uLnTx/>
                <a:uFillTx/>
              </a:rPr>
              <a:t>: </a:t>
            </a:r>
            <a:r>
              <a:rPr kumimoji="0" lang="en-US" sz="2800"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Write an informative essay to present to your class about alligators. Use information from the passages in your essay. </a:t>
            </a:r>
          </a:p>
        </p:txBody>
      </p:sp>
      <p:sp>
        <p:nvSpPr>
          <p:cNvPr id="6" name="Title 7">
            <a:extLst>
              <a:ext uri="{FF2B5EF4-FFF2-40B4-BE49-F238E27FC236}">
                <a16:creationId xmlns:a16="http://schemas.microsoft.com/office/drawing/2014/main" id="{07DC7182-6441-4432-9DF0-7FEE351FCF0F}"/>
              </a:ext>
            </a:extLst>
          </p:cNvPr>
          <p:cNvSpPr>
            <a:spLocks noGrp="1"/>
          </p:cNvSpPr>
          <p:nvPr>
            <p:ph type="title"/>
          </p:nvPr>
        </p:nvSpPr>
        <p:spPr>
          <a:xfrm>
            <a:off x="606007" y="99106"/>
            <a:ext cx="11987340" cy="1427073"/>
          </a:xfrm>
          <a:noFill/>
        </p:spPr>
        <p:txBody>
          <a:bodyPr>
            <a:noAutofit/>
          </a:body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EXPOSITORY PROMPTS</a:t>
            </a:r>
            <a:b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endPar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sp>
        <p:nvSpPr>
          <p:cNvPr id="7" name="TextBox 6">
            <a:extLst>
              <a:ext uri="{FF2B5EF4-FFF2-40B4-BE49-F238E27FC236}">
                <a16:creationId xmlns:a16="http://schemas.microsoft.com/office/drawing/2014/main" id="{52DC25F0-B522-45DB-A9A1-117C751EA2C8}"/>
              </a:ext>
            </a:extLst>
          </p:cNvPr>
          <p:cNvSpPr txBox="1"/>
          <p:nvPr/>
        </p:nvSpPr>
        <p:spPr>
          <a:xfrm>
            <a:off x="1189718" y="1682125"/>
            <a:ext cx="7534897" cy="1384995"/>
          </a:xfrm>
          <a:prstGeom prst="rect">
            <a:avLst/>
          </a:prstGeom>
          <a:noFill/>
        </p:spPr>
        <p:txBody>
          <a:bodyPr wrap="square" rtlCol="0">
            <a:spAutoFit/>
          </a:bodyPr>
          <a:lstStyle/>
          <a:p>
            <a:r>
              <a:rPr lang="en-US" sz="2800" b="1" u="sng" dirty="0">
                <a:solidFill>
                  <a:srgbClr val="085DBC"/>
                </a:solidFill>
                <a:effectLst>
                  <a:outerShdw blurRad="38100" dist="38100" dir="2700000" algn="tl">
                    <a:srgbClr val="000000">
                      <a:alpha val="43137"/>
                    </a:srgbClr>
                  </a:outerShdw>
                </a:effectLst>
                <a:cs typeface="Gisha" panose="020B0502040204020203" pitchFamily="34" charset="-79"/>
              </a:rPr>
              <a:t>Passage Set</a:t>
            </a:r>
            <a:r>
              <a:rPr lang="en-US" sz="2800" b="1" dirty="0">
                <a:solidFill>
                  <a:srgbClr val="085DBC"/>
                </a:solidFill>
                <a:effectLst>
                  <a:outerShdw blurRad="38100" dist="38100" dir="2700000" algn="tl">
                    <a:srgbClr val="000000">
                      <a:alpha val="43137"/>
                    </a:srgbClr>
                  </a:outerShdw>
                </a:effectLst>
                <a:cs typeface="Gisha" panose="020B0502040204020203" pitchFamily="34" charset="-79"/>
              </a:rPr>
              <a:t>:</a:t>
            </a:r>
            <a:endParaRPr lang="en-US" sz="2800" dirty="0">
              <a:solidFill>
                <a:srgbClr val="085DBC"/>
              </a:solidFill>
              <a:effectLst>
                <a:outerShdw blurRad="38100" dist="38100" dir="2700000" algn="tl">
                  <a:srgbClr val="000000">
                    <a:alpha val="43137"/>
                  </a:srgbClr>
                </a:outerShdw>
              </a:effectLst>
              <a:cs typeface="Gisha" panose="020B0502040204020203" pitchFamily="34" charset="-79"/>
            </a:endParaRPr>
          </a:p>
          <a:p>
            <a:pPr lvl="2" indent="-342900">
              <a:buFont typeface="Arial" panose="020B0604020202020204" pitchFamily="34" charset="0"/>
              <a:buChar char="•"/>
            </a:pPr>
            <a:r>
              <a:rPr lang="en-US" sz="2800" dirty="0">
                <a:solidFill>
                  <a:srgbClr val="085DBC"/>
                </a:solidFill>
                <a:cs typeface="Gisha" panose="020B0502040204020203" pitchFamily="34" charset="-79"/>
              </a:rPr>
              <a:t>Alligators at Risk</a:t>
            </a:r>
          </a:p>
          <a:p>
            <a:pPr lvl="2" indent="-342900">
              <a:buFont typeface="Arial" panose="020B0604020202020204" pitchFamily="34" charset="0"/>
              <a:buChar char="•"/>
            </a:pPr>
            <a:r>
              <a:rPr lang="en-US" sz="2800" dirty="0">
                <a:solidFill>
                  <a:srgbClr val="085DBC"/>
                </a:solidFill>
                <a:cs typeface="Gisha" panose="020B0502040204020203" pitchFamily="34" charset="-79"/>
              </a:rPr>
              <a:t>Alligator Habitats</a:t>
            </a:r>
            <a:endParaRPr lang="en-US" sz="3200" b="1" dirty="0">
              <a:latin typeface="Gisha" panose="020B0502040204020203" pitchFamily="34" charset="-79"/>
              <a:cs typeface="Gisha" panose="020B0502040204020203" pitchFamily="34" charset="-79"/>
            </a:endParaRPr>
          </a:p>
        </p:txBody>
      </p:sp>
      <p:grpSp>
        <p:nvGrpSpPr>
          <p:cNvPr id="12" name="Group 11">
            <a:extLst>
              <a:ext uri="{FF2B5EF4-FFF2-40B4-BE49-F238E27FC236}">
                <a16:creationId xmlns:a16="http://schemas.microsoft.com/office/drawing/2014/main" id="{DB9F59E4-E47D-4568-839D-28B365857F78}"/>
              </a:ext>
            </a:extLst>
          </p:cNvPr>
          <p:cNvGrpSpPr/>
          <p:nvPr/>
        </p:nvGrpSpPr>
        <p:grpSpPr>
          <a:xfrm>
            <a:off x="8896783" y="1824083"/>
            <a:ext cx="3079887" cy="4124234"/>
            <a:chOff x="5209560" y="1923275"/>
            <a:chExt cx="3079887" cy="4124234"/>
          </a:xfrm>
        </p:grpSpPr>
        <p:pic>
          <p:nvPicPr>
            <p:cNvPr id="8" name="Picture 7">
              <a:extLst>
                <a:ext uri="{FF2B5EF4-FFF2-40B4-BE49-F238E27FC236}">
                  <a16:creationId xmlns:a16="http://schemas.microsoft.com/office/drawing/2014/main" id="{3D1CA65C-DA23-4329-A5AF-19A53CB32710}"/>
                </a:ext>
              </a:extLst>
            </p:cNvPr>
            <p:cNvPicPr preferRelativeResize="0">
              <a:picLocks/>
            </p:cNvPicPr>
            <p:nvPr/>
          </p:nvPicPr>
          <p:blipFill>
            <a:blip r:embed="rId3"/>
            <a:stretch>
              <a:fillRect/>
            </a:stretch>
          </p:blipFill>
          <p:spPr>
            <a:xfrm>
              <a:off x="6149751" y="3002557"/>
              <a:ext cx="2139696" cy="3044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450B0786-F87F-4E73-AC39-83B08F3FC067}"/>
                </a:ext>
              </a:extLst>
            </p:cNvPr>
            <p:cNvPicPr>
              <a:picLocks noChangeAspect="1"/>
            </p:cNvPicPr>
            <p:nvPr/>
          </p:nvPicPr>
          <p:blipFill>
            <a:blip r:embed="rId4"/>
            <a:stretch>
              <a:fillRect/>
            </a:stretch>
          </p:blipFill>
          <p:spPr>
            <a:xfrm>
              <a:off x="5891307" y="2661952"/>
              <a:ext cx="2134879" cy="3044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0B43549A-00AB-4E29-B9F5-CCFEC7A02AE7}"/>
                </a:ext>
              </a:extLst>
            </p:cNvPr>
            <p:cNvPicPr preferRelativeResize="0">
              <a:picLocks/>
            </p:cNvPicPr>
            <p:nvPr/>
          </p:nvPicPr>
          <p:blipFill>
            <a:blip r:embed="rId5"/>
            <a:stretch>
              <a:fillRect/>
            </a:stretch>
          </p:blipFill>
          <p:spPr>
            <a:xfrm>
              <a:off x="5621818" y="2265586"/>
              <a:ext cx="2139696" cy="3044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61971263-A325-4087-BF6C-C9B5747027DA}"/>
                </a:ext>
              </a:extLst>
            </p:cNvPr>
            <p:cNvPicPr preferRelativeResize="0">
              <a:picLocks/>
            </p:cNvPicPr>
            <p:nvPr/>
          </p:nvPicPr>
          <p:blipFill>
            <a:blip r:embed="rId6"/>
            <a:stretch>
              <a:fillRect/>
            </a:stretch>
          </p:blipFill>
          <p:spPr>
            <a:xfrm>
              <a:off x="5209560" y="1923275"/>
              <a:ext cx="2139696" cy="3044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3" name="TextBox 12">
            <a:extLst>
              <a:ext uri="{FF2B5EF4-FFF2-40B4-BE49-F238E27FC236}">
                <a16:creationId xmlns:a16="http://schemas.microsoft.com/office/drawing/2014/main" id="{13AB4685-E8F9-4F21-BFA8-8CCFB83BC3ED}"/>
              </a:ext>
            </a:extLst>
          </p:cNvPr>
          <p:cNvSpPr txBox="1"/>
          <p:nvPr/>
        </p:nvSpPr>
        <p:spPr>
          <a:xfrm>
            <a:off x="4875900" y="5297665"/>
            <a:ext cx="3040346" cy="1231106"/>
          </a:xfrm>
          <a:prstGeom prst="rect">
            <a:avLst/>
          </a:prstGeom>
          <a:solidFill>
            <a:schemeClr val="bg1"/>
          </a:solidFill>
          <a:ln w="38100">
            <a:noFill/>
          </a:ln>
        </p:spPr>
        <p:txBody>
          <a:bodyPr wrap="square" rtlCol="0">
            <a:spAutoFit/>
          </a:bodyPr>
          <a:lstStyle/>
          <a:p>
            <a:pPr algn="ctr"/>
            <a:r>
              <a:rPr lang="en-US" sz="2000" dirty="0">
                <a:solidFill>
                  <a:srgbClr val="E32D91"/>
                </a:solidFill>
                <a:effectLst>
                  <a:outerShdw blurRad="38100" dist="38100" dir="2700000" algn="tl">
                    <a:srgbClr val="000000">
                      <a:alpha val="43137"/>
                    </a:srgbClr>
                  </a:outerShdw>
                </a:effectLst>
                <a:cs typeface="Gisha" panose="020B0502040204020203" pitchFamily="34" charset="-79"/>
              </a:rPr>
              <a:t>Teaching Tip: </a:t>
            </a:r>
          </a:p>
          <a:p>
            <a:pPr algn="ctr"/>
            <a:r>
              <a:rPr lang="en-US" dirty="0">
                <a:latin typeface="Times New Roman" panose="02020603050405020304" pitchFamily="18" charset="0"/>
                <a:cs typeface="Times New Roman" panose="02020603050405020304" pitchFamily="18" charset="0"/>
              </a:rPr>
              <a:t>Use different prompts based on the same text set to easily differentiate task complexity. </a:t>
            </a:r>
          </a:p>
        </p:txBody>
      </p:sp>
      <p:pic>
        <p:nvPicPr>
          <p:cNvPr id="14" name="Picture 13" descr="A picture containing person, hand, posing, arm&#10;&#10;Description automatically generated">
            <a:extLst>
              <a:ext uri="{FF2B5EF4-FFF2-40B4-BE49-F238E27FC236}">
                <a16:creationId xmlns:a16="http://schemas.microsoft.com/office/drawing/2014/main" id="{781E9BE6-7EF7-4E4F-9296-FEAB70666F2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095629" y="5537137"/>
            <a:ext cx="2003780" cy="1335853"/>
          </a:xfrm>
          <a:prstGeom prst="rect">
            <a:avLst/>
          </a:prstGeom>
        </p:spPr>
      </p:pic>
      <p:pic>
        <p:nvPicPr>
          <p:cNvPr id="17" name="Picture 16">
            <a:extLst>
              <a:ext uri="{FF2B5EF4-FFF2-40B4-BE49-F238E27FC236}">
                <a16:creationId xmlns:a16="http://schemas.microsoft.com/office/drawing/2014/main" id="{8E082A54-2FB9-BCCE-45A2-04834F829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2775138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DAE97A86-48D9-F689-D1CF-344C2B329DFC}"/>
              </a:ext>
            </a:extLst>
          </p:cNvPr>
          <p:cNvSpPr txBox="1">
            <a:spLocks/>
          </p:cNvSpPr>
          <p:nvPr/>
        </p:nvSpPr>
        <p:spPr>
          <a:xfrm>
            <a:off x="605233" y="154888"/>
            <a:ext cx="11987340" cy="1427073"/>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EXPOSITORY PROMPTS</a:t>
            </a:r>
            <a:br>
              <a:rPr lang="en-US"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ANALYZING PROMPTS</a:t>
            </a:r>
          </a:p>
        </p:txBody>
      </p:sp>
      <p:sp>
        <p:nvSpPr>
          <p:cNvPr id="6" name="TextBox 5">
            <a:extLst>
              <a:ext uri="{FF2B5EF4-FFF2-40B4-BE49-F238E27FC236}">
                <a16:creationId xmlns:a16="http://schemas.microsoft.com/office/drawing/2014/main" id="{9C56DF7E-4B96-63CE-2AD9-094B2D8902DD}"/>
              </a:ext>
            </a:extLst>
          </p:cNvPr>
          <p:cNvSpPr txBox="1"/>
          <p:nvPr/>
        </p:nvSpPr>
        <p:spPr>
          <a:xfrm>
            <a:off x="1462401" y="1378078"/>
            <a:ext cx="10273004" cy="4154984"/>
          </a:xfrm>
          <a:prstGeom prst="rect">
            <a:avLst/>
          </a:prstGeom>
          <a:noFill/>
        </p:spPr>
        <p:txBody>
          <a:bodyPr wrap="square" rtlCol="0">
            <a:spAutoFit/>
          </a:bodyPr>
          <a:lstStyle/>
          <a:p>
            <a:pPr algn="ctr"/>
            <a:r>
              <a:rPr lang="en-US" sz="3600" b="1" dirty="0">
                <a:solidFill>
                  <a:srgbClr val="03D0C4"/>
                </a:solidFill>
                <a:effectLst>
                  <a:outerShdw blurRad="38100" dist="38100" dir="2700000" algn="tl">
                    <a:srgbClr val="000000">
                      <a:alpha val="43137"/>
                    </a:srgbClr>
                  </a:outerShdw>
                </a:effectLst>
              </a:rPr>
              <a:t>As easy as 1…2…3…</a:t>
            </a:r>
          </a:p>
          <a:p>
            <a:endParaRPr lang="en-US" sz="1200" dirty="0"/>
          </a:p>
          <a:p>
            <a:pPr marL="342900" indent="-342900">
              <a:buAutoNum type="arabicPeriod"/>
            </a:pPr>
            <a:r>
              <a:rPr lang="en-US" sz="2400" dirty="0">
                <a:solidFill>
                  <a:srgbClr val="E32D91"/>
                </a:solidFill>
                <a:effectLst>
                  <a:outerShdw blurRad="38100" dist="38100" dir="2700000" algn="tl">
                    <a:srgbClr val="000000">
                      <a:alpha val="43137"/>
                    </a:srgbClr>
                  </a:outerShdw>
                </a:effectLst>
              </a:rPr>
              <a:t>What are the keywords? </a:t>
            </a:r>
          </a:p>
          <a:p>
            <a:r>
              <a:rPr lang="en-US" sz="2400" dirty="0"/>
              <a:t>	Circle them.</a:t>
            </a:r>
          </a:p>
          <a:p>
            <a:endParaRPr lang="en-US" sz="1200" dirty="0"/>
          </a:p>
          <a:p>
            <a:r>
              <a:rPr lang="en-US" sz="2400" dirty="0">
                <a:solidFill>
                  <a:srgbClr val="E32D91"/>
                </a:solidFill>
                <a:effectLst>
                  <a:outerShdw blurRad="38100" dist="38100" dir="2700000" algn="tl">
                    <a:srgbClr val="000000">
                      <a:alpha val="43137"/>
                    </a:srgbClr>
                  </a:outerShdw>
                </a:effectLst>
              </a:rPr>
              <a:t>2. What is this prompt asking us to write about?</a:t>
            </a:r>
          </a:p>
          <a:p>
            <a:r>
              <a:rPr lang="en-US" sz="2400" dirty="0"/>
              <a:t>	Restate the prompt in your own words.</a:t>
            </a:r>
          </a:p>
          <a:p>
            <a:endParaRPr lang="en-US" sz="1200" dirty="0"/>
          </a:p>
          <a:p>
            <a:r>
              <a:rPr lang="en-US" sz="2400" dirty="0">
                <a:solidFill>
                  <a:srgbClr val="E32D91"/>
                </a:solidFill>
                <a:effectLst>
                  <a:outerShdw blurRad="38100" dist="38100" dir="2700000" algn="tl">
                    <a:srgbClr val="000000">
                      <a:alpha val="43137"/>
                    </a:srgbClr>
                  </a:outerShdw>
                </a:effectLst>
              </a:rPr>
              <a:t>3. Is this prompt asking us to write about anything specific or just a topic in general?</a:t>
            </a:r>
            <a:endParaRPr lang="en-US" sz="1200" dirty="0">
              <a:solidFill>
                <a:srgbClr val="E32D91"/>
              </a:solidFill>
              <a:effectLst>
                <a:outerShdw blurRad="38100" dist="38100" dir="2700000" algn="tl">
                  <a:srgbClr val="000000">
                    <a:alpha val="43137"/>
                  </a:srgbClr>
                </a:outerShdw>
              </a:effectLst>
            </a:endParaRPr>
          </a:p>
          <a:p>
            <a:pPr lvl="1"/>
            <a:r>
              <a:rPr lang="en-US" sz="2400" dirty="0"/>
              <a:t>	Decide if this is an open-ended, general information prompt 	or if it is requiring a response based on a specific topic. </a:t>
            </a:r>
          </a:p>
        </p:txBody>
      </p:sp>
      <p:sp>
        <p:nvSpPr>
          <p:cNvPr id="7" name="TextBox 6">
            <a:extLst>
              <a:ext uri="{FF2B5EF4-FFF2-40B4-BE49-F238E27FC236}">
                <a16:creationId xmlns:a16="http://schemas.microsoft.com/office/drawing/2014/main" id="{DF7200AF-7C44-020E-F940-630BE8619785}"/>
              </a:ext>
            </a:extLst>
          </p:cNvPr>
          <p:cNvSpPr txBox="1"/>
          <p:nvPr/>
        </p:nvSpPr>
        <p:spPr>
          <a:xfrm>
            <a:off x="1352347" y="5717728"/>
            <a:ext cx="4408373" cy="830997"/>
          </a:xfrm>
          <a:prstGeom prst="rect">
            <a:avLst/>
          </a:prstGeom>
          <a:solidFill>
            <a:schemeClr val="bg1"/>
          </a:solidFill>
          <a:ln w="38100">
            <a:noFill/>
          </a:ln>
        </p:spPr>
        <p:txBody>
          <a:bodyPr wrap="square" rtlCol="0">
            <a:spAutoFit/>
          </a:bodyPr>
          <a:lstStyle/>
          <a:p>
            <a:pPr algn="ctr"/>
            <a:r>
              <a:rPr lang="en-US" sz="1600" dirty="0">
                <a:solidFill>
                  <a:srgbClr val="E32D91"/>
                </a:solidFill>
                <a:effectLst>
                  <a:outerShdw blurRad="38100" dist="38100" dir="2700000" algn="tl">
                    <a:srgbClr val="000000">
                      <a:alpha val="43137"/>
                    </a:srgbClr>
                  </a:outerShdw>
                </a:effectLst>
                <a:cs typeface="Gisha" panose="020B0502040204020203" pitchFamily="34" charset="-79"/>
              </a:rPr>
              <a:t>Teaching Tip: </a:t>
            </a:r>
            <a:endParaRPr lang="en-US" sz="1600" dirty="0">
              <a:solidFill>
                <a:srgbClr val="E32D9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1600" dirty="0">
                <a:latin typeface="Times New Roman" panose="02020603050405020304" pitchFamily="18" charset="0"/>
                <a:cs typeface="Times New Roman" panose="02020603050405020304" pitchFamily="18" charset="0"/>
              </a:rPr>
              <a:t>There are multiple lessons at the beginning of each section focused just on analyzing prompts.</a:t>
            </a:r>
            <a:endParaRPr lang="en-US" sz="1600" dirty="0">
              <a:cs typeface="Gisha" panose="020B0502040204020203" pitchFamily="34" charset="-79"/>
            </a:endParaRPr>
          </a:p>
        </p:txBody>
      </p:sp>
      <p:pic>
        <p:nvPicPr>
          <p:cNvPr id="8" name="Picture 7" descr="A picture containing person, hand, posing, arm&#10;&#10;Description automatically generated">
            <a:extLst>
              <a:ext uri="{FF2B5EF4-FFF2-40B4-BE49-F238E27FC236}">
                <a16:creationId xmlns:a16="http://schemas.microsoft.com/office/drawing/2014/main" id="{FC9B9C34-71C7-847F-BFB6-E6D84AD4AE3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45339" y="5994389"/>
            <a:ext cx="1283462" cy="855641"/>
          </a:xfrm>
          <a:prstGeom prst="rect">
            <a:avLst/>
          </a:prstGeom>
        </p:spPr>
      </p:pic>
      <p:pic>
        <p:nvPicPr>
          <p:cNvPr id="2" name="Picture 1">
            <a:extLst>
              <a:ext uri="{FF2B5EF4-FFF2-40B4-BE49-F238E27FC236}">
                <a16:creationId xmlns:a16="http://schemas.microsoft.com/office/drawing/2014/main" id="{75E9E58C-DCFD-ACE6-92AC-73313D0C70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42986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80AD0E-FEEF-73E5-955F-3CE09E56A000}"/>
              </a:ext>
            </a:extLst>
          </p:cNvPr>
          <p:cNvSpPr>
            <a:spLocks noGrp="1"/>
          </p:cNvSpPr>
          <p:nvPr>
            <p:ph idx="1"/>
          </p:nvPr>
        </p:nvSpPr>
        <p:spPr>
          <a:xfrm>
            <a:off x="1364559" y="2152098"/>
            <a:ext cx="10529680" cy="4824413"/>
          </a:xfrm>
          <a:noFill/>
        </p:spPr>
        <p:txBody>
          <a:bodyPr>
            <a:normAutofit/>
          </a:bodyPr>
          <a:lstStyle/>
          <a:p>
            <a:r>
              <a:rPr lang="en-US" dirty="0"/>
              <a:t>Three tests per year (2022-2023 field test)</a:t>
            </a:r>
          </a:p>
          <a:p>
            <a:pPr lvl="1"/>
            <a:r>
              <a:rPr lang="en-US" dirty="0"/>
              <a:t>PM1 and PM2 will be used for informational purposes.</a:t>
            </a:r>
          </a:p>
          <a:p>
            <a:pPr lvl="1"/>
            <a:r>
              <a:rPr lang="en-US" dirty="0"/>
              <a:t>PM3 will be a summative assessment and used for accountability.</a:t>
            </a:r>
          </a:p>
          <a:p>
            <a:pPr marL="457200" lvl="1" indent="0">
              <a:buNone/>
            </a:pPr>
            <a:r>
              <a:rPr lang="en-US" dirty="0"/>
              <a:t> </a:t>
            </a:r>
          </a:p>
          <a:p>
            <a:r>
              <a:rPr lang="en-US" dirty="0"/>
              <a:t>Testing Windows</a:t>
            </a:r>
          </a:p>
          <a:p>
            <a:pPr lvl="1"/>
            <a:r>
              <a:rPr lang="en-US" dirty="0"/>
              <a:t>PM1: August 15-September 30</a:t>
            </a:r>
          </a:p>
          <a:p>
            <a:pPr lvl="1"/>
            <a:r>
              <a:rPr lang="en-US" dirty="0"/>
              <a:t>PM2: December 5-January 27</a:t>
            </a:r>
          </a:p>
          <a:p>
            <a:pPr lvl="1"/>
            <a:r>
              <a:rPr lang="en-US" dirty="0"/>
              <a:t>PM3: May 1-June 2</a:t>
            </a:r>
          </a:p>
          <a:p>
            <a:pPr lvl="1"/>
            <a:endParaRPr lang="en-US" dirty="0"/>
          </a:p>
          <a:p>
            <a:r>
              <a:rPr lang="en-US" dirty="0"/>
              <a:t>Tests will be computer-adaptive through Cambium. </a:t>
            </a:r>
          </a:p>
        </p:txBody>
      </p:sp>
      <p:sp>
        <p:nvSpPr>
          <p:cNvPr id="4" name="Title 7">
            <a:extLst>
              <a:ext uri="{FF2B5EF4-FFF2-40B4-BE49-F238E27FC236}">
                <a16:creationId xmlns:a16="http://schemas.microsoft.com/office/drawing/2014/main" id="{B236030C-F628-C448-58F0-A7410C90CDC8}"/>
              </a:ext>
            </a:extLst>
          </p:cNvPr>
          <p:cNvSpPr txBox="1">
            <a:spLocks noGrp="1"/>
          </p:cNvSpPr>
          <p:nvPr>
            <p:ph type="title"/>
          </p:nvPr>
        </p:nvSpPr>
        <p:spPr>
          <a:xfrm>
            <a:off x="1104901" y="728062"/>
            <a:ext cx="11087099" cy="1064302"/>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4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FLORIDA ASSESSMENT OF STUDENT THINKING</a:t>
            </a:r>
            <a:endParaRPr lang="en-US" sz="3400" b="1" spc="600" dirty="0">
              <a:solidFill>
                <a:srgbClr val="03D0C4"/>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pic>
        <p:nvPicPr>
          <p:cNvPr id="5" name="Picture 4">
            <a:extLst>
              <a:ext uri="{FF2B5EF4-FFF2-40B4-BE49-F238E27FC236}">
                <a16:creationId xmlns:a16="http://schemas.microsoft.com/office/drawing/2014/main" id="{9769EF8B-5799-B4BF-957E-2EF1FF960F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0CC6A6AC-55FD-E379-F3B7-BCFF21885228}"/>
              </a:ext>
            </a:extLst>
          </p:cNvPr>
          <p:cNvSpPr txBox="1"/>
          <p:nvPr/>
        </p:nvSpPr>
        <p:spPr>
          <a:xfrm>
            <a:off x="1085849" y="1587008"/>
            <a:ext cx="12030544" cy="246221"/>
          </a:xfrm>
          <a:prstGeom prst="rect">
            <a:avLst/>
          </a:prstGeom>
          <a:noFill/>
        </p:spPr>
        <p:txBody>
          <a:bodyPr wrap="square">
            <a:spAutoFit/>
          </a:bodyPr>
          <a:lstStyle/>
          <a:p>
            <a:r>
              <a:rPr lang="en-US" sz="1000" spc="600" dirty="0">
                <a:solidFill>
                  <a:srgbClr val="E32D91"/>
                </a:solidFill>
                <a:ea typeface="PBButFirstCoffee" panose="02000603000000000000" pitchFamily="2" charset="0"/>
              </a:rPr>
              <a:t>https://www.fldoe.org/accountability/assessments/k-12-student-assessment/best/</a:t>
            </a:r>
            <a:endParaRPr lang="en-US" sz="1000" dirty="0">
              <a:solidFill>
                <a:srgbClr val="E32D91"/>
              </a:solidFill>
            </a:endParaRPr>
          </a:p>
        </p:txBody>
      </p:sp>
      <p:sp>
        <p:nvSpPr>
          <p:cNvPr id="8" name="TextBox 7">
            <a:extLst>
              <a:ext uri="{FF2B5EF4-FFF2-40B4-BE49-F238E27FC236}">
                <a16:creationId xmlns:a16="http://schemas.microsoft.com/office/drawing/2014/main" id="{28AECDFD-C873-4F2A-B981-8DC99B799396}"/>
              </a:ext>
            </a:extLst>
          </p:cNvPr>
          <p:cNvSpPr txBox="1"/>
          <p:nvPr/>
        </p:nvSpPr>
        <p:spPr>
          <a:xfrm>
            <a:off x="5367103" y="172362"/>
            <a:ext cx="2524593" cy="830997"/>
          </a:xfrm>
          <a:prstGeom prst="rect">
            <a:avLst/>
          </a:prstGeom>
          <a:noFill/>
        </p:spPr>
        <p:txBody>
          <a:bodyPr wrap="square">
            <a:spAutoFit/>
          </a:bodyPr>
          <a:lstStyle/>
          <a:p>
            <a:r>
              <a:rPr lang="en-US" sz="4800" b="1" spc="600" dirty="0">
                <a:solidFill>
                  <a:srgbClr val="03D0C4"/>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(FAST)</a:t>
            </a:r>
            <a:endParaRPr lang="en-US" sz="4800" dirty="0"/>
          </a:p>
        </p:txBody>
      </p:sp>
    </p:spTree>
    <p:extLst>
      <p:ext uri="{BB962C8B-B14F-4D97-AF65-F5344CB8AC3E}">
        <p14:creationId xmlns:p14="http://schemas.microsoft.com/office/powerpoint/2010/main" val="1606530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FCC9F8C-8622-40A1-BFE9-EFD99A0AA64E}"/>
              </a:ext>
            </a:extLst>
          </p:cNvPr>
          <p:cNvSpPr txBox="1"/>
          <p:nvPr/>
        </p:nvSpPr>
        <p:spPr>
          <a:xfrm>
            <a:off x="6958739" y="1046290"/>
            <a:ext cx="619462" cy="455777"/>
          </a:xfrm>
          <a:prstGeom prst="rect">
            <a:avLst/>
          </a:prstGeom>
          <a:solidFill>
            <a:schemeClr val="bg1"/>
          </a:solidFill>
        </p:spPr>
        <p:txBody>
          <a:bodyPr wrap="square" rtlCol="0">
            <a:spAutoFit/>
          </a:bodyPr>
          <a:lstStyle/>
          <a:p>
            <a:endParaRPr lang="en-US" dirty="0"/>
          </a:p>
        </p:txBody>
      </p:sp>
      <p:sp>
        <p:nvSpPr>
          <p:cNvPr id="6" name="Title 7">
            <a:extLst>
              <a:ext uri="{FF2B5EF4-FFF2-40B4-BE49-F238E27FC236}">
                <a16:creationId xmlns:a16="http://schemas.microsoft.com/office/drawing/2014/main" id="{07DC7182-6441-4432-9DF0-7FEE351FCF0F}"/>
              </a:ext>
            </a:extLst>
          </p:cNvPr>
          <p:cNvSpPr>
            <a:spLocks noGrp="1"/>
          </p:cNvSpPr>
          <p:nvPr>
            <p:ph type="title"/>
          </p:nvPr>
        </p:nvSpPr>
        <p:spPr>
          <a:xfrm>
            <a:off x="1058405" y="169682"/>
            <a:ext cx="11087101" cy="1335853"/>
          </a:xfrm>
          <a:noFill/>
        </p:spPr>
        <p:txBody>
          <a:bodyPr>
            <a:noAutofit/>
          </a:body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EXPOSITORY PLANNING</a:t>
            </a:r>
            <a:b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EXAMPLE</a:t>
            </a:r>
          </a:p>
        </p:txBody>
      </p:sp>
      <p:sp>
        <p:nvSpPr>
          <p:cNvPr id="13" name="Content Placeholder 2">
            <a:extLst>
              <a:ext uri="{FF2B5EF4-FFF2-40B4-BE49-F238E27FC236}">
                <a16:creationId xmlns:a16="http://schemas.microsoft.com/office/drawing/2014/main" id="{CD0C8F33-1811-4440-A825-AEDEE83DA873}"/>
              </a:ext>
            </a:extLst>
          </p:cNvPr>
          <p:cNvSpPr txBox="1">
            <a:spLocks noGrp="1"/>
          </p:cNvSpPr>
          <p:nvPr>
            <p:ph sz="half" idx="1"/>
          </p:nvPr>
        </p:nvSpPr>
        <p:spPr>
          <a:xfrm>
            <a:off x="6621253" y="2032997"/>
            <a:ext cx="5402477" cy="3987394"/>
          </a:xfrm>
          <a:prstGeom prst="rect">
            <a:avLst/>
          </a:prstGeom>
          <a:ln w="38100">
            <a:solidFill>
              <a:schemeClr val="tx1"/>
            </a:solidFill>
          </a:ln>
          <a:effectLst/>
        </p:spPr>
        <p:txBody>
          <a:bodyPr>
            <a:normAutofit fontScale="92500" lnSpcReduction="2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dirty="0">
                <a:latin typeface="+mn-lt"/>
                <a:cs typeface="Gisha" panose="020B0502040204020203" pitchFamily="34" charset="-79"/>
              </a:rPr>
              <a:t>I      alligators</a:t>
            </a:r>
          </a:p>
          <a:p>
            <a:pPr marL="0" indent="0">
              <a:buFont typeface="Arial" panose="020B0604020202020204" pitchFamily="34" charset="0"/>
              <a:buNone/>
            </a:pPr>
            <a:r>
              <a:rPr lang="en-US" dirty="0">
                <a:latin typeface="+mn-lt"/>
                <a:cs typeface="Gisha" panose="020B0502040204020203" pitchFamily="34" charset="-79"/>
              </a:rPr>
              <a:t>T1   species		a. American</a:t>
            </a:r>
          </a:p>
          <a:p>
            <a:pPr marL="0" indent="0">
              <a:spcAft>
                <a:spcPts val="1200"/>
              </a:spcAft>
              <a:buFont typeface="Arial" panose="020B0604020202020204" pitchFamily="34" charset="0"/>
              <a:buNone/>
            </a:pPr>
            <a:r>
              <a:rPr lang="en-US" dirty="0">
                <a:latin typeface="+mn-lt"/>
                <a:cs typeface="Gisha" panose="020B0502040204020203" pitchFamily="34" charset="-79"/>
              </a:rPr>
              <a:t>			b. Chinese     </a:t>
            </a:r>
          </a:p>
          <a:p>
            <a:pPr marL="0" indent="0">
              <a:buFont typeface="Arial" panose="020B0604020202020204" pitchFamily="34" charset="0"/>
              <a:buNone/>
            </a:pPr>
            <a:r>
              <a:rPr lang="en-US" dirty="0">
                <a:latin typeface="+mn-lt"/>
                <a:cs typeface="Gisha" panose="020B0502040204020203" pitchFamily="34" charset="-79"/>
              </a:rPr>
              <a:t>T2   type of reptile	a. cold-blooded</a:t>
            </a:r>
          </a:p>
          <a:p>
            <a:pPr marL="0" indent="0">
              <a:spcAft>
                <a:spcPts val="1200"/>
              </a:spcAft>
              <a:buFont typeface="Arial" panose="020B0604020202020204" pitchFamily="34" charset="0"/>
              <a:buNone/>
            </a:pPr>
            <a:r>
              <a:rPr lang="en-US" dirty="0">
                <a:latin typeface="+mn-lt"/>
                <a:cs typeface="Gisha" panose="020B0502040204020203" pitchFamily="34" charset="-79"/>
              </a:rPr>
              <a:t>			b. eggs</a:t>
            </a:r>
          </a:p>
          <a:p>
            <a:pPr marL="0" indent="0">
              <a:buFont typeface="Arial" panose="020B0604020202020204" pitchFamily="34" charset="0"/>
              <a:buNone/>
            </a:pPr>
            <a:r>
              <a:rPr lang="en-US" dirty="0">
                <a:latin typeface="+mn-lt"/>
                <a:cs typeface="Gisha" panose="020B0502040204020203" pitchFamily="34" charset="-79"/>
              </a:rPr>
              <a:t>T3  habitats		a. freshwater</a:t>
            </a:r>
          </a:p>
          <a:p>
            <a:pPr marL="0" indent="0">
              <a:spcAft>
                <a:spcPts val="1200"/>
              </a:spcAft>
              <a:buFont typeface="Arial" panose="020B0604020202020204" pitchFamily="34" charset="0"/>
              <a:buNone/>
            </a:pPr>
            <a:r>
              <a:rPr lang="en-US" dirty="0">
                <a:latin typeface="+mn-lt"/>
                <a:cs typeface="Gisha" panose="020B0502040204020203" pitchFamily="34" charset="-79"/>
              </a:rPr>
              <a:t>			b. holes</a:t>
            </a:r>
          </a:p>
          <a:p>
            <a:pPr marL="0" indent="0">
              <a:spcAft>
                <a:spcPts val="1200"/>
              </a:spcAft>
              <a:buFont typeface="Arial" panose="020B0604020202020204" pitchFamily="34" charset="0"/>
              <a:buNone/>
            </a:pPr>
            <a:r>
              <a:rPr lang="en-US" dirty="0">
                <a:latin typeface="+mn-lt"/>
                <a:cs typeface="Gisha" panose="020B0502040204020203" pitchFamily="34" charset="-79"/>
              </a:rPr>
              <a:t>C     alligators</a:t>
            </a:r>
          </a:p>
        </p:txBody>
      </p:sp>
      <p:sp>
        <p:nvSpPr>
          <p:cNvPr id="14" name="TextBox 13">
            <a:extLst>
              <a:ext uri="{FF2B5EF4-FFF2-40B4-BE49-F238E27FC236}">
                <a16:creationId xmlns:a16="http://schemas.microsoft.com/office/drawing/2014/main" id="{05FE45D7-572A-45A7-A4A4-826CFBC6AB48}"/>
              </a:ext>
            </a:extLst>
          </p:cNvPr>
          <p:cNvSpPr txBox="1"/>
          <p:nvPr/>
        </p:nvSpPr>
        <p:spPr>
          <a:xfrm>
            <a:off x="1302815" y="2032995"/>
            <a:ext cx="5035991" cy="1569660"/>
          </a:xfrm>
          <a:prstGeom prst="rect">
            <a:avLst/>
          </a:prstGeom>
          <a:noFill/>
          <a:ln w="38100">
            <a:solidFill>
              <a:schemeClr val="tx1"/>
            </a:solidFill>
          </a:ln>
        </p:spPr>
        <p:txBody>
          <a:bodyPr wrap="square" rtlCol="0">
            <a:spAutoFit/>
          </a:bodyPr>
          <a:lstStyle/>
          <a:p>
            <a:pPr algn="just"/>
            <a:r>
              <a:rPr lang="en-US" sz="2400" b="1" u="sng" dirty="0">
                <a:solidFill>
                  <a:srgbClr val="E32D91"/>
                </a:solidFill>
                <a:effectLst>
                  <a:outerShdw blurRad="38100" dist="38100" dir="2700000" algn="tl">
                    <a:srgbClr val="000000">
                      <a:alpha val="43137"/>
                    </a:srgbClr>
                  </a:outerShdw>
                </a:effectLst>
                <a:cs typeface="Gisha" panose="020B0502040204020203" pitchFamily="34" charset="-79"/>
              </a:rPr>
              <a:t>Prompt</a:t>
            </a:r>
            <a:r>
              <a:rPr lang="en-US" sz="2400" b="1" dirty="0">
                <a:solidFill>
                  <a:srgbClr val="E32D91"/>
                </a:solidFill>
                <a:effectLst>
                  <a:outerShdw blurRad="38100" dist="38100" dir="2700000" algn="tl">
                    <a:srgbClr val="000000">
                      <a:alpha val="43137"/>
                    </a:srgbClr>
                  </a:outerShdw>
                </a:effectLst>
                <a:cs typeface="Gisha" panose="020B0502040204020203" pitchFamily="34" charset="-79"/>
              </a:rPr>
              <a:t>: </a:t>
            </a:r>
            <a:r>
              <a:rPr lang="en-US" sz="2400" dirty="0">
                <a:cs typeface="Gisha" panose="020B0502040204020203" pitchFamily="34" charset="-79"/>
              </a:rPr>
              <a:t>Write an informative essay to present to your class about alligators. Use information from the passages in your essay.</a:t>
            </a:r>
            <a:endParaRPr lang="en-US" sz="2800" b="1" dirty="0">
              <a:cs typeface="Gisha" panose="020B0502040204020203" pitchFamily="34" charset="-79"/>
            </a:endParaRPr>
          </a:p>
        </p:txBody>
      </p:sp>
      <p:sp>
        <p:nvSpPr>
          <p:cNvPr id="8" name="TextBox 7">
            <a:extLst>
              <a:ext uri="{FF2B5EF4-FFF2-40B4-BE49-F238E27FC236}">
                <a16:creationId xmlns:a16="http://schemas.microsoft.com/office/drawing/2014/main" id="{5A514989-65A6-437F-A01B-02B576ABFA22}"/>
              </a:ext>
            </a:extLst>
          </p:cNvPr>
          <p:cNvSpPr txBox="1"/>
          <p:nvPr/>
        </p:nvSpPr>
        <p:spPr>
          <a:xfrm>
            <a:off x="2785751" y="5093856"/>
            <a:ext cx="3072607" cy="1231106"/>
          </a:xfrm>
          <a:prstGeom prst="rect">
            <a:avLst/>
          </a:prstGeom>
          <a:solidFill>
            <a:schemeClr val="bg1"/>
          </a:solidFill>
          <a:ln w="38100">
            <a:noFill/>
          </a:ln>
        </p:spPr>
        <p:txBody>
          <a:bodyPr wrap="square" rtlCol="0">
            <a:spAutoFit/>
          </a:bodyPr>
          <a:lstStyle/>
          <a:p>
            <a:pPr algn="ctr"/>
            <a:r>
              <a:rPr lang="en-US" sz="2000" dirty="0">
                <a:solidFill>
                  <a:srgbClr val="E32D91"/>
                </a:solidFill>
                <a:effectLst>
                  <a:outerShdw blurRad="38100" dist="38100" dir="2700000" algn="tl">
                    <a:srgbClr val="000000">
                      <a:alpha val="43137"/>
                    </a:srgbClr>
                  </a:outerShdw>
                </a:effectLst>
                <a:cs typeface="Gisha" panose="020B0502040204020203" pitchFamily="34" charset="-79"/>
              </a:rPr>
              <a:t>Teaching Tip: </a:t>
            </a:r>
          </a:p>
          <a:p>
            <a:pPr algn="ctr"/>
            <a:r>
              <a:rPr lang="en-US" dirty="0">
                <a:latin typeface="Times New Roman" panose="02020603050405020304" pitchFamily="18" charset="0"/>
                <a:cs typeface="Times New Roman" panose="02020603050405020304" pitchFamily="18" charset="0"/>
              </a:rPr>
              <a:t>Remind students to write their plans in the same way they would write a shopping list.</a:t>
            </a:r>
          </a:p>
        </p:txBody>
      </p:sp>
      <p:pic>
        <p:nvPicPr>
          <p:cNvPr id="9" name="Picture 8" descr="A picture containing person, hand, posing, arm&#10;&#10;Description automatically generated">
            <a:extLst>
              <a:ext uri="{FF2B5EF4-FFF2-40B4-BE49-F238E27FC236}">
                <a16:creationId xmlns:a16="http://schemas.microsoft.com/office/drawing/2014/main" id="{B6EF53F4-A400-489C-8EB9-28FE5DE5773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05177" y="5511217"/>
            <a:ext cx="2003780" cy="1335853"/>
          </a:xfrm>
          <a:prstGeom prst="rect">
            <a:avLst/>
          </a:prstGeom>
        </p:spPr>
      </p:pic>
      <p:pic>
        <p:nvPicPr>
          <p:cNvPr id="10" name="Picture 9">
            <a:extLst>
              <a:ext uri="{FF2B5EF4-FFF2-40B4-BE49-F238E27FC236}">
                <a16:creationId xmlns:a16="http://schemas.microsoft.com/office/drawing/2014/main" id="{573BEF9B-0E93-D0FD-7845-94916EC008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4058717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D59B379-7275-444A-A080-5BC9E6C75959}"/>
              </a:ext>
            </a:extLst>
          </p:cNvPr>
          <p:cNvSpPr txBox="1"/>
          <p:nvPr/>
        </p:nvSpPr>
        <p:spPr>
          <a:xfrm>
            <a:off x="6958739" y="1046290"/>
            <a:ext cx="604567" cy="455777"/>
          </a:xfrm>
          <a:prstGeom prst="rect">
            <a:avLst/>
          </a:prstGeom>
          <a:solidFill>
            <a:schemeClr val="bg1"/>
          </a:solidFill>
        </p:spPr>
        <p:txBody>
          <a:bodyPr wrap="square" rtlCol="0">
            <a:spAutoFit/>
          </a:bodyPr>
          <a:lstStyle/>
          <a:p>
            <a:endParaRPr lang="en-US" dirty="0"/>
          </a:p>
        </p:txBody>
      </p:sp>
      <p:sp>
        <p:nvSpPr>
          <p:cNvPr id="6" name="Title 7">
            <a:extLst>
              <a:ext uri="{FF2B5EF4-FFF2-40B4-BE49-F238E27FC236}">
                <a16:creationId xmlns:a16="http://schemas.microsoft.com/office/drawing/2014/main" id="{07DC7182-6441-4432-9DF0-7FEE351FCF0F}"/>
              </a:ext>
            </a:extLst>
          </p:cNvPr>
          <p:cNvSpPr>
            <a:spLocks noGrp="1"/>
          </p:cNvSpPr>
          <p:nvPr>
            <p:ph type="title"/>
          </p:nvPr>
        </p:nvSpPr>
        <p:spPr>
          <a:xfrm>
            <a:off x="1274997" y="356690"/>
            <a:ext cx="10891827" cy="1379200"/>
          </a:xfrm>
          <a:noFill/>
        </p:spPr>
        <p:txBody>
          <a:bodyPr>
            <a:noAutofit/>
          </a:body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EXPOSITORY PLANNING</a:t>
            </a:r>
            <a:b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BOXING AND LABELING</a:t>
            </a:r>
          </a:p>
        </p:txBody>
      </p:sp>
      <p:sp>
        <p:nvSpPr>
          <p:cNvPr id="13" name="Content Placeholder 2">
            <a:extLst>
              <a:ext uri="{FF2B5EF4-FFF2-40B4-BE49-F238E27FC236}">
                <a16:creationId xmlns:a16="http://schemas.microsoft.com/office/drawing/2014/main" id="{CD0C8F33-1811-4440-A825-AEDEE83DA873}"/>
              </a:ext>
            </a:extLst>
          </p:cNvPr>
          <p:cNvSpPr txBox="1">
            <a:spLocks noGrp="1"/>
          </p:cNvSpPr>
          <p:nvPr>
            <p:ph sz="half" idx="1"/>
          </p:nvPr>
        </p:nvSpPr>
        <p:spPr>
          <a:xfrm>
            <a:off x="1120016" y="2074175"/>
            <a:ext cx="5458968" cy="3879455"/>
          </a:xfrm>
          <a:prstGeom prst="rect">
            <a:avLst/>
          </a:prstGeom>
          <a:solidFill>
            <a:schemeClr val="bg1"/>
          </a:solidFill>
          <a:ln w="38100">
            <a:solidFill>
              <a:schemeClr val="tx1"/>
            </a:solidFill>
          </a:ln>
          <a:effectLst/>
        </p:spPr>
        <p:txBody>
          <a:bodyPr>
            <a:normAutofit fontScale="92500" lnSpcReduction="2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dirty="0">
                <a:latin typeface="+mn-lt"/>
                <a:cs typeface="Gisha" panose="020B0502040204020203" pitchFamily="34" charset="-79"/>
              </a:rPr>
              <a:t>I      alligators</a:t>
            </a:r>
          </a:p>
          <a:p>
            <a:pPr marL="0" indent="0">
              <a:buFont typeface="Arial" panose="020B0604020202020204" pitchFamily="34" charset="0"/>
              <a:buNone/>
            </a:pPr>
            <a:r>
              <a:rPr lang="en-US" dirty="0">
                <a:highlight>
                  <a:srgbClr val="FFFF00"/>
                </a:highlight>
                <a:latin typeface="+mn-lt"/>
                <a:cs typeface="Gisha" panose="020B0502040204020203" pitchFamily="34" charset="-79"/>
              </a:rPr>
              <a:t>T1   species</a:t>
            </a:r>
            <a:r>
              <a:rPr lang="en-US" dirty="0">
                <a:latin typeface="+mn-lt"/>
                <a:cs typeface="Gisha" panose="020B0502040204020203" pitchFamily="34" charset="-79"/>
              </a:rPr>
              <a:t>		</a:t>
            </a:r>
            <a:r>
              <a:rPr lang="en-US" dirty="0">
                <a:highlight>
                  <a:srgbClr val="FFFF00"/>
                </a:highlight>
                <a:latin typeface="+mn-lt"/>
                <a:cs typeface="Gisha" panose="020B0502040204020203" pitchFamily="34" charset="-79"/>
              </a:rPr>
              <a:t>a. American</a:t>
            </a:r>
          </a:p>
          <a:p>
            <a:pPr marL="0" indent="0">
              <a:spcAft>
                <a:spcPts val="1200"/>
              </a:spcAft>
              <a:buFont typeface="Arial" panose="020B0604020202020204" pitchFamily="34" charset="0"/>
              <a:buNone/>
            </a:pPr>
            <a:r>
              <a:rPr lang="en-US" dirty="0">
                <a:latin typeface="+mn-lt"/>
                <a:cs typeface="Gisha" panose="020B0502040204020203" pitchFamily="34" charset="-79"/>
              </a:rPr>
              <a:t>			</a:t>
            </a:r>
            <a:r>
              <a:rPr lang="en-US" dirty="0">
                <a:highlight>
                  <a:srgbClr val="FFFF00"/>
                </a:highlight>
                <a:latin typeface="+mn-lt"/>
                <a:cs typeface="Gisha" panose="020B0502040204020203" pitchFamily="34" charset="-79"/>
              </a:rPr>
              <a:t>b. Chinese     </a:t>
            </a:r>
          </a:p>
          <a:p>
            <a:pPr marL="0" indent="0">
              <a:buFont typeface="Arial" panose="020B0604020202020204" pitchFamily="34" charset="0"/>
              <a:buNone/>
            </a:pPr>
            <a:r>
              <a:rPr lang="en-US" dirty="0">
                <a:latin typeface="+mn-lt"/>
                <a:cs typeface="Gisha" panose="020B0502040204020203" pitchFamily="34" charset="-79"/>
              </a:rPr>
              <a:t>T2   type of reptile	a. cold-blooded</a:t>
            </a:r>
          </a:p>
          <a:p>
            <a:pPr marL="0" indent="0">
              <a:spcAft>
                <a:spcPts val="1200"/>
              </a:spcAft>
              <a:buFont typeface="Arial" panose="020B0604020202020204" pitchFamily="34" charset="0"/>
              <a:buNone/>
            </a:pPr>
            <a:r>
              <a:rPr lang="en-US" dirty="0">
                <a:latin typeface="+mn-lt"/>
                <a:cs typeface="Gisha" panose="020B0502040204020203" pitchFamily="34" charset="-79"/>
              </a:rPr>
              <a:t>			b. eggs</a:t>
            </a:r>
          </a:p>
          <a:p>
            <a:pPr marL="0" indent="0">
              <a:buFont typeface="Arial" panose="020B0604020202020204" pitchFamily="34" charset="0"/>
              <a:buNone/>
            </a:pPr>
            <a:r>
              <a:rPr lang="en-US" dirty="0">
                <a:latin typeface="+mn-lt"/>
                <a:cs typeface="Gisha" panose="020B0502040204020203" pitchFamily="34" charset="-79"/>
              </a:rPr>
              <a:t>T3  habitats		a. freshwater</a:t>
            </a:r>
          </a:p>
          <a:p>
            <a:pPr marL="0" indent="0">
              <a:spcAft>
                <a:spcPts val="1200"/>
              </a:spcAft>
              <a:buFont typeface="Arial" panose="020B0604020202020204" pitchFamily="34" charset="0"/>
              <a:buNone/>
            </a:pPr>
            <a:r>
              <a:rPr lang="en-US" dirty="0">
                <a:latin typeface="+mn-lt"/>
                <a:cs typeface="Gisha" panose="020B0502040204020203" pitchFamily="34" charset="-79"/>
              </a:rPr>
              <a:t>			b. holes</a:t>
            </a:r>
          </a:p>
          <a:p>
            <a:pPr marL="0" indent="0">
              <a:spcAft>
                <a:spcPts val="1200"/>
              </a:spcAft>
              <a:buFont typeface="Arial" panose="020B0604020202020204" pitchFamily="34" charset="0"/>
              <a:buNone/>
            </a:pPr>
            <a:r>
              <a:rPr lang="en-US" dirty="0">
                <a:latin typeface="+mn-lt"/>
                <a:cs typeface="Gisha" panose="020B0502040204020203" pitchFamily="34" charset="-79"/>
              </a:rPr>
              <a:t>C     alligators</a:t>
            </a:r>
          </a:p>
        </p:txBody>
      </p:sp>
      <p:pic>
        <p:nvPicPr>
          <p:cNvPr id="3" name="Picture 2" descr="A picture containing graphical user interface&#10;&#10;Description automatically generated">
            <a:extLst>
              <a:ext uri="{FF2B5EF4-FFF2-40B4-BE49-F238E27FC236}">
                <a16:creationId xmlns:a16="http://schemas.microsoft.com/office/drawing/2014/main" id="{1B2C4782-925E-405C-8333-F8B34C6B35B0}"/>
              </a:ext>
            </a:extLst>
          </p:cNvPr>
          <p:cNvPicPr>
            <a:picLocks noChangeAspect="1"/>
          </p:cNvPicPr>
          <p:nvPr/>
        </p:nvPicPr>
        <p:blipFill rotWithShape="1">
          <a:blip r:embed="rId2"/>
          <a:srcRect l="24796" t="32484" r="36173" b="17098"/>
          <a:stretch/>
        </p:blipFill>
        <p:spPr>
          <a:xfrm>
            <a:off x="6584987" y="2089673"/>
            <a:ext cx="5461917" cy="3848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8DE68A06-F0BA-64B5-E54B-1C4B37F0D3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261845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75AD3DF-28D7-48B9-8F4B-399558EBA7E3}"/>
              </a:ext>
            </a:extLst>
          </p:cNvPr>
          <p:cNvSpPr txBox="1"/>
          <p:nvPr/>
        </p:nvSpPr>
        <p:spPr>
          <a:xfrm>
            <a:off x="6958739" y="1046290"/>
            <a:ext cx="604567" cy="455777"/>
          </a:xfrm>
          <a:prstGeom prst="rect">
            <a:avLst/>
          </a:prstGeom>
          <a:solidFill>
            <a:schemeClr val="bg1"/>
          </a:solidFill>
        </p:spPr>
        <p:txBody>
          <a:bodyPr wrap="square" rtlCol="0">
            <a:spAutoFit/>
          </a:bodyPr>
          <a:lstStyle/>
          <a:p>
            <a:endParaRPr lang="en-US" dirty="0"/>
          </a:p>
        </p:txBody>
      </p:sp>
      <p:pic>
        <p:nvPicPr>
          <p:cNvPr id="4" name="Picture 3" descr="Text&#10;&#10;Description automatically generated">
            <a:extLst>
              <a:ext uri="{FF2B5EF4-FFF2-40B4-BE49-F238E27FC236}">
                <a16:creationId xmlns:a16="http://schemas.microsoft.com/office/drawing/2014/main" id="{AABEB0E4-4457-4E86-BEBB-5D7DD280250C}"/>
              </a:ext>
            </a:extLst>
          </p:cNvPr>
          <p:cNvPicPr>
            <a:picLocks noChangeAspect="1"/>
          </p:cNvPicPr>
          <p:nvPr/>
        </p:nvPicPr>
        <p:blipFill rotWithShape="1">
          <a:blip r:embed="rId2"/>
          <a:srcRect l="28699" t="18361" r="35408" b="47966"/>
          <a:stretch/>
        </p:blipFill>
        <p:spPr>
          <a:xfrm>
            <a:off x="6606073" y="2136178"/>
            <a:ext cx="5396444" cy="27615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B3D566CF-0DB8-489D-AF6E-28E38BA9DAF8}"/>
              </a:ext>
            </a:extLst>
          </p:cNvPr>
          <p:cNvSpPr txBox="1"/>
          <p:nvPr/>
        </p:nvSpPr>
        <p:spPr>
          <a:xfrm>
            <a:off x="7522806" y="5322579"/>
            <a:ext cx="3887661" cy="1231106"/>
          </a:xfrm>
          <a:prstGeom prst="rect">
            <a:avLst/>
          </a:prstGeom>
          <a:noFill/>
          <a:ln w="38100">
            <a:noFill/>
          </a:ln>
        </p:spPr>
        <p:txBody>
          <a:bodyPr wrap="square" rtlCol="0">
            <a:spAutoFit/>
          </a:bodyPr>
          <a:lstStyle/>
          <a:p>
            <a:pPr algn="ctr"/>
            <a:r>
              <a:rPr lang="en-US" sz="2000" dirty="0">
                <a:solidFill>
                  <a:srgbClr val="E32D91"/>
                </a:solidFill>
                <a:effectLst>
                  <a:outerShdw blurRad="38100" dist="38100" dir="2700000" algn="tl">
                    <a:srgbClr val="000000">
                      <a:alpha val="43137"/>
                    </a:srgbClr>
                  </a:outerShdw>
                </a:effectLst>
                <a:cs typeface="Gisha" panose="020B0502040204020203" pitchFamily="34" charset="-79"/>
              </a:rPr>
              <a:t>Teaching Tip: </a:t>
            </a:r>
          </a:p>
          <a:p>
            <a:pPr algn="ctr"/>
            <a:r>
              <a:rPr lang="en-US" dirty="0">
                <a:latin typeface="Times New Roman" panose="02020603050405020304" pitchFamily="18" charset="0"/>
                <a:cs typeface="Times New Roman" panose="02020603050405020304" pitchFamily="18" charset="0"/>
              </a:rPr>
              <a:t>Text-based check: students should be able to box and label every topic on their plans in the passages. </a:t>
            </a:r>
          </a:p>
        </p:txBody>
      </p:sp>
      <p:pic>
        <p:nvPicPr>
          <p:cNvPr id="7" name="Picture 6" descr="A picture containing person, hand, posing, arm&#10;&#10;Description automatically generated">
            <a:extLst>
              <a:ext uri="{FF2B5EF4-FFF2-40B4-BE49-F238E27FC236}">
                <a16:creationId xmlns:a16="http://schemas.microsoft.com/office/drawing/2014/main" id="{35E3AA57-9415-4B19-9548-29FF8769FF8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70651" y="5522147"/>
            <a:ext cx="2003780" cy="1335853"/>
          </a:xfrm>
          <a:prstGeom prst="rect">
            <a:avLst/>
          </a:prstGeom>
        </p:spPr>
      </p:pic>
      <p:sp>
        <p:nvSpPr>
          <p:cNvPr id="12" name="Content Placeholder 2">
            <a:extLst>
              <a:ext uri="{FF2B5EF4-FFF2-40B4-BE49-F238E27FC236}">
                <a16:creationId xmlns:a16="http://schemas.microsoft.com/office/drawing/2014/main" id="{BE4A3E2E-5E7C-492B-BE34-A0CAC988712B}"/>
              </a:ext>
            </a:extLst>
          </p:cNvPr>
          <p:cNvSpPr txBox="1">
            <a:spLocks noGrp="1"/>
          </p:cNvSpPr>
          <p:nvPr>
            <p:ph sz="half" idx="1"/>
          </p:nvPr>
        </p:nvSpPr>
        <p:spPr>
          <a:xfrm>
            <a:off x="1274997" y="2089673"/>
            <a:ext cx="5125803" cy="3848459"/>
          </a:xfrm>
          <a:prstGeom prst="rect">
            <a:avLst/>
          </a:prstGeom>
          <a:solidFill>
            <a:schemeClr val="bg1"/>
          </a:solidFill>
          <a:ln w="38100">
            <a:solidFill>
              <a:schemeClr val="tx1"/>
            </a:solidFill>
          </a:ln>
          <a:effectLst/>
        </p:spPr>
        <p:txBody>
          <a:bodyPr>
            <a:normAutofit fontScale="85000" lnSpcReduction="1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dirty="0">
                <a:latin typeface="+mn-lt"/>
                <a:cs typeface="Gisha" panose="020B0502040204020203" pitchFamily="34" charset="-79"/>
              </a:rPr>
              <a:t>I      alligators</a:t>
            </a:r>
          </a:p>
          <a:p>
            <a:pPr marL="0" indent="0">
              <a:buFont typeface="Arial" panose="020B0604020202020204" pitchFamily="34" charset="0"/>
              <a:buNone/>
            </a:pPr>
            <a:r>
              <a:rPr lang="en-US" dirty="0">
                <a:latin typeface="+mn-lt"/>
                <a:cs typeface="Gisha" panose="020B0502040204020203" pitchFamily="34" charset="-79"/>
              </a:rPr>
              <a:t>T1   species		a. American</a:t>
            </a:r>
          </a:p>
          <a:p>
            <a:pPr marL="0" indent="0">
              <a:spcAft>
                <a:spcPts val="1200"/>
              </a:spcAft>
              <a:buFont typeface="Arial" panose="020B0604020202020204" pitchFamily="34" charset="0"/>
              <a:buNone/>
            </a:pPr>
            <a:r>
              <a:rPr lang="en-US" dirty="0">
                <a:latin typeface="+mn-lt"/>
                <a:cs typeface="Gisha" panose="020B0502040204020203" pitchFamily="34" charset="-79"/>
              </a:rPr>
              <a:t>			b. Chinese     </a:t>
            </a:r>
          </a:p>
          <a:p>
            <a:pPr marL="0" indent="0">
              <a:buFont typeface="Arial" panose="020B0604020202020204" pitchFamily="34" charset="0"/>
              <a:buNone/>
            </a:pPr>
            <a:r>
              <a:rPr lang="en-US" dirty="0">
                <a:highlight>
                  <a:srgbClr val="FFFF00"/>
                </a:highlight>
                <a:latin typeface="+mn-lt"/>
                <a:cs typeface="Gisha" panose="020B0502040204020203" pitchFamily="34" charset="-79"/>
              </a:rPr>
              <a:t>T2   type of reptile</a:t>
            </a:r>
            <a:r>
              <a:rPr lang="en-US" dirty="0">
                <a:highlight>
                  <a:srgbClr val="FFFFFF"/>
                </a:highlight>
                <a:latin typeface="+mn-lt"/>
                <a:cs typeface="Gisha" panose="020B0502040204020203" pitchFamily="34" charset="-79"/>
              </a:rPr>
              <a:t>	</a:t>
            </a:r>
            <a:r>
              <a:rPr lang="en-US" dirty="0">
                <a:highlight>
                  <a:srgbClr val="FFFF00"/>
                </a:highlight>
                <a:latin typeface="+mn-lt"/>
                <a:cs typeface="Gisha" panose="020B0502040204020203" pitchFamily="34" charset="-79"/>
              </a:rPr>
              <a:t>a. cold-blooded</a:t>
            </a:r>
          </a:p>
          <a:p>
            <a:pPr marL="0" indent="0">
              <a:spcAft>
                <a:spcPts val="1200"/>
              </a:spcAft>
              <a:buFont typeface="Arial" panose="020B0604020202020204" pitchFamily="34" charset="0"/>
              <a:buNone/>
            </a:pPr>
            <a:r>
              <a:rPr lang="en-US" dirty="0">
                <a:highlight>
                  <a:srgbClr val="FFFFFF"/>
                </a:highlight>
                <a:latin typeface="+mn-lt"/>
                <a:cs typeface="Gisha" panose="020B0502040204020203" pitchFamily="34" charset="-79"/>
              </a:rPr>
              <a:t>			</a:t>
            </a:r>
            <a:r>
              <a:rPr lang="en-US" dirty="0">
                <a:highlight>
                  <a:srgbClr val="FFFF00"/>
                </a:highlight>
                <a:latin typeface="+mn-lt"/>
                <a:cs typeface="Gisha" panose="020B0502040204020203" pitchFamily="34" charset="-79"/>
              </a:rPr>
              <a:t>b. eggs</a:t>
            </a:r>
          </a:p>
          <a:p>
            <a:pPr marL="0" indent="0">
              <a:buFont typeface="Arial" panose="020B0604020202020204" pitchFamily="34" charset="0"/>
              <a:buNone/>
            </a:pPr>
            <a:r>
              <a:rPr lang="en-US" dirty="0">
                <a:highlight>
                  <a:srgbClr val="FFFFFF"/>
                </a:highlight>
                <a:latin typeface="+mn-lt"/>
                <a:cs typeface="Gisha" panose="020B0502040204020203" pitchFamily="34" charset="-79"/>
              </a:rPr>
              <a:t>T3  habitats		a. freshwater</a:t>
            </a:r>
          </a:p>
          <a:p>
            <a:pPr marL="0" indent="0">
              <a:spcAft>
                <a:spcPts val="1200"/>
              </a:spcAft>
              <a:buFont typeface="Arial" panose="020B0604020202020204" pitchFamily="34" charset="0"/>
              <a:buNone/>
            </a:pPr>
            <a:r>
              <a:rPr lang="en-US" dirty="0">
                <a:highlight>
                  <a:srgbClr val="FFFFFF"/>
                </a:highlight>
                <a:latin typeface="+mn-lt"/>
                <a:cs typeface="Gisha" panose="020B0502040204020203" pitchFamily="34" charset="-79"/>
              </a:rPr>
              <a:t>			b. holes</a:t>
            </a:r>
          </a:p>
          <a:p>
            <a:pPr marL="0" indent="0">
              <a:spcAft>
                <a:spcPts val="1200"/>
              </a:spcAft>
              <a:buFont typeface="Arial" panose="020B0604020202020204" pitchFamily="34" charset="0"/>
              <a:buNone/>
            </a:pPr>
            <a:r>
              <a:rPr lang="en-US" dirty="0">
                <a:latin typeface="+mn-lt"/>
                <a:cs typeface="Gisha" panose="020B0502040204020203" pitchFamily="34" charset="-79"/>
              </a:rPr>
              <a:t>C     alligators</a:t>
            </a:r>
          </a:p>
        </p:txBody>
      </p:sp>
      <p:sp>
        <p:nvSpPr>
          <p:cNvPr id="11" name="Title 7">
            <a:extLst>
              <a:ext uri="{FF2B5EF4-FFF2-40B4-BE49-F238E27FC236}">
                <a16:creationId xmlns:a16="http://schemas.microsoft.com/office/drawing/2014/main" id="{166C0287-558F-ED0A-66CE-9094ADDE8082}"/>
              </a:ext>
            </a:extLst>
          </p:cNvPr>
          <p:cNvSpPr>
            <a:spLocks noGrp="1"/>
          </p:cNvSpPr>
          <p:nvPr>
            <p:ph type="title"/>
          </p:nvPr>
        </p:nvSpPr>
        <p:spPr>
          <a:xfrm>
            <a:off x="1274997" y="356690"/>
            <a:ext cx="10891827" cy="1379200"/>
          </a:xfrm>
          <a:noFill/>
        </p:spPr>
        <p:txBody>
          <a:bodyPr>
            <a:noAutofit/>
          </a:body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EXPOSITORY PLANNING</a:t>
            </a:r>
            <a:b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BOXING AND LABELING</a:t>
            </a:r>
          </a:p>
        </p:txBody>
      </p:sp>
      <p:pic>
        <p:nvPicPr>
          <p:cNvPr id="9" name="Picture 8">
            <a:extLst>
              <a:ext uri="{FF2B5EF4-FFF2-40B4-BE49-F238E27FC236}">
                <a16:creationId xmlns:a16="http://schemas.microsoft.com/office/drawing/2014/main" id="{E8CE542B-1E9D-3A20-3367-9CD11D643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720848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6049B99-E87E-4701-A9DB-962F24003300}"/>
              </a:ext>
            </a:extLst>
          </p:cNvPr>
          <p:cNvSpPr txBox="1"/>
          <p:nvPr/>
        </p:nvSpPr>
        <p:spPr>
          <a:xfrm>
            <a:off x="6958739" y="1046290"/>
            <a:ext cx="604567" cy="455777"/>
          </a:xfrm>
          <a:prstGeom prst="rect">
            <a:avLst/>
          </a:prstGeom>
          <a:solidFill>
            <a:schemeClr val="bg1"/>
          </a:solidFill>
        </p:spPr>
        <p:txBody>
          <a:bodyPr wrap="square" rtlCol="0">
            <a:spAutoFit/>
          </a:bodyPr>
          <a:lstStyle/>
          <a:p>
            <a:endParaRPr lang="en-US" dirty="0"/>
          </a:p>
        </p:txBody>
      </p:sp>
      <p:pic>
        <p:nvPicPr>
          <p:cNvPr id="3" name="Picture 2" descr="Graphical user interface, application, Word&#10;&#10;Description automatically generated">
            <a:extLst>
              <a:ext uri="{FF2B5EF4-FFF2-40B4-BE49-F238E27FC236}">
                <a16:creationId xmlns:a16="http://schemas.microsoft.com/office/drawing/2014/main" id="{09572741-914C-4F7D-AB8F-27F00BB2AE75}"/>
              </a:ext>
            </a:extLst>
          </p:cNvPr>
          <p:cNvPicPr>
            <a:picLocks noChangeAspect="1"/>
          </p:cNvPicPr>
          <p:nvPr/>
        </p:nvPicPr>
        <p:blipFill rotWithShape="1">
          <a:blip r:embed="rId2"/>
          <a:srcRect l="25485" t="24565" r="36403" b="10925"/>
          <a:stretch/>
        </p:blipFill>
        <p:spPr>
          <a:xfrm>
            <a:off x="7096879" y="2042079"/>
            <a:ext cx="4236098" cy="3911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Content Placeholder 2">
            <a:extLst>
              <a:ext uri="{FF2B5EF4-FFF2-40B4-BE49-F238E27FC236}">
                <a16:creationId xmlns:a16="http://schemas.microsoft.com/office/drawing/2014/main" id="{0E40ECF8-94A5-4B76-9B87-0F47015E938E}"/>
              </a:ext>
            </a:extLst>
          </p:cNvPr>
          <p:cNvSpPr txBox="1">
            <a:spLocks noGrp="1"/>
          </p:cNvSpPr>
          <p:nvPr>
            <p:ph sz="half" idx="1"/>
          </p:nvPr>
        </p:nvSpPr>
        <p:spPr>
          <a:xfrm>
            <a:off x="1584962" y="2043178"/>
            <a:ext cx="5125803" cy="3913632"/>
          </a:xfrm>
          <a:prstGeom prst="rect">
            <a:avLst/>
          </a:prstGeom>
          <a:solidFill>
            <a:schemeClr val="bg1"/>
          </a:solidFill>
          <a:ln w="38100">
            <a:solidFill>
              <a:schemeClr val="tx1"/>
            </a:solidFill>
          </a:ln>
          <a:effectLst/>
        </p:spPr>
        <p:txBody>
          <a:bodyPr>
            <a:normAutofit fontScale="85000" lnSpcReduction="1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dirty="0">
                <a:latin typeface="+mn-lt"/>
                <a:cs typeface="Gisha" panose="020B0502040204020203" pitchFamily="34" charset="-79"/>
              </a:rPr>
              <a:t>I      alligators</a:t>
            </a:r>
          </a:p>
          <a:p>
            <a:pPr marL="0" indent="0">
              <a:buFont typeface="Arial" panose="020B0604020202020204" pitchFamily="34" charset="0"/>
              <a:buNone/>
            </a:pPr>
            <a:r>
              <a:rPr lang="en-US" dirty="0">
                <a:latin typeface="+mn-lt"/>
                <a:cs typeface="Gisha" panose="020B0502040204020203" pitchFamily="34" charset="-79"/>
              </a:rPr>
              <a:t>T1   species		a. American</a:t>
            </a:r>
          </a:p>
          <a:p>
            <a:pPr marL="0" indent="0">
              <a:spcAft>
                <a:spcPts val="1200"/>
              </a:spcAft>
              <a:buFont typeface="Arial" panose="020B0604020202020204" pitchFamily="34" charset="0"/>
              <a:buNone/>
            </a:pPr>
            <a:r>
              <a:rPr lang="en-US" dirty="0">
                <a:latin typeface="+mn-lt"/>
                <a:cs typeface="Gisha" panose="020B0502040204020203" pitchFamily="34" charset="-79"/>
              </a:rPr>
              <a:t>			b. Chinese     </a:t>
            </a:r>
          </a:p>
          <a:p>
            <a:pPr marL="0" indent="0">
              <a:buFont typeface="Arial" panose="020B0604020202020204" pitchFamily="34" charset="0"/>
              <a:buNone/>
            </a:pPr>
            <a:r>
              <a:rPr lang="en-US" dirty="0">
                <a:highlight>
                  <a:srgbClr val="FFFFFF"/>
                </a:highlight>
                <a:latin typeface="+mn-lt"/>
                <a:cs typeface="Gisha" panose="020B0502040204020203" pitchFamily="34" charset="-79"/>
              </a:rPr>
              <a:t>T2   type of reptile	a. cold-blooded</a:t>
            </a:r>
          </a:p>
          <a:p>
            <a:pPr marL="0" indent="0">
              <a:spcAft>
                <a:spcPts val="1200"/>
              </a:spcAft>
              <a:buFont typeface="Arial" panose="020B0604020202020204" pitchFamily="34" charset="0"/>
              <a:buNone/>
            </a:pPr>
            <a:r>
              <a:rPr lang="en-US" dirty="0">
                <a:highlight>
                  <a:srgbClr val="FFFFFF"/>
                </a:highlight>
                <a:latin typeface="+mn-lt"/>
                <a:cs typeface="Gisha" panose="020B0502040204020203" pitchFamily="34" charset="-79"/>
              </a:rPr>
              <a:t>			b. eggs</a:t>
            </a:r>
          </a:p>
          <a:p>
            <a:pPr marL="0" indent="0">
              <a:buFont typeface="Arial" panose="020B0604020202020204" pitchFamily="34" charset="0"/>
              <a:buNone/>
            </a:pPr>
            <a:r>
              <a:rPr lang="en-US" dirty="0">
                <a:highlight>
                  <a:srgbClr val="FFFF00"/>
                </a:highlight>
                <a:latin typeface="+mn-lt"/>
                <a:cs typeface="Gisha" panose="020B0502040204020203" pitchFamily="34" charset="-79"/>
              </a:rPr>
              <a:t>T3  habitats</a:t>
            </a:r>
            <a:r>
              <a:rPr lang="en-US" dirty="0">
                <a:latin typeface="+mn-lt"/>
                <a:cs typeface="Gisha" panose="020B0502040204020203" pitchFamily="34" charset="-79"/>
              </a:rPr>
              <a:t>		</a:t>
            </a:r>
            <a:r>
              <a:rPr lang="en-US" dirty="0">
                <a:highlight>
                  <a:srgbClr val="FFFF00"/>
                </a:highlight>
                <a:latin typeface="+mn-lt"/>
                <a:cs typeface="Gisha" panose="020B0502040204020203" pitchFamily="34" charset="-79"/>
              </a:rPr>
              <a:t>a. freshwater</a:t>
            </a:r>
          </a:p>
          <a:p>
            <a:pPr marL="0" indent="0">
              <a:spcAft>
                <a:spcPts val="1200"/>
              </a:spcAft>
              <a:buFont typeface="Arial" panose="020B0604020202020204" pitchFamily="34" charset="0"/>
              <a:buNone/>
            </a:pPr>
            <a:r>
              <a:rPr lang="en-US" dirty="0">
                <a:latin typeface="+mn-lt"/>
                <a:cs typeface="Gisha" panose="020B0502040204020203" pitchFamily="34" charset="-79"/>
              </a:rPr>
              <a:t>			</a:t>
            </a:r>
            <a:r>
              <a:rPr lang="en-US" dirty="0">
                <a:highlight>
                  <a:srgbClr val="FFFF00"/>
                </a:highlight>
                <a:latin typeface="+mn-lt"/>
                <a:cs typeface="Gisha" panose="020B0502040204020203" pitchFamily="34" charset="-79"/>
              </a:rPr>
              <a:t>b. holes</a:t>
            </a:r>
          </a:p>
          <a:p>
            <a:pPr marL="0" indent="0">
              <a:spcAft>
                <a:spcPts val="1200"/>
              </a:spcAft>
              <a:buFont typeface="Arial" panose="020B0604020202020204" pitchFamily="34" charset="0"/>
              <a:buNone/>
            </a:pPr>
            <a:r>
              <a:rPr lang="en-US" dirty="0">
                <a:latin typeface="+mn-lt"/>
                <a:cs typeface="Gisha" panose="020B0502040204020203" pitchFamily="34" charset="-79"/>
              </a:rPr>
              <a:t>C     alligators</a:t>
            </a:r>
          </a:p>
        </p:txBody>
      </p:sp>
      <p:sp>
        <p:nvSpPr>
          <p:cNvPr id="10" name="Title 7">
            <a:extLst>
              <a:ext uri="{FF2B5EF4-FFF2-40B4-BE49-F238E27FC236}">
                <a16:creationId xmlns:a16="http://schemas.microsoft.com/office/drawing/2014/main" id="{28415D8E-C2AF-DC79-54F6-F35EFB64DDC7}"/>
              </a:ext>
            </a:extLst>
          </p:cNvPr>
          <p:cNvSpPr>
            <a:spLocks noGrp="1"/>
          </p:cNvSpPr>
          <p:nvPr>
            <p:ph type="title"/>
          </p:nvPr>
        </p:nvSpPr>
        <p:spPr>
          <a:xfrm>
            <a:off x="1135515" y="356690"/>
            <a:ext cx="10891827" cy="1379200"/>
          </a:xfrm>
          <a:noFill/>
        </p:spPr>
        <p:txBody>
          <a:bodyPr>
            <a:noAutofit/>
          </a:body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EXPOSITORY PLANNING</a:t>
            </a:r>
            <a:b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BOXING AND LABELING</a:t>
            </a:r>
          </a:p>
        </p:txBody>
      </p:sp>
      <p:pic>
        <p:nvPicPr>
          <p:cNvPr id="7" name="Picture 6">
            <a:extLst>
              <a:ext uri="{FF2B5EF4-FFF2-40B4-BE49-F238E27FC236}">
                <a16:creationId xmlns:a16="http://schemas.microsoft.com/office/drawing/2014/main" id="{32D108A0-8321-A8D4-0166-9EF2938A92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8500006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8D9BBC-3820-4AED-AE64-4866607290E8}"/>
              </a:ext>
            </a:extLst>
          </p:cNvPr>
          <p:cNvSpPr>
            <a:spLocks noGrp="1"/>
          </p:cNvSpPr>
          <p:nvPr>
            <p:ph type="title"/>
          </p:nvPr>
        </p:nvSpPr>
        <p:spPr>
          <a:xfrm>
            <a:off x="1125441" y="1877297"/>
            <a:ext cx="3503040" cy="2808580"/>
          </a:xfrm>
          <a:solidFill>
            <a:schemeClr val="bg1"/>
          </a:solidFill>
        </p:spPr>
        <p:txBody>
          <a:bodyPr/>
          <a:lstStyle/>
          <a:p>
            <a:pPr algn="ctr"/>
            <a:r>
              <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BUILDING </a:t>
            </a:r>
            <a:br>
              <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AN ESSAY:</a:t>
            </a:r>
            <a:br>
              <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sz="4800" b="1" dirty="0">
                <a:latin typeface="PBButFirstCoffee" panose="02000603000000000000" pitchFamily="2" charset="0"/>
                <a:ea typeface="PBButFirstCoffee" panose="02000603000000000000" pitchFamily="2" charset="0"/>
              </a:rPr>
              <a:t> ONE PIECE </a:t>
            </a:r>
            <a:br>
              <a:rPr lang="en-US" sz="4800" b="1" dirty="0">
                <a:latin typeface="PBButFirstCoffee" panose="02000603000000000000" pitchFamily="2" charset="0"/>
                <a:ea typeface="PBButFirstCoffee" panose="02000603000000000000" pitchFamily="2" charset="0"/>
              </a:rPr>
            </a:br>
            <a:r>
              <a:rPr lang="en-US" sz="4800" b="1" dirty="0">
                <a:latin typeface="PBButFirstCoffee" panose="02000603000000000000" pitchFamily="2" charset="0"/>
                <a:ea typeface="PBButFirstCoffee" panose="02000603000000000000" pitchFamily="2" charset="0"/>
              </a:rPr>
              <a:t>AT A TIME</a:t>
            </a:r>
          </a:p>
        </p:txBody>
      </p:sp>
      <p:pic>
        <p:nvPicPr>
          <p:cNvPr id="13" name="Picture 12" descr="Graphical user interface, application&#10;&#10;Description automatically generated">
            <a:extLst>
              <a:ext uri="{FF2B5EF4-FFF2-40B4-BE49-F238E27FC236}">
                <a16:creationId xmlns:a16="http://schemas.microsoft.com/office/drawing/2014/main" id="{9E854309-8AC7-4DB5-B057-6AE3ED7B4F1D}"/>
              </a:ext>
            </a:extLst>
          </p:cNvPr>
          <p:cNvPicPr preferRelativeResize="0">
            <a:picLocks/>
          </p:cNvPicPr>
          <p:nvPr/>
        </p:nvPicPr>
        <p:blipFill rotWithShape="1">
          <a:blip r:embed="rId2"/>
          <a:srcRect l="31913" t="12887" r="44439" b="30985"/>
          <a:stretch/>
        </p:blipFill>
        <p:spPr>
          <a:xfrm>
            <a:off x="8430136" y="1227247"/>
            <a:ext cx="3538728" cy="4416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Graphical user interface&#10;&#10;Description automatically generated">
            <a:extLst>
              <a:ext uri="{FF2B5EF4-FFF2-40B4-BE49-F238E27FC236}">
                <a16:creationId xmlns:a16="http://schemas.microsoft.com/office/drawing/2014/main" id="{3C2DDDAE-98DE-4570-A05A-AA650C5C9E0A}"/>
              </a:ext>
            </a:extLst>
          </p:cNvPr>
          <p:cNvPicPr>
            <a:picLocks noChangeAspect="1"/>
          </p:cNvPicPr>
          <p:nvPr/>
        </p:nvPicPr>
        <p:blipFill rotWithShape="1">
          <a:blip r:embed="rId3"/>
          <a:srcRect l="31913" t="17061" r="44975" b="25235"/>
          <a:stretch/>
        </p:blipFill>
        <p:spPr>
          <a:xfrm>
            <a:off x="4668750" y="1227247"/>
            <a:ext cx="3535140" cy="44186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1002E3F9-A672-4195-9A45-DEE62B9155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1452" y="6006893"/>
            <a:ext cx="1844064" cy="85110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4062870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5560700-B583-4566-92FE-409E5C372821}"/>
              </a:ext>
            </a:extLst>
          </p:cNvPr>
          <p:cNvSpPr>
            <a:spLocks noGrp="1"/>
          </p:cNvSpPr>
          <p:nvPr>
            <p:ph type="pic" sz="quarter" idx="105"/>
          </p:nvPr>
        </p:nvSpPr>
        <p:spPr>
          <a:xfrm>
            <a:off x="8005313" y="1899105"/>
            <a:ext cx="3469593" cy="3426864"/>
          </a:xfrm>
        </p:spPr>
      </p:sp>
      <p:sp>
        <p:nvSpPr>
          <p:cNvPr id="7" name="Picture Placeholder 6">
            <a:extLst>
              <a:ext uri="{FF2B5EF4-FFF2-40B4-BE49-F238E27FC236}">
                <a16:creationId xmlns:a16="http://schemas.microsoft.com/office/drawing/2014/main" id="{54DAD515-375F-4DC2-AA0E-6F3657E80638}"/>
              </a:ext>
            </a:extLst>
          </p:cNvPr>
          <p:cNvSpPr>
            <a:spLocks noGrp="1"/>
          </p:cNvSpPr>
          <p:nvPr>
            <p:ph type="pic" sz="quarter" idx="104"/>
          </p:nvPr>
        </p:nvSpPr>
        <p:spPr>
          <a:xfrm>
            <a:off x="1587188" y="1899105"/>
            <a:ext cx="3469593" cy="3426864"/>
          </a:xfrm>
        </p:spPr>
      </p:sp>
      <p:sp>
        <p:nvSpPr>
          <p:cNvPr id="11" name="Title 7">
            <a:extLst>
              <a:ext uri="{FF2B5EF4-FFF2-40B4-BE49-F238E27FC236}">
                <a16:creationId xmlns:a16="http://schemas.microsoft.com/office/drawing/2014/main" id="{A924B5ED-D15B-418B-8920-F22F52EEEBA8}"/>
              </a:ext>
            </a:extLst>
          </p:cNvPr>
          <p:cNvSpPr txBox="1">
            <a:spLocks/>
          </p:cNvSpPr>
          <p:nvPr/>
        </p:nvSpPr>
        <p:spPr>
          <a:xfrm>
            <a:off x="1117811" y="735260"/>
            <a:ext cx="10962181" cy="703279"/>
          </a:xfrm>
          <a:prstGeom prst="rect">
            <a:avLst/>
          </a:prstGeom>
        </p:spPr>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j-lt"/>
                <a:ea typeface="+mn-ea"/>
                <a:cs typeface="+mn-cs"/>
              </a:defRPr>
            </a:lvl1pPr>
          </a:lstStyle>
          <a:p>
            <a:r>
              <a:rPr lang="en-US" sz="4400"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EXPOSITORY Introduction</a:t>
            </a:r>
          </a:p>
          <a:p>
            <a:r>
              <a:rPr lang="en-US" sz="4400"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“I” paragraph</a:t>
            </a:r>
          </a:p>
        </p:txBody>
      </p:sp>
      <p:sp>
        <p:nvSpPr>
          <p:cNvPr id="13" name="TextBox 12">
            <a:extLst>
              <a:ext uri="{FF2B5EF4-FFF2-40B4-BE49-F238E27FC236}">
                <a16:creationId xmlns:a16="http://schemas.microsoft.com/office/drawing/2014/main" id="{00B66D39-1016-4CC6-8802-8AFA3A363A37}"/>
              </a:ext>
            </a:extLst>
          </p:cNvPr>
          <p:cNvSpPr txBox="1"/>
          <p:nvPr/>
        </p:nvSpPr>
        <p:spPr>
          <a:xfrm>
            <a:off x="1903914" y="2426031"/>
            <a:ext cx="2836140" cy="2554545"/>
          </a:xfrm>
          <a:prstGeom prst="rect">
            <a:avLst/>
          </a:prstGeom>
          <a:noFill/>
          <a:ln w="38100">
            <a:noFill/>
          </a:ln>
        </p:spPr>
        <p:txBody>
          <a:bodyPr wrap="square" rtlCol="0">
            <a:spAutoFit/>
          </a:bodyPr>
          <a:lstStyle/>
          <a:p>
            <a:pPr algn="ctr"/>
            <a:r>
              <a:rPr lang="en-US" sz="3200" b="1" u="sng" dirty="0">
                <a:cs typeface="Gisha" panose="020B0502040204020203" pitchFamily="34" charset="-79"/>
              </a:rPr>
              <a:t>Key</a:t>
            </a:r>
          </a:p>
          <a:p>
            <a:pPr algn="ctr"/>
            <a:r>
              <a:rPr lang="en-US" sz="3200" dirty="0">
                <a:solidFill>
                  <a:srgbClr val="F557A1"/>
                </a:solidFill>
                <a:cs typeface="Gisha" panose="020B0502040204020203" pitchFamily="34" charset="-79"/>
              </a:rPr>
              <a:t>Hook</a:t>
            </a:r>
          </a:p>
          <a:p>
            <a:pPr algn="ctr"/>
            <a:r>
              <a:rPr lang="en-US" sz="3200" dirty="0">
                <a:solidFill>
                  <a:srgbClr val="085DBC"/>
                </a:solidFill>
                <a:cs typeface="Gisha" panose="020B0502040204020203" pitchFamily="34" charset="-79"/>
              </a:rPr>
              <a:t>3 topics</a:t>
            </a:r>
          </a:p>
          <a:p>
            <a:pPr algn="ctr"/>
            <a:r>
              <a:rPr lang="en-US" sz="3200" dirty="0">
                <a:solidFill>
                  <a:srgbClr val="43AB74"/>
                </a:solidFill>
                <a:cs typeface="Gisha" panose="020B0502040204020203" pitchFamily="34" charset="-79"/>
              </a:rPr>
              <a:t>Closing statement</a:t>
            </a:r>
          </a:p>
        </p:txBody>
      </p:sp>
      <p:sp>
        <p:nvSpPr>
          <p:cNvPr id="9" name="TextBox 8">
            <a:extLst>
              <a:ext uri="{FF2B5EF4-FFF2-40B4-BE49-F238E27FC236}">
                <a16:creationId xmlns:a16="http://schemas.microsoft.com/office/drawing/2014/main" id="{4306E74A-8055-442F-BDB7-497832CE029B}"/>
              </a:ext>
            </a:extLst>
          </p:cNvPr>
          <p:cNvSpPr txBox="1"/>
          <p:nvPr/>
        </p:nvSpPr>
        <p:spPr>
          <a:xfrm>
            <a:off x="8142658" y="2423160"/>
            <a:ext cx="3194902" cy="2308324"/>
          </a:xfrm>
          <a:prstGeom prst="rect">
            <a:avLst/>
          </a:prstGeom>
          <a:noFill/>
          <a:ln w="38100">
            <a:noFill/>
          </a:ln>
        </p:spPr>
        <p:txBody>
          <a:bodyPr wrap="square" rtlCol="0">
            <a:spAutoFit/>
          </a:bodyPr>
          <a:lstStyle/>
          <a:p>
            <a:pPr algn="ctr"/>
            <a:r>
              <a:rPr lang="en-US" sz="3200" b="1" u="sng" dirty="0">
                <a:cs typeface="Gisha" panose="020B0502040204020203" pitchFamily="34" charset="-79"/>
              </a:rPr>
              <a:t>Key</a:t>
            </a:r>
          </a:p>
          <a:p>
            <a:pPr algn="ctr"/>
            <a:r>
              <a:rPr lang="en-US" sz="3200" dirty="0">
                <a:solidFill>
                  <a:srgbClr val="F557A1"/>
                </a:solidFill>
                <a:cs typeface="Gisha" panose="020B0502040204020203" pitchFamily="34" charset="-79"/>
              </a:rPr>
              <a:t>Hook</a:t>
            </a:r>
          </a:p>
          <a:p>
            <a:pPr algn="ctr"/>
            <a:r>
              <a:rPr lang="en-US" sz="3200" dirty="0">
                <a:solidFill>
                  <a:srgbClr val="085DBC"/>
                </a:solidFill>
                <a:cs typeface="Gisha" panose="020B0502040204020203" pitchFamily="34" charset="-79"/>
              </a:rPr>
              <a:t>3 topics </a:t>
            </a:r>
          </a:p>
          <a:p>
            <a:pPr algn="ctr"/>
            <a:r>
              <a:rPr lang="en-US" sz="2400" dirty="0">
                <a:solidFill>
                  <a:srgbClr val="085DBC"/>
                </a:solidFill>
                <a:cs typeface="Gisha" panose="020B0502040204020203" pitchFamily="34" charset="-79"/>
              </a:rPr>
              <a:t>(split into 2-3 sentences)</a:t>
            </a:r>
          </a:p>
        </p:txBody>
      </p:sp>
      <p:sp>
        <p:nvSpPr>
          <p:cNvPr id="2" name="TextBox 1">
            <a:extLst>
              <a:ext uri="{FF2B5EF4-FFF2-40B4-BE49-F238E27FC236}">
                <a16:creationId xmlns:a16="http://schemas.microsoft.com/office/drawing/2014/main" id="{9A5C8118-B268-4F53-A058-F713BF023F59}"/>
              </a:ext>
            </a:extLst>
          </p:cNvPr>
          <p:cNvSpPr txBox="1"/>
          <p:nvPr/>
        </p:nvSpPr>
        <p:spPr>
          <a:xfrm>
            <a:off x="5118771" y="2556022"/>
            <a:ext cx="2948533" cy="1938992"/>
          </a:xfrm>
          <a:prstGeom prst="rect">
            <a:avLst/>
          </a:prstGeom>
          <a:noFill/>
        </p:spPr>
        <p:txBody>
          <a:bodyPr wrap="square" rtlCol="0">
            <a:spAutoFit/>
          </a:bodyPr>
          <a:lstStyle/>
          <a:p>
            <a:pPr algn="ctr"/>
            <a:r>
              <a:rPr lang="en-US" sz="2400" dirty="0"/>
              <a:t>There are many ways students can structure an introduction paragraph.</a:t>
            </a:r>
          </a:p>
        </p:txBody>
      </p:sp>
      <p:grpSp>
        <p:nvGrpSpPr>
          <p:cNvPr id="3" name="Group 2">
            <a:extLst>
              <a:ext uri="{FF2B5EF4-FFF2-40B4-BE49-F238E27FC236}">
                <a16:creationId xmlns:a16="http://schemas.microsoft.com/office/drawing/2014/main" id="{44EF4C49-38E3-4995-B0EC-20E60A968D97}"/>
              </a:ext>
            </a:extLst>
          </p:cNvPr>
          <p:cNvGrpSpPr/>
          <p:nvPr/>
        </p:nvGrpSpPr>
        <p:grpSpPr>
          <a:xfrm>
            <a:off x="3911389" y="5543823"/>
            <a:ext cx="5543084" cy="1321461"/>
            <a:chOff x="4181209" y="5573803"/>
            <a:chExt cx="5543084" cy="1321461"/>
          </a:xfrm>
        </p:grpSpPr>
        <p:sp>
          <p:nvSpPr>
            <p:cNvPr id="10" name="TextBox 9">
              <a:extLst>
                <a:ext uri="{FF2B5EF4-FFF2-40B4-BE49-F238E27FC236}">
                  <a16:creationId xmlns:a16="http://schemas.microsoft.com/office/drawing/2014/main" id="{E60CF733-FC62-48A0-8108-960E927F700B}"/>
                </a:ext>
              </a:extLst>
            </p:cNvPr>
            <p:cNvSpPr txBox="1"/>
            <p:nvPr/>
          </p:nvSpPr>
          <p:spPr>
            <a:xfrm>
              <a:off x="5836632" y="5573803"/>
              <a:ext cx="3887661" cy="954107"/>
            </a:xfrm>
            <a:prstGeom prst="rect">
              <a:avLst/>
            </a:prstGeom>
            <a:noFill/>
            <a:ln w="38100">
              <a:noFill/>
            </a:ln>
          </p:spPr>
          <p:txBody>
            <a:bodyPr wrap="square" rtlCol="0">
              <a:spAutoFit/>
            </a:bodyPr>
            <a:lstStyle/>
            <a:p>
              <a:pPr algn="ctr"/>
              <a:r>
                <a:rPr lang="en-US" sz="2000" dirty="0">
                  <a:solidFill>
                    <a:srgbClr val="E32D91"/>
                  </a:solidFill>
                  <a:effectLst>
                    <a:outerShdw blurRad="38100" dist="38100" dir="2700000" algn="tl">
                      <a:srgbClr val="000000">
                        <a:alpha val="43137"/>
                      </a:srgbClr>
                    </a:outerShdw>
                  </a:effectLst>
                  <a:cs typeface="Gisha" panose="020B0502040204020203" pitchFamily="34" charset="-79"/>
                </a:rPr>
                <a:t>Teaching Tip: </a:t>
              </a:r>
            </a:p>
            <a:p>
              <a:pPr algn="ctr"/>
              <a:r>
                <a:rPr lang="en-US" dirty="0">
                  <a:latin typeface="Times New Roman" panose="02020603050405020304" pitchFamily="18" charset="0"/>
                  <a:cs typeface="Times New Roman" panose="02020603050405020304" pitchFamily="18" charset="0"/>
                </a:rPr>
                <a:t>Create anchor charts with each structure and an example paragraph.</a:t>
              </a:r>
            </a:p>
          </p:txBody>
        </p:sp>
        <p:pic>
          <p:nvPicPr>
            <p:cNvPr id="12" name="Picture 11" descr="A picture containing person, hand, posing, arm&#10;&#10;Description automatically generated">
              <a:extLst>
                <a:ext uri="{FF2B5EF4-FFF2-40B4-BE49-F238E27FC236}">
                  <a16:creationId xmlns:a16="http://schemas.microsoft.com/office/drawing/2014/main" id="{0CB09D15-CF24-4A49-AAB7-A47F0F45489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181209" y="5668846"/>
              <a:ext cx="1839628" cy="1226418"/>
            </a:xfrm>
            <a:prstGeom prst="rect">
              <a:avLst/>
            </a:prstGeom>
          </p:spPr>
        </p:pic>
      </p:grpSp>
      <p:pic>
        <p:nvPicPr>
          <p:cNvPr id="15" name="Picture 14">
            <a:extLst>
              <a:ext uri="{FF2B5EF4-FFF2-40B4-BE49-F238E27FC236}">
                <a16:creationId xmlns:a16="http://schemas.microsoft.com/office/drawing/2014/main" id="{0F368BB4-3F88-365E-6B81-4E064DF2D4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880580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C5C0B8-5148-4E91-98F3-D33D10CEB6A9}"/>
              </a:ext>
            </a:extLst>
          </p:cNvPr>
          <p:cNvSpPr>
            <a:spLocks noGrp="1"/>
          </p:cNvSpPr>
          <p:nvPr>
            <p:ph type="title"/>
          </p:nvPr>
        </p:nvSpPr>
        <p:spPr>
          <a:xfrm>
            <a:off x="1152010" y="489610"/>
            <a:ext cx="10887615" cy="703279"/>
          </a:xfrm>
          <a:noFill/>
        </p:spPr>
        <p:txBody>
          <a:bodyPr>
            <a:noAutofit/>
          </a:bodyPr>
          <a:lstStyle/>
          <a:p>
            <a:pPr algn="ctr"/>
            <a:r>
              <a:rPr lang="en-US"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SCAFFOLD STUDENTS UNDERSTANDING</a:t>
            </a:r>
          </a:p>
        </p:txBody>
      </p:sp>
      <p:sp>
        <p:nvSpPr>
          <p:cNvPr id="8" name="Content Placeholder 7">
            <a:extLst>
              <a:ext uri="{FF2B5EF4-FFF2-40B4-BE49-F238E27FC236}">
                <a16:creationId xmlns:a16="http://schemas.microsoft.com/office/drawing/2014/main" id="{B5188C69-B543-4AB2-9FF9-DF8B4F7A18F2}"/>
              </a:ext>
            </a:extLst>
          </p:cNvPr>
          <p:cNvSpPr txBox="1">
            <a:spLocks noGrp="1"/>
          </p:cNvSpPr>
          <p:nvPr>
            <p:ph sz="half" idx="1"/>
          </p:nvPr>
        </p:nvSpPr>
        <p:spPr>
          <a:xfrm>
            <a:off x="1104900" y="1708588"/>
            <a:ext cx="4914900" cy="2655086"/>
          </a:xfrm>
          <a:prstGeom prst="rect">
            <a:avLst/>
          </a:prstGeom>
          <a:noFill/>
          <a:ln w="38100">
            <a:solidFill>
              <a:srgbClr val="000000"/>
            </a:solidFill>
          </a:ln>
        </p:spPr>
        <p:txBody>
          <a:bodyPr wrap="square" rtlCol="0">
            <a:spAutoFit/>
          </a:bodyPr>
          <a:lstStyle/>
          <a:p>
            <a:pPr marL="0" indent="0" algn="ctr">
              <a:buNone/>
            </a:pPr>
            <a:r>
              <a:rPr lang="en-US" sz="3600" u="sng" dirty="0">
                <a:cs typeface="Gisha" panose="020B0502040204020203" pitchFamily="34" charset="-79"/>
              </a:rPr>
              <a:t>T1, T2, T3</a:t>
            </a:r>
          </a:p>
          <a:p>
            <a:r>
              <a:rPr lang="en-US" sz="2800" dirty="0">
                <a:cs typeface="Gisha" panose="020B0502040204020203" pitchFamily="34" charset="-79"/>
              </a:rPr>
              <a:t>Topic sentence</a:t>
            </a:r>
          </a:p>
          <a:p>
            <a:r>
              <a:rPr lang="en-US" sz="2800" dirty="0">
                <a:cs typeface="Gisha" panose="020B0502040204020203" pitchFamily="34" charset="-79"/>
              </a:rPr>
              <a:t>3-4A </a:t>
            </a:r>
          </a:p>
          <a:p>
            <a:r>
              <a:rPr lang="en-US" sz="2800" dirty="0">
                <a:cs typeface="Gisha" panose="020B0502040204020203" pitchFamily="34" charset="-79"/>
              </a:rPr>
              <a:t>3-4B </a:t>
            </a:r>
          </a:p>
          <a:p>
            <a:r>
              <a:rPr lang="en-US" dirty="0">
                <a:cs typeface="Gisha" panose="020B0502040204020203" pitchFamily="34" charset="-79"/>
              </a:rPr>
              <a:t>W</a:t>
            </a:r>
            <a:r>
              <a:rPr lang="en-US" sz="2800" dirty="0">
                <a:cs typeface="Gisha" panose="020B0502040204020203" pitchFamily="34" charset="-79"/>
              </a:rPr>
              <a:t>rap-up sentence</a:t>
            </a:r>
          </a:p>
        </p:txBody>
      </p:sp>
      <p:sp>
        <p:nvSpPr>
          <p:cNvPr id="12" name="Content Placeholder 7">
            <a:extLst>
              <a:ext uri="{FF2B5EF4-FFF2-40B4-BE49-F238E27FC236}">
                <a16:creationId xmlns:a16="http://schemas.microsoft.com/office/drawing/2014/main" id="{0E97BC25-76E9-4129-9D4B-88AA04FB2861}"/>
              </a:ext>
            </a:extLst>
          </p:cNvPr>
          <p:cNvSpPr txBox="1">
            <a:spLocks/>
          </p:cNvSpPr>
          <p:nvPr/>
        </p:nvSpPr>
        <p:spPr>
          <a:xfrm>
            <a:off x="6578687" y="2879145"/>
            <a:ext cx="5416421" cy="3430683"/>
          </a:xfrm>
          <a:prstGeom prst="rect">
            <a:avLst/>
          </a:prstGeom>
          <a:solidFill>
            <a:schemeClr val="bg1"/>
          </a:solidFill>
          <a:ln w="38100">
            <a:solidFill>
              <a:srgbClr val="00000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u="sng" dirty="0">
                <a:cs typeface="Gisha" panose="020B0502040204020203" pitchFamily="34" charset="-79"/>
              </a:rPr>
              <a:t>T1, T2, T3</a:t>
            </a:r>
          </a:p>
          <a:p>
            <a:r>
              <a:rPr lang="en-US" dirty="0">
                <a:cs typeface="Gisha" panose="020B0502040204020203" pitchFamily="34" charset="-79"/>
              </a:rPr>
              <a:t>Topic sentence</a:t>
            </a:r>
          </a:p>
          <a:p>
            <a:r>
              <a:rPr lang="en-US" dirty="0">
                <a:cs typeface="Gisha" panose="020B0502040204020203" pitchFamily="34" charset="-79"/>
              </a:rPr>
              <a:t>3-4A </a:t>
            </a:r>
            <a:r>
              <a:rPr lang="en-US" dirty="0">
                <a:solidFill>
                  <a:srgbClr val="E32D91"/>
                </a:solidFill>
                <a:cs typeface="Gisha" panose="020B0502040204020203" pitchFamily="34" charset="-79"/>
              </a:rPr>
              <a:t>(quotes, paraphrases, own thoughts and ideas)</a:t>
            </a:r>
          </a:p>
          <a:p>
            <a:r>
              <a:rPr lang="en-US" dirty="0">
                <a:cs typeface="Gisha" panose="020B0502040204020203" pitchFamily="34" charset="-79"/>
              </a:rPr>
              <a:t>3-4B </a:t>
            </a:r>
            <a:r>
              <a:rPr lang="en-US" dirty="0">
                <a:solidFill>
                  <a:srgbClr val="E32D91"/>
                </a:solidFill>
                <a:cs typeface="Gisha" panose="020B0502040204020203" pitchFamily="34" charset="-79"/>
              </a:rPr>
              <a:t>(quotes, paraphrases, own thoughts and ideas)</a:t>
            </a:r>
          </a:p>
          <a:p>
            <a:r>
              <a:rPr lang="en-US" dirty="0">
                <a:cs typeface="Gisha" panose="020B0502040204020203" pitchFamily="34" charset="-79"/>
              </a:rPr>
              <a:t>Wrap-up sentence</a:t>
            </a:r>
          </a:p>
        </p:txBody>
      </p:sp>
      <p:sp>
        <p:nvSpPr>
          <p:cNvPr id="13" name="TextBox 12">
            <a:extLst>
              <a:ext uri="{FF2B5EF4-FFF2-40B4-BE49-F238E27FC236}">
                <a16:creationId xmlns:a16="http://schemas.microsoft.com/office/drawing/2014/main" id="{4CC61835-E6B6-46E2-9932-23F93D9D7ACF}"/>
              </a:ext>
            </a:extLst>
          </p:cNvPr>
          <p:cNvSpPr txBox="1"/>
          <p:nvPr/>
        </p:nvSpPr>
        <p:spPr>
          <a:xfrm>
            <a:off x="1134881" y="1177833"/>
            <a:ext cx="4884920" cy="461665"/>
          </a:xfrm>
          <a:prstGeom prst="rect">
            <a:avLst/>
          </a:prstGeom>
          <a:noFill/>
        </p:spPr>
        <p:txBody>
          <a:bodyPr wrap="square" rtlCol="0">
            <a:spAutoFit/>
          </a:bodyPr>
          <a:lstStyle/>
          <a:p>
            <a:r>
              <a:rPr lang="en-US" sz="2400" b="1" dirty="0">
                <a:solidFill>
                  <a:schemeClr val="bg2">
                    <a:lumMod val="50000"/>
                  </a:schemeClr>
                </a:solidFill>
              </a:rPr>
              <a:t>Start by teaching structure…</a:t>
            </a:r>
          </a:p>
        </p:txBody>
      </p:sp>
      <p:sp>
        <p:nvSpPr>
          <p:cNvPr id="14" name="TextBox 13">
            <a:extLst>
              <a:ext uri="{FF2B5EF4-FFF2-40B4-BE49-F238E27FC236}">
                <a16:creationId xmlns:a16="http://schemas.microsoft.com/office/drawing/2014/main" id="{D2330AD0-E5EA-4319-9964-8F1A381E82EB}"/>
              </a:ext>
            </a:extLst>
          </p:cNvPr>
          <p:cNvSpPr txBox="1"/>
          <p:nvPr/>
        </p:nvSpPr>
        <p:spPr>
          <a:xfrm>
            <a:off x="6562645" y="1964373"/>
            <a:ext cx="5443808" cy="830997"/>
          </a:xfrm>
          <a:prstGeom prst="rect">
            <a:avLst/>
          </a:prstGeom>
          <a:noFill/>
        </p:spPr>
        <p:txBody>
          <a:bodyPr wrap="square" rtlCol="0">
            <a:spAutoFit/>
          </a:bodyPr>
          <a:lstStyle/>
          <a:p>
            <a:pPr algn="ctr"/>
            <a:r>
              <a:rPr lang="en-US" sz="2400" b="1" dirty="0">
                <a:solidFill>
                  <a:schemeClr val="bg2">
                    <a:lumMod val="50000"/>
                  </a:schemeClr>
                </a:solidFill>
              </a:rPr>
              <a:t>…then teach elaborative techniques.  </a:t>
            </a:r>
          </a:p>
        </p:txBody>
      </p:sp>
      <p:cxnSp>
        <p:nvCxnSpPr>
          <p:cNvPr id="16" name="Connector: Elbow 15">
            <a:extLst>
              <a:ext uri="{FF2B5EF4-FFF2-40B4-BE49-F238E27FC236}">
                <a16:creationId xmlns:a16="http://schemas.microsoft.com/office/drawing/2014/main" id="{FEBFCD03-13E6-4257-BE20-18DE5A61E087}"/>
              </a:ext>
            </a:extLst>
          </p:cNvPr>
          <p:cNvCxnSpPr/>
          <p:nvPr/>
        </p:nvCxnSpPr>
        <p:spPr>
          <a:xfrm>
            <a:off x="3754577" y="4599882"/>
            <a:ext cx="2590799" cy="1353836"/>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323D18F-B184-46F4-B9FA-456A943FD2F8}"/>
              </a:ext>
            </a:extLst>
          </p:cNvPr>
          <p:cNvCxnSpPr/>
          <p:nvPr/>
        </p:nvCxnSpPr>
        <p:spPr>
          <a:xfrm flipV="1">
            <a:off x="3769567" y="4432177"/>
            <a:ext cx="0" cy="16231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FAD7B60-30A5-413D-9879-566EA3D2D231}"/>
              </a:ext>
            </a:extLst>
          </p:cNvPr>
          <p:cNvSpPr txBox="1"/>
          <p:nvPr/>
        </p:nvSpPr>
        <p:spPr>
          <a:xfrm>
            <a:off x="6139348" y="5485790"/>
            <a:ext cx="391886" cy="369332"/>
          </a:xfrm>
          <a:prstGeom prst="rect">
            <a:avLst/>
          </a:prstGeom>
          <a:solidFill>
            <a:schemeClr val="bg1"/>
          </a:solidFill>
        </p:spPr>
        <p:txBody>
          <a:bodyPr wrap="square" rtlCol="0">
            <a:spAutoFit/>
          </a:bodyPr>
          <a:lstStyle/>
          <a:p>
            <a:endParaRPr lang="en-US" dirty="0"/>
          </a:p>
        </p:txBody>
      </p:sp>
      <p:sp>
        <p:nvSpPr>
          <p:cNvPr id="17" name="TextBox 16">
            <a:extLst>
              <a:ext uri="{FF2B5EF4-FFF2-40B4-BE49-F238E27FC236}">
                <a16:creationId xmlns:a16="http://schemas.microsoft.com/office/drawing/2014/main" id="{4A5A0200-AA23-4A11-979C-30EF06CD0604}"/>
              </a:ext>
            </a:extLst>
          </p:cNvPr>
          <p:cNvSpPr txBox="1"/>
          <p:nvPr/>
        </p:nvSpPr>
        <p:spPr>
          <a:xfrm>
            <a:off x="6981296" y="1170206"/>
            <a:ext cx="391886" cy="369332"/>
          </a:xfrm>
          <a:prstGeom prst="rect">
            <a:avLst/>
          </a:prstGeom>
          <a:solidFill>
            <a:schemeClr val="bg1"/>
          </a:solidFill>
        </p:spPr>
        <p:txBody>
          <a:bodyPr wrap="square" rtlCol="0">
            <a:spAutoFit/>
          </a:bodyPr>
          <a:lstStyle/>
          <a:p>
            <a:endParaRPr lang="en-US" dirty="0"/>
          </a:p>
        </p:txBody>
      </p:sp>
      <p:pic>
        <p:nvPicPr>
          <p:cNvPr id="21" name="Picture 20">
            <a:extLst>
              <a:ext uri="{FF2B5EF4-FFF2-40B4-BE49-F238E27FC236}">
                <a16:creationId xmlns:a16="http://schemas.microsoft.com/office/drawing/2014/main" id="{E211D3DF-F03F-1F87-270B-649A8CB429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23521398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A924B5ED-D15B-418B-8920-F22F52EEEBA8}"/>
              </a:ext>
            </a:extLst>
          </p:cNvPr>
          <p:cNvSpPr txBox="1">
            <a:spLocks/>
          </p:cNvSpPr>
          <p:nvPr/>
        </p:nvSpPr>
        <p:spPr>
          <a:xfrm>
            <a:off x="1115210" y="460316"/>
            <a:ext cx="10947192" cy="703279"/>
          </a:xfrm>
          <a:prstGeom prst="rect">
            <a:avLst/>
          </a:prstGeom>
        </p:spPr>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j-lt"/>
                <a:ea typeface="+mn-ea"/>
                <a:cs typeface="+mn-cs"/>
              </a:defRPr>
            </a:lvl1pPr>
          </a:lstStyle>
          <a:p>
            <a:r>
              <a:rPr lang="en-US" sz="4400"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Middle paragraphs</a:t>
            </a:r>
          </a:p>
          <a:p>
            <a:r>
              <a:rPr lang="en-US" sz="4400"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T1, t2, t3</a:t>
            </a:r>
          </a:p>
        </p:txBody>
      </p:sp>
      <p:sp>
        <p:nvSpPr>
          <p:cNvPr id="9" name="Content Placeholder 2">
            <a:extLst>
              <a:ext uri="{FF2B5EF4-FFF2-40B4-BE49-F238E27FC236}">
                <a16:creationId xmlns:a16="http://schemas.microsoft.com/office/drawing/2014/main" id="{4C38950E-58BC-40B1-942A-93CBA3852B35}"/>
              </a:ext>
            </a:extLst>
          </p:cNvPr>
          <p:cNvSpPr txBox="1">
            <a:spLocks/>
          </p:cNvSpPr>
          <p:nvPr/>
        </p:nvSpPr>
        <p:spPr>
          <a:xfrm>
            <a:off x="1059414" y="1444752"/>
            <a:ext cx="4914900" cy="2246769"/>
          </a:xfrm>
          <a:prstGeom prst="rect">
            <a:avLst/>
          </a:prstGeom>
          <a:ln w="38100">
            <a:solidFill>
              <a:schemeClr val="tx1"/>
            </a:solidFill>
          </a:ln>
          <a:effectLst/>
        </p:spPr>
        <p:txBody>
          <a:bodyPr>
            <a:normAutofit lnSpcReduction="1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400" dirty="0">
                <a:latin typeface="+mn-lt"/>
                <a:cs typeface="Gisha" panose="020B0502040204020203" pitchFamily="34" charset="-79"/>
              </a:rPr>
              <a:t>I      alligators</a:t>
            </a:r>
          </a:p>
          <a:p>
            <a:pPr marL="0" indent="0">
              <a:spcBef>
                <a:spcPts val="0"/>
              </a:spcBef>
              <a:buFont typeface="Arial" panose="020B0604020202020204" pitchFamily="34" charset="0"/>
              <a:buNone/>
            </a:pPr>
            <a:r>
              <a:rPr lang="en-US" sz="1400" b="1" dirty="0">
                <a:solidFill>
                  <a:srgbClr val="E32D91"/>
                </a:solidFill>
                <a:latin typeface="+mn-lt"/>
                <a:cs typeface="Gisha" panose="020B0502040204020203" pitchFamily="34" charset="-79"/>
              </a:rPr>
              <a:t>T1   species</a:t>
            </a:r>
            <a:r>
              <a:rPr lang="en-US" sz="1400" dirty="0">
                <a:latin typeface="+mn-lt"/>
                <a:cs typeface="Gisha" panose="020B0502040204020203" pitchFamily="34" charset="-79"/>
              </a:rPr>
              <a:t>		</a:t>
            </a:r>
            <a:r>
              <a:rPr lang="en-US" sz="1400" b="1" dirty="0">
                <a:solidFill>
                  <a:srgbClr val="0070C0"/>
                </a:solidFill>
                <a:latin typeface="+mn-lt"/>
                <a:cs typeface="Gisha" panose="020B0502040204020203" pitchFamily="34" charset="-79"/>
              </a:rPr>
              <a:t>a. American</a:t>
            </a:r>
          </a:p>
          <a:p>
            <a:pPr marL="0" indent="0">
              <a:spcBef>
                <a:spcPts val="0"/>
              </a:spcBef>
              <a:spcAft>
                <a:spcPts val="1200"/>
              </a:spcAft>
              <a:buFont typeface="Arial" panose="020B0604020202020204" pitchFamily="34" charset="0"/>
              <a:buNone/>
            </a:pPr>
            <a:r>
              <a:rPr lang="en-US" sz="1400" dirty="0">
                <a:latin typeface="+mn-lt"/>
                <a:cs typeface="Gisha" panose="020B0502040204020203" pitchFamily="34" charset="-79"/>
              </a:rPr>
              <a:t>			</a:t>
            </a:r>
            <a:r>
              <a:rPr lang="en-US" sz="1400" b="1" dirty="0">
                <a:solidFill>
                  <a:srgbClr val="00B050"/>
                </a:solidFill>
                <a:latin typeface="+mn-lt"/>
                <a:cs typeface="Gisha" panose="020B0502040204020203" pitchFamily="34" charset="-79"/>
              </a:rPr>
              <a:t>b. Chinese</a:t>
            </a:r>
          </a:p>
          <a:p>
            <a:pPr marL="0" indent="0">
              <a:spcBef>
                <a:spcPts val="0"/>
              </a:spcBef>
              <a:buFont typeface="Arial" panose="020B0604020202020204" pitchFamily="34" charset="0"/>
              <a:buNone/>
            </a:pPr>
            <a:r>
              <a:rPr lang="en-US" sz="1400" dirty="0">
                <a:latin typeface="+mn-lt"/>
                <a:cs typeface="Gisha" panose="020B0502040204020203" pitchFamily="34" charset="-79"/>
              </a:rPr>
              <a:t>T2   type of reptile		a. cold-blooded</a:t>
            </a:r>
          </a:p>
          <a:p>
            <a:pPr marL="0" indent="0">
              <a:spcBef>
                <a:spcPts val="0"/>
              </a:spcBef>
              <a:spcAft>
                <a:spcPts val="1200"/>
              </a:spcAft>
              <a:buFont typeface="Arial" panose="020B0604020202020204" pitchFamily="34" charset="0"/>
              <a:buNone/>
            </a:pPr>
            <a:r>
              <a:rPr lang="en-US" sz="1400" dirty="0">
                <a:latin typeface="+mn-lt"/>
                <a:cs typeface="Gisha" panose="020B0502040204020203" pitchFamily="34" charset="-79"/>
              </a:rPr>
              <a:t>			b. eggs</a:t>
            </a:r>
          </a:p>
          <a:p>
            <a:pPr marL="0" indent="0">
              <a:spcBef>
                <a:spcPts val="0"/>
              </a:spcBef>
              <a:buFont typeface="Arial" panose="020B0604020202020204" pitchFamily="34" charset="0"/>
              <a:buNone/>
            </a:pPr>
            <a:r>
              <a:rPr lang="en-US" sz="1400" dirty="0">
                <a:latin typeface="+mn-lt"/>
                <a:cs typeface="Gisha" panose="020B0502040204020203" pitchFamily="34" charset="-79"/>
              </a:rPr>
              <a:t>T3  habitats		a. freshwater</a:t>
            </a:r>
          </a:p>
          <a:p>
            <a:pPr marL="0" indent="0">
              <a:spcBef>
                <a:spcPts val="0"/>
              </a:spcBef>
              <a:spcAft>
                <a:spcPts val="1200"/>
              </a:spcAft>
              <a:buFont typeface="Arial" panose="020B0604020202020204" pitchFamily="34" charset="0"/>
              <a:buNone/>
            </a:pPr>
            <a:r>
              <a:rPr lang="en-US" sz="1400" dirty="0">
                <a:latin typeface="+mn-lt"/>
                <a:cs typeface="Gisha" panose="020B0502040204020203" pitchFamily="34" charset="-79"/>
              </a:rPr>
              <a:t>			b. holes</a:t>
            </a:r>
          </a:p>
          <a:p>
            <a:pPr marL="0" indent="0">
              <a:spcBef>
                <a:spcPts val="0"/>
              </a:spcBef>
              <a:spcAft>
                <a:spcPts val="1200"/>
              </a:spcAft>
              <a:buFont typeface="Arial" panose="020B0604020202020204" pitchFamily="34" charset="0"/>
              <a:buNone/>
            </a:pPr>
            <a:r>
              <a:rPr lang="en-US" sz="1400" dirty="0">
                <a:latin typeface="+mn-lt"/>
                <a:cs typeface="Gisha" panose="020B0502040204020203" pitchFamily="34" charset="-79"/>
              </a:rPr>
              <a:t>C   alligators</a:t>
            </a:r>
          </a:p>
        </p:txBody>
      </p:sp>
      <p:sp>
        <p:nvSpPr>
          <p:cNvPr id="15" name="TextBox 14">
            <a:extLst>
              <a:ext uri="{FF2B5EF4-FFF2-40B4-BE49-F238E27FC236}">
                <a16:creationId xmlns:a16="http://schemas.microsoft.com/office/drawing/2014/main" id="{16F45DFE-E371-4C14-833A-040148A7B3D5}"/>
              </a:ext>
            </a:extLst>
          </p:cNvPr>
          <p:cNvSpPr txBox="1"/>
          <p:nvPr/>
        </p:nvSpPr>
        <p:spPr>
          <a:xfrm>
            <a:off x="6132677" y="1447942"/>
            <a:ext cx="5770523" cy="4801314"/>
          </a:xfrm>
          <a:prstGeom prst="rect">
            <a:avLst/>
          </a:prstGeom>
          <a:solidFill>
            <a:schemeClr val="bg1"/>
          </a:solidFill>
          <a:ln w="38100">
            <a:solidFill>
              <a:schemeClr val="tx1"/>
            </a:solidFill>
          </a:ln>
        </p:spPr>
        <p:txBody>
          <a:bodyPr wrap="square">
            <a:spAutoFit/>
          </a:bodyPr>
          <a:lstStyle/>
          <a:p>
            <a:pPr algn="just"/>
            <a:r>
              <a:rPr lang="en-US" dirty="0"/>
              <a:t>	</a:t>
            </a:r>
            <a:r>
              <a:rPr lang="en-US" dirty="0">
                <a:solidFill>
                  <a:srgbClr val="E32D91"/>
                </a:solidFill>
              </a:rPr>
              <a:t>First, there are two different species of alligators in the world. </a:t>
            </a:r>
            <a:r>
              <a:rPr lang="en-US" dirty="0">
                <a:solidFill>
                  <a:srgbClr val="0070C0"/>
                </a:solidFill>
              </a:rPr>
              <a:t>According to the text </a:t>
            </a:r>
            <a:r>
              <a:rPr lang="en-US" u="sng" dirty="0">
                <a:solidFill>
                  <a:srgbClr val="0070C0"/>
                </a:solidFill>
              </a:rPr>
              <a:t>Alligators at Risk</a:t>
            </a:r>
            <a:r>
              <a:rPr lang="en-US" dirty="0">
                <a:solidFill>
                  <a:srgbClr val="0070C0"/>
                </a:solidFill>
              </a:rPr>
              <a:t>, the most well-known type of alligator is the American alligator. American alligators live in the wetlands of the southern United States. They were listed under the Endangered Species Act, and it was illegal to hunt them. </a:t>
            </a:r>
            <a:r>
              <a:rPr lang="en-US" dirty="0">
                <a:solidFill>
                  <a:srgbClr val="00B050"/>
                </a:solidFill>
              </a:rPr>
              <a:t>Another type of alligator species is the Chinese alligator. The author states in </a:t>
            </a:r>
            <a:r>
              <a:rPr lang="en-US" u="sng" dirty="0">
                <a:solidFill>
                  <a:srgbClr val="00B050"/>
                </a:solidFill>
              </a:rPr>
              <a:t>Alligators at Risk</a:t>
            </a:r>
            <a:r>
              <a:rPr lang="en-US" dirty="0">
                <a:solidFill>
                  <a:srgbClr val="00B050"/>
                </a:solidFill>
              </a:rPr>
              <a:t> that the Chinese alligator looks very similar to the American alligator. However, these reptiles are much smaller. There are also far fewer Chinese alligators than American alligators because they are listed as critically endangered. </a:t>
            </a:r>
            <a:r>
              <a:rPr lang="en-US" b="1" dirty="0">
                <a:solidFill>
                  <a:srgbClr val="7030A0"/>
                </a:solidFill>
              </a:rPr>
              <a:t>Alligators are fascinating animals, and it is important to know the similarities and differences between the two species.</a:t>
            </a:r>
          </a:p>
        </p:txBody>
      </p:sp>
      <p:sp>
        <p:nvSpPr>
          <p:cNvPr id="2" name="Oval 1">
            <a:extLst>
              <a:ext uri="{FF2B5EF4-FFF2-40B4-BE49-F238E27FC236}">
                <a16:creationId xmlns:a16="http://schemas.microsoft.com/office/drawing/2014/main" id="{6CB351FE-43B0-BA1E-FF00-3E6241E47BBA}"/>
              </a:ext>
            </a:extLst>
          </p:cNvPr>
          <p:cNvSpPr/>
          <p:nvPr/>
        </p:nvSpPr>
        <p:spPr>
          <a:xfrm>
            <a:off x="1572768" y="3929304"/>
            <a:ext cx="3383280" cy="267600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0B66D39-1016-4CC6-8802-8AFA3A363A37}"/>
              </a:ext>
            </a:extLst>
          </p:cNvPr>
          <p:cNvSpPr txBox="1"/>
          <p:nvPr/>
        </p:nvSpPr>
        <p:spPr>
          <a:xfrm>
            <a:off x="1846338" y="4143920"/>
            <a:ext cx="2836140" cy="2246769"/>
          </a:xfrm>
          <a:prstGeom prst="rect">
            <a:avLst/>
          </a:prstGeom>
          <a:noFill/>
          <a:ln w="38100">
            <a:noFill/>
          </a:ln>
        </p:spPr>
        <p:txBody>
          <a:bodyPr wrap="square" rtlCol="0">
            <a:spAutoFit/>
          </a:bodyPr>
          <a:lstStyle/>
          <a:p>
            <a:pPr algn="ctr"/>
            <a:r>
              <a:rPr lang="en-US" sz="2800" b="1" u="sng" dirty="0">
                <a:cs typeface="Gisha" panose="020B0502040204020203" pitchFamily="34" charset="-79"/>
              </a:rPr>
              <a:t>Key</a:t>
            </a:r>
          </a:p>
          <a:p>
            <a:pPr algn="ctr"/>
            <a:r>
              <a:rPr lang="en-US" sz="2800" dirty="0">
                <a:solidFill>
                  <a:srgbClr val="F557A1"/>
                </a:solidFill>
                <a:cs typeface="Gisha" panose="020B0502040204020203" pitchFamily="34" charset="-79"/>
              </a:rPr>
              <a:t>Topic sentence</a:t>
            </a:r>
          </a:p>
          <a:p>
            <a:pPr algn="ctr"/>
            <a:r>
              <a:rPr lang="en-US" sz="2800" dirty="0">
                <a:solidFill>
                  <a:srgbClr val="085DBC"/>
                </a:solidFill>
                <a:cs typeface="Gisha" panose="020B0502040204020203" pitchFamily="34" charset="-79"/>
              </a:rPr>
              <a:t>3-4A</a:t>
            </a:r>
          </a:p>
          <a:p>
            <a:pPr algn="ctr"/>
            <a:r>
              <a:rPr lang="en-US" sz="2800" dirty="0">
                <a:solidFill>
                  <a:srgbClr val="43AB74"/>
                </a:solidFill>
                <a:cs typeface="Gisha" panose="020B0502040204020203" pitchFamily="34" charset="-79"/>
              </a:rPr>
              <a:t>3-4B</a:t>
            </a:r>
          </a:p>
          <a:p>
            <a:pPr algn="ctr"/>
            <a:r>
              <a:rPr lang="en-US" sz="2800" dirty="0">
                <a:solidFill>
                  <a:srgbClr val="7030A0"/>
                </a:solidFill>
                <a:cs typeface="Gisha" panose="020B0502040204020203" pitchFamily="34" charset="-79"/>
              </a:rPr>
              <a:t>Wrap-up</a:t>
            </a:r>
          </a:p>
        </p:txBody>
      </p:sp>
      <p:pic>
        <p:nvPicPr>
          <p:cNvPr id="8" name="Picture 7">
            <a:extLst>
              <a:ext uri="{FF2B5EF4-FFF2-40B4-BE49-F238E27FC236}">
                <a16:creationId xmlns:a16="http://schemas.microsoft.com/office/drawing/2014/main" id="{D40D5ACB-DC3A-A14C-69A0-6819FDB8D5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40410707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Graphical user interface, application, Word&#10;&#10;Description automatically generated">
            <a:extLst>
              <a:ext uri="{FF2B5EF4-FFF2-40B4-BE49-F238E27FC236}">
                <a16:creationId xmlns:a16="http://schemas.microsoft.com/office/drawing/2014/main" id="{FE11A044-A62A-4D90-A2FE-9584EDB6998B}"/>
              </a:ext>
            </a:extLst>
          </p:cNvPr>
          <p:cNvPicPr>
            <a:picLocks noGrp="1" noChangeAspect="1"/>
          </p:cNvPicPr>
          <p:nvPr>
            <p:ph sz="half" idx="2"/>
          </p:nvPr>
        </p:nvPicPr>
        <p:blipFill rotWithShape="1">
          <a:blip r:embed="rId2"/>
          <a:srcRect l="32503" t="34906" r="45348" b="22507"/>
          <a:stretch/>
        </p:blipFill>
        <p:spPr>
          <a:xfrm>
            <a:off x="6856955" y="1126264"/>
            <a:ext cx="4914899" cy="5050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7">
            <a:extLst>
              <a:ext uri="{FF2B5EF4-FFF2-40B4-BE49-F238E27FC236}">
                <a16:creationId xmlns:a16="http://schemas.microsoft.com/office/drawing/2014/main" id="{22BBA5DC-E3A2-451B-9BA1-284F9FB898BD}"/>
              </a:ext>
            </a:extLst>
          </p:cNvPr>
          <p:cNvSpPr txBox="1">
            <a:spLocks/>
          </p:cNvSpPr>
          <p:nvPr/>
        </p:nvSpPr>
        <p:spPr>
          <a:xfrm>
            <a:off x="6305551" y="329397"/>
            <a:ext cx="4914899" cy="7032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2" name="TextBox 11">
            <a:extLst>
              <a:ext uri="{FF2B5EF4-FFF2-40B4-BE49-F238E27FC236}">
                <a16:creationId xmlns:a16="http://schemas.microsoft.com/office/drawing/2014/main" id="{274BED15-6549-4022-BD0E-5B99680F74D4}"/>
              </a:ext>
            </a:extLst>
          </p:cNvPr>
          <p:cNvSpPr txBox="1"/>
          <p:nvPr/>
        </p:nvSpPr>
        <p:spPr>
          <a:xfrm>
            <a:off x="6305551" y="329397"/>
            <a:ext cx="5048249" cy="808938"/>
          </a:xfrm>
          <a:prstGeom prst="rect">
            <a:avLst/>
          </a:prstGeom>
          <a:noFill/>
        </p:spPr>
        <p:txBody>
          <a:bodyPr wrap="square" rtlCol="0">
            <a:spAutoFit/>
          </a:bodyPr>
          <a:lstStyle/>
          <a:p>
            <a:endParaRPr lang="en-US" dirty="0"/>
          </a:p>
        </p:txBody>
      </p:sp>
      <p:sp>
        <p:nvSpPr>
          <p:cNvPr id="15" name="Content Placeholder 2">
            <a:extLst>
              <a:ext uri="{FF2B5EF4-FFF2-40B4-BE49-F238E27FC236}">
                <a16:creationId xmlns:a16="http://schemas.microsoft.com/office/drawing/2014/main" id="{DF92EE92-D1A7-44BB-975A-8B26BB9E4D85}"/>
              </a:ext>
            </a:extLst>
          </p:cNvPr>
          <p:cNvSpPr txBox="1">
            <a:spLocks noGrp="1"/>
          </p:cNvSpPr>
          <p:nvPr>
            <p:ph sz="half" idx="1"/>
          </p:nvPr>
        </p:nvSpPr>
        <p:spPr>
          <a:xfrm>
            <a:off x="1600820" y="2444323"/>
            <a:ext cx="4914900" cy="3732640"/>
          </a:xfrm>
          <a:prstGeom prst="rect">
            <a:avLst/>
          </a:prstGeom>
          <a:ln w="38100">
            <a:solidFill>
              <a:schemeClr val="tx1"/>
            </a:solidFill>
          </a:ln>
          <a:effectLst/>
        </p:spPr>
        <p:txBody>
          <a:bodyPr>
            <a:normAutofit lnSpcReduction="1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1800" dirty="0">
                <a:latin typeface="+mn-lt"/>
                <a:cs typeface="Gisha" panose="020B0502040204020203" pitchFamily="34" charset="-79"/>
              </a:rPr>
              <a:t>I      alligators</a:t>
            </a:r>
          </a:p>
          <a:p>
            <a:pPr marL="0" indent="0">
              <a:buFont typeface="Arial" panose="020B0604020202020204" pitchFamily="34" charset="0"/>
              <a:buNone/>
            </a:pPr>
            <a:r>
              <a:rPr lang="en-US" sz="1800" dirty="0">
                <a:latin typeface="+mn-lt"/>
                <a:cs typeface="Gisha" panose="020B0502040204020203" pitchFamily="34" charset="-79"/>
              </a:rPr>
              <a:t>T1   species		a. American</a:t>
            </a:r>
          </a:p>
          <a:p>
            <a:pPr marL="0" indent="0">
              <a:spcAft>
                <a:spcPts val="1200"/>
              </a:spcAft>
              <a:buFont typeface="Arial" panose="020B0604020202020204" pitchFamily="34" charset="0"/>
              <a:buNone/>
            </a:pPr>
            <a:r>
              <a:rPr lang="en-US" sz="1800" dirty="0">
                <a:latin typeface="+mn-lt"/>
                <a:cs typeface="Gisha" panose="020B0502040204020203" pitchFamily="34" charset="-79"/>
              </a:rPr>
              <a:t>			b. Chinese</a:t>
            </a:r>
          </a:p>
          <a:p>
            <a:pPr marL="0" indent="0">
              <a:buFont typeface="Arial" panose="020B0604020202020204" pitchFamily="34" charset="0"/>
              <a:buNone/>
            </a:pPr>
            <a:r>
              <a:rPr lang="en-US" sz="1800" dirty="0">
                <a:latin typeface="+mn-lt"/>
                <a:cs typeface="Gisha" panose="020B0502040204020203" pitchFamily="34" charset="-79"/>
              </a:rPr>
              <a:t>T2   type of reptile	a. cold-blooded</a:t>
            </a:r>
          </a:p>
          <a:p>
            <a:pPr marL="0" indent="0">
              <a:spcAft>
                <a:spcPts val="1200"/>
              </a:spcAft>
              <a:buFont typeface="Arial" panose="020B0604020202020204" pitchFamily="34" charset="0"/>
              <a:buNone/>
            </a:pPr>
            <a:r>
              <a:rPr lang="en-US" sz="1800" dirty="0">
                <a:latin typeface="+mn-lt"/>
                <a:cs typeface="Gisha" panose="020B0502040204020203" pitchFamily="34" charset="-79"/>
              </a:rPr>
              <a:t>			b. eggs</a:t>
            </a:r>
          </a:p>
          <a:p>
            <a:pPr marL="0" indent="0">
              <a:buFont typeface="Arial" panose="020B0604020202020204" pitchFamily="34" charset="0"/>
              <a:buNone/>
            </a:pPr>
            <a:r>
              <a:rPr lang="en-US" sz="1800" dirty="0">
                <a:latin typeface="+mn-lt"/>
                <a:cs typeface="Gisha" panose="020B0502040204020203" pitchFamily="34" charset="-79"/>
              </a:rPr>
              <a:t>T3   habitats		a. freshwater</a:t>
            </a:r>
          </a:p>
          <a:p>
            <a:pPr marL="0" indent="0">
              <a:spcAft>
                <a:spcPts val="1200"/>
              </a:spcAft>
              <a:buFont typeface="Arial" panose="020B0604020202020204" pitchFamily="34" charset="0"/>
              <a:buNone/>
            </a:pPr>
            <a:r>
              <a:rPr lang="en-US" sz="1800" dirty="0">
                <a:latin typeface="+mn-lt"/>
                <a:cs typeface="Gisha" panose="020B0502040204020203" pitchFamily="34" charset="-79"/>
              </a:rPr>
              <a:t>			b. holes</a:t>
            </a:r>
          </a:p>
          <a:p>
            <a:pPr marL="0" indent="0">
              <a:spcAft>
                <a:spcPts val="1200"/>
              </a:spcAft>
              <a:buFont typeface="Arial" panose="020B0604020202020204" pitchFamily="34" charset="0"/>
              <a:buNone/>
            </a:pPr>
            <a:r>
              <a:rPr lang="en-US" sz="1800" dirty="0">
                <a:latin typeface="+mn-lt"/>
                <a:cs typeface="Gisha" panose="020B0502040204020203" pitchFamily="34" charset="-79"/>
              </a:rPr>
              <a:t>C   alligators</a:t>
            </a:r>
          </a:p>
        </p:txBody>
      </p:sp>
      <p:sp>
        <p:nvSpPr>
          <p:cNvPr id="17" name="TextBox 16">
            <a:extLst>
              <a:ext uri="{FF2B5EF4-FFF2-40B4-BE49-F238E27FC236}">
                <a16:creationId xmlns:a16="http://schemas.microsoft.com/office/drawing/2014/main" id="{63BA0259-C2E3-419F-9E2C-BE3289DB8C23}"/>
              </a:ext>
            </a:extLst>
          </p:cNvPr>
          <p:cNvSpPr txBox="1"/>
          <p:nvPr/>
        </p:nvSpPr>
        <p:spPr>
          <a:xfrm>
            <a:off x="1600820" y="1138335"/>
            <a:ext cx="4914900" cy="1200329"/>
          </a:xfrm>
          <a:prstGeom prst="rect">
            <a:avLst/>
          </a:prstGeom>
          <a:noFill/>
          <a:ln w="38100">
            <a:solidFill>
              <a:schemeClr val="tx1"/>
            </a:solidFill>
          </a:ln>
        </p:spPr>
        <p:txBody>
          <a:bodyPr wrap="square" rtlCol="0">
            <a:spAutoFit/>
          </a:bodyPr>
          <a:lstStyle/>
          <a:p>
            <a:pPr algn="just"/>
            <a:r>
              <a:rPr lang="en-US" b="1" u="sng" dirty="0">
                <a:solidFill>
                  <a:srgbClr val="E32D91"/>
                </a:solidFill>
                <a:effectLst>
                  <a:outerShdw blurRad="38100" dist="38100" dir="2700000" algn="tl">
                    <a:srgbClr val="000000">
                      <a:alpha val="43137"/>
                    </a:srgbClr>
                  </a:outerShdw>
                </a:effectLst>
                <a:cs typeface="Gisha" panose="020B0502040204020203" pitchFamily="34" charset="-79"/>
              </a:rPr>
              <a:t>Prompt</a:t>
            </a:r>
            <a:r>
              <a:rPr lang="en-US" b="1" dirty="0">
                <a:solidFill>
                  <a:srgbClr val="E32D91"/>
                </a:solidFill>
                <a:effectLst>
                  <a:outerShdw blurRad="38100" dist="38100" dir="2700000" algn="tl">
                    <a:srgbClr val="000000">
                      <a:alpha val="43137"/>
                    </a:srgbClr>
                  </a:outerShdw>
                </a:effectLst>
                <a:cs typeface="Gisha" panose="020B0502040204020203" pitchFamily="34" charset="-79"/>
              </a:rPr>
              <a:t>: </a:t>
            </a:r>
            <a:r>
              <a:rPr lang="en-US" dirty="0">
                <a:cs typeface="Gisha" panose="020B0502040204020203" pitchFamily="34" charset="-79"/>
              </a:rPr>
              <a:t>Write an informative essay to present to your class about alligators. Use information from the passages in your essay.</a:t>
            </a:r>
            <a:endParaRPr lang="en-US" sz="2000" b="1" dirty="0">
              <a:cs typeface="Gisha" panose="020B0502040204020203" pitchFamily="34" charset="-79"/>
            </a:endParaRPr>
          </a:p>
        </p:txBody>
      </p:sp>
      <p:sp>
        <p:nvSpPr>
          <p:cNvPr id="18" name="Title 7">
            <a:extLst>
              <a:ext uri="{FF2B5EF4-FFF2-40B4-BE49-F238E27FC236}">
                <a16:creationId xmlns:a16="http://schemas.microsoft.com/office/drawing/2014/main" id="{427844BF-7858-4040-822D-10307AFB7C2D}"/>
              </a:ext>
            </a:extLst>
          </p:cNvPr>
          <p:cNvSpPr txBox="1">
            <a:spLocks/>
          </p:cNvSpPr>
          <p:nvPr/>
        </p:nvSpPr>
        <p:spPr>
          <a:xfrm>
            <a:off x="1161430" y="155448"/>
            <a:ext cx="10856002" cy="70327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STRUCTURE</a:t>
            </a:r>
          </a:p>
        </p:txBody>
      </p:sp>
      <p:sp>
        <p:nvSpPr>
          <p:cNvPr id="9" name="TextBox 8">
            <a:extLst>
              <a:ext uri="{FF2B5EF4-FFF2-40B4-BE49-F238E27FC236}">
                <a16:creationId xmlns:a16="http://schemas.microsoft.com/office/drawing/2014/main" id="{96DC2D55-D59D-4AC8-9879-B59A07692C91}"/>
              </a:ext>
            </a:extLst>
          </p:cNvPr>
          <p:cNvSpPr txBox="1"/>
          <p:nvPr/>
        </p:nvSpPr>
        <p:spPr>
          <a:xfrm>
            <a:off x="6223518" y="5701004"/>
            <a:ext cx="195943" cy="369332"/>
          </a:xfrm>
          <a:prstGeom prst="rect">
            <a:avLst/>
          </a:prstGeom>
          <a:solidFill>
            <a:schemeClr val="bg1"/>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7FF70D1C-F0DD-31F3-0657-7BAB83E70C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504433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A9579747-E493-4E59-88B1-88CD9BE40522}"/>
              </a:ext>
            </a:extLst>
          </p:cNvPr>
          <p:cNvSpPr txBox="1">
            <a:spLocks noGrp="1"/>
          </p:cNvSpPr>
          <p:nvPr>
            <p:ph type="title"/>
          </p:nvPr>
        </p:nvSpPr>
        <p:spPr>
          <a:xfrm>
            <a:off x="1106532" y="1007054"/>
            <a:ext cx="10962182" cy="703263"/>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TEACHING THE MIDDLE PARAGRAPHS</a:t>
            </a:r>
            <a:b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ONE PIECE AT A TIME</a:t>
            </a:r>
          </a:p>
        </p:txBody>
      </p:sp>
      <p:sp>
        <p:nvSpPr>
          <p:cNvPr id="6" name="Content Placeholder 2">
            <a:extLst>
              <a:ext uri="{FF2B5EF4-FFF2-40B4-BE49-F238E27FC236}">
                <a16:creationId xmlns:a16="http://schemas.microsoft.com/office/drawing/2014/main" id="{EE8C4961-37F6-43FB-915A-3D421DCC17FB}"/>
              </a:ext>
            </a:extLst>
          </p:cNvPr>
          <p:cNvSpPr txBox="1">
            <a:spLocks noGrp="1"/>
          </p:cNvSpPr>
          <p:nvPr>
            <p:ph sz="half" idx="2"/>
          </p:nvPr>
        </p:nvSpPr>
        <p:spPr>
          <a:xfrm>
            <a:off x="5823160" y="2814709"/>
            <a:ext cx="6245554" cy="2775250"/>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457200" marR="0" lvl="0" indent="-457200" algn="l" defTabSz="457200" rtl="0" eaLnBrk="1" fontAlgn="auto" latinLnBrk="0" hangingPunct="1">
              <a:lnSpc>
                <a:spcPct val="100000"/>
              </a:lnSpc>
              <a:spcBef>
                <a:spcPct val="20000"/>
              </a:spcBef>
              <a:spcAft>
                <a:spcPts val="600"/>
              </a:spcAft>
              <a:buClr>
                <a:srgbClr val="83992A"/>
              </a:buClr>
              <a:buSzPct val="115000"/>
              <a:buFont typeface="Arial"/>
              <a:buAutoNum type="arabicPeriod"/>
              <a:tabLst/>
              <a:defRPr/>
            </a:pPr>
            <a:r>
              <a:rPr lang="en-US" dirty="0">
                <a:solidFill>
                  <a:sysClr val="windowText" lastClr="000000">
                    <a:lumMod val="85000"/>
                    <a:lumOff val="15000"/>
                  </a:sysClr>
                </a:solidFill>
                <a:cs typeface="Times New Roman" panose="02020603050405020304" pitchFamily="18" charset="0"/>
              </a:rPr>
              <a:t>Paraphrasing</a:t>
            </a:r>
          </a:p>
          <a:p>
            <a:pPr marL="457200" marR="0" lvl="0" indent="-457200" algn="l" defTabSz="457200" rtl="0" eaLnBrk="1" fontAlgn="auto" latinLnBrk="0" hangingPunct="1">
              <a:lnSpc>
                <a:spcPct val="100000"/>
              </a:lnSpc>
              <a:spcBef>
                <a:spcPct val="20000"/>
              </a:spcBef>
              <a:spcAft>
                <a:spcPts val="600"/>
              </a:spcAft>
              <a:buClr>
                <a:srgbClr val="83992A"/>
              </a:buClr>
              <a:buSzPct val="115000"/>
              <a:buFont typeface="Arial"/>
              <a:buAutoNum type="arabicPeriod"/>
              <a:tabLst/>
              <a:defRPr/>
            </a:pPr>
            <a:r>
              <a:rPr lang="en-US" dirty="0">
                <a:solidFill>
                  <a:sysClr val="windowText" lastClr="000000">
                    <a:lumMod val="85000"/>
                    <a:lumOff val="15000"/>
                  </a:sysClr>
                </a:solidFill>
                <a:cs typeface="Times New Roman" panose="02020603050405020304" pitchFamily="18" charset="0"/>
              </a:rPr>
              <a:t>Referencing</a:t>
            </a:r>
            <a:endParaRPr kumimoji="0" lang="en-US"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endParaRPr>
          </a:p>
          <a:p>
            <a:pPr marL="457200" marR="0" lvl="0" indent="-457200" algn="l" defTabSz="457200" rtl="0" eaLnBrk="1" fontAlgn="auto" latinLnBrk="0" hangingPunct="1">
              <a:lnSpc>
                <a:spcPct val="100000"/>
              </a:lnSpc>
              <a:spcBef>
                <a:spcPct val="20000"/>
              </a:spcBef>
              <a:spcAft>
                <a:spcPts val="600"/>
              </a:spcAft>
              <a:buClr>
                <a:srgbClr val="83992A"/>
              </a:buClr>
              <a:buSzPct val="115000"/>
              <a:buFont typeface="Arial"/>
              <a:buAutoNum type="arabicPeriod"/>
              <a:tabLst/>
              <a:defRPr/>
            </a:pPr>
            <a:r>
              <a:rPr lang="en-US" dirty="0">
                <a:solidFill>
                  <a:sysClr val="windowText" lastClr="000000">
                    <a:lumMod val="85000"/>
                    <a:lumOff val="15000"/>
                  </a:sysClr>
                </a:solidFill>
                <a:cs typeface="Times New Roman" panose="02020603050405020304" pitchFamily="18" charset="0"/>
              </a:rPr>
              <a:t>O</a:t>
            </a:r>
            <a:r>
              <a:rPr kumimoji="0" lang="en-US"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verview of elaborative techniques</a:t>
            </a:r>
          </a:p>
          <a:p>
            <a:pPr marL="457200" marR="0" lvl="0" indent="-457200" algn="l" defTabSz="457200" rtl="0" eaLnBrk="1" fontAlgn="auto" latinLnBrk="0" hangingPunct="1">
              <a:lnSpc>
                <a:spcPct val="100000"/>
              </a:lnSpc>
              <a:spcBef>
                <a:spcPct val="20000"/>
              </a:spcBef>
              <a:spcAft>
                <a:spcPts val="600"/>
              </a:spcAft>
              <a:buClr>
                <a:srgbClr val="83992A"/>
              </a:buClr>
              <a:buSzPct val="115000"/>
              <a:buFont typeface="Arial"/>
              <a:buAutoNum type="arabicPeriod"/>
              <a:tabLst/>
              <a:defRPr/>
            </a:pPr>
            <a:r>
              <a:rPr lang="en-US" dirty="0">
                <a:solidFill>
                  <a:sysClr val="windowText" lastClr="000000">
                    <a:lumMod val="85000"/>
                    <a:lumOff val="15000"/>
                  </a:sysClr>
                </a:solidFill>
                <a:cs typeface="Times New Roman" panose="02020603050405020304" pitchFamily="18" charset="0"/>
              </a:rPr>
              <a:t>Q</a:t>
            </a:r>
            <a:r>
              <a:rPr kumimoji="0" lang="en-US"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uotes </a:t>
            </a:r>
          </a:p>
          <a:p>
            <a:pPr marL="457200" marR="0" lvl="0" indent="-457200" algn="l" defTabSz="457200" rtl="0" eaLnBrk="1" fontAlgn="auto" latinLnBrk="0" hangingPunct="1">
              <a:lnSpc>
                <a:spcPct val="100000"/>
              </a:lnSpc>
              <a:spcBef>
                <a:spcPct val="20000"/>
              </a:spcBef>
              <a:spcAft>
                <a:spcPts val="600"/>
              </a:spcAft>
              <a:buClr>
                <a:srgbClr val="83992A"/>
              </a:buClr>
              <a:buSzPct val="115000"/>
              <a:buFont typeface="Arial"/>
              <a:buAutoNum type="arabicPeriod"/>
              <a:tabLst/>
              <a:defRPr/>
            </a:pPr>
            <a:r>
              <a:rPr lang="en-US" dirty="0">
                <a:solidFill>
                  <a:sysClr val="windowText" lastClr="000000">
                    <a:lumMod val="85000"/>
                    <a:lumOff val="15000"/>
                  </a:sysClr>
                </a:solidFill>
                <a:cs typeface="Times New Roman" panose="02020603050405020304" pitchFamily="18" charset="0"/>
              </a:rPr>
              <a:t>O</a:t>
            </a:r>
            <a:r>
              <a:rPr kumimoji="0" lang="en-US"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wn thoughts and ideas</a:t>
            </a:r>
            <a:endParaRPr kumimoji="0" lang="en-US" sz="20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pic>
        <p:nvPicPr>
          <p:cNvPr id="7" name="Content Placeholder 6" descr="A picture containing cake, building, food, plate&#10;&#10;Description automatically generated">
            <a:extLst>
              <a:ext uri="{FF2B5EF4-FFF2-40B4-BE49-F238E27FC236}">
                <a16:creationId xmlns:a16="http://schemas.microsoft.com/office/drawing/2014/main" id="{AB1E51EC-3CDE-4B0F-B6FD-9BDD049A3132}"/>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56834" y="2727703"/>
            <a:ext cx="4388764" cy="2775249"/>
          </a:xfrm>
          <a:prstGeom prst="rect">
            <a:avLst/>
          </a:prstGeom>
        </p:spPr>
      </p:pic>
      <p:pic>
        <p:nvPicPr>
          <p:cNvPr id="10" name="Picture 9">
            <a:extLst>
              <a:ext uri="{FF2B5EF4-FFF2-40B4-BE49-F238E27FC236}">
                <a16:creationId xmlns:a16="http://schemas.microsoft.com/office/drawing/2014/main" id="{B3111E11-1373-BAB3-7C23-1BB50C0BE3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531610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4C79752-52DC-4AD7-84D9-AB2BEBAD5A66}"/>
              </a:ext>
            </a:extLst>
          </p:cNvPr>
          <p:cNvSpPr txBox="1">
            <a:spLocks/>
          </p:cNvSpPr>
          <p:nvPr/>
        </p:nvSpPr>
        <p:spPr>
          <a:xfrm>
            <a:off x="2818529" y="2416219"/>
            <a:ext cx="7628337" cy="2025561"/>
          </a:xfrm>
          <a:prstGeom prst="rect">
            <a:avLst/>
          </a:prstGeom>
          <a:solidFill>
            <a:schemeClr val="bg1"/>
          </a:solidFill>
        </p:spPr>
        <p:txBody>
          <a:bodyPr vert="horz" lIns="91440" tIns="45720" rIns="91440" bIns="45720" rtlCol="0" anchor="t">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35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entury Gothic" panose="020F0302020204030204"/>
                <a:ea typeface="+mn-ea"/>
                <a:cs typeface="Times New Roman" panose="02020603050405020304" pitchFamily="18" charset="0"/>
              </a:rPr>
              <a:t>Purpose</a:t>
            </a:r>
            <a:r>
              <a:rPr lang="en-US" sz="3500" dirty="0">
                <a:solidFill>
                  <a:srgbClr val="0070C0"/>
                </a:solidFill>
                <a:effectLst>
                  <a:outerShdw blurRad="38100" dist="38100" dir="2700000" algn="tl">
                    <a:srgbClr val="000000">
                      <a:alpha val="43137"/>
                    </a:srgbClr>
                  </a:outerShdw>
                </a:effectLst>
                <a:latin typeface="Century Gothic" panose="020F0302020204030204"/>
                <a:cs typeface="Times New Roman" panose="02020603050405020304" pitchFamily="18" charset="0"/>
              </a:rPr>
              <a:t>/Structure:	</a:t>
            </a:r>
            <a:r>
              <a:rPr kumimoji="0" lang="en-US" sz="35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entury Gothic" panose="020F0302020204030204"/>
                <a:ea typeface="+mn-ea"/>
                <a:cs typeface="Times New Roman" panose="02020603050405020304" pitchFamily="18" charset="0"/>
              </a:rPr>
              <a:t>1-4 points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sz="3500" dirty="0">
                <a:solidFill>
                  <a:srgbClr val="0070C0"/>
                </a:solidFill>
                <a:effectLst>
                  <a:outerShdw blurRad="38100" dist="38100" dir="2700000" algn="tl">
                    <a:srgbClr val="000000">
                      <a:alpha val="43137"/>
                    </a:srgbClr>
                  </a:outerShdw>
                </a:effectLst>
                <a:latin typeface="Century Gothic" panose="020F0302020204030204"/>
                <a:cs typeface="Times New Roman" panose="02020603050405020304" pitchFamily="18" charset="0"/>
              </a:rPr>
              <a:t>Development: 			1-</a:t>
            </a:r>
            <a:r>
              <a:rPr kumimoji="0" lang="en-US" sz="35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entury Gothic" panose="020F0302020204030204"/>
                <a:ea typeface="+mn-ea"/>
                <a:cs typeface="Times New Roman" panose="02020603050405020304" pitchFamily="18" charset="0"/>
              </a:rPr>
              <a:t>4 point</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35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entury Gothic" panose="020F0302020204030204"/>
                <a:ea typeface="+mn-ea"/>
                <a:cs typeface="Times New Roman" panose="02020603050405020304" pitchFamily="18" charset="0"/>
              </a:rPr>
              <a:t>Language: 				1-4 points</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endParaRPr kumimoji="0" lang="en-US" sz="35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sp>
        <p:nvSpPr>
          <p:cNvPr id="6" name="Title 4">
            <a:extLst>
              <a:ext uri="{FF2B5EF4-FFF2-40B4-BE49-F238E27FC236}">
                <a16:creationId xmlns:a16="http://schemas.microsoft.com/office/drawing/2014/main" id="{DEF2BE5F-9D79-4D97-82F4-03D2E1634529}"/>
              </a:ext>
            </a:extLst>
          </p:cNvPr>
          <p:cNvSpPr txBox="1">
            <a:spLocks/>
          </p:cNvSpPr>
          <p:nvPr/>
        </p:nvSpPr>
        <p:spPr>
          <a:xfrm>
            <a:off x="1185387" y="542325"/>
            <a:ext cx="10904937" cy="1434559"/>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i="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FAST</a:t>
            </a:r>
            <a:r>
              <a:rPr kumimoji="0" lang="en-US" sz="48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 STATE ASSESSMENT RUBRIC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12 POINTS TOTAL</a:t>
            </a:r>
            <a:endPar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endParaRPr>
          </a:p>
        </p:txBody>
      </p:sp>
      <p:pic>
        <p:nvPicPr>
          <p:cNvPr id="7" name="Picture 6">
            <a:extLst>
              <a:ext uri="{FF2B5EF4-FFF2-40B4-BE49-F238E27FC236}">
                <a16:creationId xmlns:a16="http://schemas.microsoft.com/office/drawing/2014/main" id="{A3716A4C-0EC6-0384-BEF5-819856FC0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
        <p:nvSpPr>
          <p:cNvPr id="2" name="TextBox 1">
            <a:extLst>
              <a:ext uri="{FF2B5EF4-FFF2-40B4-BE49-F238E27FC236}">
                <a16:creationId xmlns:a16="http://schemas.microsoft.com/office/drawing/2014/main" id="{6BEE35F3-9FA3-B0C0-7E06-F3F5E044DFEF}"/>
              </a:ext>
            </a:extLst>
          </p:cNvPr>
          <p:cNvSpPr txBox="1"/>
          <p:nvPr/>
        </p:nvSpPr>
        <p:spPr>
          <a:xfrm>
            <a:off x="3445788" y="4907717"/>
            <a:ext cx="6387759" cy="1569660"/>
          </a:xfrm>
          <a:prstGeom prst="rect">
            <a:avLst/>
          </a:prstGeom>
          <a:noFill/>
          <a:ln>
            <a:solidFill>
              <a:srgbClr val="2F3342"/>
            </a:solidFill>
          </a:ln>
        </p:spPr>
        <p:txBody>
          <a:bodyPr wrap="square" rtlCol="0">
            <a:spAutoFit/>
          </a:bodyPr>
          <a:lstStyle/>
          <a:p>
            <a:r>
              <a:rPr lang="en-US" sz="2400" dirty="0"/>
              <a:t>4 = Above grade level</a:t>
            </a:r>
          </a:p>
          <a:p>
            <a:r>
              <a:rPr lang="en-US" sz="2400" dirty="0"/>
              <a:t>3 = Within range of grade level</a:t>
            </a:r>
          </a:p>
          <a:p>
            <a:r>
              <a:rPr lang="en-US" sz="2400" dirty="0"/>
              <a:t>2 = Approaching the range of grade level</a:t>
            </a:r>
          </a:p>
          <a:p>
            <a:r>
              <a:rPr lang="en-US" sz="2400" dirty="0"/>
              <a:t>1 = Below grade level</a:t>
            </a:r>
          </a:p>
        </p:txBody>
      </p:sp>
    </p:spTree>
    <p:extLst>
      <p:ext uri="{BB962C8B-B14F-4D97-AF65-F5344CB8AC3E}">
        <p14:creationId xmlns:p14="http://schemas.microsoft.com/office/powerpoint/2010/main" val="22841283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6CBFD5-021B-48F4-82DB-583535AAC53F}"/>
              </a:ext>
            </a:extLst>
          </p:cNvPr>
          <p:cNvSpPr txBox="1"/>
          <p:nvPr/>
        </p:nvSpPr>
        <p:spPr>
          <a:xfrm>
            <a:off x="7006865" y="1046290"/>
            <a:ext cx="604567" cy="455777"/>
          </a:xfrm>
          <a:prstGeom prst="rect">
            <a:avLst/>
          </a:prstGeom>
          <a:solidFill>
            <a:schemeClr val="bg1"/>
          </a:solidFill>
        </p:spPr>
        <p:txBody>
          <a:bodyPr wrap="square" rtlCol="0">
            <a:spAutoFit/>
          </a:bodyPr>
          <a:lstStyle/>
          <a:p>
            <a:endParaRPr lang="en-US" dirty="0"/>
          </a:p>
        </p:txBody>
      </p:sp>
      <p:sp>
        <p:nvSpPr>
          <p:cNvPr id="2" name="Content Placeholder 2">
            <a:extLst>
              <a:ext uri="{FF2B5EF4-FFF2-40B4-BE49-F238E27FC236}">
                <a16:creationId xmlns:a16="http://schemas.microsoft.com/office/drawing/2014/main" id="{E0206815-5C2F-4C0A-BE50-B987515DEB45}"/>
              </a:ext>
            </a:extLst>
          </p:cNvPr>
          <p:cNvSpPr txBox="1">
            <a:spLocks/>
          </p:cNvSpPr>
          <p:nvPr/>
        </p:nvSpPr>
        <p:spPr>
          <a:xfrm>
            <a:off x="1100205" y="4269818"/>
            <a:ext cx="11008898" cy="1357848"/>
          </a:xfrm>
          <a:prstGeom prst="rect">
            <a:avLst/>
          </a:prstGeom>
          <a:noFill/>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914400" lvl="1" indent="-457200">
              <a:spcBef>
                <a:spcPts val="0"/>
              </a:spcBef>
              <a:spcAft>
                <a:spcPts val="0"/>
              </a:spcAft>
              <a:buClr>
                <a:srgbClr val="83992A"/>
              </a:buClr>
              <a:buFont typeface="+mj-lt"/>
              <a:buAutoNum type="arabicPeriod"/>
              <a:defRPr/>
            </a:pPr>
            <a:r>
              <a:rPr lang="en-US" sz="2400" dirty="0">
                <a:solidFill>
                  <a:schemeClr val="tx1"/>
                </a:solidFill>
              </a:rPr>
              <a:t>Take exact words from the text (direct quote)</a:t>
            </a:r>
          </a:p>
          <a:p>
            <a:pPr marL="914400" lvl="1" indent="-457200">
              <a:spcBef>
                <a:spcPts val="0"/>
              </a:spcBef>
              <a:spcAft>
                <a:spcPts val="0"/>
              </a:spcAft>
              <a:buClr>
                <a:srgbClr val="83992A"/>
              </a:buClr>
              <a:buFont typeface="+mj-lt"/>
              <a:buAutoNum type="arabicPeriod"/>
              <a:defRPr/>
            </a:pPr>
            <a:r>
              <a:rPr lang="en-US" sz="2400" dirty="0">
                <a:solidFill>
                  <a:schemeClr val="tx1"/>
                </a:solidFill>
              </a:rPr>
              <a:t>Restate information from the text in their own words (paraphrasing)</a:t>
            </a:r>
          </a:p>
          <a:p>
            <a:pPr marL="914400" lvl="1" indent="-457200">
              <a:spcBef>
                <a:spcPts val="0"/>
              </a:spcBef>
              <a:spcAft>
                <a:spcPts val="0"/>
              </a:spcAft>
              <a:buClr>
                <a:srgbClr val="83992A"/>
              </a:buClr>
              <a:buFont typeface="+mj-lt"/>
              <a:buAutoNum type="arabicPeriod"/>
              <a:defRPr/>
            </a:pPr>
            <a:r>
              <a:rPr lang="en-US" sz="2400" dirty="0">
                <a:solidFill>
                  <a:schemeClr val="tx1"/>
                </a:solidFill>
              </a:rPr>
              <a:t>Include their own thoughts and ideas about topics in the text</a:t>
            </a:r>
          </a:p>
          <a:p>
            <a:pPr marL="457200" lvl="1" indent="0">
              <a:spcBef>
                <a:spcPts val="0"/>
              </a:spcBef>
              <a:spcAft>
                <a:spcPts val="0"/>
              </a:spcAft>
              <a:buClr>
                <a:srgbClr val="83992A"/>
              </a:buClr>
              <a:buNone/>
              <a:defRPr/>
            </a:pPr>
            <a:endParaRPr kumimoji="0" lang="en-US" sz="2400" b="0" u="none" strike="noStrike" kern="1200" cap="none" spc="0" normalizeH="0" baseline="0" noProof="0" dirty="0">
              <a:ln>
                <a:noFill/>
              </a:ln>
              <a:solidFill>
                <a:schemeClr val="tx1"/>
              </a:solidFill>
              <a:effectLst/>
              <a:uLnTx/>
              <a:uFillTx/>
              <a:ea typeface="+mn-ea"/>
              <a:cs typeface="+mn-cs"/>
            </a:endParaRPr>
          </a:p>
        </p:txBody>
      </p:sp>
      <p:sp>
        <p:nvSpPr>
          <p:cNvPr id="3" name="Title 7">
            <a:extLst>
              <a:ext uri="{FF2B5EF4-FFF2-40B4-BE49-F238E27FC236}">
                <a16:creationId xmlns:a16="http://schemas.microsoft.com/office/drawing/2014/main" id="{46620C45-C515-4F87-89E8-143B21DAF660}"/>
              </a:ext>
            </a:extLst>
          </p:cNvPr>
          <p:cNvSpPr txBox="1">
            <a:spLocks/>
          </p:cNvSpPr>
          <p:nvPr/>
        </p:nvSpPr>
        <p:spPr>
          <a:xfrm>
            <a:off x="1088315" y="520175"/>
            <a:ext cx="11008898" cy="1237102"/>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OVERVIEW OF ELABORATIVE TECHNIQUES</a:t>
            </a:r>
          </a:p>
        </p:txBody>
      </p:sp>
      <p:pic>
        <p:nvPicPr>
          <p:cNvPr id="7" name="Picture 6">
            <a:extLst>
              <a:ext uri="{FF2B5EF4-FFF2-40B4-BE49-F238E27FC236}">
                <a16:creationId xmlns:a16="http://schemas.microsoft.com/office/drawing/2014/main" id="{547EC3EB-C946-C113-8E4B-CDD695AD1B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2A9A35BC-36F4-C330-F08F-3A418B24B154}"/>
              </a:ext>
            </a:extLst>
          </p:cNvPr>
          <p:cNvSpPr txBox="1"/>
          <p:nvPr/>
        </p:nvSpPr>
        <p:spPr>
          <a:xfrm>
            <a:off x="1104901" y="2019920"/>
            <a:ext cx="11004202" cy="1569660"/>
          </a:xfrm>
          <a:prstGeom prst="rect">
            <a:avLst/>
          </a:prstGeom>
          <a:noFill/>
        </p:spPr>
        <p:txBody>
          <a:bodyPr wrap="square">
            <a:spAutoFit/>
          </a:bodyPr>
          <a:lstStyle/>
          <a:p>
            <a:pPr marL="118872" marR="0" lvl="0" indent="0" algn="ctr" defTabSz="457200" rtl="0" eaLnBrk="1" fontAlgn="auto" latinLnBrk="0" hangingPunct="1">
              <a:lnSpc>
                <a:spcPct val="100000"/>
              </a:lnSpc>
              <a:buClr>
                <a:srgbClr val="83992A"/>
              </a:buClr>
              <a:buSzPct val="115000"/>
              <a:buFont typeface="Arial"/>
              <a:buNone/>
              <a:tabLst/>
              <a:defRPr/>
            </a:pPr>
            <a:r>
              <a:rPr kumimoji="0" lang="en-US" sz="2400" b="0" u="none" strike="noStrike" kern="1200" cap="none" spc="0" normalizeH="0" baseline="0" noProof="0" dirty="0">
                <a:ln>
                  <a:noFill/>
                </a:ln>
                <a:solidFill>
                  <a:schemeClr val="tx1"/>
                </a:solidFill>
                <a:effectLst/>
                <a:uLnTx/>
                <a:uFillTx/>
                <a:ea typeface="+mn-ea"/>
                <a:cs typeface="+mn-cs"/>
              </a:rPr>
              <a:t>There are </a:t>
            </a:r>
            <a:r>
              <a:rPr lang="en-US" sz="2400" dirty="0">
                <a:solidFill>
                  <a:schemeClr val="tx1"/>
                </a:solidFill>
              </a:rPr>
              <a:t>three </a:t>
            </a:r>
            <a:r>
              <a:rPr kumimoji="0" lang="en-US" sz="2400" b="0" u="none" strike="noStrike" kern="1200" cap="none" spc="0" normalizeH="0" baseline="0" noProof="0" dirty="0">
                <a:ln>
                  <a:noFill/>
                </a:ln>
                <a:solidFill>
                  <a:schemeClr val="tx1"/>
                </a:solidFill>
                <a:effectLst/>
                <a:uLnTx/>
                <a:uFillTx/>
                <a:ea typeface="+mn-ea"/>
                <a:cs typeface="+mn-cs"/>
              </a:rPr>
              <a:t>ways to write the support in the </a:t>
            </a:r>
          </a:p>
          <a:p>
            <a:pPr marL="118872" marR="0" lvl="0" indent="0" algn="ctr" defTabSz="457200" rtl="0" eaLnBrk="1" fontAlgn="auto" latinLnBrk="0" hangingPunct="1">
              <a:lnSpc>
                <a:spcPct val="100000"/>
              </a:lnSpc>
              <a:buClr>
                <a:srgbClr val="83992A"/>
              </a:buClr>
              <a:buSzPct val="115000"/>
              <a:buFont typeface="Arial"/>
              <a:buNone/>
              <a:tabLst/>
              <a:defRPr/>
            </a:pPr>
            <a:r>
              <a:rPr kumimoji="0" lang="en-US" sz="2400" b="0" u="none" strike="noStrike" kern="1200" cap="none" spc="0" normalizeH="0" baseline="0" noProof="0" dirty="0">
                <a:ln>
                  <a:noFill/>
                </a:ln>
                <a:solidFill>
                  <a:schemeClr val="tx1"/>
                </a:solidFill>
                <a:effectLst/>
                <a:uLnTx/>
                <a:uFillTx/>
                <a:ea typeface="+mn-ea"/>
                <a:cs typeface="+mn-cs"/>
              </a:rPr>
              <a:t>A and B sentences. </a:t>
            </a:r>
          </a:p>
          <a:p>
            <a:pPr marL="118872" marR="0" lvl="0" indent="0" algn="ctr" defTabSz="457200" rtl="0" eaLnBrk="1" fontAlgn="auto" latinLnBrk="0" hangingPunct="1">
              <a:lnSpc>
                <a:spcPct val="100000"/>
              </a:lnSpc>
              <a:buClr>
                <a:srgbClr val="83992A"/>
              </a:buClr>
              <a:buSzPct val="115000"/>
              <a:buFont typeface="Arial"/>
              <a:buNone/>
              <a:tabLst/>
              <a:defRPr/>
            </a:pPr>
            <a:r>
              <a:rPr kumimoji="0" lang="en-US" sz="2400" b="0" u="none" strike="noStrike" kern="1200" cap="none" spc="0" normalizeH="0" baseline="0" noProof="0" dirty="0">
                <a:ln>
                  <a:noFill/>
                </a:ln>
                <a:solidFill>
                  <a:schemeClr val="tx1"/>
                </a:solidFill>
                <a:effectLst/>
                <a:uLnTx/>
                <a:uFillTx/>
                <a:ea typeface="+mn-ea"/>
                <a:cs typeface="+mn-cs"/>
              </a:rPr>
              <a:t>Students should try to use a variety of these in each middle paragraph (T1, T2, and T3).</a:t>
            </a:r>
          </a:p>
        </p:txBody>
      </p:sp>
    </p:spTree>
    <p:extLst>
      <p:ext uri="{BB962C8B-B14F-4D97-AF65-F5344CB8AC3E}">
        <p14:creationId xmlns:p14="http://schemas.microsoft.com/office/powerpoint/2010/main" val="4516555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559BF6-3D89-41F6-8124-755D6D8F2CC5}"/>
              </a:ext>
            </a:extLst>
          </p:cNvPr>
          <p:cNvSpPr txBox="1"/>
          <p:nvPr/>
        </p:nvSpPr>
        <p:spPr>
          <a:xfrm>
            <a:off x="6715626" y="1089016"/>
            <a:ext cx="887759" cy="456258"/>
          </a:xfrm>
          <a:prstGeom prst="rect">
            <a:avLst/>
          </a:prstGeom>
          <a:solidFill>
            <a:schemeClr val="bg1"/>
          </a:solidFill>
        </p:spPr>
        <p:txBody>
          <a:bodyPr wrap="square" rtlCol="0">
            <a:spAutoFit/>
          </a:bodyPr>
          <a:lstStyle/>
          <a:p>
            <a:endParaRPr lang="en-US" dirty="0"/>
          </a:p>
        </p:txBody>
      </p:sp>
      <p:sp>
        <p:nvSpPr>
          <p:cNvPr id="8" name="Oval 7">
            <a:extLst>
              <a:ext uri="{FF2B5EF4-FFF2-40B4-BE49-F238E27FC236}">
                <a16:creationId xmlns:a16="http://schemas.microsoft.com/office/drawing/2014/main" id="{996A4F72-2133-425B-B7E7-6047B42273BF}"/>
              </a:ext>
            </a:extLst>
          </p:cNvPr>
          <p:cNvSpPr/>
          <p:nvPr/>
        </p:nvSpPr>
        <p:spPr>
          <a:xfrm>
            <a:off x="8505301" y="2092655"/>
            <a:ext cx="3498980" cy="2985796"/>
          </a:xfrm>
          <a:prstGeom prst="ellipse">
            <a:avLst/>
          </a:prstGeom>
          <a:solidFill>
            <a:schemeClr val="bg1">
              <a:lumMod val="85000"/>
            </a:schemeClr>
          </a:solidFill>
          <a:ln w="2540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Graphical user interface, application, Word&#10;&#10;Description automatically generated">
            <a:extLst>
              <a:ext uri="{FF2B5EF4-FFF2-40B4-BE49-F238E27FC236}">
                <a16:creationId xmlns:a16="http://schemas.microsoft.com/office/drawing/2014/main" id="{60D7302A-89F7-4D1C-839D-3B86BA6C8F98}"/>
              </a:ext>
            </a:extLst>
          </p:cNvPr>
          <p:cNvPicPr>
            <a:picLocks noGrp="1" noChangeAspect="1"/>
          </p:cNvPicPr>
          <p:nvPr>
            <p:ph sz="half" idx="1"/>
          </p:nvPr>
        </p:nvPicPr>
        <p:blipFill rotWithShape="1">
          <a:blip r:embed="rId2"/>
          <a:srcRect l="27828" t="13205" r="40468" b="11617"/>
          <a:stretch/>
        </p:blipFill>
        <p:spPr>
          <a:xfrm>
            <a:off x="4407448" y="1440709"/>
            <a:ext cx="3946028" cy="51038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6B048FB0-40E4-4318-AB7B-33B7751BEA42}"/>
              </a:ext>
            </a:extLst>
          </p:cNvPr>
          <p:cNvSpPr txBox="1"/>
          <p:nvPr/>
        </p:nvSpPr>
        <p:spPr>
          <a:xfrm>
            <a:off x="8836721" y="2364641"/>
            <a:ext cx="2836140" cy="2246769"/>
          </a:xfrm>
          <a:prstGeom prst="rect">
            <a:avLst/>
          </a:prstGeom>
          <a:noFill/>
          <a:ln w="38100">
            <a:noFill/>
          </a:ln>
        </p:spPr>
        <p:txBody>
          <a:bodyPr wrap="square" rtlCol="0">
            <a:spAutoFit/>
          </a:bodyPr>
          <a:lstStyle/>
          <a:p>
            <a:pPr algn="ctr"/>
            <a:r>
              <a:rPr lang="en-US" sz="2800" b="1" u="sng" dirty="0">
                <a:cs typeface="Gisha" panose="020B0502040204020203" pitchFamily="34" charset="-79"/>
              </a:rPr>
              <a:t>Key</a:t>
            </a:r>
          </a:p>
          <a:p>
            <a:pPr algn="ctr"/>
            <a:r>
              <a:rPr lang="en-US" sz="2800" dirty="0">
                <a:solidFill>
                  <a:srgbClr val="085DBC"/>
                </a:solidFill>
                <a:cs typeface="Gisha" panose="020B0502040204020203" pitchFamily="34" charset="-79"/>
              </a:rPr>
              <a:t>Quotes</a:t>
            </a:r>
          </a:p>
          <a:p>
            <a:pPr algn="ctr"/>
            <a:r>
              <a:rPr lang="en-US" sz="2800" dirty="0">
                <a:solidFill>
                  <a:srgbClr val="00B050"/>
                </a:solidFill>
                <a:cs typeface="Gisha" panose="020B0502040204020203" pitchFamily="34" charset="-79"/>
              </a:rPr>
              <a:t>Paraphrases</a:t>
            </a:r>
          </a:p>
          <a:p>
            <a:pPr algn="ctr"/>
            <a:r>
              <a:rPr lang="en-US" sz="2800" dirty="0">
                <a:solidFill>
                  <a:srgbClr val="E32D91"/>
                </a:solidFill>
                <a:cs typeface="Gisha" panose="020B0502040204020203" pitchFamily="34" charset="-79"/>
              </a:rPr>
              <a:t>Own thoughts and ideas</a:t>
            </a:r>
          </a:p>
        </p:txBody>
      </p:sp>
      <p:sp>
        <p:nvSpPr>
          <p:cNvPr id="9" name="Title 4">
            <a:extLst>
              <a:ext uri="{FF2B5EF4-FFF2-40B4-BE49-F238E27FC236}">
                <a16:creationId xmlns:a16="http://schemas.microsoft.com/office/drawing/2014/main" id="{78345E55-1BCB-4853-B45E-D8FAF3F8B6F1}"/>
              </a:ext>
            </a:extLst>
          </p:cNvPr>
          <p:cNvSpPr>
            <a:spLocks noGrp="1"/>
          </p:cNvSpPr>
          <p:nvPr>
            <p:ph type="title"/>
          </p:nvPr>
        </p:nvSpPr>
        <p:spPr>
          <a:xfrm>
            <a:off x="1597044" y="273182"/>
            <a:ext cx="9983755" cy="1161483"/>
          </a:xfrm>
          <a:noFill/>
        </p:spPr>
        <p:txBody>
          <a:bodyPr>
            <a:noAutofit/>
          </a:bodyPr>
          <a:lstStyle/>
          <a:p>
            <a:pPr algn="ctr"/>
            <a:r>
              <a:rPr lang="en-US"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OVERVIEW OF ELABORATIVE TECHNIQUES</a:t>
            </a:r>
            <a:endParaRPr lang="en-US" b="1"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sp>
        <p:nvSpPr>
          <p:cNvPr id="10" name="TextBox 9">
            <a:extLst>
              <a:ext uri="{FF2B5EF4-FFF2-40B4-BE49-F238E27FC236}">
                <a16:creationId xmlns:a16="http://schemas.microsoft.com/office/drawing/2014/main" id="{EE653959-7D6E-445F-91AD-93C76A4287E0}"/>
              </a:ext>
            </a:extLst>
          </p:cNvPr>
          <p:cNvSpPr txBox="1"/>
          <p:nvPr/>
        </p:nvSpPr>
        <p:spPr>
          <a:xfrm>
            <a:off x="6290306" y="5728996"/>
            <a:ext cx="214604" cy="369332"/>
          </a:xfrm>
          <a:prstGeom prst="rect">
            <a:avLst/>
          </a:prstGeom>
          <a:solidFill>
            <a:schemeClr val="bg1"/>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799FEC3F-21F6-417E-95B0-485B4E491EC5}"/>
              </a:ext>
            </a:extLst>
          </p:cNvPr>
          <p:cNvSpPr txBox="1"/>
          <p:nvPr/>
        </p:nvSpPr>
        <p:spPr>
          <a:xfrm>
            <a:off x="1562861" y="3974670"/>
            <a:ext cx="2836507" cy="1938992"/>
          </a:xfrm>
          <a:prstGeom prst="rect">
            <a:avLst/>
          </a:prstGeom>
          <a:noFill/>
          <a:ln w="38100">
            <a:noFill/>
          </a:ln>
        </p:spPr>
        <p:txBody>
          <a:bodyPr wrap="square" rtlCol="0">
            <a:spAutoFit/>
          </a:bodyPr>
          <a:lstStyle/>
          <a:p>
            <a:pPr algn="ctr"/>
            <a:r>
              <a:rPr lang="en-US" sz="2000" dirty="0">
                <a:solidFill>
                  <a:srgbClr val="E32D91"/>
                </a:solidFill>
                <a:effectLst>
                  <a:outerShdw blurRad="38100" dist="38100" dir="2700000" algn="tl">
                    <a:srgbClr val="000000">
                      <a:alpha val="43137"/>
                    </a:srgbClr>
                  </a:outerShdw>
                </a:effectLst>
                <a:cs typeface="Gisha" panose="020B0502040204020203" pitchFamily="34" charset="-79"/>
              </a:rPr>
              <a:t>Teaching Tip: </a:t>
            </a:r>
          </a:p>
          <a:p>
            <a:pPr algn="ctr"/>
            <a:r>
              <a:rPr lang="en-US" sz="2000" dirty="0">
                <a:cs typeface="Gisha" panose="020B0502040204020203" pitchFamily="34" charset="-79"/>
              </a:rPr>
              <a:t>Focus on the balanced use of elaborative techniques. There is no formula!</a:t>
            </a:r>
            <a:endParaRPr lang="en-US" sz="2000" dirty="0">
              <a:solidFill>
                <a:srgbClr val="E32D91"/>
              </a:solidFill>
              <a:cs typeface="Gisha" panose="020B0502040204020203" pitchFamily="34" charset="-79"/>
            </a:endParaRPr>
          </a:p>
        </p:txBody>
      </p:sp>
      <p:pic>
        <p:nvPicPr>
          <p:cNvPr id="14" name="Picture 13" descr="A picture containing person, hand, posing, arm&#10;&#10;Description automatically generated">
            <a:extLst>
              <a:ext uri="{FF2B5EF4-FFF2-40B4-BE49-F238E27FC236}">
                <a16:creationId xmlns:a16="http://schemas.microsoft.com/office/drawing/2014/main" id="{8F6D6394-D7FA-4FFF-A3C3-170E267F44B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13104" y="5492393"/>
            <a:ext cx="2003780" cy="1335853"/>
          </a:xfrm>
          <a:prstGeom prst="rect">
            <a:avLst/>
          </a:prstGeom>
        </p:spPr>
      </p:pic>
      <p:pic>
        <p:nvPicPr>
          <p:cNvPr id="13" name="Picture 12">
            <a:extLst>
              <a:ext uri="{FF2B5EF4-FFF2-40B4-BE49-F238E27FC236}">
                <a16:creationId xmlns:a16="http://schemas.microsoft.com/office/drawing/2014/main" id="{87B2314D-9848-E6BB-C68D-9EE802C255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5357182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A6F1346-1321-48C9-962D-B77377B3309E}"/>
              </a:ext>
            </a:extLst>
          </p:cNvPr>
          <p:cNvSpPr txBox="1"/>
          <p:nvPr/>
        </p:nvSpPr>
        <p:spPr>
          <a:xfrm>
            <a:off x="6958739" y="1046290"/>
            <a:ext cx="604567" cy="455777"/>
          </a:xfrm>
          <a:prstGeom prst="rect">
            <a:avLst/>
          </a:prstGeom>
          <a:solidFill>
            <a:schemeClr val="bg1"/>
          </a:solidFill>
        </p:spPr>
        <p:txBody>
          <a:bodyPr wrap="square" rtlCol="0">
            <a:spAutoFit/>
          </a:bodyPr>
          <a:lstStyle/>
          <a:p>
            <a:endParaRPr lang="en-US" dirty="0"/>
          </a:p>
        </p:txBody>
      </p:sp>
      <p:grpSp>
        <p:nvGrpSpPr>
          <p:cNvPr id="10" name="Group 9">
            <a:extLst>
              <a:ext uri="{FF2B5EF4-FFF2-40B4-BE49-F238E27FC236}">
                <a16:creationId xmlns:a16="http://schemas.microsoft.com/office/drawing/2014/main" id="{E9289FF3-802D-4C6B-A8E4-255B5AF4576F}"/>
              </a:ext>
            </a:extLst>
          </p:cNvPr>
          <p:cNvGrpSpPr/>
          <p:nvPr/>
        </p:nvGrpSpPr>
        <p:grpSpPr>
          <a:xfrm>
            <a:off x="1209717" y="2227655"/>
            <a:ext cx="10995677" cy="3318936"/>
            <a:chOff x="943120" y="2018935"/>
            <a:chExt cx="11248880" cy="3318936"/>
          </a:xfrm>
        </p:grpSpPr>
        <p:sp>
          <p:nvSpPr>
            <p:cNvPr id="2" name="Content Placeholder 2">
              <a:extLst>
                <a:ext uri="{FF2B5EF4-FFF2-40B4-BE49-F238E27FC236}">
                  <a16:creationId xmlns:a16="http://schemas.microsoft.com/office/drawing/2014/main" id="{76477E26-28EF-47C1-B019-612B166F3EBA}"/>
                </a:ext>
              </a:extLst>
            </p:cNvPr>
            <p:cNvSpPr txBox="1">
              <a:spLocks/>
            </p:cNvSpPr>
            <p:nvPr/>
          </p:nvSpPr>
          <p:spPr>
            <a:xfrm>
              <a:off x="943120" y="2018935"/>
              <a:ext cx="9601196" cy="3318936"/>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fontAlgn="auto">
                <a:buFont typeface="Wingdings" panose="05000000000000000000" pitchFamily="2" charset="2"/>
                <a:buChar char="Ø"/>
              </a:pPr>
              <a:r>
                <a:rPr lang="en-US" sz="3200" dirty="0">
                  <a:latin typeface="Bookman Old Style" panose="02050604050505020204" pitchFamily="18" charset="0"/>
                </a:rPr>
                <a:t> </a:t>
              </a:r>
              <a:r>
                <a:rPr lang="en-US" sz="3200" dirty="0">
                  <a:solidFill>
                    <a:schemeClr val="tx1"/>
                  </a:solidFill>
                  <a:latin typeface="Bookman Old Style" panose="02050604050505020204" pitchFamily="18" charset="0"/>
                  <a:cs typeface="Times New Roman" panose="02020603050405020304" pitchFamily="18" charset="0"/>
                </a:rPr>
                <a:t>T</a:t>
              </a:r>
              <a:r>
                <a:rPr lang="en-US" sz="3200" dirty="0">
                  <a:solidFill>
                    <a:schemeClr val="tx1"/>
                  </a:solidFill>
                  <a:cs typeface="Times New Roman" panose="02020603050405020304" pitchFamily="18" charset="0"/>
                </a:rPr>
                <a:t>opic sentence</a:t>
              </a:r>
            </a:p>
            <a:p>
              <a:pPr fontAlgn="auto">
                <a:buFont typeface="Wingdings" panose="05000000000000000000" pitchFamily="2" charset="2"/>
                <a:buChar char="Ø"/>
              </a:pPr>
              <a:r>
                <a:rPr lang="en-US" sz="3200" dirty="0">
                  <a:solidFill>
                    <a:schemeClr val="tx1"/>
                  </a:solidFill>
                  <a:cs typeface="Times New Roman" panose="02020603050405020304" pitchFamily="18" charset="0"/>
                </a:rPr>
                <a:t>3-4 A  (quote, paraphrasing, own ideas)</a:t>
              </a:r>
            </a:p>
            <a:p>
              <a:pPr fontAlgn="auto">
                <a:buFont typeface="Wingdings" panose="05000000000000000000" pitchFamily="2" charset="2"/>
                <a:buChar char="Ø"/>
              </a:pPr>
              <a:r>
                <a:rPr lang="en-US" sz="3200" dirty="0">
                  <a:solidFill>
                    <a:schemeClr val="tx1"/>
                  </a:solidFill>
                  <a:cs typeface="Times New Roman" panose="02020603050405020304" pitchFamily="18" charset="0"/>
                </a:rPr>
                <a:t>3-4 B   (quote, paraphrasing, own ideas)</a:t>
              </a:r>
            </a:p>
            <a:p>
              <a:pPr fontAlgn="auto">
                <a:buFont typeface="Wingdings" panose="05000000000000000000" pitchFamily="2" charset="2"/>
                <a:buChar char="Ø"/>
              </a:pPr>
              <a:r>
                <a:rPr lang="en-US" sz="3200" dirty="0">
                  <a:solidFill>
                    <a:schemeClr val="tx1"/>
                  </a:solidFill>
                  <a:cs typeface="Times New Roman" panose="02020603050405020304" pitchFamily="18" charset="0"/>
                </a:rPr>
                <a:t>Wrap-up sentence</a:t>
              </a:r>
            </a:p>
            <a:p>
              <a:pPr marL="0" indent="0" fontAlgn="auto">
                <a:buFont typeface="Arial"/>
                <a:buNone/>
              </a:pPr>
              <a:endParaRPr lang="en-US" sz="3200" dirty="0">
                <a:latin typeface="Bookman Old Style" panose="02050604050505020204" pitchFamily="18" charset="0"/>
              </a:endParaRPr>
            </a:p>
          </p:txBody>
        </p:sp>
        <p:cxnSp>
          <p:nvCxnSpPr>
            <p:cNvPr id="3" name="Straight Connector 2">
              <a:extLst>
                <a:ext uri="{FF2B5EF4-FFF2-40B4-BE49-F238E27FC236}">
                  <a16:creationId xmlns:a16="http://schemas.microsoft.com/office/drawing/2014/main" id="{1255C3A7-6BFA-446A-BD37-6CC1F45B0944}"/>
                </a:ext>
              </a:extLst>
            </p:cNvPr>
            <p:cNvCxnSpPr>
              <a:cxnSpLocks/>
            </p:cNvCxnSpPr>
            <p:nvPr/>
          </p:nvCxnSpPr>
          <p:spPr>
            <a:xfrm>
              <a:off x="9349099" y="3025211"/>
              <a:ext cx="688760" cy="339563"/>
            </a:xfrm>
            <a:prstGeom prst="line">
              <a:avLst/>
            </a:prstGeom>
            <a:noFill/>
            <a:ln w="28575" cap="flat" cmpd="sng" algn="ctr">
              <a:solidFill>
                <a:srgbClr val="E32D91"/>
              </a:solidFill>
              <a:prstDash val="solid"/>
            </a:ln>
            <a:effectLst/>
          </p:spPr>
        </p:cxnSp>
        <p:cxnSp>
          <p:nvCxnSpPr>
            <p:cNvPr id="4" name="Straight Connector 3">
              <a:extLst>
                <a:ext uri="{FF2B5EF4-FFF2-40B4-BE49-F238E27FC236}">
                  <a16:creationId xmlns:a16="http://schemas.microsoft.com/office/drawing/2014/main" id="{37083A86-02D4-42FF-B939-BDE7A3CA6B6D}"/>
                </a:ext>
              </a:extLst>
            </p:cNvPr>
            <p:cNvCxnSpPr>
              <a:cxnSpLocks/>
            </p:cNvCxnSpPr>
            <p:nvPr/>
          </p:nvCxnSpPr>
          <p:spPr>
            <a:xfrm flipV="1">
              <a:off x="9383220" y="3364775"/>
              <a:ext cx="642495" cy="385630"/>
            </a:xfrm>
            <a:prstGeom prst="line">
              <a:avLst/>
            </a:prstGeom>
            <a:noFill/>
            <a:ln w="28575" cap="flat" cmpd="sng" algn="ctr">
              <a:solidFill>
                <a:srgbClr val="E32D91"/>
              </a:solidFill>
              <a:prstDash val="solid"/>
            </a:ln>
            <a:effectLst/>
          </p:spPr>
        </p:cxnSp>
        <p:sp>
          <p:nvSpPr>
            <p:cNvPr id="5" name="TextBox 4">
              <a:extLst>
                <a:ext uri="{FF2B5EF4-FFF2-40B4-BE49-F238E27FC236}">
                  <a16:creationId xmlns:a16="http://schemas.microsoft.com/office/drawing/2014/main" id="{D91DB3E2-D1DA-4D75-B2DC-07D46F15084F}"/>
                </a:ext>
              </a:extLst>
            </p:cNvPr>
            <p:cNvSpPr txBox="1"/>
            <p:nvPr/>
          </p:nvSpPr>
          <p:spPr>
            <a:xfrm>
              <a:off x="9789637" y="2764609"/>
              <a:ext cx="2402363" cy="1200329"/>
            </a:xfrm>
            <a:prstGeom prst="rect">
              <a:avLst/>
            </a:prstGeom>
            <a:noFill/>
          </p:spPr>
          <p:txBody>
            <a:bodyPr wrap="square" rtlCol="0">
              <a:spAutoFit/>
            </a:bodyPr>
            <a:lstStyle/>
            <a:p>
              <a:pPr algn="ctr" defTabSz="457200" fontAlgn="auto">
                <a:spcBef>
                  <a:spcPts val="0"/>
                </a:spcBef>
                <a:spcAft>
                  <a:spcPts val="0"/>
                </a:spcAft>
              </a:pPr>
              <a:r>
                <a:rPr lang="en-US" i="1" dirty="0">
                  <a:solidFill>
                    <a:srgbClr val="0070C0"/>
                  </a:solidFill>
                  <a:cs typeface="Times New Roman" panose="02020603050405020304" pitchFamily="18" charset="0"/>
                </a:rPr>
                <a:t>B</a:t>
              </a:r>
              <a:r>
                <a:rPr lang="en-US" i="1" dirty="0">
                  <a:solidFill>
                    <a:srgbClr val="0070C0"/>
                  </a:solidFill>
                  <a:ea typeface="+mn-ea"/>
                  <a:cs typeface="Times New Roman" panose="02020603050405020304" pitchFamily="18" charset="0"/>
                </a:rPr>
                <a:t>alance of quotes, paraphrasing, </a:t>
              </a:r>
            </a:p>
            <a:p>
              <a:pPr algn="ctr" defTabSz="457200" fontAlgn="auto">
                <a:spcBef>
                  <a:spcPts val="0"/>
                </a:spcBef>
                <a:spcAft>
                  <a:spcPts val="0"/>
                </a:spcAft>
              </a:pPr>
              <a:r>
                <a:rPr lang="en-US" i="1" dirty="0">
                  <a:solidFill>
                    <a:srgbClr val="0070C0"/>
                  </a:solidFill>
                  <a:ea typeface="+mn-ea"/>
                  <a:cs typeface="Times New Roman" panose="02020603050405020304" pitchFamily="18" charset="0"/>
                </a:rPr>
                <a:t>and own thoughts/ideas</a:t>
              </a:r>
            </a:p>
          </p:txBody>
        </p:sp>
      </p:grpSp>
      <p:sp>
        <p:nvSpPr>
          <p:cNvPr id="9" name="Title 7">
            <a:extLst>
              <a:ext uri="{FF2B5EF4-FFF2-40B4-BE49-F238E27FC236}">
                <a16:creationId xmlns:a16="http://schemas.microsoft.com/office/drawing/2014/main" id="{B6FC8C8E-20D0-403B-9E09-D43A31D1E355}"/>
              </a:ext>
            </a:extLst>
          </p:cNvPr>
          <p:cNvSpPr txBox="1">
            <a:spLocks/>
          </p:cNvSpPr>
          <p:nvPr/>
        </p:nvSpPr>
        <p:spPr>
          <a:xfrm>
            <a:off x="1173419" y="198939"/>
            <a:ext cx="10848036" cy="138608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MIDDLE PARAGRAPHS</a:t>
            </a:r>
          </a:p>
          <a:p>
            <a:pPr algn="ctr"/>
            <a:r>
              <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T1, T2, T3</a:t>
            </a:r>
          </a:p>
        </p:txBody>
      </p:sp>
      <p:grpSp>
        <p:nvGrpSpPr>
          <p:cNvPr id="6" name="Group 5">
            <a:extLst>
              <a:ext uri="{FF2B5EF4-FFF2-40B4-BE49-F238E27FC236}">
                <a16:creationId xmlns:a16="http://schemas.microsoft.com/office/drawing/2014/main" id="{6C6E26AD-C088-43A0-BF44-2773FE4C464B}"/>
              </a:ext>
            </a:extLst>
          </p:cNvPr>
          <p:cNvGrpSpPr/>
          <p:nvPr/>
        </p:nvGrpSpPr>
        <p:grpSpPr>
          <a:xfrm>
            <a:off x="4152085" y="5368732"/>
            <a:ext cx="5043662" cy="1473770"/>
            <a:chOff x="4401689" y="5384230"/>
            <a:chExt cx="5043662" cy="1473770"/>
          </a:xfrm>
        </p:grpSpPr>
        <p:sp>
          <p:nvSpPr>
            <p:cNvPr id="15" name="TextBox 14">
              <a:extLst>
                <a:ext uri="{FF2B5EF4-FFF2-40B4-BE49-F238E27FC236}">
                  <a16:creationId xmlns:a16="http://schemas.microsoft.com/office/drawing/2014/main" id="{1A589368-E7F1-4AD4-AF2D-995602200CDE}"/>
                </a:ext>
              </a:extLst>
            </p:cNvPr>
            <p:cNvSpPr txBox="1"/>
            <p:nvPr/>
          </p:nvSpPr>
          <p:spPr>
            <a:xfrm>
              <a:off x="5321252" y="5384230"/>
              <a:ext cx="4124099" cy="1015663"/>
            </a:xfrm>
            <a:prstGeom prst="rect">
              <a:avLst/>
            </a:prstGeom>
            <a:solidFill>
              <a:schemeClr val="bg1"/>
            </a:solidFill>
            <a:ln w="38100">
              <a:noFill/>
            </a:ln>
          </p:spPr>
          <p:txBody>
            <a:bodyPr wrap="square" rtlCol="0">
              <a:spAutoFit/>
            </a:bodyPr>
            <a:lstStyle/>
            <a:p>
              <a:pPr algn="ctr"/>
              <a:r>
                <a:rPr lang="en-US" sz="2000" dirty="0">
                  <a:solidFill>
                    <a:srgbClr val="E32D91"/>
                  </a:solidFill>
                  <a:effectLst>
                    <a:outerShdw blurRad="38100" dist="38100" dir="2700000" algn="tl">
                      <a:srgbClr val="000000">
                        <a:alpha val="43137"/>
                      </a:srgbClr>
                    </a:outerShdw>
                  </a:effectLst>
                  <a:cs typeface="Gisha" panose="020B0502040204020203" pitchFamily="34" charset="-79"/>
                </a:rPr>
                <a:t>Teaching Tip: </a:t>
              </a:r>
            </a:p>
            <a:p>
              <a:pPr algn="ctr"/>
              <a:r>
                <a:rPr lang="en-US" sz="2000" dirty="0">
                  <a:cs typeface="Gisha" panose="020B0502040204020203" pitchFamily="34" charset="-79"/>
                </a:rPr>
                <a:t>Create an anchor chart with a color-coded paragraph.</a:t>
              </a:r>
              <a:endParaRPr lang="en-US" sz="2000" dirty="0">
                <a:solidFill>
                  <a:srgbClr val="E32D91"/>
                </a:solidFill>
                <a:cs typeface="Gisha" panose="020B0502040204020203" pitchFamily="34" charset="-79"/>
              </a:endParaRPr>
            </a:p>
          </p:txBody>
        </p:sp>
        <p:pic>
          <p:nvPicPr>
            <p:cNvPr id="16" name="Picture 15" descr="A picture containing person, hand, posing, arm&#10;&#10;Description automatically generated">
              <a:extLst>
                <a:ext uri="{FF2B5EF4-FFF2-40B4-BE49-F238E27FC236}">
                  <a16:creationId xmlns:a16="http://schemas.microsoft.com/office/drawing/2014/main" id="{33BB634C-E94B-4AC5-AB24-D387801F7B8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401689" y="5820805"/>
              <a:ext cx="1555793" cy="1037195"/>
            </a:xfrm>
            <a:prstGeom prst="rect">
              <a:avLst/>
            </a:prstGeom>
          </p:spPr>
        </p:pic>
      </p:grpSp>
      <p:pic>
        <p:nvPicPr>
          <p:cNvPr id="14" name="Picture 13">
            <a:extLst>
              <a:ext uri="{FF2B5EF4-FFF2-40B4-BE49-F238E27FC236}">
                <a16:creationId xmlns:a16="http://schemas.microsoft.com/office/drawing/2014/main" id="{AB16FA8A-9784-2611-29FF-06ECFB0DB4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074048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05BF502-8DE6-4E6D-B936-1237FCFD595B}"/>
              </a:ext>
            </a:extLst>
          </p:cNvPr>
          <p:cNvSpPr txBox="1"/>
          <p:nvPr/>
        </p:nvSpPr>
        <p:spPr>
          <a:xfrm>
            <a:off x="6825015" y="1141782"/>
            <a:ext cx="604434" cy="627261"/>
          </a:xfrm>
          <a:prstGeom prst="rect">
            <a:avLst/>
          </a:prstGeom>
          <a:solidFill>
            <a:schemeClr val="bg1"/>
          </a:solidFill>
        </p:spPr>
        <p:txBody>
          <a:bodyPr wrap="square" rtlCol="0">
            <a:spAutoFit/>
          </a:bodyPr>
          <a:lstStyle/>
          <a:p>
            <a:endParaRPr lang="en-US" dirty="0"/>
          </a:p>
        </p:txBody>
      </p:sp>
      <p:sp>
        <p:nvSpPr>
          <p:cNvPr id="4" name="Title 7">
            <a:extLst>
              <a:ext uri="{FF2B5EF4-FFF2-40B4-BE49-F238E27FC236}">
                <a16:creationId xmlns:a16="http://schemas.microsoft.com/office/drawing/2014/main" id="{95C6DA55-19D3-4763-B1D0-516A1F1035ED}"/>
              </a:ext>
            </a:extLst>
          </p:cNvPr>
          <p:cNvSpPr txBox="1">
            <a:spLocks/>
          </p:cNvSpPr>
          <p:nvPr/>
        </p:nvSpPr>
        <p:spPr>
          <a:xfrm>
            <a:off x="1122677" y="477507"/>
            <a:ext cx="10932286" cy="88149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CONCLUSION</a:t>
            </a:r>
          </a:p>
          <a:p>
            <a:pPr algn="ctr"/>
            <a:r>
              <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“C” PARAGRAPH</a:t>
            </a:r>
          </a:p>
        </p:txBody>
      </p:sp>
      <p:grpSp>
        <p:nvGrpSpPr>
          <p:cNvPr id="7" name="Group 6">
            <a:extLst>
              <a:ext uri="{FF2B5EF4-FFF2-40B4-BE49-F238E27FC236}">
                <a16:creationId xmlns:a16="http://schemas.microsoft.com/office/drawing/2014/main" id="{DB1430D9-D0B7-C418-FC13-130AB4004FEA}"/>
              </a:ext>
            </a:extLst>
          </p:cNvPr>
          <p:cNvGrpSpPr/>
          <p:nvPr/>
        </p:nvGrpSpPr>
        <p:grpSpPr>
          <a:xfrm>
            <a:off x="1352668" y="2083443"/>
            <a:ext cx="10547521" cy="3950332"/>
            <a:chOff x="1320584" y="2035317"/>
            <a:chExt cx="10547521" cy="3950332"/>
          </a:xfrm>
        </p:grpSpPr>
        <p:sp>
          <p:nvSpPr>
            <p:cNvPr id="3" name="TextBox 2">
              <a:extLst>
                <a:ext uri="{FF2B5EF4-FFF2-40B4-BE49-F238E27FC236}">
                  <a16:creationId xmlns:a16="http://schemas.microsoft.com/office/drawing/2014/main" id="{2A264A02-2707-46D1-8B62-53392D8C81A2}"/>
                </a:ext>
              </a:extLst>
            </p:cNvPr>
            <p:cNvSpPr txBox="1"/>
            <p:nvPr/>
          </p:nvSpPr>
          <p:spPr>
            <a:xfrm>
              <a:off x="2054153" y="4415989"/>
              <a:ext cx="3312834" cy="1569660"/>
            </a:xfrm>
            <a:prstGeom prst="rect">
              <a:avLst/>
            </a:prstGeom>
            <a:noFill/>
            <a:ln w="38100">
              <a:solidFill>
                <a:schemeClr val="tx1"/>
              </a:solidFill>
            </a:ln>
            <a:effectLst/>
          </p:spPr>
          <p:txBody>
            <a:bodyPr wrap="square" rtlCol="0">
              <a:spAutoFit/>
            </a:bodyPr>
            <a:lstStyle/>
            <a:p>
              <a:pPr algn="ctr"/>
              <a:r>
                <a:rPr lang="en-US" sz="2400" u="sng" dirty="0">
                  <a:effectLst>
                    <a:outerShdw blurRad="38100" dist="38100" dir="2700000" algn="tl">
                      <a:srgbClr val="000000">
                        <a:alpha val="43137"/>
                      </a:srgbClr>
                    </a:outerShdw>
                  </a:effectLst>
                  <a:cs typeface="Gisha" panose="020B0502040204020203" pitchFamily="34" charset="-79"/>
                </a:rPr>
                <a:t>KEY</a:t>
              </a:r>
            </a:p>
            <a:p>
              <a:pPr algn="ctr"/>
              <a:r>
                <a:rPr lang="en-US" sz="2400" dirty="0">
                  <a:solidFill>
                    <a:srgbClr val="E32D91"/>
                  </a:solidFill>
                  <a:cs typeface="Gisha" panose="020B0502040204020203" pitchFamily="34" charset="-79"/>
                </a:rPr>
                <a:t>Overview/summary</a:t>
              </a:r>
            </a:p>
            <a:p>
              <a:pPr algn="ctr"/>
              <a:r>
                <a:rPr lang="en-US" sz="2400" dirty="0">
                  <a:solidFill>
                    <a:srgbClr val="0070C0"/>
                  </a:solidFill>
                  <a:cs typeface="Gisha" panose="020B0502040204020203" pitchFamily="34" charset="-79"/>
                </a:rPr>
                <a:t>Restate 3 topics</a:t>
              </a:r>
            </a:p>
            <a:p>
              <a:pPr algn="ctr"/>
              <a:r>
                <a:rPr lang="en-US" sz="2400" dirty="0">
                  <a:solidFill>
                    <a:srgbClr val="7030A0"/>
                  </a:solidFill>
                  <a:cs typeface="Gisha" panose="020B0502040204020203" pitchFamily="34" charset="-79"/>
                </a:rPr>
                <a:t>Thought or feeling</a:t>
              </a:r>
            </a:p>
          </p:txBody>
        </p:sp>
        <p:sp>
          <p:nvSpPr>
            <p:cNvPr id="5" name="Content Placeholder 2">
              <a:extLst>
                <a:ext uri="{FF2B5EF4-FFF2-40B4-BE49-F238E27FC236}">
                  <a16:creationId xmlns:a16="http://schemas.microsoft.com/office/drawing/2014/main" id="{B194CB89-F33F-4B45-9F88-93073F07156B}"/>
                </a:ext>
              </a:extLst>
            </p:cNvPr>
            <p:cNvSpPr txBox="1">
              <a:spLocks/>
            </p:cNvSpPr>
            <p:nvPr/>
          </p:nvSpPr>
          <p:spPr>
            <a:xfrm>
              <a:off x="1320584" y="2035317"/>
              <a:ext cx="4914900" cy="2246769"/>
            </a:xfrm>
            <a:prstGeom prst="rect">
              <a:avLst/>
            </a:prstGeom>
            <a:ln w="38100">
              <a:solidFill>
                <a:schemeClr val="tx1"/>
              </a:solidFill>
            </a:ln>
            <a:effectLst/>
          </p:spPr>
          <p:txBody>
            <a:bodyPr>
              <a:normAutofit lnSpcReduction="1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sz="1400" dirty="0">
                  <a:solidFill>
                    <a:schemeClr val="tx1"/>
                  </a:solidFill>
                  <a:latin typeface="+mn-lt"/>
                  <a:cs typeface="Gisha" panose="020B0502040204020203" pitchFamily="34" charset="-79"/>
                </a:rPr>
                <a:t>I      alligators</a:t>
              </a:r>
            </a:p>
            <a:p>
              <a:pPr marL="0" indent="0">
                <a:spcBef>
                  <a:spcPts val="0"/>
                </a:spcBef>
                <a:buFont typeface="Arial" panose="020B0604020202020204" pitchFamily="34" charset="0"/>
                <a:buNone/>
              </a:pPr>
              <a:r>
                <a:rPr lang="en-US" sz="1400" dirty="0">
                  <a:solidFill>
                    <a:schemeClr val="tx1"/>
                  </a:solidFill>
                  <a:latin typeface="+mn-lt"/>
                  <a:cs typeface="Gisha" panose="020B0502040204020203" pitchFamily="34" charset="-79"/>
                </a:rPr>
                <a:t>T1   species		a. American</a:t>
              </a:r>
            </a:p>
            <a:p>
              <a:pPr marL="0" indent="0">
                <a:spcBef>
                  <a:spcPts val="0"/>
                </a:spcBef>
                <a:spcAft>
                  <a:spcPts val="1200"/>
                </a:spcAft>
                <a:buFont typeface="Arial" panose="020B0604020202020204" pitchFamily="34" charset="0"/>
                <a:buNone/>
              </a:pPr>
              <a:r>
                <a:rPr lang="en-US" sz="1400" dirty="0">
                  <a:solidFill>
                    <a:schemeClr val="tx1"/>
                  </a:solidFill>
                  <a:latin typeface="+mn-lt"/>
                  <a:cs typeface="Gisha" panose="020B0502040204020203" pitchFamily="34" charset="-79"/>
                </a:rPr>
                <a:t>			b. Chinese</a:t>
              </a:r>
            </a:p>
            <a:p>
              <a:pPr marL="0" indent="0">
                <a:spcBef>
                  <a:spcPts val="0"/>
                </a:spcBef>
                <a:buFont typeface="Arial" panose="020B0604020202020204" pitchFamily="34" charset="0"/>
                <a:buNone/>
              </a:pPr>
              <a:r>
                <a:rPr lang="en-US" sz="1400" dirty="0">
                  <a:solidFill>
                    <a:schemeClr val="tx1"/>
                  </a:solidFill>
                  <a:latin typeface="+mn-lt"/>
                  <a:cs typeface="Gisha" panose="020B0502040204020203" pitchFamily="34" charset="-79"/>
                </a:rPr>
                <a:t>T2   type of reptile		a. cold-blooded</a:t>
              </a:r>
            </a:p>
            <a:p>
              <a:pPr marL="0" indent="0">
                <a:spcBef>
                  <a:spcPts val="0"/>
                </a:spcBef>
                <a:spcAft>
                  <a:spcPts val="1200"/>
                </a:spcAft>
                <a:buFont typeface="Arial" panose="020B0604020202020204" pitchFamily="34" charset="0"/>
                <a:buNone/>
              </a:pPr>
              <a:r>
                <a:rPr lang="en-US" sz="1400" dirty="0">
                  <a:solidFill>
                    <a:schemeClr val="tx1"/>
                  </a:solidFill>
                  <a:latin typeface="+mn-lt"/>
                  <a:cs typeface="Gisha" panose="020B0502040204020203" pitchFamily="34" charset="-79"/>
                </a:rPr>
                <a:t>			b. eggs</a:t>
              </a:r>
            </a:p>
            <a:p>
              <a:pPr marL="0" indent="0">
                <a:spcBef>
                  <a:spcPts val="0"/>
                </a:spcBef>
                <a:buFont typeface="Arial" panose="020B0604020202020204" pitchFamily="34" charset="0"/>
                <a:buNone/>
              </a:pPr>
              <a:r>
                <a:rPr lang="en-US" sz="1400" dirty="0">
                  <a:solidFill>
                    <a:schemeClr val="tx1"/>
                  </a:solidFill>
                  <a:latin typeface="+mn-lt"/>
                  <a:cs typeface="Gisha" panose="020B0502040204020203" pitchFamily="34" charset="-79"/>
                </a:rPr>
                <a:t>T3  habitats		a. freshwater</a:t>
              </a:r>
            </a:p>
            <a:p>
              <a:pPr marL="0" indent="0">
                <a:spcBef>
                  <a:spcPts val="0"/>
                </a:spcBef>
                <a:spcAft>
                  <a:spcPts val="1200"/>
                </a:spcAft>
                <a:buFont typeface="Arial" panose="020B0604020202020204" pitchFamily="34" charset="0"/>
                <a:buNone/>
              </a:pPr>
              <a:r>
                <a:rPr lang="en-US" sz="1400" dirty="0">
                  <a:solidFill>
                    <a:schemeClr val="tx1"/>
                  </a:solidFill>
                  <a:latin typeface="+mn-lt"/>
                  <a:cs typeface="Gisha" panose="020B0502040204020203" pitchFamily="34" charset="-79"/>
                </a:rPr>
                <a:t>			b. holes</a:t>
              </a:r>
            </a:p>
            <a:p>
              <a:pPr marL="0" indent="0">
                <a:spcBef>
                  <a:spcPts val="0"/>
                </a:spcBef>
                <a:spcAft>
                  <a:spcPts val="1200"/>
                </a:spcAft>
                <a:buFont typeface="Arial" panose="020B0604020202020204" pitchFamily="34" charset="0"/>
                <a:buNone/>
              </a:pPr>
              <a:r>
                <a:rPr lang="en-US" sz="1400" dirty="0">
                  <a:solidFill>
                    <a:schemeClr val="tx1"/>
                  </a:solidFill>
                  <a:latin typeface="+mn-lt"/>
                  <a:cs typeface="Gisha" panose="020B0502040204020203" pitchFamily="34" charset="-79"/>
                </a:rPr>
                <a:t>C  alligators</a:t>
              </a:r>
            </a:p>
          </p:txBody>
        </p:sp>
        <p:sp>
          <p:nvSpPr>
            <p:cNvPr id="6" name="Content Placeholder 3">
              <a:extLst>
                <a:ext uri="{FF2B5EF4-FFF2-40B4-BE49-F238E27FC236}">
                  <a16:creationId xmlns:a16="http://schemas.microsoft.com/office/drawing/2014/main" id="{0D6B6049-7FF7-4239-8E20-6C0C635C02AE}"/>
                </a:ext>
              </a:extLst>
            </p:cNvPr>
            <p:cNvSpPr txBox="1">
              <a:spLocks/>
            </p:cNvSpPr>
            <p:nvPr/>
          </p:nvSpPr>
          <p:spPr>
            <a:xfrm>
              <a:off x="6345794" y="2332075"/>
              <a:ext cx="5522311" cy="3310128"/>
            </a:xfrm>
            <a:prstGeom prst="rect">
              <a:avLst/>
            </a:prstGeom>
            <a:ln w="38100">
              <a:noFill/>
            </a:ln>
          </p:spPr>
          <p:txBody>
            <a:bodyPr vert="horz" lIns="91440" tIns="45720" rIns="91440" bIns="45720" rtlCol="0" anchor="t">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just"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4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rPr>
                <a:t>         </a:t>
              </a:r>
              <a:r>
                <a:rPr kumimoji="0" lang="en-US" sz="2400" i="0" u="none" strike="noStrike" kern="1200" cap="none" spc="0" normalizeH="0" baseline="0" noProof="0" dirty="0">
                  <a:ln>
                    <a:noFill/>
                  </a:ln>
                  <a:solidFill>
                    <a:srgbClr val="E32D91"/>
                  </a:solidFill>
                  <a:effectLst/>
                  <a:uLnTx/>
                  <a:uFillTx/>
                  <a:cs typeface="Times New Roman" panose="02020603050405020304" pitchFamily="18" charset="0"/>
                </a:rPr>
                <a:t>In conclusion, alligators are interesting to learn about.  </a:t>
              </a:r>
              <a:r>
                <a:rPr kumimoji="0" lang="en-US" sz="2400" i="0" u="none" strike="noStrike" kern="1200" cap="none" spc="0" normalizeH="0" baseline="0" noProof="0" dirty="0">
                  <a:ln>
                    <a:noFill/>
                  </a:ln>
                  <a:solidFill>
                    <a:srgbClr val="0070C0"/>
                  </a:solidFill>
                  <a:effectLst/>
                  <a:uLnTx/>
                  <a:uFillTx/>
                  <a:cs typeface="Times New Roman" panose="02020603050405020304" pitchFamily="18" charset="0"/>
                </a:rPr>
                <a:t>Alligators are remarkable because there are two different species, they are a type of reptile, and they live in various habitats. </a:t>
              </a:r>
              <a:r>
                <a:rPr kumimoji="0" lang="en-US" sz="2400" i="0" u="none" strike="noStrike" kern="1200" cap="none" spc="0" normalizeH="0" baseline="0" noProof="0" dirty="0">
                  <a:ln>
                    <a:noFill/>
                  </a:ln>
                  <a:solidFill>
                    <a:schemeClr val="tx1"/>
                  </a:solidFill>
                  <a:effectLst/>
                  <a:uLnTx/>
                  <a:uFillTx/>
                  <a:cs typeface="Times New Roman" panose="02020603050405020304" pitchFamily="18" charset="0"/>
                </a:rPr>
                <a:t> </a:t>
              </a:r>
              <a:r>
                <a:rPr kumimoji="0" lang="en-US" sz="2400" i="0" u="none" strike="noStrike" kern="1200" cap="none" spc="0" normalizeH="0" baseline="0" noProof="0" dirty="0">
                  <a:ln>
                    <a:noFill/>
                  </a:ln>
                  <a:solidFill>
                    <a:srgbClr val="7030A0"/>
                  </a:solidFill>
                  <a:effectLst/>
                  <a:uLnTx/>
                  <a:uFillTx/>
                  <a:cs typeface="Times New Roman" panose="02020603050405020304" pitchFamily="18" charset="0"/>
                </a:rPr>
                <a:t>I think everyone should learn more about alligators so they can understand this mysterious creature. </a:t>
              </a:r>
            </a:p>
          </p:txBody>
        </p:sp>
      </p:grpSp>
      <p:sp>
        <p:nvSpPr>
          <p:cNvPr id="2" name="TextBox 1">
            <a:extLst>
              <a:ext uri="{FF2B5EF4-FFF2-40B4-BE49-F238E27FC236}">
                <a16:creationId xmlns:a16="http://schemas.microsoft.com/office/drawing/2014/main" id="{18A66518-5E29-48A4-8F11-5CB1AF46CB11}"/>
              </a:ext>
            </a:extLst>
          </p:cNvPr>
          <p:cNvSpPr txBox="1"/>
          <p:nvPr/>
        </p:nvSpPr>
        <p:spPr>
          <a:xfrm>
            <a:off x="6096000" y="5579390"/>
            <a:ext cx="729015" cy="406259"/>
          </a:xfrm>
          <a:prstGeom prst="rect">
            <a:avLst/>
          </a:prstGeom>
          <a:solidFill>
            <a:schemeClr val="bg1"/>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FEF367BE-551C-5FA1-4D74-9F328050D3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6280607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979055A-9670-4197-8D93-4AF0CA041A2C}"/>
              </a:ext>
            </a:extLst>
          </p:cNvPr>
          <p:cNvSpPr txBox="1"/>
          <p:nvPr/>
        </p:nvSpPr>
        <p:spPr>
          <a:xfrm>
            <a:off x="6996839" y="1046290"/>
            <a:ext cx="604567" cy="455777"/>
          </a:xfrm>
          <a:prstGeom prst="rect">
            <a:avLst/>
          </a:prstGeom>
          <a:solidFill>
            <a:schemeClr val="bg1"/>
          </a:solidFill>
        </p:spPr>
        <p:txBody>
          <a:bodyPr wrap="square" rtlCol="0">
            <a:spAutoFit/>
          </a:bodyPr>
          <a:lstStyle/>
          <a:p>
            <a:endParaRPr lang="en-US" dirty="0"/>
          </a:p>
        </p:txBody>
      </p:sp>
      <p:sp>
        <p:nvSpPr>
          <p:cNvPr id="2" name="Content Placeholder 5">
            <a:extLst>
              <a:ext uri="{FF2B5EF4-FFF2-40B4-BE49-F238E27FC236}">
                <a16:creationId xmlns:a16="http://schemas.microsoft.com/office/drawing/2014/main" id="{5543DF2B-7A15-460E-87C4-4574A83F0EE1}"/>
              </a:ext>
            </a:extLst>
          </p:cNvPr>
          <p:cNvSpPr txBox="1">
            <a:spLocks/>
          </p:cNvSpPr>
          <p:nvPr/>
        </p:nvSpPr>
        <p:spPr>
          <a:xfrm>
            <a:off x="1270606" y="2141919"/>
            <a:ext cx="5726235" cy="3318936"/>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sz="2800" dirty="0">
                <a:solidFill>
                  <a:sysClr val="windowText" lastClr="000000">
                    <a:lumMod val="85000"/>
                    <a:lumOff val="15000"/>
                  </a:sysClr>
                </a:solidFill>
                <a:cs typeface="Times New Roman" panose="02020603050405020304" pitchFamily="18" charset="0"/>
              </a:rPr>
              <a:t>Conferencing </a:t>
            </a:r>
            <a:endParaRPr kumimoji="0" lang="en-US" sz="28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sz="2800" dirty="0">
                <a:solidFill>
                  <a:sysClr val="windowText" lastClr="000000">
                    <a:lumMod val="85000"/>
                    <a:lumOff val="15000"/>
                  </a:sysClr>
                </a:solidFill>
                <a:cs typeface="Times New Roman" panose="02020603050405020304" pitchFamily="18" charset="0"/>
              </a:rPr>
              <a:t>Skill groups</a:t>
            </a:r>
            <a:endParaRPr kumimoji="0" lang="en-US" sz="28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sz="2800" dirty="0">
                <a:solidFill>
                  <a:sysClr val="windowText" lastClr="000000">
                    <a:lumMod val="85000"/>
                    <a:lumOff val="15000"/>
                  </a:sysClr>
                </a:solidFill>
                <a:cs typeface="Times New Roman" panose="02020603050405020304" pitchFamily="18" charset="0"/>
              </a:rPr>
              <a:t>R</a:t>
            </a:r>
            <a:r>
              <a:rPr kumimoji="0" lang="en-US" sz="28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evisions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8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Self-assessing with highlighters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sz="2800" dirty="0">
                <a:solidFill>
                  <a:sysClr val="windowText" lastClr="000000">
                    <a:lumMod val="85000"/>
                    <a:lumOff val="15000"/>
                  </a:sysClr>
                </a:solidFill>
                <a:cs typeface="Times New Roman" panose="02020603050405020304" pitchFamily="18" charset="0"/>
              </a:rPr>
              <a:t>C</a:t>
            </a:r>
            <a:r>
              <a:rPr kumimoji="0" lang="en-US" sz="28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hecklists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8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Partner checklists</a:t>
            </a:r>
          </a:p>
        </p:txBody>
      </p:sp>
      <p:pic>
        <p:nvPicPr>
          <p:cNvPr id="3" name="Picture 2" descr="A group of people sitting at a table&#10;&#10;Description automatically generated">
            <a:extLst>
              <a:ext uri="{FF2B5EF4-FFF2-40B4-BE49-F238E27FC236}">
                <a16:creationId xmlns:a16="http://schemas.microsoft.com/office/drawing/2014/main" id="{E14ACD41-7AD9-44F7-A424-44AC94C53BE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12339" y="2203911"/>
            <a:ext cx="4982741" cy="3319272"/>
          </a:xfrm>
          <a:prstGeom prst="rect">
            <a:avLst/>
          </a:prstGeom>
        </p:spPr>
      </p:pic>
      <p:sp>
        <p:nvSpPr>
          <p:cNvPr id="4" name="Title 7">
            <a:extLst>
              <a:ext uri="{FF2B5EF4-FFF2-40B4-BE49-F238E27FC236}">
                <a16:creationId xmlns:a16="http://schemas.microsoft.com/office/drawing/2014/main" id="{0791EBFB-CEFE-4F28-A47B-E45EE703AF01}"/>
              </a:ext>
            </a:extLst>
          </p:cNvPr>
          <p:cNvSpPr txBox="1">
            <a:spLocks/>
          </p:cNvSpPr>
          <p:nvPr/>
        </p:nvSpPr>
        <p:spPr>
          <a:xfrm>
            <a:off x="1197914" y="607860"/>
            <a:ext cx="10805208" cy="923314"/>
          </a:xfrm>
          <a:prstGeom prst="rect">
            <a:avLst/>
          </a:prstGeom>
          <a:noFill/>
        </p:spPr>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j-lt"/>
                <a:ea typeface="+mn-ea"/>
                <a:cs typeface="+mn-cs"/>
              </a:defRPr>
            </a:lvl1pPr>
          </a:lstStyle>
          <a:p>
            <a:r>
              <a:rPr lang="en-US" sz="4800"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REVIEW AND REVISE</a:t>
            </a:r>
          </a:p>
          <a:p>
            <a:r>
              <a:rPr lang="en-US" sz="3200"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SELF-assess, self-correct &amp; individualize</a:t>
            </a:r>
          </a:p>
        </p:txBody>
      </p:sp>
      <p:sp>
        <p:nvSpPr>
          <p:cNvPr id="6" name="TextBox 5">
            <a:extLst>
              <a:ext uri="{FF2B5EF4-FFF2-40B4-BE49-F238E27FC236}">
                <a16:creationId xmlns:a16="http://schemas.microsoft.com/office/drawing/2014/main" id="{1A3C55BE-9BAC-4BCA-BECB-BC97A49536AB}"/>
              </a:ext>
            </a:extLst>
          </p:cNvPr>
          <p:cNvSpPr txBox="1"/>
          <p:nvPr/>
        </p:nvSpPr>
        <p:spPr>
          <a:xfrm>
            <a:off x="6134100" y="5656883"/>
            <a:ext cx="571500" cy="369332"/>
          </a:xfrm>
          <a:prstGeom prst="rect">
            <a:avLst/>
          </a:prstGeom>
          <a:solidFill>
            <a:schemeClr val="bg1"/>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DC97BDF5-2546-DEA3-29AE-549EB1F9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2950828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AC07176-F80D-4F01-B4AB-092621EB1CE2}"/>
              </a:ext>
            </a:extLst>
          </p:cNvPr>
          <p:cNvSpPr>
            <a:spLocks noGrp="1"/>
          </p:cNvSpPr>
          <p:nvPr>
            <p:ph type="title"/>
          </p:nvPr>
        </p:nvSpPr>
        <p:spPr>
          <a:xfrm>
            <a:off x="902855" y="2395584"/>
            <a:ext cx="11370987" cy="2066831"/>
          </a:xfrm>
        </p:spPr>
        <p:txBody>
          <a:bodyPr/>
          <a:lstStyle/>
          <a:p>
            <a:pPr>
              <a:lnSpc>
                <a:spcPct val="100000"/>
              </a:lnSpc>
            </a:pPr>
            <a:r>
              <a:rPr lang="en-US" dirty="0"/>
              <a:t>TEXT-BASED </a:t>
            </a:r>
            <a:br>
              <a:rPr lang="en-US" dirty="0"/>
            </a:br>
            <a:r>
              <a:rPr lang="en-US" dirty="0"/>
              <a:t>ARGUMENTATIVE WRITING</a:t>
            </a:r>
          </a:p>
        </p:txBody>
      </p:sp>
      <p:pic>
        <p:nvPicPr>
          <p:cNvPr id="9" name="Picture 8">
            <a:extLst>
              <a:ext uri="{FF2B5EF4-FFF2-40B4-BE49-F238E27FC236}">
                <a16:creationId xmlns:a16="http://schemas.microsoft.com/office/drawing/2014/main" id="{ACE28A93-A5C3-44F9-90CB-8FAAB95FA2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6527" y="4510804"/>
            <a:ext cx="3159091" cy="1458042"/>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23764515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33F5F25-5888-4B89-B841-4D6FCFA7182D}"/>
              </a:ext>
            </a:extLst>
          </p:cNvPr>
          <p:cNvSpPr txBox="1"/>
          <p:nvPr/>
        </p:nvSpPr>
        <p:spPr>
          <a:xfrm>
            <a:off x="6936929" y="848011"/>
            <a:ext cx="609600" cy="931229"/>
          </a:xfrm>
          <a:prstGeom prst="rect">
            <a:avLst/>
          </a:prstGeom>
          <a:solidFill>
            <a:srgbClr val="FFFFFF"/>
          </a:solidFill>
        </p:spPr>
        <p:txBody>
          <a:bodyPr wrap="square" rtlCol="0">
            <a:spAutoFit/>
          </a:bodyPr>
          <a:lstStyle/>
          <a:p>
            <a:endParaRPr lang="en-US" dirty="0"/>
          </a:p>
        </p:txBody>
      </p:sp>
      <p:grpSp>
        <p:nvGrpSpPr>
          <p:cNvPr id="18" name="Group 17">
            <a:extLst>
              <a:ext uri="{FF2B5EF4-FFF2-40B4-BE49-F238E27FC236}">
                <a16:creationId xmlns:a16="http://schemas.microsoft.com/office/drawing/2014/main" id="{D88E8850-1F80-48A7-9902-A14D30480F5F}"/>
              </a:ext>
            </a:extLst>
          </p:cNvPr>
          <p:cNvGrpSpPr/>
          <p:nvPr/>
        </p:nvGrpSpPr>
        <p:grpSpPr>
          <a:xfrm>
            <a:off x="1449917" y="1502025"/>
            <a:ext cx="10377773" cy="4351345"/>
            <a:chOff x="1009613" y="1502024"/>
            <a:chExt cx="10377773" cy="4351345"/>
          </a:xfrm>
        </p:grpSpPr>
        <p:sp>
          <p:nvSpPr>
            <p:cNvPr id="19" name="Content Placeholder 2">
              <a:extLst>
                <a:ext uri="{FF2B5EF4-FFF2-40B4-BE49-F238E27FC236}">
                  <a16:creationId xmlns:a16="http://schemas.microsoft.com/office/drawing/2014/main" id="{52B27BA8-7433-49FC-ACD2-DF3B11DA9152}"/>
                </a:ext>
              </a:extLst>
            </p:cNvPr>
            <p:cNvSpPr txBox="1">
              <a:spLocks/>
            </p:cNvSpPr>
            <p:nvPr/>
          </p:nvSpPr>
          <p:spPr>
            <a:xfrm>
              <a:off x="3277384" y="2162367"/>
              <a:ext cx="6534259" cy="3691002"/>
            </a:xfrm>
            <a:prstGeom prst="rect">
              <a:avLst/>
            </a:prstGeom>
            <a:ln w="25400">
              <a:solidFill>
                <a:schemeClr val="tx1"/>
              </a:solidFill>
            </a:ln>
            <a:effectLst>
              <a:outerShdw blurRad="50800" dist="38100" dir="5400000" algn="t" rotWithShape="0">
                <a:prstClr val="black">
                  <a:alpha val="40000"/>
                </a:prstClr>
              </a:outerShdw>
            </a:effectLst>
          </p:spPr>
          <p:txBody>
            <a:bodyPr>
              <a:normAutofit lnSpcReduction="1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1800" dirty="0">
                  <a:latin typeface="Gisha" panose="020B0502040204020203" pitchFamily="34" charset="-79"/>
                  <a:cs typeface="Gisha" panose="020B0502040204020203" pitchFamily="34" charset="-79"/>
                </a:rPr>
                <a:t>I      ______________________</a:t>
              </a:r>
            </a:p>
            <a:p>
              <a:pPr marL="0" indent="0">
                <a:buFont typeface="Arial" panose="020B0604020202020204" pitchFamily="34" charset="0"/>
                <a:buNone/>
              </a:pPr>
              <a:r>
                <a:rPr lang="en-US" sz="1800" dirty="0">
                  <a:latin typeface="Gisha" panose="020B0502040204020203" pitchFamily="34" charset="-79"/>
                  <a:cs typeface="Gisha" panose="020B0502040204020203" pitchFamily="34" charset="-79"/>
                </a:rPr>
                <a:t>R1   ______________________		a. _____________</a:t>
              </a:r>
            </a:p>
            <a:p>
              <a:pPr marL="0" indent="0">
                <a:spcAft>
                  <a:spcPts val="1200"/>
                </a:spcAft>
                <a:buFont typeface="Arial" panose="020B0604020202020204" pitchFamily="34" charset="0"/>
                <a:buNone/>
              </a:pPr>
              <a:r>
                <a:rPr lang="en-US" sz="1800" dirty="0">
                  <a:latin typeface="Gisha" panose="020B0502040204020203" pitchFamily="34" charset="-79"/>
                  <a:cs typeface="Gisha" panose="020B0502040204020203" pitchFamily="34" charset="-79"/>
                </a:rPr>
                <a:t>				b. _____________</a:t>
              </a:r>
            </a:p>
            <a:p>
              <a:pPr marL="0" indent="0">
                <a:buFont typeface="Arial" panose="020B0604020202020204" pitchFamily="34" charset="0"/>
                <a:buNone/>
              </a:pPr>
              <a:r>
                <a:rPr lang="en-US" sz="1800" dirty="0">
                  <a:latin typeface="Gisha" panose="020B0502040204020203" pitchFamily="34" charset="-79"/>
                  <a:cs typeface="Gisha" panose="020B0502040204020203" pitchFamily="34" charset="-79"/>
                </a:rPr>
                <a:t>R2   ______________________		a. _____________</a:t>
              </a:r>
            </a:p>
            <a:p>
              <a:pPr marL="0" indent="0">
                <a:spcAft>
                  <a:spcPts val="1200"/>
                </a:spcAft>
                <a:buFont typeface="Arial" panose="020B0604020202020204" pitchFamily="34" charset="0"/>
                <a:buNone/>
              </a:pPr>
              <a:r>
                <a:rPr lang="en-US" sz="1800" dirty="0">
                  <a:latin typeface="Gisha" panose="020B0502040204020203" pitchFamily="34" charset="-79"/>
                  <a:cs typeface="Gisha" panose="020B0502040204020203" pitchFamily="34" charset="-79"/>
                </a:rPr>
                <a:t>				b. _____________</a:t>
              </a:r>
            </a:p>
            <a:p>
              <a:pPr marL="0" indent="0">
                <a:buFont typeface="Arial" panose="020B0604020202020204" pitchFamily="34" charset="0"/>
                <a:buNone/>
              </a:pPr>
              <a:r>
                <a:rPr lang="en-US" sz="1800" dirty="0">
                  <a:latin typeface="Gisha" panose="020B0502040204020203" pitchFamily="34" charset="-79"/>
                  <a:cs typeface="Gisha" panose="020B0502040204020203" pitchFamily="34" charset="-79"/>
                </a:rPr>
                <a:t>R3   ______________________		a. _____________</a:t>
              </a:r>
            </a:p>
            <a:p>
              <a:pPr marL="0" indent="0">
                <a:spcAft>
                  <a:spcPts val="1200"/>
                </a:spcAft>
                <a:buFont typeface="Arial" panose="020B0604020202020204" pitchFamily="34" charset="0"/>
                <a:buNone/>
              </a:pPr>
              <a:r>
                <a:rPr lang="en-US" sz="1800" dirty="0">
                  <a:latin typeface="Gisha" panose="020B0502040204020203" pitchFamily="34" charset="-79"/>
                  <a:cs typeface="Gisha" panose="020B0502040204020203" pitchFamily="34" charset="-79"/>
                </a:rPr>
                <a:t>				b. _____________</a:t>
              </a:r>
            </a:p>
            <a:p>
              <a:pPr marL="0" indent="0">
                <a:buFont typeface="Arial" panose="020B0604020202020204" pitchFamily="34" charset="0"/>
                <a:buNone/>
              </a:pPr>
              <a:r>
                <a:rPr lang="en-US" sz="1800" dirty="0">
                  <a:latin typeface="Gisha" panose="020B0502040204020203" pitchFamily="34" charset="-79"/>
                  <a:cs typeface="Gisha" panose="020B0502040204020203" pitchFamily="34" charset="-79"/>
                </a:rPr>
                <a:t>C     ______________________</a:t>
              </a:r>
            </a:p>
          </p:txBody>
        </p:sp>
        <p:sp>
          <p:nvSpPr>
            <p:cNvPr id="20" name="Oval 19">
              <a:extLst>
                <a:ext uri="{FF2B5EF4-FFF2-40B4-BE49-F238E27FC236}">
                  <a16:creationId xmlns:a16="http://schemas.microsoft.com/office/drawing/2014/main" id="{37B9F5E4-CCD3-4419-8A75-61271B31A15E}"/>
                </a:ext>
              </a:extLst>
            </p:cNvPr>
            <p:cNvSpPr/>
            <p:nvPr/>
          </p:nvSpPr>
          <p:spPr>
            <a:xfrm>
              <a:off x="1009613" y="3065743"/>
              <a:ext cx="1348975" cy="1232110"/>
            </a:xfrm>
            <a:prstGeom prst="ellipse">
              <a:avLst/>
            </a:prstGeom>
            <a:solidFill>
              <a:srgbClr val="9F61A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A2BFEE7-4465-43A1-B76B-C8EF5BE6B00F}"/>
                </a:ext>
              </a:extLst>
            </p:cNvPr>
            <p:cNvSpPr txBox="1"/>
            <p:nvPr/>
          </p:nvSpPr>
          <p:spPr>
            <a:xfrm>
              <a:off x="1094548" y="3182778"/>
              <a:ext cx="1122087" cy="1077218"/>
            </a:xfrm>
            <a:prstGeom prst="rect">
              <a:avLst/>
            </a:prstGeom>
            <a:noFill/>
          </p:spPr>
          <p:txBody>
            <a:bodyPr wrap="square" rtlCol="0">
              <a:spAutoFit/>
            </a:bodyPr>
            <a:lstStyle/>
            <a:p>
              <a:pPr algn="ctr"/>
              <a:r>
                <a:rPr lang="en-US" sz="1600" dirty="0">
                  <a:solidFill>
                    <a:schemeClr val="bg1"/>
                  </a:solidFill>
                </a:rPr>
                <a:t>3 big reasons from the text</a:t>
              </a:r>
            </a:p>
          </p:txBody>
        </p:sp>
        <p:sp>
          <p:nvSpPr>
            <p:cNvPr id="22" name="Oval 21">
              <a:extLst>
                <a:ext uri="{FF2B5EF4-FFF2-40B4-BE49-F238E27FC236}">
                  <a16:creationId xmlns:a16="http://schemas.microsoft.com/office/drawing/2014/main" id="{FD898790-97D4-4103-9BD1-C6644F85ECE2}"/>
                </a:ext>
              </a:extLst>
            </p:cNvPr>
            <p:cNvSpPr/>
            <p:nvPr/>
          </p:nvSpPr>
          <p:spPr>
            <a:xfrm>
              <a:off x="10038411" y="3267193"/>
              <a:ext cx="1348975" cy="1232110"/>
            </a:xfrm>
            <a:prstGeom prst="ellipse">
              <a:avLst/>
            </a:prstGeom>
            <a:solidFill>
              <a:srgbClr val="9F61A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EE9A07D4-1B14-4352-9699-65DD858FAED1}"/>
                </a:ext>
              </a:extLst>
            </p:cNvPr>
            <p:cNvSpPr txBox="1"/>
            <p:nvPr/>
          </p:nvSpPr>
          <p:spPr>
            <a:xfrm>
              <a:off x="10142839" y="3428999"/>
              <a:ext cx="1175200" cy="830997"/>
            </a:xfrm>
            <a:prstGeom prst="rect">
              <a:avLst/>
            </a:prstGeom>
            <a:noFill/>
          </p:spPr>
          <p:txBody>
            <a:bodyPr wrap="square" rtlCol="0">
              <a:spAutoFit/>
            </a:bodyPr>
            <a:lstStyle/>
            <a:p>
              <a:pPr algn="ctr"/>
              <a:r>
                <a:rPr lang="en-US" sz="1600" dirty="0">
                  <a:solidFill>
                    <a:schemeClr val="bg1"/>
                  </a:solidFill>
                </a:rPr>
                <a:t>a/b =</a:t>
              </a:r>
            </a:p>
            <a:p>
              <a:pPr algn="ctr"/>
              <a:r>
                <a:rPr lang="en-US" sz="1600" dirty="0">
                  <a:solidFill>
                    <a:schemeClr val="bg1"/>
                  </a:solidFill>
                </a:rPr>
                <a:t>details or examples</a:t>
              </a:r>
            </a:p>
          </p:txBody>
        </p:sp>
        <p:sp>
          <p:nvSpPr>
            <p:cNvPr id="24" name="TextBox 23">
              <a:extLst>
                <a:ext uri="{FF2B5EF4-FFF2-40B4-BE49-F238E27FC236}">
                  <a16:creationId xmlns:a16="http://schemas.microsoft.com/office/drawing/2014/main" id="{163F78BA-C172-4D38-91E2-1EC3CE350F4B}"/>
                </a:ext>
              </a:extLst>
            </p:cNvPr>
            <p:cNvSpPr txBox="1"/>
            <p:nvPr/>
          </p:nvSpPr>
          <p:spPr>
            <a:xfrm rot="10800000">
              <a:off x="1980991" y="2125683"/>
              <a:ext cx="1344180" cy="2400657"/>
            </a:xfrm>
            <a:prstGeom prst="rect">
              <a:avLst/>
            </a:prstGeom>
            <a:noFill/>
            <a:effectLst>
              <a:outerShdw blurRad="50800" dist="38100" dir="5400000" algn="t" rotWithShape="0">
                <a:prstClr val="black">
                  <a:alpha val="40000"/>
                </a:prstClr>
              </a:outerShdw>
            </a:effectLst>
          </p:spPr>
          <p:txBody>
            <a:bodyPr wrap="square" rtlCol="0">
              <a:noAutofit/>
            </a:bodyPr>
            <a:lstStyle/>
            <a:p>
              <a:r>
                <a:rPr lang="en-US" sz="8000" dirty="0">
                  <a:solidFill>
                    <a:srgbClr val="03D0C4"/>
                  </a:solidFill>
                  <a:latin typeface="PBArrows" panose="02000603000000000000" pitchFamily="2" charset="0"/>
                </a:rPr>
                <a:t>N</a:t>
              </a:r>
            </a:p>
          </p:txBody>
        </p:sp>
        <p:sp>
          <p:nvSpPr>
            <p:cNvPr id="25" name="TextBox 24">
              <a:extLst>
                <a:ext uri="{FF2B5EF4-FFF2-40B4-BE49-F238E27FC236}">
                  <a16:creationId xmlns:a16="http://schemas.microsoft.com/office/drawing/2014/main" id="{47CBA360-EE3A-4EF6-9C17-68BA0B97B84D}"/>
                </a:ext>
              </a:extLst>
            </p:cNvPr>
            <p:cNvSpPr txBox="1"/>
            <p:nvPr/>
          </p:nvSpPr>
          <p:spPr>
            <a:xfrm rot="9402989">
              <a:off x="1764634" y="1502024"/>
              <a:ext cx="1344180" cy="2400657"/>
            </a:xfrm>
            <a:prstGeom prst="rect">
              <a:avLst/>
            </a:prstGeom>
            <a:noFill/>
            <a:effectLst>
              <a:outerShdw blurRad="50800" dist="38100" dir="5400000" algn="t" rotWithShape="0">
                <a:prstClr val="black">
                  <a:alpha val="40000"/>
                </a:prstClr>
              </a:outerShdw>
            </a:effectLst>
          </p:spPr>
          <p:txBody>
            <a:bodyPr wrap="square" rtlCol="0">
              <a:noAutofit/>
            </a:bodyPr>
            <a:lstStyle/>
            <a:p>
              <a:r>
                <a:rPr lang="en-US" sz="8000" dirty="0">
                  <a:solidFill>
                    <a:srgbClr val="03D0C4"/>
                  </a:solidFill>
                  <a:latin typeface="PBArrows" panose="02000603000000000000" pitchFamily="2" charset="0"/>
                </a:rPr>
                <a:t>N</a:t>
              </a:r>
            </a:p>
          </p:txBody>
        </p:sp>
      </p:grpSp>
      <p:sp>
        <p:nvSpPr>
          <p:cNvPr id="26" name="TextBox 25">
            <a:extLst>
              <a:ext uri="{FF2B5EF4-FFF2-40B4-BE49-F238E27FC236}">
                <a16:creationId xmlns:a16="http://schemas.microsoft.com/office/drawing/2014/main" id="{3F596295-8EE3-49AF-9927-8BD12EF6E124}"/>
              </a:ext>
            </a:extLst>
          </p:cNvPr>
          <p:cNvSpPr txBox="1"/>
          <p:nvPr/>
        </p:nvSpPr>
        <p:spPr>
          <a:xfrm rot="11512554">
            <a:off x="2408737" y="2814972"/>
            <a:ext cx="1344180" cy="2400657"/>
          </a:xfrm>
          <a:prstGeom prst="rect">
            <a:avLst/>
          </a:prstGeom>
          <a:noFill/>
          <a:effectLst>
            <a:outerShdw blurRad="50800" dist="38100" dir="5400000" algn="t" rotWithShape="0">
              <a:prstClr val="black">
                <a:alpha val="40000"/>
              </a:prstClr>
            </a:outerShdw>
          </a:effectLst>
        </p:spPr>
        <p:txBody>
          <a:bodyPr wrap="square" rtlCol="0">
            <a:noAutofit/>
          </a:bodyPr>
          <a:lstStyle/>
          <a:p>
            <a:r>
              <a:rPr lang="en-US" sz="8000" dirty="0">
                <a:solidFill>
                  <a:srgbClr val="03D0C4"/>
                </a:solidFill>
                <a:latin typeface="PBArrows" panose="02000603000000000000" pitchFamily="2" charset="0"/>
              </a:rPr>
              <a:t>N</a:t>
            </a:r>
          </a:p>
        </p:txBody>
      </p:sp>
      <p:sp>
        <p:nvSpPr>
          <p:cNvPr id="27" name="Title 7">
            <a:extLst>
              <a:ext uri="{FF2B5EF4-FFF2-40B4-BE49-F238E27FC236}">
                <a16:creationId xmlns:a16="http://schemas.microsoft.com/office/drawing/2014/main" id="{A32BB03F-2B8B-4EE9-AE61-573E6A8B94B3}"/>
              </a:ext>
            </a:extLst>
          </p:cNvPr>
          <p:cNvSpPr>
            <a:spLocks noGrp="1"/>
          </p:cNvSpPr>
          <p:nvPr>
            <p:ph type="title"/>
          </p:nvPr>
        </p:nvSpPr>
        <p:spPr>
          <a:xfrm>
            <a:off x="1169740" y="764316"/>
            <a:ext cx="10862928" cy="703279"/>
          </a:xfrm>
          <a:noFill/>
        </p:spPr>
        <p:txBody>
          <a:bodyPr>
            <a:noAutofit/>
          </a:body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OPINION/ARGUMENTATIVE PLANNING: </a:t>
            </a:r>
            <a:r>
              <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IRC OUTLINE</a:t>
            </a:r>
          </a:p>
        </p:txBody>
      </p:sp>
      <p:sp>
        <p:nvSpPr>
          <p:cNvPr id="28" name="Rectangle 27">
            <a:extLst>
              <a:ext uri="{FF2B5EF4-FFF2-40B4-BE49-F238E27FC236}">
                <a16:creationId xmlns:a16="http://schemas.microsoft.com/office/drawing/2014/main" id="{2A11B294-9DF9-4CC2-824F-0591A5DDA484}"/>
              </a:ext>
            </a:extLst>
          </p:cNvPr>
          <p:cNvSpPr/>
          <p:nvPr/>
        </p:nvSpPr>
        <p:spPr>
          <a:xfrm>
            <a:off x="3198665" y="6010725"/>
            <a:ext cx="7446470" cy="707886"/>
          </a:xfrm>
          <a:prstGeom prst="rect">
            <a:avLst/>
          </a:prstGeom>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E32D91"/>
                </a:solidFill>
                <a:effectLst/>
                <a:uLnTx/>
                <a:uFillTx/>
                <a:ea typeface="ＭＳ Ｐゴシック" pitchFamily="-72" charset="-128"/>
                <a:cs typeface="Times New Roman" panose="02020603050405020304" pitchFamily="18" charset="0"/>
              </a:rPr>
              <a:t>When writing text-based </a:t>
            </a:r>
            <a:r>
              <a:rPr lang="en-US" sz="2000" dirty="0">
                <a:solidFill>
                  <a:srgbClr val="E32D91"/>
                </a:solidFill>
                <a:ea typeface="ＭＳ Ｐゴシック" pitchFamily="-72" charset="-128"/>
                <a:cs typeface="Times New Roman" panose="02020603050405020304" pitchFamily="18" charset="0"/>
              </a:rPr>
              <a:t>opinion/argumentative essays, the </a:t>
            </a:r>
            <a:r>
              <a:rPr kumimoji="0" lang="en-US" sz="2000" b="0" i="0" u="none" strike="noStrike" kern="1200" cap="none" spc="0" normalizeH="0" baseline="0" noProof="0" dirty="0">
                <a:ln>
                  <a:noFill/>
                </a:ln>
                <a:solidFill>
                  <a:srgbClr val="E32D91"/>
                </a:solidFill>
                <a:effectLst/>
                <a:uLnTx/>
                <a:uFillTx/>
                <a:ea typeface="ＭＳ Ｐゴシック" pitchFamily="-72" charset="-128"/>
                <a:cs typeface="Times New Roman" panose="02020603050405020304" pitchFamily="18" charset="0"/>
              </a:rPr>
              <a:t>3 reasons must come from </a:t>
            </a:r>
            <a:r>
              <a:rPr lang="en-US" sz="2000" dirty="0">
                <a:solidFill>
                  <a:srgbClr val="E32D91"/>
                </a:solidFill>
                <a:ea typeface="ＭＳ Ｐゴシック" pitchFamily="-72" charset="-128"/>
                <a:cs typeface="Times New Roman" panose="02020603050405020304" pitchFamily="18" charset="0"/>
              </a:rPr>
              <a:t>the </a:t>
            </a:r>
            <a:r>
              <a:rPr kumimoji="0" lang="en-US" sz="2000" b="0" i="0" u="none" strike="noStrike" kern="1200" cap="none" spc="0" normalizeH="0" baseline="0" noProof="0" dirty="0">
                <a:ln>
                  <a:noFill/>
                </a:ln>
                <a:solidFill>
                  <a:srgbClr val="E32D91"/>
                </a:solidFill>
                <a:effectLst/>
                <a:uLnTx/>
                <a:uFillTx/>
                <a:ea typeface="ＭＳ Ｐゴシック" pitchFamily="-72" charset="-128"/>
                <a:cs typeface="Times New Roman" panose="02020603050405020304" pitchFamily="18" charset="0"/>
              </a:rPr>
              <a:t>passage set.</a:t>
            </a:r>
            <a:endParaRPr kumimoji="0" lang="en-US" sz="2400" b="0" i="0" u="none" strike="noStrike" kern="1200" cap="none" spc="0" normalizeH="0" baseline="0" noProof="0" dirty="0">
              <a:ln>
                <a:noFill/>
              </a:ln>
              <a:solidFill>
                <a:srgbClr val="E32D91"/>
              </a:solidFill>
              <a:effectLst/>
              <a:uLnTx/>
              <a:uFillTx/>
              <a:ea typeface="ＭＳ Ｐゴシック" pitchFamily="-72" charset="-128"/>
              <a:cs typeface="Times New Roman" panose="02020603050405020304" pitchFamily="18" charset="0"/>
            </a:endParaRPr>
          </a:p>
        </p:txBody>
      </p:sp>
      <p:pic>
        <p:nvPicPr>
          <p:cNvPr id="15" name="Picture 14">
            <a:extLst>
              <a:ext uri="{FF2B5EF4-FFF2-40B4-BE49-F238E27FC236}">
                <a16:creationId xmlns:a16="http://schemas.microsoft.com/office/drawing/2014/main" id="{EDB5FF26-BE26-B77E-14E6-6414D579C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4794124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0D08ED-3505-4C29-AE52-C05EDAB3B6B8}"/>
              </a:ext>
            </a:extLst>
          </p:cNvPr>
          <p:cNvSpPr txBox="1">
            <a:spLocks/>
          </p:cNvSpPr>
          <p:nvPr/>
        </p:nvSpPr>
        <p:spPr>
          <a:xfrm>
            <a:off x="1272453" y="2349859"/>
            <a:ext cx="3920422" cy="2543318"/>
          </a:xfrm>
          <a:prstGeom prst="rect">
            <a:avLst/>
          </a:prstGeom>
          <a:effectLst/>
        </p:spPr>
        <p:txBody>
          <a:bodyPr vert="horz" lIns="91440" tIns="45720" rIns="91440" bIns="45720" rtlCol="0" anchor="ctr">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just" defTabSz="457200" rtl="0" eaLnBrk="1" fontAlgn="auto" latinLnBrk="0" hangingPunct="1">
              <a:lnSpc>
                <a:spcPct val="100000"/>
              </a:lnSpc>
              <a:spcBef>
                <a:spcPct val="0"/>
              </a:spcBef>
              <a:spcAft>
                <a:spcPts val="0"/>
              </a:spcAft>
              <a:buClrTx/>
              <a:buSzTx/>
              <a:buFontTx/>
              <a:buNone/>
              <a:tabLst/>
              <a:defRPr/>
            </a:pPr>
            <a:r>
              <a:rPr kumimoji="0" lang="en-US" sz="2000" b="1" u="sng" strike="noStrike" kern="1200" cap="none" spc="0" normalizeH="0" baseline="0" noProof="0" dirty="0">
                <a:ln w="3175" cmpd="sng">
                  <a:noFill/>
                </a:ln>
                <a:solidFill>
                  <a:srgbClr val="E32D91"/>
                </a:solidFill>
                <a:effectLst>
                  <a:outerShdw blurRad="38100" dist="38100" dir="2700000" algn="tl">
                    <a:srgbClr val="000000">
                      <a:alpha val="43137"/>
                    </a:srgbClr>
                  </a:outerShdw>
                </a:effectLst>
                <a:uLnTx/>
                <a:uFillTx/>
                <a:latin typeface="+mn-lt"/>
                <a:cs typeface="Times New Roman" panose="02020603050405020304" pitchFamily="18" charset="0"/>
              </a:rPr>
              <a:t>Prompt</a:t>
            </a:r>
            <a:r>
              <a:rPr kumimoji="0" lang="en-US" sz="2000" b="1" strike="noStrike" kern="1200" cap="none" spc="0" normalizeH="0" baseline="0" noProof="0" dirty="0">
                <a:ln w="3175" cmpd="sng">
                  <a:noFill/>
                </a:ln>
                <a:solidFill>
                  <a:srgbClr val="E32D91"/>
                </a:solidFill>
                <a:effectLst>
                  <a:outerShdw blurRad="38100" dist="38100" dir="2700000" algn="tl">
                    <a:srgbClr val="000000">
                      <a:alpha val="43137"/>
                    </a:srgbClr>
                  </a:outerShdw>
                </a:effectLst>
                <a:uLnTx/>
                <a:uFillTx/>
                <a:latin typeface="+mn-lt"/>
                <a:cs typeface="Times New Roman" panose="02020603050405020304" pitchFamily="18" charset="0"/>
              </a:rPr>
              <a:t>:</a:t>
            </a:r>
            <a:r>
              <a:rPr kumimoji="0" lang="en-US" sz="2000" b="1" strike="noStrike" kern="1200" cap="none" spc="0" normalizeH="0" baseline="0" noProof="0" dirty="0">
                <a:ln w="3175" cmpd="sng">
                  <a:noFill/>
                </a:ln>
                <a:solidFill>
                  <a:srgbClr val="E32D91"/>
                </a:solidFill>
                <a:effectLst>
                  <a:outerShdw blurRad="38100" dist="38100" dir="2700000" algn="tl">
                    <a:srgbClr val="000000">
                      <a:alpha val="43137"/>
                    </a:srgbClr>
                  </a:outerShdw>
                </a:effectLst>
                <a:uLnTx/>
                <a:uFillTx/>
                <a:latin typeface="+mn-lt"/>
                <a:ea typeface="+mj-ea"/>
                <a:cs typeface="Times New Roman" panose="02020603050405020304" pitchFamily="18" charset="0"/>
              </a:rPr>
              <a:t> </a:t>
            </a:r>
            <a:r>
              <a:rPr kumimoji="0" lang="en-US" sz="1800" u="none" strike="noStrike" kern="1200" cap="none" spc="0" normalizeH="0" baseline="0" noProof="0" dirty="0">
                <a:ln w="3175" cmpd="sng">
                  <a:noFill/>
                </a:ln>
                <a:solidFill>
                  <a:sysClr val="windowText" lastClr="000000">
                    <a:lumMod val="85000"/>
                    <a:lumOff val="15000"/>
                  </a:sysClr>
                </a:solidFill>
                <a:effectLst/>
                <a:uLnTx/>
                <a:uFillTx/>
                <a:latin typeface="+mn-lt"/>
                <a:ea typeface="+mj-ea"/>
                <a:cs typeface="Times New Roman" panose="02020603050405020304" pitchFamily="18" charset="0"/>
              </a:rPr>
              <a:t>You have read several sources about recess in schools. Write an opinion essay about whether or not schools should be required to provide students with recess time. Use information from the texts to support your opinion.</a:t>
            </a:r>
          </a:p>
        </p:txBody>
      </p:sp>
      <p:sp>
        <p:nvSpPr>
          <p:cNvPr id="9" name="Content Placeholder 2">
            <a:extLst>
              <a:ext uri="{FF2B5EF4-FFF2-40B4-BE49-F238E27FC236}">
                <a16:creationId xmlns:a16="http://schemas.microsoft.com/office/drawing/2014/main" id="{8DC9C128-D2CE-4312-806F-C45E4A464C4A}"/>
              </a:ext>
            </a:extLst>
          </p:cNvPr>
          <p:cNvSpPr txBox="1">
            <a:spLocks/>
          </p:cNvSpPr>
          <p:nvPr/>
        </p:nvSpPr>
        <p:spPr>
          <a:xfrm>
            <a:off x="5291962" y="1763296"/>
            <a:ext cx="6700127" cy="3792842"/>
          </a:xfrm>
          <a:prstGeom prst="rect">
            <a:avLst/>
          </a:prstGeom>
          <a:solidFill>
            <a:schemeClr val="bg1"/>
          </a:solidFill>
          <a:ln w="38100">
            <a:solidFill>
              <a:schemeClr val="accent1"/>
            </a:solidFill>
          </a:ln>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b="1"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I	yes – recess </a:t>
            </a:r>
            <a:endParaRPr kumimoji="0" lang="en-US"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endParaRP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lang="en-US" b="1" dirty="0">
                <a:solidFill>
                  <a:sysClr val="windowText" lastClr="000000">
                    <a:lumMod val="85000"/>
                    <a:lumOff val="15000"/>
                  </a:sysClr>
                </a:solidFill>
                <a:cs typeface="Times New Roman" panose="02020603050405020304" pitchFamily="18" charset="0"/>
              </a:rPr>
              <a:t>R</a:t>
            </a:r>
            <a:r>
              <a:rPr kumimoji="0" lang="en-US" b="1"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1	</a:t>
            </a:r>
            <a:r>
              <a:rPr kumimoji="0" lang="en-US"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health benefits					a. body	                  										b. energy</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lang="en-US" b="1" dirty="0">
                <a:solidFill>
                  <a:sysClr val="windowText" lastClr="000000">
                    <a:lumMod val="85000"/>
                    <a:lumOff val="15000"/>
                  </a:sysClr>
                </a:solidFill>
                <a:cs typeface="Times New Roman" panose="02020603050405020304" pitchFamily="18" charset="0"/>
              </a:rPr>
              <a:t>R</a:t>
            </a:r>
            <a:r>
              <a:rPr kumimoji="0" lang="en-US" b="1"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2	</a:t>
            </a:r>
            <a:r>
              <a:rPr kumimoji="0" lang="en-US"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social	                					a. happy	             										b. friends</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lang="en-US" b="1" dirty="0">
                <a:solidFill>
                  <a:sysClr val="windowText" lastClr="000000">
                    <a:lumMod val="85000"/>
                    <a:lumOff val="15000"/>
                  </a:sysClr>
                </a:solidFill>
                <a:cs typeface="Times New Roman" panose="02020603050405020304" pitchFamily="18" charset="0"/>
              </a:rPr>
              <a:t>R</a:t>
            </a:r>
            <a:r>
              <a:rPr kumimoji="0" lang="en-US" b="1"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3	</a:t>
            </a:r>
            <a:r>
              <a:rPr kumimoji="0" lang="en-US"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laws	                 				a. 20 minutes  										b. free play</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b="1"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C	yes – recess</a:t>
            </a:r>
            <a:endParaRPr kumimoji="0" lang="en-US"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endParaRPr>
          </a:p>
        </p:txBody>
      </p:sp>
      <p:grpSp>
        <p:nvGrpSpPr>
          <p:cNvPr id="2" name="Group 1">
            <a:extLst>
              <a:ext uri="{FF2B5EF4-FFF2-40B4-BE49-F238E27FC236}">
                <a16:creationId xmlns:a16="http://schemas.microsoft.com/office/drawing/2014/main" id="{FA67612F-8C04-41A4-AF0B-CF1A4CF00C21}"/>
              </a:ext>
            </a:extLst>
          </p:cNvPr>
          <p:cNvGrpSpPr/>
          <p:nvPr/>
        </p:nvGrpSpPr>
        <p:grpSpPr>
          <a:xfrm>
            <a:off x="928438" y="5482429"/>
            <a:ext cx="4414067" cy="1350812"/>
            <a:chOff x="932525" y="5507188"/>
            <a:chExt cx="4414067" cy="1350812"/>
          </a:xfrm>
        </p:grpSpPr>
        <p:sp>
          <p:nvSpPr>
            <p:cNvPr id="11" name="TextBox 10">
              <a:extLst>
                <a:ext uri="{FF2B5EF4-FFF2-40B4-BE49-F238E27FC236}">
                  <a16:creationId xmlns:a16="http://schemas.microsoft.com/office/drawing/2014/main" id="{0935C053-B945-4251-B81B-C27A38FB0462}"/>
                </a:ext>
              </a:extLst>
            </p:cNvPr>
            <p:cNvSpPr txBox="1"/>
            <p:nvPr/>
          </p:nvSpPr>
          <p:spPr>
            <a:xfrm>
              <a:off x="2628562" y="5507188"/>
              <a:ext cx="2718030" cy="1231106"/>
            </a:xfrm>
            <a:prstGeom prst="rect">
              <a:avLst/>
            </a:prstGeom>
            <a:noFill/>
            <a:ln w="38100">
              <a:noFill/>
            </a:ln>
          </p:spPr>
          <p:txBody>
            <a:bodyPr wrap="square" rtlCol="0">
              <a:spAutoFit/>
            </a:bodyPr>
            <a:lstStyle/>
            <a:p>
              <a:pPr algn="ctr"/>
              <a:r>
                <a:rPr lang="en-US" dirty="0">
                  <a:solidFill>
                    <a:srgbClr val="E32D91"/>
                  </a:solidFill>
                  <a:effectLst>
                    <a:outerShdw blurRad="38100" dist="38100" dir="2700000" algn="tl">
                      <a:srgbClr val="000000">
                        <a:alpha val="43137"/>
                      </a:srgbClr>
                    </a:outerShdw>
                  </a:effectLst>
                  <a:cs typeface="Gisha" panose="020B0502040204020203" pitchFamily="34" charset="-79"/>
                </a:rPr>
                <a:t>Teaching Tip: </a:t>
              </a:r>
            </a:p>
            <a:p>
              <a:pPr algn="ctr"/>
              <a:r>
                <a:rPr lang="en-US" dirty="0">
                  <a:latin typeface="Times New Roman" panose="02020603050405020304" pitchFamily="18" charset="0"/>
                  <a:cs typeface="Times New Roman" panose="02020603050405020304" pitchFamily="18" charset="0"/>
                </a:rPr>
                <a:t>Use questioning strategies to guide students to generate a/b subtopics. </a:t>
              </a:r>
            </a:p>
          </p:txBody>
        </p:sp>
        <p:pic>
          <p:nvPicPr>
            <p:cNvPr id="12" name="Picture 11" descr="A picture containing person, hand, posing, arm&#10;&#10;Description automatically generated">
              <a:extLst>
                <a:ext uri="{FF2B5EF4-FFF2-40B4-BE49-F238E27FC236}">
                  <a16:creationId xmlns:a16="http://schemas.microsoft.com/office/drawing/2014/main" id="{C4774188-5FA8-41F9-B325-6CD21EE91D5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32525" y="5522147"/>
              <a:ext cx="2003780" cy="1335853"/>
            </a:xfrm>
            <a:prstGeom prst="rect">
              <a:avLst/>
            </a:prstGeom>
          </p:spPr>
        </p:pic>
      </p:grpSp>
      <p:sp>
        <p:nvSpPr>
          <p:cNvPr id="14" name="Title 7">
            <a:extLst>
              <a:ext uri="{FF2B5EF4-FFF2-40B4-BE49-F238E27FC236}">
                <a16:creationId xmlns:a16="http://schemas.microsoft.com/office/drawing/2014/main" id="{68D67C67-1335-1691-4B24-5C9F4F9ED739}"/>
              </a:ext>
            </a:extLst>
          </p:cNvPr>
          <p:cNvSpPr>
            <a:spLocks noGrp="1"/>
          </p:cNvSpPr>
          <p:nvPr>
            <p:ph type="title"/>
          </p:nvPr>
        </p:nvSpPr>
        <p:spPr>
          <a:xfrm>
            <a:off x="1003970" y="753613"/>
            <a:ext cx="11186823" cy="703279"/>
          </a:xfrm>
          <a:noFill/>
        </p:spPr>
        <p:txBody>
          <a:bodyPr>
            <a:noAutofit/>
          </a:body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OPINION/ARGUMENTATIVE PRACTICE</a:t>
            </a:r>
            <a:endPar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pic>
        <p:nvPicPr>
          <p:cNvPr id="16" name="Picture 15">
            <a:extLst>
              <a:ext uri="{FF2B5EF4-FFF2-40B4-BE49-F238E27FC236}">
                <a16:creationId xmlns:a16="http://schemas.microsoft.com/office/drawing/2014/main" id="{E1CD599B-3F18-7F26-0931-1C7104132F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9339270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96B46BE-AFD5-4B81-81CD-302ECECC7D01}"/>
              </a:ext>
            </a:extLst>
          </p:cNvPr>
          <p:cNvSpPr txBox="1"/>
          <p:nvPr/>
        </p:nvSpPr>
        <p:spPr>
          <a:xfrm>
            <a:off x="6898829" y="848011"/>
            <a:ext cx="609600" cy="931229"/>
          </a:xfrm>
          <a:prstGeom prst="rect">
            <a:avLst/>
          </a:prstGeom>
          <a:solidFill>
            <a:srgbClr val="FFFFFF"/>
          </a:solidFill>
        </p:spPr>
        <p:txBody>
          <a:bodyPr wrap="square" rtlCol="0">
            <a:spAutoFit/>
          </a:bodyPr>
          <a:lstStyle/>
          <a:p>
            <a:endParaRPr lang="en-US" dirty="0"/>
          </a:p>
        </p:txBody>
      </p:sp>
      <p:sp>
        <p:nvSpPr>
          <p:cNvPr id="4" name="Content Placeholder 3">
            <a:extLst>
              <a:ext uri="{FF2B5EF4-FFF2-40B4-BE49-F238E27FC236}">
                <a16:creationId xmlns:a16="http://schemas.microsoft.com/office/drawing/2014/main" id="{CD3F6206-9AD2-4F50-A1E1-8A5C99DE9574}"/>
              </a:ext>
            </a:extLst>
          </p:cNvPr>
          <p:cNvSpPr txBox="1">
            <a:spLocks/>
          </p:cNvSpPr>
          <p:nvPr/>
        </p:nvSpPr>
        <p:spPr>
          <a:xfrm>
            <a:off x="6110276" y="4876244"/>
            <a:ext cx="3457700" cy="1801724"/>
          </a:xfrm>
          <a:prstGeom prst="rect">
            <a:avLst/>
          </a:prstGeom>
          <a:solidFill>
            <a:schemeClr val="bg1"/>
          </a:solidFill>
          <a:ln w="25400">
            <a:solidFill>
              <a:schemeClr val="accent1"/>
            </a:solidFill>
          </a:ln>
          <a:effectLst>
            <a:outerShdw blurRad="50800" dist="38100" dir="5400000" algn="t" rotWithShape="0">
              <a:prstClr val="black">
                <a:alpha val="40000"/>
              </a:prstClr>
            </a:outerShdw>
          </a:effectLst>
        </p:spPr>
        <p:txBody>
          <a:bodyPr vert="horz" lIns="91440" tIns="45720" rIns="91440" bIns="45720" rtlCol="0" anchor="t">
            <a:normAutofit fontScale="85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83992A"/>
              </a:buClr>
              <a:buSzPct val="115000"/>
              <a:buNone/>
              <a:tabLst/>
              <a:defRPr/>
            </a:pPr>
            <a:r>
              <a:rPr kumimoji="0" lang="en-US" sz="2800" i="0" u="sng"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Key</a:t>
            </a:r>
          </a:p>
          <a:p>
            <a:pPr marL="0" marR="0" lvl="0" indent="0" algn="ctr" defTabSz="457200" rtl="0" eaLnBrk="1" fontAlgn="auto" latinLnBrk="0" hangingPunct="1">
              <a:lnSpc>
                <a:spcPct val="100000"/>
              </a:lnSpc>
              <a:spcBef>
                <a:spcPct val="20000"/>
              </a:spcBef>
              <a:spcAft>
                <a:spcPts val="600"/>
              </a:spcAft>
              <a:buClr>
                <a:srgbClr val="83992A"/>
              </a:buClr>
              <a:buSzPct val="115000"/>
              <a:buNone/>
              <a:tabLst/>
              <a:defRPr/>
            </a:pPr>
            <a:r>
              <a:rPr kumimoji="0" lang="en-US" sz="2800" i="0" u="none" strike="noStrike" kern="1200" cap="none" spc="0" normalizeH="0" baseline="0" noProof="0" dirty="0">
                <a:ln>
                  <a:noFill/>
                </a:ln>
                <a:solidFill>
                  <a:schemeClr val="tx1"/>
                </a:solidFill>
                <a:effectLst/>
                <a:highlight>
                  <a:srgbClr val="F994C3"/>
                </a:highlight>
                <a:uLnTx/>
                <a:uFillTx/>
                <a:latin typeface="Times New Roman" panose="02020603050405020304" pitchFamily="18" charset="0"/>
                <a:cs typeface="Times New Roman" panose="02020603050405020304" pitchFamily="18" charset="0"/>
              </a:rPr>
              <a:t>Hook</a:t>
            </a:r>
          </a:p>
          <a:p>
            <a:pPr marL="0" marR="0" lvl="0" indent="0" algn="ctr" defTabSz="457200" rtl="0" eaLnBrk="1" fontAlgn="auto" latinLnBrk="0" hangingPunct="1">
              <a:lnSpc>
                <a:spcPct val="100000"/>
              </a:lnSpc>
              <a:spcBef>
                <a:spcPct val="20000"/>
              </a:spcBef>
              <a:spcAft>
                <a:spcPts val="600"/>
              </a:spcAft>
              <a:buClr>
                <a:srgbClr val="83992A"/>
              </a:buClr>
              <a:buSzPct val="115000"/>
              <a:buNone/>
              <a:tabLst/>
              <a:defRPr/>
            </a:pPr>
            <a:r>
              <a:rPr kumimoji="0" lang="en-US" sz="2800" i="0" u="none" strike="noStrike" kern="1200" cap="none" spc="0" normalizeH="0" baseline="0" noProof="0" dirty="0">
                <a:ln>
                  <a:noFill/>
                </a:ln>
                <a:solidFill>
                  <a:schemeClr val="tx1"/>
                </a:solidFill>
                <a:effectLst/>
                <a:highlight>
                  <a:srgbClr val="00FFFF"/>
                </a:highlight>
                <a:uLnTx/>
                <a:uFillTx/>
                <a:latin typeface="Times New Roman" panose="02020603050405020304" pitchFamily="18" charset="0"/>
                <a:cs typeface="Times New Roman" panose="02020603050405020304" pitchFamily="18" charset="0"/>
              </a:rPr>
              <a:t>3 reasons</a:t>
            </a:r>
          </a:p>
          <a:p>
            <a:pPr marL="0" marR="0" lvl="0" indent="0" algn="ctr" defTabSz="457200" rtl="0" eaLnBrk="1" fontAlgn="auto" latinLnBrk="0" hangingPunct="1">
              <a:lnSpc>
                <a:spcPct val="100000"/>
              </a:lnSpc>
              <a:spcBef>
                <a:spcPct val="20000"/>
              </a:spcBef>
              <a:spcAft>
                <a:spcPts val="600"/>
              </a:spcAft>
              <a:buClr>
                <a:srgbClr val="83992A"/>
              </a:buClr>
              <a:buSzPct val="115000"/>
              <a:buNone/>
              <a:tabLst/>
              <a:defRPr/>
            </a:pPr>
            <a:r>
              <a:rPr kumimoji="0" lang="en-US" sz="2800" i="0" u="none" strike="noStrike" kern="1200" cap="none" spc="0" normalizeH="0" baseline="0" noProof="0" dirty="0">
                <a:ln>
                  <a:noFill/>
                </a:ln>
                <a:solidFill>
                  <a:schemeClr val="tx1"/>
                </a:solidFill>
                <a:effectLst/>
                <a:highlight>
                  <a:srgbClr val="FFFF00"/>
                </a:highlight>
                <a:uLnTx/>
                <a:uFillTx/>
                <a:latin typeface="Times New Roman" panose="02020603050405020304" pitchFamily="18" charset="0"/>
                <a:cs typeface="Times New Roman" panose="02020603050405020304" pitchFamily="18" charset="0"/>
              </a:rPr>
              <a:t>Closing statement</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sp>
        <p:nvSpPr>
          <p:cNvPr id="5" name="Content Placeholder 4">
            <a:extLst>
              <a:ext uri="{FF2B5EF4-FFF2-40B4-BE49-F238E27FC236}">
                <a16:creationId xmlns:a16="http://schemas.microsoft.com/office/drawing/2014/main" id="{FCDBFE94-D13C-4F68-BCA7-1711C25B4C52}"/>
              </a:ext>
            </a:extLst>
          </p:cNvPr>
          <p:cNvSpPr txBox="1">
            <a:spLocks/>
          </p:cNvSpPr>
          <p:nvPr/>
        </p:nvSpPr>
        <p:spPr>
          <a:xfrm>
            <a:off x="2232837" y="2803399"/>
            <a:ext cx="8982281" cy="359109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just"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u="none" strike="noStrike" kern="1200" cap="none" spc="0" normalizeH="0" baseline="0" noProof="0" dirty="0">
                <a:ln>
                  <a:noFill/>
                </a:ln>
                <a:solidFill>
                  <a:schemeClr val="tx1"/>
                </a:solidFill>
                <a:effectLst/>
                <a:highlight>
                  <a:srgbClr val="F994C3"/>
                </a:highlight>
                <a:uLnTx/>
                <a:uFillTx/>
                <a:cs typeface="Times New Roman" panose="02020603050405020304" pitchFamily="18" charset="0"/>
              </a:rPr>
              <a:t>Do you think schools should be required to give students recess time? </a:t>
            </a:r>
            <a:r>
              <a:rPr kumimoji="0" lang="en-US" sz="2400" u="none" strike="noStrike" kern="1200" cap="none" spc="0" normalizeH="0" baseline="0" noProof="0" dirty="0">
                <a:ln>
                  <a:noFill/>
                </a:ln>
                <a:solidFill>
                  <a:schemeClr val="tx1"/>
                </a:solidFill>
                <a:effectLst/>
                <a:highlight>
                  <a:srgbClr val="00FFFF"/>
                </a:highlight>
                <a:uLnTx/>
                <a:uFillTx/>
                <a:cs typeface="Times New Roman" panose="02020603050405020304" pitchFamily="18" charset="0"/>
              </a:rPr>
              <a:t>In my opinion, schools must provide recess for students because there are many health benefits, kids improve social skills, and laws protect recess time. </a:t>
            </a:r>
            <a:r>
              <a:rPr kumimoji="0" lang="en-US" sz="2400" u="none" strike="noStrike" kern="1200" cap="none" spc="0" normalizeH="0" baseline="0" noProof="0" dirty="0">
                <a:ln>
                  <a:noFill/>
                </a:ln>
                <a:solidFill>
                  <a:schemeClr val="tx1"/>
                </a:solidFill>
                <a:effectLst/>
                <a:highlight>
                  <a:srgbClr val="FFFF00"/>
                </a:highlight>
                <a:uLnTx/>
                <a:uFillTx/>
                <a:cs typeface="Times New Roman" panose="02020603050405020304" pitchFamily="18" charset="0"/>
              </a:rPr>
              <a:t>You can’t expect kids to concentrate all day without a break!</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sp>
        <p:nvSpPr>
          <p:cNvPr id="7" name="TextBox 6">
            <a:extLst>
              <a:ext uri="{FF2B5EF4-FFF2-40B4-BE49-F238E27FC236}">
                <a16:creationId xmlns:a16="http://schemas.microsoft.com/office/drawing/2014/main" id="{1A12F825-DF74-413D-AB32-79019E849765}"/>
              </a:ext>
            </a:extLst>
          </p:cNvPr>
          <p:cNvSpPr txBox="1"/>
          <p:nvPr/>
        </p:nvSpPr>
        <p:spPr>
          <a:xfrm>
            <a:off x="1731038" y="2008272"/>
            <a:ext cx="2506113" cy="707886"/>
          </a:xfrm>
          <a:prstGeom prst="rect">
            <a:avLst/>
          </a:prstGeom>
          <a:no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000" dirty="0">
                <a:solidFill>
                  <a:srgbClr val="00B050"/>
                </a:solidFill>
              </a:rPr>
              <a:t>Clearly states opinion</a:t>
            </a:r>
          </a:p>
        </p:txBody>
      </p:sp>
      <p:sp>
        <p:nvSpPr>
          <p:cNvPr id="8" name="Title 7">
            <a:extLst>
              <a:ext uri="{FF2B5EF4-FFF2-40B4-BE49-F238E27FC236}">
                <a16:creationId xmlns:a16="http://schemas.microsoft.com/office/drawing/2014/main" id="{9F3F38BB-10AC-4460-B3B2-2380C3D65CAB}"/>
              </a:ext>
            </a:extLst>
          </p:cNvPr>
          <p:cNvSpPr>
            <a:spLocks noGrp="1"/>
          </p:cNvSpPr>
          <p:nvPr>
            <p:ph type="title"/>
          </p:nvPr>
        </p:nvSpPr>
        <p:spPr>
          <a:xfrm>
            <a:off x="1169740" y="877715"/>
            <a:ext cx="10862928" cy="703279"/>
          </a:xfrm>
          <a:noFill/>
        </p:spPr>
        <p:txBody>
          <a:bodyPr>
            <a:noAutofit/>
          </a:body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OPINION/ARGUMENTATIVE INTRODUCTION</a:t>
            </a:r>
            <a:b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“I” PARAGRAPH</a:t>
            </a:r>
            <a:endPar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sp>
        <p:nvSpPr>
          <p:cNvPr id="10" name="TextBox 9">
            <a:extLst>
              <a:ext uri="{FF2B5EF4-FFF2-40B4-BE49-F238E27FC236}">
                <a16:creationId xmlns:a16="http://schemas.microsoft.com/office/drawing/2014/main" id="{6E69D097-93F4-4363-812B-A0B48CFC9715}"/>
              </a:ext>
            </a:extLst>
          </p:cNvPr>
          <p:cNvSpPr txBox="1"/>
          <p:nvPr/>
        </p:nvSpPr>
        <p:spPr>
          <a:xfrm rot="12110959">
            <a:off x="3828421" y="2339586"/>
            <a:ext cx="1010809" cy="1323439"/>
          </a:xfrm>
          <a:prstGeom prst="rect">
            <a:avLst/>
          </a:prstGeom>
          <a:noFill/>
          <a:ln>
            <a:noFill/>
          </a:ln>
        </p:spPr>
        <p:txBody>
          <a:bodyPr wrap="square" rtlCol="0">
            <a:spAutoFit/>
          </a:bodyPr>
          <a:lstStyle/>
          <a:p>
            <a:pPr defTabSz="457200" fontAlgn="auto">
              <a:spcBef>
                <a:spcPts val="0"/>
              </a:spcBef>
              <a:spcAft>
                <a:spcPts val="0"/>
              </a:spcAft>
            </a:pPr>
            <a:r>
              <a:rPr lang="en-US" sz="8000" dirty="0">
                <a:solidFill>
                  <a:srgbClr val="00B050"/>
                </a:solidFill>
                <a:latin typeface="PBArrows" panose="02000603000000000000" pitchFamily="2" charset="0"/>
                <a:cs typeface="Times New Roman" panose="02020603050405020304" pitchFamily="18" charset="0"/>
              </a:rPr>
              <a:t>j</a:t>
            </a:r>
          </a:p>
        </p:txBody>
      </p:sp>
      <p:sp>
        <p:nvSpPr>
          <p:cNvPr id="12" name="TextBox 11">
            <a:extLst>
              <a:ext uri="{FF2B5EF4-FFF2-40B4-BE49-F238E27FC236}">
                <a16:creationId xmlns:a16="http://schemas.microsoft.com/office/drawing/2014/main" id="{D05696C4-ED19-4A82-9F5E-761576651BF9}"/>
              </a:ext>
            </a:extLst>
          </p:cNvPr>
          <p:cNvSpPr txBox="1"/>
          <p:nvPr/>
        </p:nvSpPr>
        <p:spPr>
          <a:xfrm>
            <a:off x="1843765" y="4944659"/>
            <a:ext cx="3457700" cy="954107"/>
          </a:xfrm>
          <a:prstGeom prst="rect">
            <a:avLst/>
          </a:prstGeom>
          <a:solidFill>
            <a:schemeClr val="bg1"/>
          </a:solidFill>
          <a:ln w="38100">
            <a:noFill/>
          </a:ln>
        </p:spPr>
        <p:txBody>
          <a:bodyPr wrap="square" rtlCol="0">
            <a:spAutoFit/>
          </a:bodyPr>
          <a:lstStyle/>
          <a:p>
            <a:pPr algn="ctr"/>
            <a:r>
              <a:rPr lang="en-US" sz="2000" dirty="0">
                <a:solidFill>
                  <a:srgbClr val="E32D91"/>
                </a:solidFill>
                <a:effectLst>
                  <a:outerShdw blurRad="38100" dist="38100" dir="2700000" algn="tl">
                    <a:srgbClr val="000000">
                      <a:alpha val="43137"/>
                    </a:srgbClr>
                  </a:outerShdw>
                </a:effectLst>
                <a:cs typeface="Gisha" panose="020B0502040204020203" pitchFamily="34" charset="-79"/>
              </a:rPr>
              <a:t>Teaching Tip: </a:t>
            </a:r>
          </a:p>
          <a:p>
            <a:pPr algn="ctr"/>
            <a:r>
              <a:rPr lang="en-US" dirty="0">
                <a:latin typeface="Times New Roman" panose="02020603050405020304" pitchFamily="18" charset="0"/>
                <a:cs typeface="Times New Roman" panose="02020603050405020304" pitchFamily="18" charset="0"/>
              </a:rPr>
              <a:t>Have students underline their opinion when self-assessing.</a:t>
            </a:r>
          </a:p>
        </p:txBody>
      </p:sp>
      <p:pic>
        <p:nvPicPr>
          <p:cNvPr id="13" name="Picture 12" descr="A picture containing person, hand, posing, arm&#10;&#10;Description automatically generated">
            <a:extLst>
              <a:ext uri="{FF2B5EF4-FFF2-40B4-BE49-F238E27FC236}">
                <a16:creationId xmlns:a16="http://schemas.microsoft.com/office/drawing/2014/main" id="{620597F3-AED2-40CC-9D3A-A4AF80794BD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40096" y="5491797"/>
            <a:ext cx="2003780" cy="1335853"/>
          </a:xfrm>
          <a:prstGeom prst="rect">
            <a:avLst/>
          </a:prstGeom>
        </p:spPr>
      </p:pic>
      <p:pic>
        <p:nvPicPr>
          <p:cNvPr id="11" name="Picture 10">
            <a:extLst>
              <a:ext uri="{FF2B5EF4-FFF2-40B4-BE49-F238E27FC236}">
                <a16:creationId xmlns:a16="http://schemas.microsoft.com/office/drawing/2014/main" id="{C7ED320E-6FAF-CE26-2504-9ADA264BB1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40509906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A65079E-F40B-4ED0-BEB6-EFB52A2FD96A}"/>
              </a:ext>
            </a:extLst>
          </p:cNvPr>
          <p:cNvSpPr txBox="1"/>
          <p:nvPr/>
        </p:nvSpPr>
        <p:spPr>
          <a:xfrm>
            <a:off x="6898829" y="848011"/>
            <a:ext cx="609600" cy="931229"/>
          </a:xfrm>
          <a:prstGeom prst="rect">
            <a:avLst/>
          </a:prstGeom>
          <a:solidFill>
            <a:srgbClr val="FFFFFF"/>
          </a:solidFill>
        </p:spPr>
        <p:txBody>
          <a:bodyPr wrap="square" rtlCol="0">
            <a:spAutoFit/>
          </a:bodyPr>
          <a:lstStyle/>
          <a:p>
            <a:endParaRPr lang="en-US" dirty="0"/>
          </a:p>
        </p:txBody>
      </p:sp>
      <p:sp>
        <p:nvSpPr>
          <p:cNvPr id="4" name="Title 7">
            <a:extLst>
              <a:ext uri="{FF2B5EF4-FFF2-40B4-BE49-F238E27FC236}">
                <a16:creationId xmlns:a16="http://schemas.microsoft.com/office/drawing/2014/main" id="{B20CCD70-8938-4C64-8A4B-3516477EEC07}"/>
              </a:ext>
            </a:extLst>
          </p:cNvPr>
          <p:cNvSpPr>
            <a:spLocks noGrp="1"/>
          </p:cNvSpPr>
          <p:nvPr>
            <p:ph type="title"/>
          </p:nvPr>
        </p:nvSpPr>
        <p:spPr>
          <a:xfrm>
            <a:off x="1097561" y="908147"/>
            <a:ext cx="10999275" cy="703279"/>
          </a:xfrm>
          <a:noFill/>
        </p:spPr>
        <p:txBody>
          <a:bodyPr>
            <a:noAutofit/>
          </a:body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OPINION/ARGUMENTATIVE MIDDLE PARAGRAPHS</a:t>
            </a:r>
            <a:b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R1, R2 &amp; R3</a:t>
            </a:r>
          </a:p>
        </p:txBody>
      </p:sp>
      <p:pic>
        <p:nvPicPr>
          <p:cNvPr id="5" name="Picture 4" descr="A screenshot of a social media post&#10;&#10;Description automatically generated">
            <a:extLst>
              <a:ext uri="{FF2B5EF4-FFF2-40B4-BE49-F238E27FC236}">
                <a16:creationId xmlns:a16="http://schemas.microsoft.com/office/drawing/2014/main" id="{924B7B54-6169-4B53-8AF8-DBED91CA6091}"/>
              </a:ext>
            </a:extLst>
          </p:cNvPr>
          <p:cNvPicPr>
            <a:picLocks noChangeAspect="1"/>
          </p:cNvPicPr>
          <p:nvPr/>
        </p:nvPicPr>
        <p:blipFill rotWithShape="1">
          <a:blip r:embed="rId2">
            <a:extLst>
              <a:ext uri="{28A0092B-C50C-407E-A947-70E740481C1C}">
                <a14:useLocalDpi xmlns:a14="http://schemas.microsoft.com/office/drawing/2010/main" val="0"/>
              </a:ext>
            </a:extLst>
          </a:blip>
          <a:srcRect l="31404" t="29859" r="33982" b="51377"/>
          <a:stretch/>
        </p:blipFill>
        <p:spPr>
          <a:xfrm>
            <a:off x="1104900" y="2945117"/>
            <a:ext cx="7682639" cy="3221835"/>
          </a:xfrm>
          <a:prstGeom prst="rect">
            <a:avLst/>
          </a:prstGeom>
        </p:spPr>
      </p:pic>
      <p:sp>
        <p:nvSpPr>
          <p:cNvPr id="7" name="TextBox 6">
            <a:extLst>
              <a:ext uri="{FF2B5EF4-FFF2-40B4-BE49-F238E27FC236}">
                <a16:creationId xmlns:a16="http://schemas.microsoft.com/office/drawing/2014/main" id="{39A0F045-0EEE-4442-8B1B-21119FEEE59D}"/>
              </a:ext>
            </a:extLst>
          </p:cNvPr>
          <p:cNvSpPr txBox="1"/>
          <p:nvPr/>
        </p:nvSpPr>
        <p:spPr>
          <a:xfrm>
            <a:off x="1294426" y="2352512"/>
            <a:ext cx="3791359" cy="369332"/>
          </a:xfrm>
          <a:prstGeom prst="rect">
            <a:avLst/>
          </a:prstGeom>
          <a:noFill/>
          <a:ln>
            <a:solidFill>
              <a:schemeClr val="tx1"/>
            </a:solidFill>
          </a:ln>
        </p:spPr>
        <p:txBody>
          <a:bodyPr wrap="none" rtlCol="0">
            <a:spAutoFit/>
          </a:bodyPr>
          <a:lstStyle/>
          <a:p>
            <a:pPr defTabSz="457200" fontAlgn="auto">
              <a:spcBef>
                <a:spcPts val="0"/>
              </a:spcBef>
              <a:spcAft>
                <a:spcPts val="0"/>
              </a:spcAft>
            </a:pPr>
            <a:r>
              <a:rPr lang="en-US" sz="1800" dirty="0">
                <a:latin typeface="Times New Roman" panose="02020603050405020304" pitchFamily="18" charset="0"/>
                <a:ea typeface="+mn-ea"/>
                <a:cs typeface="Times New Roman" panose="02020603050405020304" pitchFamily="18" charset="0"/>
              </a:rPr>
              <a:t>Topic sentence – clearly states opinion</a:t>
            </a:r>
          </a:p>
        </p:txBody>
      </p:sp>
      <p:sp>
        <p:nvSpPr>
          <p:cNvPr id="9" name="Content Placeholder 2">
            <a:extLst>
              <a:ext uri="{FF2B5EF4-FFF2-40B4-BE49-F238E27FC236}">
                <a16:creationId xmlns:a16="http://schemas.microsoft.com/office/drawing/2014/main" id="{5657CB57-DEBB-45E2-A79C-2BD5E3E07905}"/>
              </a:ext>
            </a:extLst>
          </p:cNvPr>
          <p:cNvSpPr txBox="1">
            <a:spLocks/>
          </p:cNvSpPr>
          <p:nvPr/>
        </p:nvSpPr>
        <p:spPr>
          <a:xfrm>
            <a:off x="8234033" y="3429000"/>
            <a:ext cx="3650114" cy="2354921"/>
          </a:xfrm>
          <a:prstGeom prst="rect">
            <a:avLst/>
          </a:prstGeom>
          <a:ln w="38100">
            <a:solidFill>
              <a:schemeClr val="accent1"/>
            </a:solidFill>
          </a:ln>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1400" b="1"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I	yes – recess </a:t>
            </a:r>
            <a:endParaRPr kumimoji="0" lang="en-US" sz="14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endParaRP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lang="en-US" sz="1400" b="1" dirty="0">
                <a:solidFill>
                  <a:sysClr val="windowText" lastClr="000000">
                    <a:lumMod val="85000"/>
                    <a:lumOff val="15000"/>
                  </a:sysClr>
                </a:solidFill>
                <a:cs typeface="Times New Roman" panose="02020603050405020304" pitchFamily="18" charset="0"/>
              </a:rPr>
              <a:t>R</a:t>
            </a:r>
            <a:r>
              <a:rPr kumimoji="0" lang="en-US" sz="1400" b="1"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1	</a:t>
            </a:r>
            <a:r>
              <a:rPr kumimoji="0" lang="en-US" sz="1400" b="0" i="0" u="none" strike="noStrike" kern="1200" cap="none" spc="0" normalizeH="0" baseline="0" noProof="0" dirty="0">
                <a:ln>
                  <a:noFill/>
                </a:ln>
                <a:solidFill>
                  <a:srgbClr val="C00000"/>
                </a:solidFill>
                <a:effectLst/>
                <a:uLnTx/>
                <a:uFillTx/>
                <a:cs typeface="Times New Roman" panose="02020603050405020304" pitchFamily="18" charset="0"/>
              </a:rPr>
              <a:t>health</a:t>
            </a:r>
            <a:r>
              <a:rPr kumimoji="0" lang="en-US" sz="14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 </a:t>
            </a:r>
            <a:r>
              <a:rPr kumimoji="0" lang="en-US" sz="1400" b="0" i="0" u="none" strike="noStrike" kern="1200" cap="none" spc="0" normalizeH="0" baseline="0" noProof="0" dirty="0">
                <a:ln>
                  <a:noFill/>
                </a:ln>
                <a:solidFill>
                  <a:srgbClr val="7030A0"/>
                </a:solidFill>
                <a:effectLst/>
                <a:uLnTx/>
                <a:uFillTx/>
                <a:cs typeface="Times New Roman" panose="02020603050405020304" pitchFamily="18" charset="0"/>
              </a:rPr>
              <a:t>benefits</a:t>
            </a:r>
            <a:r>
              <a:rPr kumimoji="0" lang="en-US" sz="14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		</a:t>
            </a:r>
            <a:r>
              <a:rPr kumimoji="0" lang="en-US" sz="1400" b="0" i="0" u="none" strike="noStrike" kern="1200" cap="none" spc="0" normalizeH="0" baseline="0" noProof="0" dirty="0">
                <a:ln>
                  <a:noFill/>
                </a:ln>
                <a:solidFill>
                  <a:srgbClr val="00B050"/>
                </a:solidFill>
                <a:effectLst/>
                <a:uLnTx/>
                <a:uFillTx/>
                <a:cs typeface="Times New Roman" panose="02020603050405020304" pitchFamily="18" charset="0"/>
              </a:rPr>
              <a:t>a. body</a:t>
            </a:r>
            <a:r>
              <a:rPr kumimoji="0" lang="en-US" sz="14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	                  					</a:t>
            </a:r>
            <a:r>
              <a:rPr lang="en-US" sz="1400" dirty="0">
                <a:solidFill>
                  <a:srgbClr val="0070C0"/>
                </a:solidFill>
                <a:cs typeface="Times New Roman" panose="02020603050405020304" pitchFamily="18" charset="0"/>
              </a:rPr>
              <a:t>b</a:t>
            </a:r>
            <a:r>
              <a:rPr kumimoji="0" lang="en-US" sz="1400" b="0" i="0" u="none" strike="noStrike" kern="1200" cap="none" spc="0" normalizeH="0" baseline="0" noProof="0" dirty="0">
                <a:ln>
                  <a:noFill/>
                </a:ln>
                <a:solidFill>
                  <a:srgbClr val="0070C0"/>
                </a:solidFill>
                <a:effectLst/>
                <a:uLnTx/>
                <a:uFillTx/>
                <a:cs typeface="Times New Roman" panose="02020603050405020304" pitchFamily="18" charset="0"/>
              </a:rPr>
              <a:t>. energy</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lang="en-US" sz="1400" b="1" dirty="0">
                <a:solidFill>
                  <a:sysClr val="windowText" lastClr="000000">
                    <a:lumMod val="85000"/>
                    <a:lumOff val="15000"/>
                  </a:sysClr>
                </a:solidFill>
                <a:cs typeface="Times New Roman" panose="02020603050405020304" pitchFamily="18" charset="0"/>
              </a:rPr>
              <a:t>R</a:t>
            </a:r>
            <a:r>
              <a:rPr kumimoji="0" lang="en-US" sz="1400" b="1"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2	</a:t>
            </a:r>
            <a:r>
              <a:rPr kumimoji="0" lang="en-US" sz="14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social	                	a. happy	             					b. friends</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lang="en-US" sz="1400" b="1" dirty="0">
                <a:solidFill>
                  <a:sysClr val="windowText" lastClr="000000">
                    <a:lumMod val="85000"/>
                    <a:lumOff val="15000"/>
                  </a:sysClr>
                </a:solidFill>
                <a:cs typeface="Times New Roman" panose="02020603050405020304" pitchFamily="18" charset="0"/>
              </a:rPr>
              <a:t>R</a:t>
            </a:r>
            <a:r>
              <a:rPr kumimoji="0" lang="en-US" sz="1400" b="1"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3	</a:t>
            </a:r>
            <a:r>
              <a:rPr kumimoji="0" lang="en-US" sz="14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laws	                 		a. 20 minutes  					b. free play</a:t>
            </a:r>
          </a:p>
          <a:p>
            <a:pPr marL="0" marR="0" lvl="0" indent="0" algn="l" defTabSz="457200" rtl="0" eaLnBrk="1" fontAlgn="auto" latinLnBrk="0" hangingPunct="1">
              <a:lnSpc>
                <a:spcPct val="100000"/>
              </a:lnSpc>
              <a:spcBef>
                <a:spcPct val="20000"/>
              </a:spcBef>
              <a:spcAft>
                <a:spcPts val="600"/>
              </a:spcAft>
              <a:buClr>
                <a:srgbClr val="83992A"/>
              </a:buClr>
              <a:buSzPct val="115000"/>
              <a:buFont typeface="Arial"/>
              <a:buNone/>
              <a:tabLst/>
              <a:defRPr/>
            </a:pPr>
            <a:r>
              <a:rPr kumimoji="0" lang="en-US" sz="1400" b="1"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C	yes – recess</a:t>
            </a:r>
            <a:endParaRPr kumimoji="0" lang="en-US" sz="14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endParaRPr>
          </a:p>
        </p:txBody>
      </p:sp>
      <p:sp>
        <p:nvSpPr>
          <p:cNvPr id="10" name="TextBox 9">
            <a:extLst>
              <a:ext uri="{FF2B5EF4-FFF2-40B4-BE49-F238E27FC236}">
                <a16:creationId xmlns:a16="http://schemas.microsoft.com/office/drawing/2014/main" id="{79535412-2353-49B8-AC2D-79CCAB416B53}"/>
              </a:ext>
            </a:extLst>
          </p:cNvPr>
          <p:cNvSpPr txBox="1"/>
          <p:nvPr/>
        </p:nvSpPr>
        <p:spPr>
          <a:xfrm>
            <a:off x="1558849" y="2481214"/>
            <a:ext cx="615874" cy="830997"/>
          </a:xfrm>
          <a:prstGeom prst="rect">
            <a:avLst/>
          </a:prstGeom>
          <a:noFill/>
          <a:ln>
            <a:noFill/>
          </a:ln>
        </p:spPr>
        <p:txBody>
          <a:bodyPr wrap="none" rtlCol="0">
            <a:spAutoFit/>
          </a:bodyPr>
          <a:lstStyle/>
          <a:p>
            <a:pPr defTabSz="457200" fontAlgn="auto">
              <a:spcBef>
                <a:spcPts val="0"/>
              </a:spcBef>
              <a:spcAft>
                <a:spcPts val="0"/>
              </a:spcAft>
            </a:pPr>
            <a:r>
              <a:rPr lang="en-US" sz="4800" dirty="0">
                <a:latin typeface="PBArrows" panose="02000603000000000000" pitchFamily="2" charset="0"/>
                <a:cs typeface="Times New Roman" panose="02020603050405020304" pitchFamily="18" charset="0"/>
              </a:rPr>
              <a:t>a</a:t>
            </a:r>
          </a:p>
        </p:txBody>
      </p:sp>
      <p:pic>
        <p:nvPicPr>
          <p:cNvPr id="12" name="Picture 11">
            <a:extLst>
              <a:ext uri="{FF2B5EF4-FFF2-40B4-BE49-F238E27FC236}">
                <a16:creationId xmlns:a16="http://schemas.microsoft.com/office/drawing/2014/main" id="{6A97D60C-2E82-67AA-DB8B-9E3C61F2A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694809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E5A3BB83-5713-419A-8DA1-7EC78BC4329A}"/>
              </a:ext>
            </a:extLst>
          </p:cNvPr>
          <p:cNvSpPr txBox="1">
            <a:spLocks/>
          </p:cNvSpPr>
          <p:nvPr/>
        </p:nvSpPr>
        <p:spPr>
          <a:xfrm>
            <a:off x="1104899" y="669938"/>
            <a:ext cx="2682513" cy="774024"/>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03D0C4"/>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FAST</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GRADE 4-6 RUBRIC:</a:t>
            </a:r>
            <a:endParaRPr kumimoji="0" lang="en-US"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EXPOSITORY </a:t>
            </a:r>
          </a:p>
        </p:txBody>
      </p:sp>
      <p:pic>
        <p:nvPicPr>
          <p:cNvPr id="6" name="Picture 5">
            <a:extLst>
              <a:ext uri="{FF2B5EF4-FFF2-40B4-BE49-F238E27FC236}">
                <a16:creationId xmlns:a16="http://schemas.microsoft.com/office/drawing/2014/main" id="{C934E12A-0B95-E57B-CE5F-91E719375074}"/>
              </a:ext>
            </a:extLst>
          </p:cNvPr>
          <p:cNvPicPr>
            <a:picLocks noChangeAspect="1"/>
          </p:cNvPicPr>
          <p:nvPr/>
        </p:nvPicPr>
        <p:blipFill>
          <a:blip r:embed="rId2"/>
          <a:stretch>
            <a:fillRect/>
          </a:stretch>
        </p:blipFill>
        <p:spPr>
          <a:xfrm>
            <a:off x="3890655" y="130629"/>
            <a:ext cx="8194069" cy="6288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TextBox 19">
            <a:extLst>
              <a:ext uri="{FF2B5EF4-FFF2-40B4-BE49-F238E27FC236}">
                <a16:creationId xmlns:a16="http://schemas.microsoft.com/office/drawing/2014/main" id="{A5B207EC-6251-8B7F-A734-400296FEF654}"/>
              </a:ext>
            </a:extLst>
          </p:cNvPr>
          <p:cNvSpPr txBox="1"/>
          <p:nvPr/>
        </p:nvSpPr>
        <p:spPr>
          <a:xfrm>
            <a:off x="974361" y="4547028"/>
            <a:ext cx="2813051" cy="1200329"/>
          </a:xfrm>
          <a:prstGeom prst="rect">
            <a:avLst/>
          </a:prstGeom>
          <a:solidFill>
            <a:schemeClr val="bg1"/>
          </a:solidFill>
          <a:ln w="38100">
            <a:noFill/>
          </a:ln>
        </p:spPr>
        <p:txBody>
          <a:bodyPr wrap="square" rtlCol="0">
            <a:spAutoFit/>
          </a:bodyPr>
          <a:lstStyle/>
          <a:p>
            <a:pPr marL="0" indent="0" algn="ctr" fontAlgn="auto">
              <a:buNone/>
            </a:pPr>
            <a:r>
              <a:rPr lang="en-US" sz="1600" dirty="0">
                <a:solidFill>
                  <a:srgbClr val="E32D91"/>
                </a:solidFill>
                <a:effectLst>
                  <a:outerShdw blurRad="38100" dist="38100" dir="2700000" algn="tl">
                    <a:srgbClr val="000000">
                      <a:alpha val="43137"/>
                    </a:srgbClr>
                  </a:outerShdw>
                </a:effectLst>
                <a:cs typeface="Gisha" panose="020B0502040204020203" pitchFamily="34" charset="-79"/>
              </a:rPr>
              <a:t>Teaching Tip: </a:t>
            </a:r>
            <a:r>
              <a:rPr lang="en-US" sz="1400" dirty="0">
                <a:effectLst>
                  <a:outerShdw blurRad="38100" dist="38100" dir="2700000" algn="tl">
                    <a:srgbClr val="000000">
                      <a:alpha val="43137"/>
                    </a:srgbClr>
                  </a:outerShdw>
                </a:effectLst>
                <a:cs typeface="Times New Roman" panose="02020603050405020304" pitchFamily="18" charset="0"/>
              </a:rPr>
              <a:t>The writing skills expected at each score point are often the same; it is the quality of these skills that differs from score to score.</a:t>
            </a:r>
            <a:endParaRPr lang="en-US" dirty="0">
              <a:latin typeface="Times New Roman" panose="02020603050405020304" pitchFamily="18" charset="0"/>
              <a:cs typeface="Times New Roman" panose="02020603050405020304" pitchFamily="18" charset="0"/>
            </a:endParaRPr>
          </a:p>
        </p:txBody>
      </p:sp>
      <p:pic>
        <p:nvPicPr>
          <p:cNvPr id="21" name="Picture 20" descr="A picture containing person, hand, posing, arm&#10;&#10;Description automatically generated">
            <a:extLst>
              <a:ext uri="{FF2B5EF4-FFF2-40B4-BE49-F238E27FC236}">
                <a16:creationId xmlns:a16="http://schemas.microsoft.com/office/drawing/2014/main" id="{4C2A645C-1BBE-F508-A9DE-9D417992DAD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75564" y="5736355"/>
            <a:ext cx="1682468" cy="1121645"/>
          </a:xfrm>
          <a:prstGeom prst="rect">
            <a:avLst/>
          </a:prstGeom>
        </p:spPr>
      </p:pic>
      <p:pic>
        <p:nvPicPr>
          <p:cNvPr id="2" name="Picture 1">
            <a:extLst>
              <a:ext uri="{FF2B5EF4-FFF2-40B4-BE49-F238E27FC236}">
                <a16:creationId xmlns:a16="http://schemas.microsoft.com/office/drawing/2014/main" id="{54832ECD-127B-A84F-856E-069ACD2D3C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2090243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64159C2-4D1B-486E-969B-0033F712A66D}"/>
              </a:ext>
            </a:extLst>
          </p:cNvPr>
          <p:cNvSpPr txBox="1"/>
          <p:nvPr/>
        </p:nvSpPr>
        <p:spPr>
          <a:xfrm>
            <a:off x="6898829" y="848011"/>
            <a:ext cx="609600" cy="931229"/>
          </a:xfrm>
          <a:prstGeom prst="rect">
            <a:avLst/>
          </a:prstGeom>
          <a:solidFill>
            <a:srgbClr val="FFFFFF"/>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47BEB6B9-2DB7-484B-B5D7-E696838CC92D}"/>
              </a:ext>
            </a:extLst>
          </p:cNvPr>
          <p:cNvSpPr txBox="1"/>
          <p:nvPr/>
        </p:nvSpPr>
        <p:spPr>
          <a:xfrm>
            <a:off x="1104900" y="2704267"/>
            <a:ext cx="11087100" cy="477054"/>
          </a:xfrm>
          <a:prstGeom prst="rect">
            <a:avLst/>
          </a:prstGeom>
          <a:noFill/>
          <a:ln w="38100">
            <a:noFill/>
          </a:ln>
        </p:spPr>
        <p:txBody>
          <a:bodyPr wrap="square" rtlCol="0">
            <a:spAutoFit/>
          </a:bodyPr>
          <a:lstStyle/>
          <a:p>
            <a:pPr algn="ctr"/>
            <a:r>
              <a:rPr lang="en-US" sz="2500" b="1" dirty="0">
                <a:latin typeface="PBCinnamonRaisinBagel" panose="02000603000000000000" pitchFamily="2" charset="0"/>
                <a:ea typeface="PBCinnamonRaisinBagel" panose="02000603000000000000" pitchFamily="2" charset="0"/>
                <a:cs typeface="Gisha" panose="020B0502040204020203" pitchFamily="34" charset="-79"/>
              </a:rPr>
              <a:t>First, schools must provide a recess for students because there are many health benefits.</a:t>
            </a:r>
            <a:endParaRPr lang="en-US" sz="2500" b="1" dirty="0">
              <a:effectLst>
                <a:outerShdw blurRad="38100" dist="38100" dir="2700000" algn="tl">
                  <a:srgbClr val="000000">
                    <a:alpha val="43137"/>
                  </a:srgbClr>
                </a:outerShdw>
              </a:effectLst>
              <a:latin typeface="PBCinnamonRaisinBagel" panose="02000603000000000000" pitchFamily="2" charset="0"/>
              <a:ea typeface="PBCinnamonRaisinBagel" panose="02000603000000000000" pitchFamily="2" charset="0"/>
              <a:cs typeface="Gisha" panose="020B0502040204020203" pitchFamily="34" charset="-79"/>
            </a:endParaRPr>
          </a:p>
        </p:txBody>
      </p:sp>
      <p:sp>
        <p:nvSpPr>
          <p:cNvPr id="5" name="TextBox 4">
            <a:extLst>
              <a:ext uri="{FF2B5EF4-FFF2-40B4-BE49-F238E27FC236}">
                <a16:creationId xmlns:a16="http://schemas.microsoft.com/office/drawing/2014/main" id="{4B971DC6-4A7C-41D4-941A-F86CDF3CF668}"/>
              </a:ext>
            </a:extLst>
          </p:cNvPr>
          <p:cNvSpPr txBox="1"/>
          <p:nvPr/>
        </p:nvSpPr>
        <p:spPr>
          <a:xfrm>
            <a:off x="863796" y="3739256"/>
            <a:ext cx="1804902" cy="400110"/>
          </a:xfrm>
          <a:prstGeom prst="rect">
            <a:avLst/>
          </a:prstGeom>
          <a:noFill/>
          <a:ln>
            <a:solidFill>
              <a:srgbClr val="002060"/>
            </a:solidFill>
          </a:ln>
        </p:spPr>
        <p:txBody>
          <a:bodyPr wrap="square" rtlCol="0">
            <a:spAutoFit/>
          </a:bodyPr>
          <a:lstStyle/>
          <a:p>
            <a:pPr algn="ctr"/>
            <a:r>
              <a:rPr lang="en-US" sz="2000" b="1" dirty="0">
                <a:solidFill>
                  <a:srgbClr val="0679DA"/>
                </a:solidFill>
                <a:latin typeface="PBCinnamonRaisinBagel" panose="02000603000000000000" pitchFamily="2" charset="0"/>
                <a:ea typeface="PBCinnamonRaisinBagel" panose="02000603000000000000" pitchFamily="2" charset="0"/>
              </a:rPr>
              <a:t>transition word</a:t>
            </a:r>
          </a:p>
        </p:txBody>
      </p:sp>
      <p:sp>
        <p:nvSpPr>
          <p:cNvPr id="6" name="TextBox 5">
            <a:extLst>
              <a:ext uri="{FF2B5EF4-FFF2-40B4-BE49-F238E27FC236}">
                <a16:creationId xmlns:a16="http://schemas.microsoft.com/office/drawing/2014/main" id="{7CDAF2E9-06C8-4956-A37B-234946C46092}"/>
              </a:ext>
            </a:extLst>
          </p:cNvPr>
          <p:cNvSpPr txBox="1"/>
          <p:nvPr/>
        </p:nvSpPr>
        <p:spPr>
          <a:xfrm>
            <a:off x="5383137" y="3806057"/>
            <a:ext cx="1804902" cy="400110"/>
          </a:xfrm>
          <a:prstGeom prst="rect">
            <a:avLst/>
          </a:prstGeom>
          <a:noFill/>
          <a:ln>
            <a:solidFill>
              <a:srgbClr val="002060"/>
            </a:solidFill>
          </a:ln>
        </p:spPr>
        <p:txBody>
          <a:bodyPr wrap="square" rtlCol="0">
            <a:spAutoFit/>
          </a:bodyPr>
          <a:lstStyle/>
          <a:p>
            <a:pPr algn="ctr"/>
            <a:r>
              <a:rPr lang="en-US" sz="2000" b="1" dirty="0">
                <a:solidFill>
                  <a:srgbClr val="9D5DAB"/>
                </a:solidFill>
                <a:latin typeface="PBCinnamonRaisinBagel" panose="02000603000000000000" pitchFamily="2" charset="0"/>
                <a:ea typeface="PBCinnamonRaisinBagel" panose="02000603000000000000" pitchFamily="2" charset="0"/>
              </a:rPr>
              <a:t>opinion</a:t>
            </a:r>
          </a:p>
        </p:txBody>
      </p:sp>
      <p:sp>
        <p:nvSpPr>
          <p:cNvPr id="7" name="TextBox 6">
            <a:extLst>
              <a:ext uri="{FF2B5EF4-FFF2-40B4-BE49-F238E27FC236}">
                <a16:creationId xmlns:a16="http://schemas.microsoft.com/office/drawing/2014/main" id="{5EDDECD8-5F03-4AF7-BAE4-DE2534EE10AA}"/>
              </a:ext>
            </a:extLst>
          </p:cNvPr>
          <p:cNvSpPr txBox="1"/>
          <p:nvPr/>
        </p:nvSpPr>
        <p:spPr>
          <a:xfrm>
            <a:off x="9766136" y="3740179"/>
            <a:ext cx="1804902" cy="400110"/>
          </a:xfrm>
          <a:prstGeom prst="rect">
            <a:avLst/>
          </a:prstGeom>
          <a:noFill/>
          <a:ln>
            <a:solidFill>
              <a:srgbClr val="002060"/>
            </a:solidFill>
          </a:ln>
        </p:spPr>
        <p:txBody>
          <a:bodyPr wrap="square" rtlCol="0">
            <a:spAutoFit/>
          </a:bodyPr>
          <a:lstStyle/>
          <a:p>
            <a:pPr algn="ctr"/>
            <a:r>
              <a:rPr lang="en-US" sz="2000" b="1" dirty="0">
                <a:solidFill>
                  <a:srgbClr val="26B5FA"/>
                </a:solidFill>
                <a:latin typeface="PBCinnamonRaisinBagel" panose="02000603000000000000" pitchFamily="2" charset="0"/>
                <a:ea typeface="PBCinnamonRaisinBagel" panose="02000603000000000000" pitchFamily="2" charset="0"/>
              </a:rPr>
              <a:t>reason</a:t>
            </a:r>
            <a:r>
              <a:rPr lang="en-US" b="1" dirty="0">
                <a:latin typeface="PBCinnamonRaisinBagel" panose="02000603000000000000" pitchFamily="2" charset="0"/>
                <a:ea typeface="PBCinnamonRaisinBagel" panose="02000603000000000000" pitchFamily="2" charset="0"/>
              </a:rPr>
              <a:t> </a:t>
            </a:r>
          </a:p>
        </p:txBody>
      </p:sp>
      <p:sp>
        <p:nvSpPr>
          <p:cNvPr id="8" name="TextBox 7">
            <a:extLst>
              <a:ext uri="{FF2B5EF4-FFF2-40B4-BE49-F238E27FC236}">
                <a16:creationId xmlns:a16="http://schemas.microsoft.com/office/drawing/2014/main" id="{F3AFE72C-4AE4-4F28-BE59-3DB136E93939}"/>
              </a:ext>
            </a:extLst>
          </p:cNvPr>
          <p:cNvSpPr txBox="1"/>
          <p:nvPr/>
        </p:nvSpPr>
        <p:spPr>
          <a:xfrm rot="18925984">
            <a:off x="4812647" y="2882623"/>
            <a:ext cx="757563" cy="1015663"/>
          </a:xfrm>
          <a:prstGeom prst="rect">
            <a:avLst/>
          </a:prstGeom>
          <a:noFill/>
        </p:spPr>
        <p:txBody>
          <a:bodyPr wrap="square" rtlCol="0">
            <a:spAutoFit/>
          </a:bodyPr>
          <a:lstStyle/>
          <a:p>
            <a:r>
              <a:rPr lang="en-US" sz="6000" dirty="0">
                <a:solidFill>
                  <a:srgbClr val="9D5DAB"/>
                </a:solidFill>
                <a:latin typeface="PBArrows" panose="02000603000000000000" pitchFamily="2" charset="0"/>
              </a:rPr>
              <a:t>B</a:t>
            </a:r>
          </a:p>
        </p:txBody>
      </p:sp>
      <p:sp>
        <p:nvSpPr>
          <p:cNvPr id="9" name="TextBox 8">
            <a:extLst>
              <a:ext uri="{FF2B5EF4-FFF2-40B4-BE49-F238E27FC236}">
                <a16:creationId xmlns:a16="http://schemas.microsoft.com/office/drawing/2014/main" id="{78D4DC37-368A-4C50-948C-2853E1BABF2D}"/>
              </a:ext>
            </a:extLst>
          </p:cNvPr>
          <p:cNvSpPr txBox="1"/>
          <p:nvPr/>
        </p:nvSpPr>
        <p:spPr>
          <a:xfrm rot="18850897">
            <a:off x="10289806" y="2851075"/>
            <a:ext cx="757563" cy="1015663"/>
          </a:xfrm>
          <a:prstGeom prst="rect">
            <a:avLst/>
          </a:prstGeom>
          <a:noFill/>
        </p:spPr>
        <p:txBody>
          <a:bodyPr wrap="square" rtlCol="0">
            <a:spAutoFit/>
          </a:bodyPr>
          <a:lstStyle/>
          <a:p>
            <a:r>
              <a:rPr lang="en-US" sz="6000" dirty="0">
                <a:solidFill>
                  <a:srgbClr val="26B5FA"/>
                </a:solidFill>
                <a:latin typeface="PBArrows" panose="02000603000000000000" pitchFamily="2" charset="0"/>
              </a:rPr>
              <a:t>B</a:t>
            </a:r>
          </a:p>
        </p:txBody>
      </p:sp>
      <p:sp>
        <p:nvSpPr>
          <p:cNvPr id="10" name="TextBox 9">
            <a:extLst>
              <a:ext uri="{FF2B5EF4-FFF2-40B4-BE49-F238E27FC236}">
                <a16:creationId xmlns:a16="http://schemas.microsoft.com/office/drawing/2014/main" id="{A9AF4960-CB1D-46AE-AC9B-5DBEB08583D0}"/>
              </a:ext>
            </a:extLst>
          </p:cNvPr>
          <p:cNvSpPr txBox="1"/>
          <p:nvPr/>
        </p:nvSpPr>
        <p:spPr>
          <a:xfrm rot="18767032">
            <a:off x="1047141" y="2834864"/>
            <a:ext cx="757563" cy="1015663"/>
          </a:xfrm>
          <a:prstGeom prst="rect">
            <a:avLst/>
          </a:prstGeom>
          <a:noFill/>
        </p:spPr>
        <p:txBody>
          <a:bodyPr wrap="square" rtlCol="0">
            <a:spAutoFit/>
          </a:bodyPr>
          <a:lstStyle/>
          <a:p>
            <a:r>
              <a:rPr lang="en-US" sz="6000" dirty="0">
                <a:solidFill>
                  <a:srgbClr val="0679DA"/>
                </a:solidFill>
                <a:latin typeface="PBArrows" panose="02000603000000000000" pitchFamily="2" charset="0"/>
              </a:rPr>
              <a:t>B</a:t>
            </a:r>
          </a:p>
        </p:txBody>
      </p:sp>
      <p:sp>
        <p:nvSpPr>
          <p:cNvPr id="11" name="TextBox 10">
            <a:extLst>
              <a:ext uri="{FF2B5EF4-FFF2-40B4-BE49-F238E27FC236}">
                <a16:creationId xmlns:a16="http://schemas.microsoft.com/office/drawing/2014/main" id="{B0214165-D3A7-4189-B4DC-11CEB1422642}"/>
              </a:ext>
            </a:extLst>
          </p:cNvPr>
          <p:cNvSpPr txBox="1"/>
          <p:nvPr/>
        </p:nvSpPr>
        <p:spPr>
          <a:xfrm>
            <a:off x="3138817" y="2510522"/>
            <a:ext cx="1488381" cy="2400657"/>
          </a:xfrm>
          <a:prstGeom prst="rect">
            <a:avLst/>
          </a:prstGeom>
          <a:noFill/>
        </p:spPr>
        <p:txBody>
          <a:bodyPr wrap="square" rtlCol="0">
            <a:spAutoFit/>
          </a:bodyPr>
          <a:lstStyle/>
          <a:p>
            <a:r>
              <a:rPr lang="en-US" sz="15000" spc="600" dirty="0">
                <a:solidFill>
                  <a:srgbClr val="0679DA"/>
                </a:solidFill>
                <a:latin typeface="PBArrows" panose="02000603000000000000" pitchFamily="2" charset="0"/>
              </a:rPr>
              <a:t>u</a:t>
            </a:r>
            <a:r>
              <a:rPr lang="en-US" sz="10000" dirty="0">
                <a:latin typeface="PBArrows" panose="02000603000000000000" pitchFamily="2" charset="0"/>
              </a:rPr>
              <a:t> </a:t>
            </a:r>
          </a:p>
        </p:txBody>
      </p:sp>
      <p:sp>
        <p:nvSpPr>
          <p:cNvPr id="12" name="TextBox 11">
            <a:extLst>
              <a:ext uri="{FF2B5EF4-FFF2-40B4-BE49-F238E27FC236}">
                <a16:creationId xmlns:a16="http://schemas.microsoft.com/office/drawing/2014/main" id="{C273FA97-4F02-4A51-A090-7EDBCC9FD192}"/>
              </a:ext>
            </a:extLst>
          </p:cNvPr>
          <p:cNvSpPr txBox="1"/>
          <p:nvPr/>
        </p:nvSpPr>
        <p:spPr>
          <a:xfrm>
            <a:off x="7521816" y="2510522"/>
            <a:ext cx="1488381" cy="2400657"/>
          </a:xfrm>
          <a:prstGeom prst="rect">
            <a:avLst/>
          </a:prstGeom>
          <a:noFill/>
        </p:spPr>
        <p:txBody>
          <a:bodyPr wrap="square" rtlCol="0">
            <a:spAutoFit/>
          </a:bodyPr>
          <a:lstStyle/>
          <a:p>
            <a:r>
              <a:rPr lang="en-US" sz="15000" spc="600" dirty="0">
                <a:solidFill>
                  <a:srgbClr val="9D5DAB"/>
                </a:solidFill>
                <a:latin typeface="PBArrows" panose="02000603000000000000" pitchFamily="2" charset="0"/>
              </a:rPr>
              <a:t>u</a:t>
            </a:r>
            <a:r>
              <a:rPr lang="en-US" sz="10000" dirty="0">
                <a:latin typeface="PBArrows" panose="02000603000000000000" pitchFamily="2" charset="0"/>
              </a:rPr>
              <a:t> </a:t>
            </a:r>
          </a:p>
        </p:txBody>
      </p:sp>
      <p:grpSp>
        <p:nvGrpSpPr>
          <p:cNvPr id="2" name="Group 1">
            <a:extLst>
              <a:ext uri="{FF2B5EF4-FFF2-40B4-BE49-F238E27FC236}">
                <a16:creationId xmlns:a16="http://schemas.microsoft.com/office/drawing/2014/main" id="{5E3564FA-FB7F-44EC-8C4E-9E638E28B1C4}"/>
              </a:ext>
            </a:extLst>
          </p:cNvPr>
          <p:cNvGrpSpPr/>
          <p:nvPr/>
        </p:nvGrpSpPr>
        <p:grpSpPr>
          <a:xfrm>
            <a:off x="1863217" y="4878531"/>
            <a:ext cx="8732325" cy="1979469"/>
            <a:chOff x="1165791" y="4878531"/>
            <a:chExt cx="8732325" cy="1979469"/>
          </a:xfrm>
        </p:grpSpPr>
        <p:sp>
          <p:nvSpPr>
            <p:cNvPr id="13" name="TextBox 12">
              <a:extLst>
                <a:ext uri="{FF2B5EF4-FFF2-40B4-BE49-F238E27FC236}">
                  <a16:creationId xmlns:a16="http://schemas.microsoft.com/office/drawing/2014/main" id="{FF848DB1-E405-407D-8C50-5E5466CC0018}"/>
                </a:ext>
              </a:extLst>
            </p:cNvPr>
            <p:cNvSpPr txBox="1"/>
            <p:nvPr/>
          </p:nvSpPr>
          <p:spPr>
            <a:xfrm>
              <a:off x="2673060" y="4878531"/>
              <a:ext cx="7225056" cy="1508105"/>
            </a:xfrm>
            <a:prstGeom prst="rect">
              <a:avLst/>
            </a:prstGeom>
            <a:solidFill>
              <a:schemeClr val="bg1"/>
            </a:solidFill>
            <a:ln w="38100">
              <a:noFill/>
            </a:ln>
          </p:spPr>
          <p:txBody>
            <a:bodyPr wrap="square" rtlCol="0">
              <a:spAutoFit/>
            </a:bodyPr>
            <a:lstStyle/>
            <a:p>
              <a:pPr algn="ctr"/>
              <a:r>
                <a:rPr lang="en-US" sz="2000" dirty="0">
                  <a:solidFill>
                    <a:srgbClr val="E32D91"/>
                  </a:solidFill>
                  <a:effectLst>
                    <a:outerShdw blurRad="38100" dist="38100" dir="2700000" algn="tl">
                      <a:srgbClr val="000000">
                        <a:alpha val="43137"/>
                      </a:srgbClr>
                    </a:outerShdw>
                  </a:effectLst>
                  <a:cs typeface="Gisha" panose="020B0502040204020203" pitchFamily="34" charset="-79"/>
                </a:rPr>
                <a:t>Teaching Tip: </a:t>
              </a:r>
            </a:p>
            <a:p>
              <a:pPr algn="ctr"/>
              <a:r>
                <a:rPr lang="en-US" dirty="0">
                  <a:latin typeface="Times New Roman" panose="02020603050405020304" pitchFamily="18" charset="0"/>
                  <a:cs typeface="Times New Roman" panose="02020603050405020304" pitchFamily="18" charset="0"/>
                </a:rPr>
                <a:t>For opinion writing, students have to strongly maintain their opinion </a:t>
              </a:r>
            </a:p>
            <a:p>
              <a:pPr algn="ctr"/>
              <a:r>
                <a:rPr lang="en-US" dirty="0">
                  <a:latin typeface="Times New Roman" panose="02020603050405020304" pitchFamily="18" charset="0"/>
                  <a:cs typeface="Times New Roman" panose="02020603050405020304" pitchFamily="18" charset="0"/>
                </a:rPr>
                <a:t>throughout the entire essay. A great strategy for this is showing what “side” they are on in their topic sentences. Students should be able to highlight where they showed what “side” they are on in each middle paragraph.</a:t>
              </a:r>
            </a:p>
          </p:txBody>
        </p:sp>
        <p:pic>
          <p:nvPicPr>
            <p:cNvPr id="14" name="Picture 13" descr="A picture containing person, hand, posing, arm&#10;&#10;Description automatically generated">
              <a:extLst>
                <a:ext uri="{FF2B5EF4-FFF2-40B4-BE49-F238E27FC236}">
                  <a16:creationId xmlns:a16="http://schemas.microsoft.com/office/drawing/2014/main" id="{AA4234F4-40C7-45B0-B87C-6252492DCEF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65791" y="5522147"/>
              <a:ext cx="2003780" cy="1335853"/>
            </a:xfrm>
            <a:prstGeom prst="rect">
              <a:avLst/>
            </a:prstGeom>
          </p:spPr>
        </p:pic>
      </p:grpSp>
      <p:sp>
        <p:nvSpPr>
          <p:cNvPr id="15" name="Title 7">
            <a:extLst>
              <a:ext uri="{FF2B5EF4-FFF2-40B4-BE49-F238E27FC236}">
                <a16:creationId xmlns:a16="http://schemas.microsoft.com/office/drawing/2014/main" id="{28CEE222-CF2E-4472-9833-768927530A37}"/>
              </a:ext>
            </a:extLst>
          </p:cNvPr>
          <p:cNvSpPr>
            <a:spLocks noGrp="1"/>
          </p:cNvSpPr>
          <p:nvPr>
            <p:ph type="title"/>
          </p:nvPr>
        </p:nvSpPr>
        <p:spPr>
          <a:xfrm>
            <a:off x="1175897" y="881960"/>
            <a:ext cx="10851029" cy="703279"/>
          </a:xfrm>
          <a:noFill/>
        </p:spPr>
        <p:txBody>
          <a:bodyPr>
            <a:noAutofit/>
          </a:body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OPINION/ARGUMENTATIVE </a:t>
            </a:r>
            <a:b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MIDDLE PARAGRAPH</a:t>
            </a:r>
            <a:b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TOPIC SENTENCES</a:t>
            </a:r>
            <a:endPar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pic>
        <p:nvPicPr>
          <p:cNvPr id="18" name="Picture 17">
            <a:extLst>
              <a:ext uri="{FF2B5EF4-FFF2-40B4-BE49-F238E27FC236}">
                <a16:creationId xmlns:a16="http://schemas.microsoft.com/office/drawing/2014/main" id="{517789A6-38BC-DC5A-2671-4F7C6D9CF9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4001294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461DD70-79B2-47D9-A3AB-FCEA231C273E}"/>
              </a:ext>
            </a:extLst>
          </p:cNvPr>
          <p:cNvSpPr txBox="1"/>
          <p:nvPr/>
        </p:nvSpPr>
        <p:spPr>
          <a:xfrm>
            <a:off x="6096000" y="5603407"/>
            <a:ext cx="609600" cy="931229"/>
          </a:xfrm>
          <a:prstGeom prst="rect">
            <a:avLst/>
          </a:prstGeom>
          <a:solidFill>
            <a:srgbClr val="FFFFFF"/>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1A35A34A-A6A5-4B30-B78A-2F17BF184B40}"/>
              </a:ext>
            </a:extLst>
          </p:cNvPr>
          <p:cNvSpPr txBox="1"/>
          <p:nvPr/>
        </p:nvSpPr>
        <p:spPr>
          <a:xfrm>
            <a:off x="6898829" y="848011"/>
            <a:ext cx="609600" cy="931229"/>
          </a:xfrm>
          <a:prstGeom prst="rect">
            <a:avLst/>
          </a:prstGeom>
          <a:solidFill>
            <a:srgbClr val="FFFFFF"/>
          </a:solidFill>
        </p:spPr>
        <p:txBody>
          <a:bodyPr wrap="square" rtlCol="0">
            <a:spAutoFit/>
          </a:bodyPr>
          <a:lstStyle/>
          <a:p>
            <a:endParaRPr lang="en-US" dirty="0"/>
          </a:p>
        </p:txBody>
      </p:sp>
      <p:sp>
        <p:nvSpPr>
          <p:cNvPr id="4" name="Content Placeholder 2">
            <a:extLst>
              <a:ext uri="{FF2B5EF4-FFF2-40B4-BE49-F238E27FC236}">
                <a16:creationId xmlns:a16="http://schemas.microsoft.com/office/drawing/2014/main" id="{F0717E90-39C4-4BB6-B713-10F8FD0ECFDF}"/>
              </a:ext>
            </a:extLst>
          </p:cNvPr>
          <p:cNvSpPr txBox="1">
            <a:spLocks noGrp="1"/>
          </p:cNvSpPr>
          <p:nvPr>
            <p:ph idx="1"/>
          </p:nvPr>
        </p:nvSpPr>
        <p:spPr>
          <a:xfrm>
            <a:off x="1634877" y="1619128"/>
            <a:ext cx="9932048" cy="4626690"/>
          </a:xfrm>
          <a:prstGeom prst="rect">
            <a:avLst/>
          </a:prstGeom>
          <a:solidFill>
            <a:schemeClr val="bg1"/>
          </a:solidFill>
          <a:ln w="38100">
            <a:solidFill>
              <a:schemeClr val="accent1"/>
            </a:solidFill>
          </a:ln>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just" defTabSz="457200" rtl="0" eaLnBrk="1" fontAlgn="auto" latinLnBrk="0" hangingPunct="1">
              <a:lnSpc>
                <a:spcPct val="100000"/>
              </a:lnSpc>
              <a:spcBef>
                <a:spcPct val="20000"/>
              </a:spcBef>
              <a:spcAft>
                <a:spcPts val="600"/>
              </a:spcAft>
              <a:buClr>
                <a:srgbClr val="83992A"/>
              </a:buClr>
              <a:buSzPct val="115000"/>
              <a:buNone/>
              <a:tabLst/>
              <a:defRPr/>
            </a:pPr>
            <a:r>
              <a:rPr kumimoji="0" lang="en-US" b="1" i="0" u="none" strike="noStrike" kern="1200" cap="none" spc="0" normalizeH="0" baseline="0" noProof="0" dirty="0">
                <a:ln>
                  <a:noFill/>
                </a:ln>
                <a:solidFill>
                  <a:sysClr val="windowText" lastClr="000000">
                    <a:lumMod val="85000"/>
                    <a:lumOff val="15000"/>
                  </a:sysClr>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00"/>
                </a:solidFill>
                <a:effectLst/>
                <a:uLnTx/>
                <a:uFillTx/>
                <a:ea typeface="+mn-ea"/>
                <a:cs typeface="Times New Roman" panose="02020603050405020304" pitchFamily="18" charset="0"/>
              </a:rPr>
              <a:t>First, in my opinion, schools must provide recess for students because there are many health benefits. </a:t>
            </a:r>
            <a:r>
              <a:rPr kumimoji="0" lang="en-US" sz="2000" b="1" i="0" u="none" strike="noStrike" kern="1200" cap="none" spc="0" normalizeH="0" baseline="0" noProof="0" dirty="0">
                <a:ln>
                  <a:noFill/>
                </a:ln>
                <a:solidFill>
                  <a:srgbClr val="0070C0"/>
                </a:solidFill>
                <a:effectLst/>
                <a:uLnTx/>
                <a:uFillTx/>
                <a:ea typeface="+mn-ea"/>
                <a:cs typeface="Times New Roman" panose="02020603050405020304" pitchFamily="18" charset="0"/>
              </a:rPr>
              <a:t>According to the text </a:t>
            </a:r>
            <a:r>
              <a:rPr kumimoji="0" lang="en-US" sz="2000" b="1" i="0" u="sng" strike="noStrike" kern="1200" cap="none" spc="0" normalizeH="0" baseline="0" noProof="0" dirty="0">
                <a:ln>
                  <a:noFill/>
                </a:ln>
                <a:solidFill>
                  <a:srgbClr val="0070C0"/>
                </a:solidFill>
                <a:effectLst/>
                <a:uLnTx/>
                <a:uFillTx/>
                <a:ea typeface="+mn-ea"/>
                <a:cs typeface="Times New Roman" panose="02020603050405020304" pitchFamily="18" charset="0"/>
              </a:rPr>
              <a:t>Recess to Success,</a:t>
            </a:r>
            <a:r>
              <a:rPr kumimoji="0" lang="en-US" sz="2000" b="0" i="0" u="none" strike="noStrike" kern="1200" cap="none" spc="0" normalizeH="0" baseline="0" noProof="0" dirty="0">
                <a:ln>
                  <a:noFill/>
                </a:ln>
                <a:solidFill>
                  <a:srgbClr val="0070C0"/>
                </a:solidFill>
                <a:effectLst/>
                <a:uLnTx/>
                <a:uFillTx/>
                <a:ea typeface="+mn-ea"/>
                <a:cs typeface="Times New Roman" panose="02020603050405020304" pitchFamily="18" charset="0"/>
              </a:rPr>
              <a:t> when kids have a chance to go outside and have physical activity, they get a little break and it’s great for their bodies, too! Recess can improve things like mental alertness, student attention span, memory, and behavior. Even though people who disagree with recess say that it is a waste of instructional time, all of these rewards for having recess can actually improve students’ learning in the classroom.</a:t>
            </a:r>
            <a:r>
              <a:rPr kumimoji="0" lang="en-US" sz="2000" b="1" i="0" u="none" strike="noStrike" kern="1200" cap="none" spc="0" normalizeH="0" baseline="0" noProof="0" dirty="0">
                <a:ln>
                  <a:noFill/>
                </a:ln>
                <a:solidFill>
                  <a:sysClr val="windowText" lastClr="000000">
                    <a:lumMod val="85000"/>
                    <a:lumOff val="15000"/>
                  </a:sysClr>
                </a:solidFill>
                <a:effectLst/>
                <a:uLnTx/>
                <a:uFillTx/>
                <a:ea typeface="+mn-ea"/>
                <a:cs typeface="Times New Roman" panose="02020603050405020304" pitchFamily="18" charset="0"/>
              </a:rPr>
              <a:t> </a:t>
            </a:r>
            <a:r>
              <a:rPr kumimoji="0" lang="en-US" sz="2000" b="0" i="0" u="none" strike="noStrike" kern="1200" cap="none" spc="0" normalizeH="0" baseline="0" noProof="0" dirty="0">
                <a:ln>
                  <a:noFill/>
                </a:ln>
                <a:solidFill>
                  <a:srgbClr val="00B050"/>
                </a:solidFill>
                <a:effectLst/>
                <a:uLnTx/>
                <a:uFillTx/>
                <a:ea typeface="+mn-ea"/>
                <a:cs typeface="Times New Roman" panose="02020603050405020304" pitchFamily="18" charset="0"/>
              </a:rPr>
              <a:t>Recess time also allows students to get rid of their extra energy and relax. </a:t>
            </a:r>
            <a:r>
              <a:rPr kumimoji="0" lang="en-US" sz="2000" b="1" i="0" u="none" strike="noStrike" kern="1200" cap="none" spc="0" normalizeH="0" baseline="0" noProof="0" dirty="0">
                <a:ln>
                  <a:noFill/>
                </a:ln>
                <a:solidFill>
                  <a:srgbClr val="00B050"/>
                </a:solidFill>
                <a:effectLst/>
                <a:uLnTx/>
                <a:uFillTx/>
                <a:ea typeface="+mn-ea"/>
                <a:cs typeface="Times New Roman" panose="02020603050405020304" pitchFamily="18" charset="0"/>
              </a:rPr>
              <a:t>Based on what I read in the article </a:t>
            </a:r>
            <a:r>
              <a:rPr kumimoji="0" lang="en-US" sz="2000" b="1" i="0" u="sng" strike="noStrike" kern="1200" cap="none" spc="0" normalizeH="0" baseline="0" noProof="0" dirty="0">
                <a:ln>
                  <a:noFill/>
                </a:ln>
                <a:solidFill>
                  <a:srgbClr val="00B050"/>
                </a:solidFill>
                <a:effectLst/>
                <a:uLnTx/>
                <a:uFillTx/>
                <a:ea typeface="+mn-ea"/>
                <a:cs typeface="Times New Roman" panose="02020603050405020304" pitchFamily="18" charset="0"/>
              </a:rPr>
              <a:t>Kids Need Recess,</a:t>
            </a:r>
            <a:r>
              <a:rPr kumimoji="0" lang="en-US" sz="2000" b="0" i="0" u="none" strike="noStrike" kern="1200" cap="none" spc="0" normalizeH="0" baseline="0" noProof="0" dirty="0">
                <a:ln>
                  <a:noFill/>
                </a:ln>
                <a:solidFill>
                  <a:srgbClr val="00B050"/>
                </a:solidFill>
                <a:effectLst/>
                <a:uLnTx/>
                <a:uFillTx/>
                <a:ea typeface="+mn-ea"/>
                <a:cs typeface="Times New Roman" panose="02020603050405020304" pitchFamily="18" charset="0"/>
              </a:rPr>
              <a:t> children who are not given sufficient breaks experience consequences like fidgeting, restlessness, lack of concentration, and off-task behavior. Students need the opportunity to release all of their built-up energy in order to continue to learn. When I get a break like recess in the middle of the day, I always return to class feeling relaxed and ready to learn.</a:t>
            </a:r>
          </a:p>
        </p:txBody>
      </p:sp>
      <p:sp>
        <p:nvSpPr>
          <p:cNvPr id="5" name="Title 7">
            <a:extLst>
              <a:ext uri="{FF2B5EF4-FFF2-40B4-BE49-F238E27FC236}">
                <a16:creationId xmlns:a16="http://schemas.microsoft.com/office/drawing/2014/main" id="{B8F1F297-7BAA-428E-84D0-B9E45627AF06}"/>
              </a:ext>
            </a:extLst>
          </p:cNvPr>
          <p:cNvSpPr>
            <a:spLocks noGrp="1"/>
          </p:cNvSpPr>
          <p:nvPr>
            <p:ph type="title"/>
          </p:nvPr>
        </p:nvSpPr>
        <p:spPr>
          <a:xfrm>
            <a:off x="1421073" y="751015"/>
            <a:ext cx="10355081" cy="703279"/>
          </a:xfrm>
          <a:noFill/>
        </p:spPr>
        <p:txBody>
          <a:bodyPr>
            <a:noAutofit/>
          </a:body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USING EVIDENCE FROM THE TEXT</a:t>
            </a:r>
            <a:endPar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pic>
        <p:nvPicPr>
          <p:cNvPr id="8" name="Picture 7">
            <a:extLst>
              <a:ext uri="{FF2B5EF4-FFF2-40B4-BE49-F238E27FC236}">
                <a16:creationId xmlns:a16="http://schemas.microsoft.com/office/drawing/2014/main" id="{06800145-5568-D488-0DC3-CEA9D067BB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6316554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AD4499F4-F07C-4325-880D-96339D9ADD97}"/>
              </a:ext>
            </a:extLst>
          </p:cNvPr>
          <p:cNvPicPr>
            <a:picLocks noChangeAspect="1"/>
          </p:cNvPicPr>
          <p:nvPr/>
        </p:nvPicPr>
        <p:blipFill rotWithShape="1">
          <a:blip r:embed="rId2">
            <a:extLst>
              <a:ext uri="{28A0092B-C50C-407E-A947-70E740481C1C}">
                <a14:useLocalDpi xmlns:a14="http://schemas.microsoft.com/office/drawing/2010/main" val="0"/>
              </a:ext>
            </a:extLst>
          </a:blip>
          <a:srcRect l="30433" t="12846" r="33392" b="6849"/>
          <a:stretch/>
        </p:blipFill>
        <p:spPr>
          <a:xfrm>
            <a:off x="1918295" y="698009"/>
            <a:ext cx="4700219" cy="5691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10924F69-2A1D-4558-96C6-CF57C26DC266}"/>
              </a:ext>
            </a:extLst>
          </p:cNvPr>
          <p:cNvSpPr txBox="1"/>
          <p:nvPr/>
        </p:nvSpPr>
        <p:spPr>
          <a:xfrm>
            <a:off x="7725404" y="3977670"/>
            <a:ext cx="3238422" cy="1569660"/>
          </a:xfrm>
          <a:prstGeom prst="rect">
            <a:avLst/>
          </a:prstGeom>
          <a:noFill/>
          <a:ln w="38100">
            <a:solidFill>
              <a:schemeClr val="tx1"/>
            </a:solidFill>
          </a:ln>
        </p:spPr>
        <p:txBody>
          <a:bodyPr wrap="square" rtlCol="0">
            <a:spAutoFit/>
          </a:bodyPr>
          <a:lstStyle/>
          <a:p>
            <a:pPr algn="ctr"/>
            <a:r>
              <a:rPr lang="en-US" sz="2400" b="1" u="sng" dirty="0">
                <a:cs typeface="Times New Roman" panose="02020603050405020304" pitchFamily="18" charset="0"/>
              </a:rPr>
              <a:t>Key</a:t>
            </a:r>
          </a:p>
          <a:p>
            <a:pPr algn="ctr"/>
            <a:r>
              <a:rPr lang="en-US" sz="2400" b="1" dirty="0">
                <a:highlight>
                  <a:srgbClr val="4592C5"/>
                </a:highlight>
                <a:cs typeface="Times New Roman" panose="02020603050405020304" pitchFamily="18" charset="0"/>
              </a:rPr>
              <a:t>Quotes</a:t>
            </a:r>
          </a:p>
          <a:p>
            <a:pPr algn="ctr"/>
            <a:r>
              <a:rPr lang="en-US" sz="2400" b="1" dirty="0">
                <a:highlight>
                  <a:srgbClr val="8DBF5D"/>
                </a:highlight>
                <a:cs typeface="Times New Roman" panose="02020603050405020304" pitchFamily="18" charset="0"/>
              </a:rPr>
              <a:t>Paraphrasing</a:t>
            </a:r>
          </a:p>
          <a:p>
            <a:pPr algn="ctr"/>
            <a:r>
              <a:rPr lang="en-US" sz="2400" b="1" dirty="0">
                <a:highlight>
                  <a:srgbClr val="FF00FF"/>
                </a:highlight>
                <a:cs typeface="Times New Roman" panose="02020603050405020304" pitchFamily="18" charset="0"/>
              </a:rPr>
              <a:t>Own thought/idea</a:t>
            </a:r>
            <a:endParaRPr lang="en-US" b="1" dirty="0">
              <a:highlight>
                <a:srgbClr val="FF00FF"/>
              </a:highlight>
              <a:cs typeface="Times New Roman" panose="02020603050405020304" pitchFamily="18" charset="0"/>
            </a:endParaRPr>
          </a:p>
        </p:txBody>
      </p:sp>
      <p:sp>
        <p:nvSpPr>
          <p:cNvPr id="6" name="Title 4">
            <a:extLst>
              <a:ext uri="{FF2B5EF4-FFF2-40B4-BE49-F238E27FC236}">
                <a16:creationId xmlns:a16="http://schemas.microsoft.com/office/drawing/2014/main" id="{CA0EB3C1-FD24-468C-8F75-692D9FC17595}"/>
              </a:ext>
            </a:extLst>
          </p:cNvPr>
          <p:cNvSpPr>
            <a:spLocks noGrp="1"/>
          </p:cNvSpPr>
          <p:nvPr>
            <p:ph type="title"/>
          </p:nvPr>
        </p:nvSpPr>
        <p:spPr>
          <a:xfrm>
            <a:off x="6748639" y="2181511"/>
            <a:ext cx="5246914" cy="911451"/>
          </a:xfrm>
          <a:noFill/>
        </p:spPr>
        <p:txBody>
          <a:bodyPr>
            <a:noAutofit/>
          </a:bodyPr>
          <a:lstStyle/>
          <a:p>
            <a:pPr algn="ctr"/>
            <a:r>
              <a:rPr lang="en-US"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OVERVIEW OF ELABORATIVE TECHNIQUES</a:t>
            </a:r>
            <a:endParaRPr lang="en-US" b="1"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sp>
        <p:nvSpPr>
          <p:cNvPr id="9" name="TextBox 8">
            <a:extLst>
              <a:ext uri="{FF2B5EF4-FFF2-40B4-BE49-F238E27FC236}">
                <a16:creationId xmlns:a16="http://schemas.microsoft.com/office/drawing/2014/main" id="{2DBB5151-93BC-44B9-B0EF-985696BC2D7C}"/>
              </a:ext>
            </a:extLst>
          </p:cNvPr>
          <p:cNvSpPr txBox="1"/>
          <p:nvPr/>
        </p:nvSpPr>
        <p:spPr>
          <a:xfrm>
            <a:off x="6898829" y="848011"/>
            <a:ext cx="609600" cy="931229"/>
          </a:xfrm>
          <a:prstGeom prst="rect">
            <a:avLst/>
          </a:prstGeom>
          <a:solidFill>
            <a:srgbClr val="FFFFFF"/>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01751768-B313-9EF1-1908-688107DAEB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8430989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5AB01D9-CC32-43B6-9F83-CD38622525EC}"/>
              </a:ext>
            </a:extLst>
          </p:cNvPr>
          <p:cNvSpPr txBox="1"/>
          <p:nvPr/>
        </p:nvSpPr>
        <p:spPr>
          <a:xfrm>
            <a:off x="6898829" y="848011"/>
            <a:ext cx="609600" cy="931229"/>
          </a:xfrm>
          <a:prstGeom prst="rect">
            <a:avLst/>
          </a:prstGeom>
          <a:solidFill>
            <a:srgbClr val="FFFFFF"/>
          </a:solidFill>
        </p:spPr>
        <p:txBody>
          <a:bodyPr wrap="square" rtlCol="0">
            <a:spAutoFit/>
          </a:bodyPr>
          <a:lstStyle/>
          <a:p>
            <a:endParaRPr lang="en-US" dirty="0"/>
          </a:p>
        </p:txBody>
      </p:sp>
      <p:sp>
        <p:nvSpPr>
          <p:cNvPr id="4" name="Title 7">
            <a:extLst>
              <a:ext uri="{FF2B5EF4-FFF2-40B4-BE49-F238E27FC236}">
                <a16:creationId xmlns:a16="http://schemas.microsoft.com/office/drawing/2014/main" id="{85C4512D-2562-4FFB-B883-9D71EC17660C}"/>
              </a:ext>
            </a:extLst>
          </p:cNvPr>
          <p:cNvSpPr>
            <a:spLocks noGrp="1"/>
          </p:cNvSpPr>
          <p:nvPr>
            <p:ph type="title"/>
          </p:nvPr>
        </p:nvSpPr>
        <p:spPr>
          <a:xfrm>
            <a:off x="1094664" y="1061701"/>
            <a:ext cx="11009610" cy="703279"/>
          </a:xfrm>
          <a:noFill/>
        </p:spPr>
        <p:txBody>
          <a:bodyPr>
            <a:noAutofit/>
          </a:body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OPINION/ARGUMENTATIVE CONCLUSION</a:t>
            </a:r>
            <a:b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r>
              <a:rPr lang="en-US"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EXAMPLE</a:t>
            </a:r>
            <a:endPar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sp>
        <p:nvSpPr>
          <p:cNvPr id="5" name="Subtitle 2">
            <a:extLst>
              <a:ext uri="{FF2B5EF4-FFF2-40B4-BE49-F238E27FC236}">
                <a16:creationId xmlns:a16="http://schemas.microsoft.com/office/drawing/2014/main" id="{92EC3801-08DB-42A6-B0BA-22A6FC492C0F}"/>
              </a:ext>
            </a:extLst>
          </p:cNvPr>
          <p:cNvSpPr txBox="1">
            <a:spLocks/>
          </p:cNvSpPr>
          <p:nvPr/>
        </p:nvSpPr>
        <p:spPr>
          <a:xfrm>
            <a:off x="4942116" y="2617233"/>
            <a:ext cx="6929042" cy="2509853"/>
          </a:xfrm>
          <a:prstGeom prst="rect">
            <a:avLst/>
          </a:prstGeom>
          <a:noFill/>
          <a:ln w="6985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buNone/>
            </a:pPr>
            <a:r>
              <a:rPr lang="en-US" sz="2800" b="1" dirty="0">
                <a:latin typeface="PBCinnamonRaisinBagel" panose="02000603000000000000" pitchFamily="2" charset="0"/>
                <a:ea typeface="PBCinnamonRaisinBagel" panose="02000603000000000000" pitchFamily="2" charset="0"/>
                <a:cs typeface="Gisha" panose="020B0502040204020203" pitchFamily="34" charset="-79"/>
              </a:rPr>
              <a:t>	</a:t>
            </a:r>
            <a:r>
              <a:rPr lang="en-US" sz="2800" dirty="0">
                <a:highlight>
                  <a:srgbClr val="C5E90F"/>
                </a:highlight>
                <a:ea typeface="PBCinnamonRaisinBagel" panose="02000603000000000000" pitchFamily="2" charset="0"/>
                <a:cs typeface="Gisha" panose="020B0502040204020203" pitchFamily="34" charset="-79"/>
              </a:rPr>
              <a:t>To summarize, recess should be required by law for every school. </a:t>
            </a:r>
            <a:r>
              <a:rPr lang="en-US" sz="2800" dirty="0">
                <a:highlight>
                  <a:srgbClr val="FFFFFF"/>
                </a:highlight>
                <a:ea typeface="PBCinnamonRaisinBagel" panose="02000603000000000000" pitchFamily="2" charset="0"/>
                <a:cs typeface="Gisha" panose="020B0502040204020203" pitchFamily="34" charset="-79"/>
              </a:rPr>
              <a:t> </a:t>
            </a:r>
            <a:r>
              <a:rPr lang="en-US" sz="2800" dirty="0">
                <a:highlight>
                  <a:srgbClr val="26B5FA"/>
                </a:highlight>
                <a:ea typeface="PBCinnamonRaisinBagel" panose="02000603000000000000" pitchFamily="2" charset="0"/>
                <a:cs typeface="Gisha" panose="020B0502040204020203" pitchFamily="34" charset="-79"/>
              </a:rPr>
              <a:t>Schools must provide recess for students because there are many health benefits, kids improve social skills, and laws protect recess time.  </a:t>
            </a:r>
            <a:r>
              <a:rPr lang="en-US" sz="2800" dirty="0">
                <a:highlight>
                  <a:srgbClr val="FCA7D9"/>
                </a:highlight>
                <a:ea typeface="PBCinnamonRaisinBagel" panose="02000603000000000000" pitchFamily="2" charset="0"/>
                <a:cs typeface="Gisha" panose="020B0502040204020203" pitchFamily="34" charset="-79"/>
              </a:rPr>
              <a:t>I think all kids should get the chance to play outside each day.</a:t>
            </a:r>
          </a:p>
        </p:txBody>
      </p:sp>
      <p:sp>
        <p:nvSpPr>
          <p:cNvPr id="6" name="Subtitle 2">
            <a:extLst>
              <a:ext uri="{FF2B5EF4-FFF2-40B4-BE49-F238E27FC236}">
                <a16:creationId xmlns:a16="http://schemas.microsoft.com/office/drawing/2014/main" id="{FFC2D53D-865B-4481-9AAE-CB7CA566D7A2}"/>
              </a:ext>
            </a:extLst>
          </p:cNvPr>
          <p:cNvSpPr txBox="1">
            <a:spLocks/>
          </p:cNvSpPr>
          <p:nvPr/>
        </p:nvSpPr>
        <p:spPr>
          <a:xfrm>
            <a:off x="1379857" y="3325141"/>
            <a:ext cx="3703587" cy="1753819"/>
          </a:xfrm>
          <a:prstGeom prst="rect">
            <a:avLst/>
          </a:prstGeom>
          <a:noFill/>
          <a:ln w="2540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u="sng" dirty="0">
                <a:ln>
                  <a:solidFill>
                    <a:schemeClr val="tx1"/>
                  </a:solidFill>
                </a:ln>
                <a:ea typeface="PBCinnamonRaisinBagel" panose="02000603000000000000" pitchFamily="2" charset="0"/>
                <a:cs typeface="Gisha" panose="020B0502040204020203" pitchFamily="34" charset="-79"/>
              </a:rPr>
              <a:t>Key</a:t>
            </a:r>
          </a:p>
          <a:p>
            <a:pPr marL="0" indent="0">
              <a:buNone/>
            </a:pPr>
            <a:r>
              <a:rPr lang="en-US" sz="2000" dirty="0">
                <a:highlight>
                  <a:srgbClr val="C5E90F"/>
                </a:highlight>
                <a:ea typeface="PBCinnamonRaisinBagel" panose="02000603000000000000" pitchFamily="2" charset="0"/>
                <a:cs typeface="Gisha" panose="020B0502040204020203" pitchFamily="34" charset="-79"/>
              </a:rPr>
              <a:t>Overview(summary)-opinion</a:t>
            </a:r>
          </a:p>
          <a:p>
            <a:pPr marL="0" indent="0">
              <a:buNone/>
            </a:pPr>
            <a:r>
              <a:rPr lang="en-US" sz="2000" dirty="0">
                <a:highlight>
                  <a:srgbClr val="26B5FA"/>
                </a:highlight>
                <a:ea typeface="PBCinnamonRaisinBagel" panose="02000603000000000000" pitchFamily="2" charset="0"/>
                <a:cs typeface="Gisha" panose="020B0502040204020203" pitchFamily="34" charset="-79"/>
              </a:rPr>
              <a:t>Restate 3 reasons</a:t>
            </a:r>
          </a:p>
          <a:p>
            <a:pPr marL="0" indent="0">
              <a:buNone/>
            </a:pPr>
            <a:r>
              <a:rPr lang="en-US" sz="2000" dirty="0">
                <a:highlight>
                  <a:srgbClr val="FCA7D9"/>
                </a:highlight>
                <a:ea typeface="PBCinnamonRaisinBagel" panose="02000603000000000000" pitchFamily="2" charset="0"/>
                <a:cs typeface="Gisha" panose="020B0502040204020203" pitchFamily="34" charset="-79"/>
              </a:rPr>
              <a:t>Thought or feeling</a:t>
            </a:r>
            <a:endParaRPr lang="en-US" dirty="0">
              <a:highlight>
                <a:srgbClr val="FCA7D9"/>
              </a:highlight>
              <a:ea typeface="PBCinnamonRaisinBagel" panose="02000603000000000000" pitchFamily="2" charset="0"/>
              <a:cs typeface="Gisha" panose="020B0502040204020203" pitchFamily="34" charset="-79"/>
            </a:endParaRPr>
          </a:p>
        </p:txBody>
      </p:sp>
      <p:sp>
        <p:nvSpPr>
          <p:cNvPr id="8" name="TextBox 7">
            <a:extLst>
              <a:ext uri="{FF2B5EF4-FFF2-40B4-BE49-F238E27FC236}">
                <a16:creationId xmlns:a16="http://schemas.microsoft.com/office/drawing/2014/main" id="{C16B9ADF-4216-4E8D-B80B-FD924110B97D}"/>
              </a:ext>
            </a:extLst>
          </p:cNvPr>
          <p:cNvSpPr txBox="1"/>
          <p:nvPr/>
        </p:nvSpPr>
        <p:spPr>
          <a:xfrm>
            <a:off x="2309929" y="5422452"/>
            <a:ext cx="3038955" cy="861774"/>
          </a:xfrm>
          <a:prstGeom prst="rect">
            <a:avLst/>
          </a:prstGeom>
          <a:noFill/>
          <a:ln w="38100">
            <a:noFill/>
          </a:ln>
        </p:spPr>
        <p:txBody>
          <a:bodyPr wrap="square" rtlCol="0">
            <a:spAutoFit/>
          </a:bodyPr>
          <a:lstStyle/>
          <a:p>
            <a:pPr algn="ctr"/>
            <a:r>
              <a:rPr lang="en-US" dirty="0">
                <a:solidFill>
                  <a:srgbClr val="E32D91"/>
                </a:solidFill>
                <a:effectLst>
                  <a:outerShdw blurRad="38100" dist="38100" dir="2700000" algn="tl">
                    <a:srgbClr val="000000">
                      <a:alpha val="43137"/>
                    </a:srgbClr>
                  </a:outerShdw>
                </a:effectLst>
                <a:cs typeface="Gisha" panose="020B0502040204020203" pitchFamily="34" charset="-79"/>
              </a:rPr>
              <a:t>Teaching Tip: </a:t>
            </a:r>
          </a:p>
          <a:p>
            <a:pPr algn="ctr"/>
            <a:r>
              <a:rPr lang="en-US" sz="1600" dirty="0">
                <a:latin typeface="Times New Roman" panose="02020603050405020304" pitchFamily="18" charset="0"/>
                <a:cs typeface="Times New Roman" panose="02020603050405020304" pitchFamily="18" charset="0"/>
              </a:rPr>
              <a:t>Model writing multiple conclusions for the same plan.  </a:t>
            </a:r>
          </a:p>
        </p:txBody>
      </p:sp>
      <p:pic>
        <p:nvPicPr>
          <p:cNvPr id="9" name="Picture 8" descr="A picture containing person, hand, posing, arm&#10;&#10;Description automatically generated">
            <a:extLst>
              <a:ext uri="{FF2B5EF4-FFF2-40B4-BE49-F238E27FC236}">
                <a16:creationId xmlns:a16="http://schemas.microsoft.com/office/drawing/2014/main" id="{28CF6BC0-2527-4BD1-A653-3C81C6B399F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01884" y="5730129"/>
            <a:ext cx="1662293" cy="1108195"/>
          </a:xfrm>
          <a:prstGeom prst="rect">
            <a:avLst/>
          </a:prstGeom>
        </p:spPr>
      </p:pic>
      <p:pic>
        <p:nvPicPr>
          <p:cNvPr id="13" name="Picture 12">
            <a:extLst>
              <a:ext uri="{FF2B5EF4-FFF2-40B4-BE49-F238E27FC236}">
                <a16:creationId xmlns:a16="http://schemas.microsoft.com/office/drawing/2014/main" id="{2A862E0A-EB70-BCCB-63E9-5B4765C226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2105708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C9615FC-959E-4282-A198-496A91898E25}"/>
              </a:ext>
            </a:extLst>
          </p:cNvPr>
          <p:cNvSpPr>
            <a:spLocks noGrp="1"/>
          </p:cNvSpPr>
          <p:nvPr>
            <p:ph type="title"/>
          </p:nvPr>
        </p:nvSpPr>
        <p:spPr>
          <a:xfrm>
            <a:off x="1150104" y="2703676"/>
            <a:ext cx="10896600" cy="2066831"/>
          </a:xfrm>
        </p:spPr>
        <p:txBody>
          <a:bodyPr/>
          <a:lstStyle/>
          <a:p>
            <a:pPr>
              <a:lnSpc>
                <a:spcPct val="100000"/>
              </a:lnSpc>
            </a:pPr>
            <a:r>
              <a:rPr lang="en-US" dirty="0"/>
              <a:t>ADDITIONAL ACTIVITIES </a:t>
            </a:r>
            <a:br>
              <a:rPr lang="en-US" dirty="0"/>
            </a:br>
            <a:r>
              <a:rPr lang="en-US" dirty="0"/>
              <a:t>AND STRATEGIES</a:t>
            </a:r>
          </a:p>
        </p:txBody>
      </p:sp>
      <p:pic>
        <p:nvPicPr>
          <p:cNvPr id="9" name="Picture 8">
            <a:extLst>
              <a:ext uri="{FF2B5EF4-FFF2-40B4-BE49-F238E27FC236}">
                <a16:creationId xmlns:a16="http://schemas.microsoft.com/office/drawing/2014/main" id="{C146CAC9-EAEC-4A9E-85AB-440568ACF5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075" y="4805833"/>
            <a:ext cx="3159091" cy="1458042"/>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4884077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E1E803F-371C-42CE-A3A8-2CD90C3AA3E2}"/>
              </a:ext>
            </a:extLst>
          </p:cNvPr>
          <p:cNvSpPr txBox="1"/>
          <p:nvPr/>
        </p:nvSpPr>
        <p:spPr>
          <a:xfrm>
            <a:off x="6898829" y="848011"/>
            <a:ext cx="609600" cy="931229"/>
          </a:xfrm>
          <a:prstGeom prst="rect">
            <a:avLst/>
          </a:prstGeom>
          <a:solidFill>
            <a:srgbClr val="FFFFFF"/>
          </a:solidFill>
        </p:spPr>
        <p:txBody>
          <a:bodyPr wrap="square" rtlCol="0">
            <a:spAutoFit/>
          </a:bodyPr>
          <a:lstStyle/>
          <a:p>
            <a:endParaRPr lang="en-US" dirty="0"/>
          </a:p>
        </p:txBody>
      </p:sp>
      <p:sp>
        <p:nvSpPr>
          <p:cNvPr id="2" name="Title 7">
            <a:extLst>
              <a:ext uri="{FF2B5EF4-FFF2-40B4-BE49-F238E27FC236}">
                <a16:creationId xmlns:a16="http://schemas.microsoft.com/office/drawing/2014/main" id="{09FC7A83-4B84-4B27-BCDF-342ACC721C38}"/>
              </a:ext>
            </a:extLst>
          </p:cNvPr>
          <p:cNvSpPr txBox="1">
            <a:spLocks/>
          </p:cNvSpPr>
          <p:nvPr/>
        </p:nvSpPr>
        <p:spPr>
          <a:xfrm>
            <a:off x="1239480" y="479298"/>
            <a:ext cx="10720873" cy="770836"/>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SELF-ASSESMENT TOOLS</a:t>
            </a:r>
          </a:p>
        </p:txBody>
      </p:sp>
      <p:pic>
        <p:nvPicPr>
          <p:cNvPr id="3" name="Content Placeholder 4" descr="A close up of a logo&#10;&#10;Description automatically generated">
            <a:extLst>
              <a:ext uri="{FF2B5EF4-FFF2-40B4-BE49-F238E27FC236}">
                <a16:creationId xmlns:a16="http://schemas.microsoft.com/office/drawing/2014/main" id="{8619ED88-DD70-4916-9BCC-7FA4F8D6BFE5}"/>
              </a:ext>
            </a:extLst>
          </p:cNvPr>
          <p:cNvPicPr>
            <a:picLocks noChangeAspect="1"/>
          </p:cNvPicPr>
          <p:nvPr/>
        </p:nvPicPr>
        <p:blipFill rotWithShape="1">
          <a:blip r:embed="rId2"/>
          <a:srcRect l="17530" t="-4396" r="20042" b="-2636"/>
          <a:stretch/>
        </p:blipFill>
        <p:spPr>
          <a:xfrm>
            <a:off x="1701281" y="1567542"/>
            <a:ext cx="2883158" cy="2780523"/>
          </a:xfrm>
          <a:custGeom>
            <a:avLst/>
            <a:gdLst/>
            <a:ahLst/>
            <a:cxnLst/>
            <a:rect l="l" t="t" r="r" b="b"/>
            <a:pathLst>
              <a:path w="2998601" h="2994963">
                <a:moveTo>
                  <a:pt x="1499301" y="0"/>
                </a:moveTo>
                <a:lnTo>
                  <a:pt x="1528395" y="2727"/>
                </a:lnTo>
                <a:lnTo>
                  <a:pt x="1556581" y="10001"/>
                </a:lnTo>
                <a:lnTo>
                  <a:pt x="1583858" y="20912"/>
                </a:lnTo>
                <a:lnTo>
                  <a:pt x="1612043" y="34550"/>
                </a:lnTo>
                <a:lnTo>
                  <a:pt x="1638411" y="50007"/>
                </a:lnTo>
                <a:lnTo>
                  <a:pt x="1665688" y="66373"/>
                </a:lnTo>
                <a:lnTo>
                  <a:pt x="1692964" y="80920"/>
                </a:lnTo>
                <a:lnTo>
                  <a:pt x="1720240" y="95468"/>
                </a:lnTo>
                <a:lnTo>
                  <a:pt x="1746608" y="106378"/>
                </a:lnTo>
                <a:lnTo>
                  <a:pt x="1775703" y="113652"/>
                </a:lnTo>
                <a:lnTo>
                  <a:pt x="1803888" y="117289"/>
                </a:lnTo>
                <a:lnTo>
                  <a:pt x="1833892" y="117289"/>
                </a:lnTo>
                <a:lnTo>
                  <a:pt x="1864806" y="115471"/>
                </a:lnTo>
                <a:lnTo>
                  <a:pt x="1895719" y="111834"/>
                </a:lnTo>
                <a:lnTo>
                  <a:pt x="1926633" y="107288"/>
                </a:lnTo>
                <a:lnTo>
                  <a:pt x="1957546" y="103651"/>
                </a:lnTo>
                <a:lnTo>
                  <a:pt x="1988460" y="100923"/>
                </a:lnTo>
                <a:lnTo>
                  <a:pt x="2017554" y="101832"/>
                </a:lnTo>
                <a:lnTo>
                  <a:pt x="2045740" y="105469"/>
                </a:lnTo>
                <a:lnTo>
                  <a:pt x="2073017" y="113652"/>
                </a:lnTo>
                <a:lnTo>
                  <a:pt x="2095748" y="125472"/>
                </a:lnTo>
                <a:lnTo>
                  <a:pt x="2117568" y="140929"/>
                </a:lnTo>
                <a:lnTo>
                  <a:pt x="2136662" y="159113"/>
                </a:lnTo>
                <a:lnTo>
                  <a:pt x="2155756" y="180025"/>
                </a:lnTo>
                <a:lnTo>
                  <a:pt x="2173031" y="201846"/>
                </a:lnTo>
                <a:lnTo>
                  <a:pt x="2190306" y="224577"/>
                </a:lnTo>
                <a:lnTo>
                  <a:pt x="2207581" y="247307"/>
                </a:lnTo>
                <a:lnTo>
                  <a:pt x="2224856" y="269128"/>
                </a:lnTo>
                <a:lnTo>
                  <a:pt x="2243041" y="290040"/>
                </a:lnTo>
                <a:lnTo>
                  <a:pt x="2263953" y="308225"/>
                </a:lnTo>
                <a:lnTo>
                  <a:pt x="2283956" y="324591"/>
                </a:lnTo>
                <a:lnTo>
                  <a:pt x="2306686" y="337319"/>
                </a:lnTo>
                <a:lnTo>
                  <a:pt x="2331235" y="348230"/>
                </a:lnTo>
                <a:lnTo>
                  <a:pt x="2357602" y="357322"/>
                </a:lnTo>
                <a:lnTo>
                  <a:pt x="2384878" y="365505"/>
                </a:lnTo>
                <a:lnTo>
                  <a:pt x="2412155" y="372779"/>
                </a:lnTo>
                <a:lnTo>
                  <a:pt x="2440341" y="380053"/>
                </a:lnTo>
                <a:lnTo>
                  <a:pt x="2466708" y="388236"/>
                </a:lnTo>
                <a:lnTo>
                  <a:pt x="2493075" y="397328"/>
                </a:lnTo>
                <a:lnTo>
                  <a:pt x="2517624" y="408239"/>
                </a:lnTo>
                <a:lnTo>
                  <a:pt x="2539446" y="421877"/>
                </a:lnTo>
                <a:lnTo>
                  <a:pt x="2559449" y="438243"/>
                </a:lnTo>
                <a:lnTo>
                  <a:pt x="2575814" y="458246"/>
                </a:lnTo>
                <a:lnTo>
                  <a:pt x="2589453" y="480067"/>
                </a:lnTo>
                <a:lnTo>
                  <a:pt x="2600363" y="504615"/>
                </a:lnTo>
                <a:lnTo>
                  <a:pt x="2609455" y="530983"/>
                </a:lnTo>
                <a:lnTo>
                  <a:pt x="2617638" y="557350"/>
                </a:lnTo>
                <a:lnTo>
                  <a:pt x="2624912" y="585536"/>
                </a:lnTo>
                <a:lnTo>
                  <a:pt x="2632186" y="612812"/>
                </a:lnTo>
                <a:lnTo>
                  <a:pt x="2640369" y="640089"/>
                </a:lnTo>
                <a:lnTo>
                  <a:pt x="2649461" y="666457"/>
                </a:lnTo>
                <a:lnTo>
                  <a:pt x="2660371" y="691006"/>
                </a:lnTo>
                <a:lnTo>
                  <a:pt x="2673101" y="713736"/>
                </a:lnTo>
                <a:lnTo>
                  <a:pt x="2689467" y="733739"/>
                </a:lnTo>
                <a:lnTo>
                  <a:pt x="2707651" y="754651"/>
                </a:lnTo>
                <a:lnTo>
                  <a:pt x="2728563" y="772835"/>
                </a:lnTo>
                <a:lnTo>
                  <a:pt x="2750385" y="790110"/>
                </a:lnTo>
                <a:lnTo>
                  <a:pt x="2774024" y="807385"/>
                </a:lnTo>
                <a:lnTo>
                  <a:pt x="2796754" y="824660"/>
                </a:lnTo>
                <a:lnTo>
                  <a:pt x="2818576" y="841936"/>
                </a:lnTo>
                <a:lnTo>
                  <a:pt x="2839487" y="861029"/>
                </a:lnTo>
                <a:lnTo>
                  <a:pt x="2857672" y="880123"/>
                </a:lnTo>
                <a:lnTo>
                  <a:pt x="2873129" y="901944"/>
                </a:lnTo>
                <a:lnTo>
                  <a:pt x="2884949" y="924674"/>
                </a:lnTo>
                <a:lnTo>
                  <a:pt x="2893132" y="951951"/>
                </a:lnTo>
                <a:lnTo>
                  <a:pt x="2896768" y="980137"/>
                </a:lnTo>
                <a:lnTo>
                  <a:pt x="2897678" y="1009232"/>
                </a:lnTo>
                <a:lnTo>
                  <a:pt x="2894950" y="1040145"/>
                </a:lnTo>
                <a:lnTo>
                  <a:pt x="2891313" y="1071058"/>
                </a:lnTo>
                <a:lnTo>
                  <a:pt x="2886767" y="1101972"/>
                </a:lnTo>
                <a:lnTo>
                  <a:pt x="2883130" y="1132885"/>
                </a:lnTo>
                <a:lnTo>
                  <a:pt x="2881312" y="1163799"/>
                </a:lnTo>
                <a:lnTo>
                  <a:pt x="2881312" y="1193803"/>
                </a:lnTo>
                <a:lnTo>
                  <a:pt x="2884949" y="1221988"/>
                </a:lnTo>
                <a:lnTo>
                  <a:pt x="2892222" y="1250174"/>
                </a:lnTo>
                <a:lnTo>
                  <a:pt x="2903133" y="1276542"/>
                </a:lnTo>
                <a:lnTo>
                  <a:pt x="2917681" y="1303818"/>
                </a:lnTo>
                <a:lnTo>
                  <a:pt x="2932228" y="1331095"/>
                </a:lnTo>
                <a:lnTo>
                  <a:pt x="2948594" y="1358371"/>
                </a:lnTo>
                <a:lnTo>
                  <a:pt x="2964050" y="1384739"/>
                </a:lnTo>
                <a:lnTo>
                  <a:pt x="2977689" y="1412924"/>
                </a:lnTo>
                <a:lnTo>
                  <a:pt x="2988599" y="1440201"/>
                </a:lnTo>
                <a:lnTo>
                  <a:pt x="2995873" y="1468387"/>
                </a:lnTo>
                <a:lnTo>
                  <a:pt x="2998601" y="1497481"/>
                </a:lnTo>
                <a:lnTo>
                  <a:pt x="2995873" y="1526576"/>
                </a:lnTo>
                <a:lnTo>
                  <a:pt x="2988599" y="1554762"/>
                </a:lnTo>
                <a:lnTo>
                  <a:pt x="2977689" y="1582039"/>
                </a:lnTo>
                <a:lnTo>
                  <a:pt x="2964050" y="1610224"/>
                </a:lnTo>
                <a:lnTo>
                  <a:pt x="2948594" y="1636592"/>
                </a:lnTo>
                <a:lnTo>
                  <a:pt x="2932228" y="1663869"/>
                </a:lnTo>
                <a:lnTo>
                  <a:pt x="2917681" y="1691145"/>
                </a:lnTo>
                <a:lnTo>
                  <a:pt x="2903133" y="1718421"/>
                </a:lnTo>
                <a:lnTo>
                  <a:pt x="2892222" y="1744789"/>
                </a:lnTo>
                <a:lnTo>
                  <a:pt x="2884949" y="1772975"/>
                </a:lnTo>
                <a:lnTo>
                  <a:pt x="2881312" y="1801160"/>
                </a:lnTo>
                <a:lnTo>
                  <a:pt x="2881312" y="1831165"/>
                </a:lnTo>
                <a:lnTo>
                  <a:pt x="2883130" y="1862078"/>
                </a:lnTo>
                <a:lnTo>
                  <a:pt x="2886767" y="1892991"/>
                </a:lnTo>
                <a:lnTo>
                  <a:pt x="2891313" y="1923905"/>
                </a:lnTo>
                <a:lnTo>
                  <a:pt x="2894950" y="1954818"/>
                </a:lnTo>
                <a:lnTo>
                  <a:pt x="2897678" y="1985731"/>
                </a:lnTo>
                <a:lnTo>
                  <a:pt x="2896768" y="2014827"/>
                </a:lnTo>
                <a:lnTo>
                  <a:pt x="2893132" y="2043013"/>
                </a:lnTo>
                <a:lnTo>
                  <a:pt x="2884949" y="2070289"/>
                </a:lnTo>
                <a:lnTo>
                  <a:pt x="2873129" y="2093019"/>
                </a:lnTo>
                <a:lnTo>
                  <a:pt x="2857672" y="2114841"/>
                </a:lnTo>
                <a:lnTo>
                  <a:pt x="2839487" y="2133934"/>
                </a:lnTo>
                <a:lnTo>
                  <a:pt x="2818576" y="2153027"/>
                </a:lnTo>
                <a:lnTo>
                  <a:pt x="2796754" y="2170303"/>
                </a:lnTo>
                <a:lnTo>
                  <a:pt x="2774024" y="2187578"/>
                </a:lnTo>
                <a:lnTo>
                  <a:pt x="2750385" y="2204853"/>
                </a:lnTo>
                <a:lnTo>
                  <a:pt x="2728563" y="2222128"/>
                </a:lnTo>
                <a:lnTo>
                  <a:pt x="2707651" y="2240312"/>
                </a:lnTo>
                <a:lnTo>
                  <a:pt x="2689467" y="2261224"/>
                </a:lnTo>
                <a:lnTo>
                  <a:pt x="2673101" y="2281227"/>
                </a:lnTo>
                <a:lnTo>
                  <a:pt x="2660371" y="2303957"/>
                </a:lnTo>
                <a:lnTo>
                  <a:pt x="2649461" y="2328506"/>
                </a:lnTo>
                <a:lnTo>
                  <a:pt x="2640369" y="2354874"/>
                </a:lnTo>
                <a:lnTo>
                  <a:pt x="2632186" y="2382151"/>
                </a:lnTo>
                <a:lnTo>
                  <a:pt x="2624912" y="2409427"/>
                </a:lnTo>
                <a:lnTo>
                  <a:pt x="2617638" y="2437613"/>
                </a:lnTo>
                <a:lnTo>
                  <a:pt x="2609455" y="2463980"/>
                </a:lnTo>
                <a:lnTo>
                  <a:pt x="2600363" y="2490347"/>
                </a:lnTo>
                <a:lnTo>
                  <a:pt x="2589453" y="2514896"/>
                </a:lnTo>
                <a:lnTo>
                  <a:pt x="2575814" y="2536718"/>
                </a:lnTo>
                <a:lnTo>
                  <a:pt x="2559449" y="2556720"/>
                </a:lnTo>
                <a:lnTo>
                  <a:pt x="2539446" y="2573086"/>
                </a:lnTo>
                <a:lnTo>
                  <a:pt x="2517624" y="2586724"/>
                </a:lnTo>
                <a:lnTo>
                  <a:pt x="2493075" y="2597635"/>
                </a:lnTo>
                <a:lnTo>
                  <a:pt x="2466708" y="2606727"/>
                </a:lnTo>
                <a:lnTo>
                  <a:pt x="2440341" y="2614910"/>
                </a:lnTo>
                <a:lnTo>
                  <a:pt x="2412155" y="2622184"/>
                </a:lnTo>
                <a:lnTo>
                  <a:pt x="2384878" y="2629458"/>
                </a:lnTo>
                <a:lnTo>
                  <a:pt x="2357602" y="2637641"/>
                </a:lnTo>
                <a:lnTo>
                  <a:pt x="2331235" y="2646733"/>
                </a:lnTo>
                <a:lnTo>
                  <a:pt x="2306686" y="2657644"/>
                </a:lnTo>
                <a:lnTo>
                  <a:pt x="2283956" y="2670372"/>
                </a:lnTo>
                <a:lnTo>
                  <a:pt x="2263953" y="2686738"/>
                </a:lnTo>
                <a:lnTo>
                  <a:pt x="2243041" y="2704923"/>
                </a:lnTo>
                <a:lnTo>
                  <a:pt x="2224856" y="2725835"/>
                </a:lnTo>
                <a:lnTo>
                  <a:pt x="2207581" y="2747656"/>
                </a:lnTo>
                <a:lnTo>
                  <a:pt x="2190306" y="2770386"/>
                </a:lnTo>
                <a:lnTo>
                  <a:pt x="2173031" y="2793117"/>
                </a:lnTo>
                <a:lnTo>
                  <a:pt x="2155756" y="2814938"/>
                </a:lnTo>
                <a:lnTo>
                  <a:pt x="2136662" y="2835850"/>
                </a:lnTo>
                <a:lnTo>
                  <a:pt x="2117568" y="2854034"/>
                </a:lnTo>
                <a:lnTo>
                  <a:pt x="2095748" y="2869491"/>
                </a:lnTo>
                <a:lnTo>
                  <a:pt x="2073017" y="2881311"/>
                </a:lnTo>
                <a:lnTo>
                  <a:pt x="2045740" y="2889494"/>
                </a:lnTo>
                <a:lnTo>
                  <a:pt x="2017554" y="2893131"/>
                </a:lnTo>
                <a:lnTo>
                  <a:pt x="1988460" y="2894040"/>
                </a:lnTo>
                <a:lnTo>
                  <a:pt x="1957546" y="2891312"/>
                </a:lnTo>
                <a:lnTo>
                  <a:pt x="1926633" y="2887676"/>
                </a:lnTo>
                <a:lnTo>
                  <a:pt x="1895719" y="2883129"/>
                </a:lnTo>
                <a:lnTo>
                  <a:pt x="1864806" y="2879493"/>
                </a:lnTo>
                <a:lnTo>
                  <a:pt x="1833892" y="2877674"/>
                </a:lnTo>
                <a:lnTo>
                  <a:pt x="1803888" y="2877674"/>
                </a:lnTo>
                <a:lnTo>
                  <a:pt x="1775703" y="2881311"/>
                </a:lnTo>
                <a:lnTo>
                  <a:pt x="1746608" y="2888585"/>
                </a:lnTo>
                <a:lnTo>
                  <a:pt x="1720240" y="2899495"/>
                </a:lnTo>
                <a:lnTo>
                  <a:pt x="1692964" y="2914043"/>
                </a:lnTo>
                <a:lnTo>
                  <a:pt x="1665688" y="2928591"/>
                </a:lnTo>
                <a:lnTo>
                  <a:pt x="1638411" y="2944956"/>
                </a:lnTo>
                <a:lnTo>
                  <a:pt x="1612043" y="2960413"/>
                </a:lnTo>
                <a:lnTo>
                  <a:pt x="1583858" y="2974051"/>
                </a:lnTo>
                <a:lnTo>
                  <a:pt x="1556581" y="2984962"/>
                </a:lnTo>
                <a:lnTo>
                  <a:pt x="1528395" y="2992236"/>
                </a:lnTo>
                <a:lnTo>
                  <a:pt x="1499301" y="2994963"/>
                </a:lnTo>
                <a:lnTo>
                  <a:pt x="1470206" y="2992236"/>
                </a:lnTo>
                <a:lnTo>
                  <a:pt x="1442020" y="2984962"/>
                </a:lnTo>
                <a:lnTo>
                  <a:pt x="1414744" y="2974051"/>
                </a:lnTo>
                <a:lnTo>
                  <a:pt x="1386558" y="2960413"/>
                </a:lnTo>
                <a:lnTo>
                  <a:pt x="1360190" y="2944956"/>
                </a:lnTo>
                <a:lnTo>
                  <a:pt x="1332914" y="2928591"/>
                </a:lnTo>
                <a:lnTo>
                  <a:pt x="1305637" y="2914043"/>
                </a:lnTo>
                <a:lnTo>
                  <a:pt x="1278361" y="2899495"/>
                </a:lnTo>
                <a:lnTo>
                  <a:pt x="1251085" y="2888585"/>
                </a:lnTo>
                <a:lnTo>
                  <a:pt x="1222899" y="2881311"/>
                </a:lnTo>
                <a:lnTo>
                  <a:pt x="1194713" y="2877674"/>
                </a:lnTo>
                <a:lnTo>
                  <a:pt x="1164708" y="2877674"/>
                </a:lnTo>
                <a:lnTo>
                  <a:pt x="1133795" y="2879493"/>
                </a:lnTo>
                <a:lnTo>
                  <a:pt x="1102882" y="2883129"/>
                </a:lnTo>
                <a:lnTo>
                  <a:pt x="1071968" y="2887676"/>
                </a:lnTo>
                <a:lnTo>
                  <a:pt x="1041054" y="2891312"/>
                </a:lnTo>
                <a:lnTo>
                  <a:pt x="1010141" y="2894040"/>
                </a:lnTo>
                <a:lnTo>
                  <a:pt x="981047" y="2893131"/>
                </a:lnTo>
                <a:lnTo>
                  <a:pt x="952861" y="2889494"/>
                </a:lnTo>
                <a:lnTo>
                  <a:pt x="925584" y="2881311"/>
                </a:lnTo>
                <a:lnTo>
                  <a:pt x="902854" y="2869491"/>
                </a:lnTo>
                <a:lnTo>
                  <a:pt x="881032" y="2854034"/>
                </a:lnTo>
                <a:lnTo>
                  <a:pt x="861939" y="2835850"/>
                </a:lnTo>
                <a:lnTo>
                  <a:pt x="842845" y="2814938"/>
                </a:lnTo>
                <a:lnTo>
                  <a:pt x="825570" y="2793117"/>
                </a:lnTo>
                <a:lnTo>
                  <a:pt x="808295" y="2770386"/>
                </a:lnTo>
                <a:lnTo>
                  <a:pt x="791020" y="2747656"/>
                </a:lnTo>
                <a:lnTo>
                  <a:pt x="773745" y="2725835"/>
                </a:lnTo>
                <a:lnTo>
                  <a:pt x="755560" y="2704923"/>
                </a:lnTo>
                <a:lnTo>
                  <a:pt x="734648" y="2686738"/>
                </a:lnTo>
                <a:lnTo>
                  <a:pt x="714645" y="2670372"/>
                </a:lnTo>
                <a:lnTo>
                  <a:pt x="691915" y="2657644"/>
                </a:lnTo>
                <a:lnTo>
                  <a:pt x="667366" y="2646733"/>
                </a:lnTo>
                <a:lnTo>
                  <a:pt x="640999" y="2637641"/>
                </a:lnTo>
                <a:lnTo>
                  <a:pt x="613722" y="2629458"/>
                </a:lnTo>
                <a:lnTo>
                  <a:pt x="586446" y="2622184"/>
                </a:lnTo>
                <a:lnTo>
                  <a:pt x="558260" y="2614910"/>
                </a:lnTo>
                <a:lnTo>
                  <a:pt x="531893" y="2606727"/>
                </a:lnTo>
                <a:lnTo>
                  <a:pt x="505525" y="2597635"/>
                </a:lnTo>
                <a:lnTo>
                  <a:pt x="480977" y="2586724"/>
                </a:lnTo>
                <a:lnTo>
                  <a:pt x="459155" y="2573086"/>
                </a:lnTo>
                <a:lnTo>
                  <a:pt x="439152" y="2556720"/>
                </a:lnTo>
                <a:lnTo>
                  <a:pt x="422787" y="2536718"/>
                </a:lnTo>
                <a:lnTo>
                  <a:pt x="409149" y="2514896"/>
                </a:lnTo>
                <a:lnTo>
                  <a:pt x="398238" y="2490347"/>
                </a:lnTo>
                <a:lnTo>
                  <a:pt x="389146" y="2463980"/>
                </a:lnTo>
                <a:lnTo>
                  <a:pt x="380963" y="2437613"/>
                </a:lnTo>
                <a:lnTo>
                  <a:pt x="373689" y="2409427"/>
                </a:lnTo>
                <a:lnTo>
                  <a:pt x="366415" y="2382151"/>
                </a:lnTo>
                <a:lnTo>
                  <a:pt x="358232" y="2354874"/>
                </a:lnTo>
                <a:lnTo>
                  <a:pt x="349140" y="2328506"/>
                </a:lnTo>
                <a:lnTo>
                  <a:pt x="338229" y="2303957"/>
                </a:lnTo>
                <a:lnTo>
                  <a:pt x="325500" y="2281227"/>
                </a:lnTo>
                <a:lnTo>
                  <a:pt x="309135" y="2261224"/>
                </a:lnTo>
                <a:lnTo>
                  <a:pt x="290950" y="2240312"/>
                </a:lnTo>
                <a:lnTo>
                  <a:pt x="270038" y="2222128"/>
                </a:lnTo>
                <a:lnTo>
                  <a:pt x="247307" y="2204853"/>
                </a:lnTo>
                <a:lnTo>
                  <a:pt x="224577" y="2187578"/>
                </a:lnTo>
                <a:lnTo>
                  <a:pt x="201847" y="2170303"/>
                </a:lnTo>
                <a:lnTo>
                  <a:pt x="180025" y="2153027"/>
                </a:lnTo>
                <a:lnTo>
                  <a:pt x="159113" y="2133934"/>
                </a:lnTo>
                <a:lnTo>
                  <a:pt x="140929" y="2114841"/>
                </a:lnTo>
                <a:lnTo>
                  <a:pt x="125473" y="2093019"/>
                </a:lnTo>
                <a:lnTo>
                  <a:pt x="113653" y="2070289"/>
                </a:lnTo>
                <a:lnTo>
                  <a:pt x="105470" y="2043013"/>
                </a:lnTo>
                <a:lnTo>
                  <a:pt x="101833" y="2014827"/>
                </a:lnTo>
                <a:lnTo>
                  <a:pt x="100923" y="1985731"/>
                </a:lnTo>
                <a:lnTo>
                  <a:pt x="103651" y="1954818"/>
                </a:lnTo>
                <a:lnTo>
                  <a:pt x="107288" y="1923905"/>
                </a:lnTo>
                <a:lnTo>
                  <a:pt x="111834" y="1892991"/>
                </a:lnTo>
                <a:lnTo>
                  <a:pt x="115471" y="1862078"/>
                </a:lnTo>
                <a:lnTo>
                  <a:pt x="117290" y="1831165"/>
                </a:lnTo>
                <a:lnTo>
                  <a:pt x="117290" y="1801160"/>
                </a:lnTo>
                <a:lnTo>
                  <a:pt x="113653" y="1772975"/>
                </a:lnTo>
                <a:lnTo>
                  <a:pt x="106379" y="1744789"/>
                </a:lnTo>
                <a:lnTo>
                  <a:pt x="95468" y="1718421"/>
                </a:lnTo>
                <a:lnTo>
                  <a:pt x="81830" y="1691145"/>
                </a:lnTo>
                <a:lnTo>
                  <a:pt x="66373" y="1663869"/>
                </a:lnTo>
                <a:lnTo>
                  <a:pt x="50008" y="1636592"/>
                </a:lnTo>
                <a:lnTo>
                  <a:pt x="34551" y="1610224"/>
                </a:lnTo>
                <a:lnTo>
                  <a:pt x="20912" y="1582039"/>
                </a:lnTo>
                <a:lnTo>
                  <a:pt x="10002" y="1554762"/>
                </a:lnTo>
                <a:lnTo>
                  <a:pt x="2728" y="1526576"/>
                </a:lnTo>
                <a:lnTo>
                  <a:pt x="0" y="1497481"/>
                </a:lnTo>
                <a:lnTo>
                  <a:pt x="2728" y="1468387"/>
                </a:lnTo>
                <a:lnTo>
                  <a:pt x="10002" y="1440201"/>
                </a:lnTo>
                <a:lnTo>
                  <a:pt x="20912" y="1412924"/>
                </a:lnTo>
                <a:lnTo>
                  <a:pt x="34551" y="1384739"/>
                </a:lnTo>
                <a:lnTo>
                  <a:pt x="50008" y="1358371"/>
                </a:lnTo>
                <a:lnTo>
                  <a:pt x="66373" y="1331095"/>
                </a:lnTo>
                <a:lnTo>
                  <a:pt x="81830" y="1303818"/>
                </a:lnTo>
                <a:lnTo>
                  <a:pt x="95468" y="1276542"/>
                </a:lnTo>
                <a:lnTo>
                  <a:pt x="106379" y="1250174"/>
                </a:lnTo>
                <a:lnTo>
                  <a:pt x="113653" y="1221988"/>
                </a:lnTo>
                <a:lnTo>
                  <a:pt x="117290" y="1193803"/>
                </a:lnTo>
                <a:lnTo>
                  <a:pt x="117290" y="1163799"/>
                </a:lnTo>
                <a:lnTo>
                  <a:pt x="115471" y="1132885"/>
                </a:lnTo>
                <a:lnTo>
                  <a:pt x="111834" y="1101972"/>
                </a:lnTo>
                <a:lnTo>
                  <a:pt x="107288" y="1071058"/>
                </a:lnTo>
                <a:lnTo>
                  <a:pt x="103651" y="1040145"/>
                </a:lnTo>
                <a:lnTo>
                  <a:pt x="100923" y="1009232"/>
                </a:lnTo>
                <a:lnTo>
                  <a:pt x="101833" y="980137"/>
                </a:lnTo>
                <a:lnTo>
                  <a:pt x="105470" y="951951"/>
                </a:lnTo>
                <a:lnTo>
                  <a:pt x="113653" y="924674"/>
                </a:lnTo>
                <a:lnTo>
                  <a:pt x="125473" y="901944"/>
                </a:lnTo>
                <a:lnTo>
                  <a:pt x="140929" y="880123"/>
                </a:lnTo>
                <a:lnTo>
                  <a:pt x="159113" y="861029"/>
                </a:lnTo>
                <a:lnTo>
                  <a:pt x="180025" y="841936"/>
                </a:lnTo>
                <a:lnTo>
                  <a:pt x="201847" y="824660"/>
                </a:lnTo>
                <a:lnTo>
                  <a:pt x="224577" y="807385"/>
                </a:lnTo>
                <a:lnTo>
                  <a:pt x="247307" y="790110"/>
                </a:lnTo>
                <a:lnTo>
                  <a:pt x="270038" y="772835"/>
                </a:lnTo>
                <a:lnTo>
                  <a:pt x="290950" y="754651"/>
                </a:lnTo>
                <a:lnTo>
                  <a:pt x="309135" y="733739"/>
                </a:lnTo>
                <a:lnTo>
                  <a:pt x="325500" y="713736"/>
                </a:lnTo>
                <a:lnTo>
                  <a:pt x="338229" y="691006"/>
                </a:lnTo>
                <a:lnTo>
                  <a:pt x="349140" y="666457"/>
                </a:lnTo>
                <a:lnTo>
                  <a:pt x="358232" y="640089"/>
                </a:lnTo>
                <a:lnTo>
                  <a:pt x="366415" y="612812"/>
                </a:lnTo>
                <a:lnTo>
                  <a:pt x="373689" y="585536"/>
                </a:lnTo>
                <a:lnTo>
                  <a:pt x="380963" y="557350"/>
                </a:lnTo>
                <a:lnTo>
                  <a:pt x="389146" y="530983"/>
                </a:lnTo>
                <a:lnTo>
                  <a:pt x="398238" y="504615"/>
                </a:lnTo>
                <a:lnTo>
                  <a:pt x="409149" y="480067"/>
                </a:lnTo>
                <a:lnTo>
                  <a:pt x="422787" y="458246"/>
                </a:lnTo>
                <a:lnTo>
                  <a:pt x="439152" y="438243"/>
                </a:lnTo>
                <a:lnTo>
                  <a:pt x="459155" y="421877"/>
                </a:lnTo>
                <a:lnTo>
                  <a:pt x="480977" y="408239"/>
                </a:lnTo>
                <a:lnTo>
                  <a:pt x="505525" y="397328"/>
                </a:lnTo>
                <a:lnTo>
                  <a:pt x="531893" y="388236"/>
                </a:lnTo>
                <a:lnTo>
                  <a:pt x="558260" y="380053"/>
                </a:lnTo>
                <a:lnTo>
                  <a:pt x="586446" y="372779"/>
                </a:lnTo>
                <a:lnTo>
                  <a:pt x="613722" y="365505"/>
                </a:lnTo>
                <a:lnTo>
                  <a:pt x="640999" y="357322"/>
                </a:lnTo>
                <a:lnTo>
                  <a:pt x="667366" y="348230"/>
                </a:lnTo>
                <a:lnTo>
                  <a:pt x="691915" y="337319"/>
                </a:lnTo>
                <a:lnTo>
                  <a:pt x="714645" y="324591"/>
                </a:lnTo>
                <a:lnTo>
                  <a:pt x="734648" y="308225"/>
                </a:lnTo>
                <a:lnTo>
                  <a:pt x="755560" y="290040"/>
                </a:lnTo>
                <a:lnTo>
                  <a:pt x="773745" y="269128"/>
                </a:lnTo>
                <a:lnTo>
                  <a:pt x="791020" y="247307"/>
                </a:lnTo>
                <a:lnTo>
                  <a:pt x="808295" y="224577"/>
                </a:lnTo>
                <a:lnTo>
                  <a:pt x="825570" y="201846"/>
                </a:lnTo>
                <a:lnTo>
                  <a:pt x="842845" y="180025"/>
                </a:lnTo>
                <a:lnTo>
                  <a:pt x="861939" y="159113"/>
                </a:lnTo>
                <a:lnTo>
                  <a:pt x="881032" y="140929"/>
                </a:lnTo>
                <a:lnTo>
                  <a:pt x="902854" y="125472"/>
                </a:lnTo>
                <a:lnTo>
                  <a:pt x="925584" y="113652"/>
                </a:lnTo>
                <a:lnTo>
                  <a:pt x="952861" y="105469"/>
                </a:lnTo>
                <a:lnTo>
                  <a:pt x="981047" y="101832"/>
                </a:lnTo>
                <a:lnTo>
                  <a:pt x="1010141" y="100923"/>
                </a:lnTo>
                <a:lnTo>
                  <a:pt x="1041054" y="103651"/>
                </a:lnTo>
                <a:lnTo>
                  <a:pt x="1071968" y="107288"/>
                </a:lnTo>
                <a:lnTo>
                  <a:pt x="1102882" y="111834"/>
                </a:lnTo>
                <a:lnTo>
                  <a:pt x="1133795" y="115471"/>
                </a:lnTo>
                <a:lnTo>
                  <a:pt x="1164708" y="117289"/>
                </a:lnTo>
                <a:lnTo>
                  <a:pt x="1194713" y="117289"/>
                </a:lnTo>
                <a:lnTo>
                  <a:pt x="1222899" y="113652"/>
                </a:lnTo>
                <a:lnTo>
                  <a:pt x="1251085" y="106378"/>
                </a:lnTo>
                <a:lnTo>
                  <a:pt x="1278361" y="95468"/>
                </a:lnTo>
                <a:lnTo>
                  <a:pt x="1305637" y="80920"/>
                </a:lnTo>
                <a:lnTo>
                  <a:pt x="1332914" y="66373"/>
                </a:lnTo>
                <a:lnTo>
                  <a:pt x="1360190" y="50007"/>
                </a:lnTo>
                <a:lnTo>
                  <a:pt x="1386558" y="34550"/>
                </a:lnTo>
                <a:lnTo>
                  <a:pt x="1414744" y="20912"/>
                </a:lnTo>
                <a:lnTo>
                  <a:pt x="1442020" y="10001"/>
                </a:lnTo>
                <a:lnTo>
                  <a:pt x="1470206" y="2727"/>
                </a:lnTo>
                <a:close/>
              </a:path>
            </a:pathLst>
          </a:custGeom>
          <a:solidFill>
            <a:schemeClr val="bg1"/>
          </a:solidFill>
          <a:effectLst>
            <a:outerShdw blurRad="50800" dist="38100" dir="5400000" algn="t" rotWithShape="0">
              <a:prstClr val="black">
                <a:alpha val="40000"/>
              </a:prstClr>
            </a:outerShdw>
          </a:effectLst>
        </p:spPr>
      </p:pic>
      <p:pic>
        <p:nvPicPr>
          <p:cNvPr id="7" name="Picture 6" descr="A row of colored pencils&#10;&#10;Description automatically generated">
            <a:extLst>
              <a:ext uri="{FF2B5EF4-FFF2-40B4-BE49-F238E27FC236}">
                <a16:creationId xmlns:a16="http://schemas.microsoft.com/office/drawing/2014/main" id="{485BFE6D-58AC-4A7E-89A2-5502F63118A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13248" y="4531693"/>
            <a:ext cx="5498841" cy="2233904"/>
          </a:xfrm>
          <a:prstGeom prst="rect">
            <a:avLst/>
          </a:prstGeom>
        </p:spPr>
      </p:pic>
      <p:pic>
        <p:nvPicPr>
          <p:cNvPr id="5" name="Picture 4">
            <a:extLst>
              <a:ext uri="{FF2B5EF4-FFF2-40B4-BE49-F238E27FC236}">
                <a16:creationId xmlns:a16="http://schemas.microsoft.com/office/drawing/2014/main" id="{5E14CD2F-5D4D-49A8-968C-E3CE12893300}"/>
              </a:ext>
            </a:extLst>
          </p:cNvPr>
          <p:cNvPicPr preferRelativeResize="0">
            <a:picLocks/>
          </p:cNvPicPr>
          <p:nvPr/>
        </p:nvPicPr>
        <p:blipFill>
          <a:blip r:embed="rId5"/>
          <a:stretch>
            <a:fillRect/>
          </a:stretch>
        </p:blipFill>
        <p:spPr>
          <a:xfrm>
            <a:off x="7994943" y="1643634"/>
            <a:ext cx="2935224" cy="3822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Graphical user interface, application&#10;&#10;Description automatically generated">
            <a:extLst>
              <a:ext uri="{FF2B5EF4-FFF2-40B4-BE49-F238E27FC236}">
                <a16:creationId xmlns:a16="http://schemas.microsoft.com/office/drawing/2014/main" id="{E7150D34-BB72-47F1-B5A2-B6A11718B316}"/>
              </a:ext>
            </a:extLst>
          </p:cNvPr>
          <p:cNvPicPr>
            <a:picLocks noChangeAspect="1"/>
          </p:cNvPicPr>
          <p:nvPr/>
        </p:nvPicPr>
        <p:blipFill rotWithShape="1">
          <a:blip r:embed="rId6"/>
          <a:srcRect l="27474" t="23586" r="40995" b="1103"/>
          <a:stretch/>
        </p:blipFill>
        <p:spPr>
          <a:xfrm>
            <a:off x="8416624" y="2299424"/>
            <a:ext cx="2931345" cy="3819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picture containing text, writing implement, stationary, marker&#10;&#10;Description automatically generated">
            <a:extLst>
              <a:ext uri="{FF2B5EF4-FFF2-40B4-BE49-F238E27FC236}">
                <a16:creationId xmlns:a16="http://schemas.microsoft.com/office/drawing/2014/main" id="{87E5AA2F-5226-4BCA-8C6B-A394E6BA962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910501" y="2127974"/>
            <a:ext cx="2598283" cy="2043709"/>
          </a:xfrm>
          <a:prstGeom prst="rect">
            <a:avLst/>
          </a:prstGeom>
        </p:spPr>
      </p:pic>
      <p:pic>
        <p:nvPicPr>
          <p:cNvPr id="13" name="Picture 12">
            <a:extLst>
              <a:ext uri="{FF2B5EF4-FFF2-40B4-BE49-F238E27FC236}">
                <a16:creationId xmlns:a16="http://schemas.microsoft.com/office/drawing/2014/main" id="{A22DD9F7-1258-DD59-911E-FC06C7B21E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37017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9CFB8C4-2AF9-4DCA-806A-7C980BCAE624}"/>
              </a:ext>
            </a:extLst>
          </p:cNvPr>
          <p:cNvSpPr txBox="1"/>
          <p:nvPr/>
        </p:nvSpPr>
        <p:spPr>
          <a:xfrm>
            <a:off x="6898829" y="848011"/>
            <a:ext cx="609600" cy="931229"/>
          </a:xfrm>
          <a:prstGeom prst="rect">
            <a:avLst/>
          </a:prstGeom>
          <a:solidFill>
            <a:srgbClr val="FFFFFF"/>
          </a:solidFill>
        </p:spPr>
        <p:txBody>
          <a:bodyPr wrap="square" rtlCol="0">
            <a:spAutoFit/>
          </a:bodyPr>
          <a:lstStyle/>
          <a:p>
            <a:endParaRPr lang="en-US" dirty="0"/>
          </a:p>
        </p:txBody>
      </p:sp>
      <p:sp>
        <p:nvSpPr>
          <p:cNvPr id="2" name="Title 7">
            <a:extLst>
              <a:ext uri="{FF2B5EF4-FFF2-40B4-BE49-F238E27FC236}">
                <a16:creationId xmlns:a16="http://schemas.microsoft.com/office/drawing/2014/main" id="{868582D6-F208-4670-85A8-251D46EBD4E0}"/>
              </a:ext>
            </a:extLst>
          </p:cNvPr>
          <p:cNvSpPr txBox="1">
            <a:spLocks/>
          </p:cNvSpPr>
          <p:nvPr/>
        </p:nvSpPr>
        <p:spPr>
          <a:xfrm>
            <a:off x="1239480" y="431409"/>
            <a:ext cx="10720873" cy="1226908"/>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HIGHLIGHTER ACTIVITY</a:t>
            </a:r>
          </a:p>
          <a:p>
            <a:pPr algn="ctr"/>
            <a:r>
              <a:rPr lang="en-US" sz="36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IDENTIFY EACH PART OF A PARAGRAPH</a:t>
            </a:r>
          </a:p>
        </p:txBody>
      </p:sp>
      <p:sp>
        <p:nvSpPr>
          <p:cNvPr id="3" name="TextBox 2">
            <a:extLst>
              <a:ext uri="{FF2B5EF4-FFF2-40B4-BE49-F238E27FC236}">
                <a16:creationId xmlns:a16="http://schemas.microsoft.com/office/drawing/2014/main" id="{7E4D0251-0EE2-4C30-9CD5-F39F0BFE8BEF}"/>
              </a:ext>
            </a:extLst>
          </p:cNvPr>
          <p:cNvSpPr txBox="1"/>
          <p:nvPr/>
        </p:nvSpPr>
        <p:spPr>
          <a:xfrm>
            <a:off x="4380355" y="5190671"/>
            <a:ext cx="4419600" cy="1569660"/>
          </a:xfrm>
          <a:prstGeom prst="rect">
            <a:avLst/>
          </a:prstGeom>
          <a:solidFill>
            <a:schemeClr val="bg1"/>
          </a:solidFill>
          <a:ln w="25400">
            <a:solidFill>
              <a:schemeClr val="tx1"/>
            </a:solidFill>
          </a:ln>
          <a:effectLst/>
        </p:spPr>
        <p:txBody>
          <a:bodyPr wrap="square" rtlCol="0">
            <a:spAutoFit/>
          </a:bodyPr>
          <a:lstStyle/>
          <a:p>
            <a:pPr algn="ctr"/>
            <a:r>
              <a:rPr lang="en-US" sz="2400" u="sng" dirty="0">
                <a:ea typeface="PBCoffeeCake" panose="02000603000000000000" pitchFamily="2" charset="0"/>
                <a:cs typeface="Gisha" panose="020B0502040204020203" pitchFamily="34" charset="-79"/>
              </a:rPr>
              <a:t>“C” Paragraph Key</a:t>
            </a:r>
          </a:p>
          <a:p>
            <a:pPr algn="ctr"/>
            <a:r>
              <a:rPr lang="en-US" sz="2400" dirty="0">
                <a:solidFill>
                  <a:srgbClr val="C00000"/>
                </a:solidFill>
                <a:ea typeface="PBCoffeeCake" panose="02000603000000000000" pitchFamily="2" charset="0"/>
                <a:cs typeface="Gisha" panose="020B0502040204020203" pitchFamily="34" charset="-79"/>
              </a:rPr>
              <a:t>Summary</a:t>
            </a:r>
          </a:p>
          <a:p>
            <a:pPr algn="ctr"/>
            <a:r>
              <a:rPr lang="en-US" sz="2400" dirty="0">
                <a:solidFill>
                  <a:srgbClr val="7030A0"/>
                </a:solidFill>
                <a:ea typeface="PBCoffeeCake" panose="02000603000000000000" pitchFamily="2" charset="0"/>
                <a:cs typeface="Gisha" panose="020B0502040204020203" pitchFamily="34" charset="-79"/>
              </a:rPr>
              <a:t>Restate 3 topics</a:t>
            </a:r>
          </a:p>
          <a:p>
            <a:pPr algn="ctr"/>
            <a:r>
              <a:rPr lang="en-US" sz="2400" dirty="0">
                <a:solidFill>
                  <a:srgbClr val="00B050"/>
                </a:solidFill>
                <a:ea typeface="PBCoffeeCake" panose="02000603000000000000" pitchFamily="2" charset="0"/>
                <a:cs typeface="Gisha" panose="020B0502040204020203" pitchFamily="34" charset="-79"/>
              </a:rPr>
              <a:t>Thought or feeling</a:t>
            </a:r>
            <a:endParaRPr lang="en-US" sz="2400" dirty="0">
              <a:solidFill>
                <a:srgbClr val="00B050"/>
              </a:solidFill>
              <a:ea typeface="PBCoffeeCake" panose="02000603000000000000" pitchFamily="2" charset="0"/>
            </a:endParaRPr>
          </a:p>
        </p:txBody>
      </p:sp>
      <p:pic>
        <p:nvPicPr>
          <p:cNvPr id="5" name="Picture 4" descr="Graphical user interface, text, application&#10;&#10;Description automatically generated">
            <a:extLst>
              <a:ext uri="{FF2B5EF4-FFF2-40B4-BE49-F238E27FC236}">
                <a16:creationId xmlns:a16="http://schemas.microsoft.com/office/drawing/2014/main" id="{6AFB3801-5515-43B5-AF90-FE05370E6941}"/>
              </a:ext>
            </a:extLst>
          </p:cNvPr>
          <p:cNvPicPr>
            <a:picLocks noChangeAspect="1"/>
          </p:cNvPicPr>
          <p:nvPr/>
        </p:nvPicPr>
        <p:blipFill rotWithShape="1">
          <a:blip r:embed="rId2"/>
          <a:srcRect l="25791" t="51192" r="37959" b="34497"/>
          <a:stretch/>
        </p:blipFill>
        <p:spPr>
          <a:xfrm>
            <a:off x="2985908" y="3428388"/>
            <a:ext cx="7214661" cy="1553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CB5E9B7B-FA5C-4736-BB8C-6CE237559304}"/>
              </a:ext>
            </a:extLst>
          </p:cNvPr>
          <p:cNvSpPr txBox="1"/>
          <p:nvPr/>
        </p:nvSpPr>
        <p:spPr>
          <a:xfrm>
            <a:off x="2000781" y="1738287"/>
            <a:ext cx="9188996" cy="1569660"/>
          </a:xfrm>
          <a:prstGeom prst="rect">
            <a:avLst/>
          </a:prstGeom>
          <a:noFill/>
        </p:spPr>
        <p:txBody>
          <a:bodyPr wrap="square" rtlCol="0">
            <a:spAutoFit/>
          </a:bodyPr>
          <a:lstStyle/>
          <a:p>
            <a:r>
              <a:rPr lang="en-US" sz="2400" dirty="0">
                <a:solidFill>
                  <a:srgbClr val="E32D91"/>
                </a:solidFill>
                <a:effectLst>
                  <a:outerShdw blurRad="38100" dist="38100" dir="2700000" algn="tl">
                    <a:srgbClr val="000000">
                      <a:alpha val="43137"/>
                    </a:srgbClr>
                  </a:outerShdw>
                </a:effectLst>
              </a:rPr>
              <a:t>Directions:</a:t>
            </a:r>
          </a:p>
          <a:p>
            <a:pPr marL="285750" indent="-285750">
              <a:buFont typeface="Arial" panose="020B0604020202020204" pitchFamily="34" charset="0"/>
              <a:buChar char="•"/>
            </a:pPr>
            <a:r>
              <a:rPr lang="en-US" sz="2400" dirty="0"/>
              <a:t>Provide students with the key</a:t>
            </a:r>
          </a:p>
          <a:p>
            <a:pPr marL="285750" indent="-285750">
              <a:buFont typeface="Arial" panose="020B0604020202020204" pitchFamily="34" charset="0"/>
              <a:buChar char="•"/>
            </a:pPr>
            <a:r>
              <a:rPr lang="en-US" sz="2400" dirty="0"/>
              <a:t>Model highlighting the class essay</a:t>
            </a:r>
          </a:p>
          <a:p>
            <a:pPr marL="285750" indent="-285750">
              <a:buFont typeface="Arial" panose="020B0604020202020204" pitchFamily="34" charset="0"/>
              <a:buChar char="•"/>
            </a:pPr>
            <a:r>
              <a:rPr lang="en-US" sz="2400" dirty="0"/>
              <a:t>Students self-assess their own paragraphs by color-coding</a:t>
            </a:r>
          </a:p>
        </p:txBody>
      </p:sp>
      <p:pic>
        <p:nvPicPr>
          <p:cNvPr id="10" name="Picture 9">
            <a:extLst>
              <a:ext uri="{FF2B5EF4-FFF2-40B4-BE49-F238E27FC236}">
                <a16:creationId xmlns:a16="http://schemas.microsoft.com/office/drawing/2014/main" id="{6A5C1286-ADD3-A7FB-F5B2-56D671D30F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3234322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CFC9E328-10FA-2E46-4BE3-3F729B52354A}"/>
              </a:ext>
            </a:extLst>
          </p:cNvPr>
          <p:cNvSpPr txBox="1">
            <a:spLocks/>
          </p:cNvSpPr>
          <p:nvPr/>
        </p:nvSpPr>
        <p:spPr>
          <a:xfrm>
            <a:off x="608616" y="148875"/>
            <a:ext cx="11978640" cy="1226908"/>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HIGHLIGHTER ACTIVITY</a:t>
            </a:r>
          </a:p>
          <a:p>
            <a:pPr algn="ctr"/>
            <a:r>
              <a:rPr lang="en-US" sz="36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ANALYZE USE </a:t>
            </a:r>
          </a:p>
          <a:p>
            <a:pPr algn="ctr"/>
            <a:r>
              <a:rPr lang="en-US" sz="36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OF ELABORATIVE TECHNIQUES</a:t>
            </a:r>
          </a:p>
        </p:txBody>
      </p:sp>
      <p:pic>
        <p:nvPicPr>
          <p:cNvPr id="5" name="Content Placeholder 5" descr="Graphical user interface, application, Word&#10;&#10;Description automatically generated">
            <a:extLst>
              <a:ext uri="{FF2B5EF4-FFF2-40B4-BE49-F238E27FC236}">
                <a16:creationId xmlns:a16="http://schemas.microsoft.com/office/drawing/2014/main" id="{45F77EA7-B9AD-20BB-67F5-C0F740365980}"/>
              </a:ext>
            </a:extLst>
          </p:cNvPr>
          <p:cNvPicPr>
            <a:picLocks noChangeAspect="1"/>
          </p:cNvPicPr>
          <p:nvPr/>
        </p:nvPicPr>
        <p:blipFill rotWithShape="1">
          <a:blip r:embed="rId3"/>
          <a:srcRect l="30349" t="61664" r="43338" b="22337"/>
          <a:stretch/>
        </p:blipFill>
        <p:spPr>
          <a:xfrm>
            <a:off x="2943597" y="4287587"/>
            <a:ext cx="7301632" cy="2421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 name="Group 6">
            <a:extLst>
              <a:ext uri="{FF2B5EF4-FFF2-40B4-BE49-F238E27FC236}">
                <a16:creationId xmlns:a16="http://schemas.microsoft.com/office/drawing/2014/main" id="{D39B32D1-7B77-1795-E3D0-D3CD12EB837D}"/>
              </a:ext>
            </a:extLst>
          </p:cNvPr>
          <p:cNvGrpSpPr/>
          <p:nvPr/>
        </p:nvGrpSpPr>
        <p:grpSpPr>
          <a:xfrm>
            <a:off x="1469957" y="2287625"/>
            <a:ext cx="10260500" cy="1631216"/>
            <a:chOff x="1283978" y="2287625"/>
            <a:chExt cx="10260500" cy="1631216"/>
          </a:xfrm>
        </p:grpSpPr>
        <p:sp>
          <p:nvSpPr>
            <p:cNvPr id="4" name="TextBox 3">
              <a:extLst>
                <a:ext uri="{FF2B5EF4-FFF2-40B4-BE49-F238E27FC236}">
                  <a16:creationId xmlns:a16="http://schemas.microsoft.com/office/drawing/2014/main" id="{5204E0C4-A720-1602-F1A8-F08F2971AEB0}"/>
                </a:ext>
              </a:extLst>
            </p:cNvPr>
            <p:cNvSpPr txBox="1"/>
            <p:nvPr/>
          </p:nvSpPr>
          <p:spPr>
            <a:xfrm>
              <a:off x="1283978" y="2287625"/>
              <a:ext cx="4950684" cy="1631216"/>
            </a:xfrm>
            <a:prstGeom prst="rect">
              <a:avLst/>
            </a:prstGeom>
            <a:noFill/>
          </p:spPr>
          <p:txBody>
            <a:bodyPr wrap="square" rtlCol="0">
              <a:spAutoFit/>
            </a:bodyPr>
            <a:lstStyle/>
            <a:p>
              <a:r>
                <a:rPr lang="en-US" sz="2000" dirty="0">
                  <a:solidFill>
                    <a:srgbClr val="E32D91"/>
                  </a:solidFill>
                  <a:effectLst>
                    <a:outerShdw blurRad="38100" dist="38100" dir="2700000" algn="tl">
                      <a:srgbClr val="000000">
                        <a:alpha val="43137"/>
                      </a:srgbClr>
                    </a:outerShdw>
                  </a:effectLst>
                </a:rPr>
                <a:t>Directions:</a:t>
              </a:r>
            </a:p>
            <a:p>
              <a:pPr marL="285750" indent="-285750">
                <a:buFont typeface="Arial" panose="020B0604020202020204" pitchFamily="34" charset="0"/>
                <a:buChar char="•"/>
              </a:pPr>
              <a:r>
                <a:rPr lang="en-US" sz="2000" dirty="0"/>
                <a:t>Provide students with the key</a:t>
              </a:r>
            </a:p>
            <a:p>
              <a:pPr marL="285750" indent="-285750">
                <a:buFont typeface="Arial" panose="020B0604020202020204" pitchFamily="34" charset="0"/>
                <a:buChar char="•"/>
              </a:pPr>
              <a:r>
                <a:rPr lang="en-US" sz="2000" dirty="0"/>
                <a:t>Model highlighting the class essay</a:t>
              </a:r>
            </a:p>
            <a:p>
              <a:pPr marL="285750" indent="-285750">
                <a:buFont typeface="Arial" panose="020B0604020202020204" pitchFamily="34" charset="0"/>
                <a:buChar char="•"/>
              </a:pPr>
              <a:r>
                <a:rPr lang="en-US" sz="2000" dirty="0"/>
                <a:t>Students self-assess their own paragraphs by color-coding</a:t>
              </a:r>
            </a:p>
          </p:txBody>
        </p:sp>
        <p:sp>
          <p:nvSpPr>
            <p:cNvPr id="6" name="TextBox 5">
              <a:extLst>
                <a:ext uri="{FF2B5EF4-FFF2-40B4-BE49-F238E27FC236}">
                  <a16:creationId xmlns:a16="http://schemas.microsoft.com/office/drawing/2014/main" id="{EFA480A7-D9A2-DFB8-56BA-F1CC1509F7EB}"/>
                </a:ext>
              </a:extLst>
            </p:cNvPr>
            <p:cNvSpPr txBox="1"/>
            <p:nvPr/>
          </p:nvSpPr>
          <p:spPr>
            <a:xfrm>
              <a:off x="7124878" y="2349181"/>
              <a:ext cx="4419600" cy="1569660"/>
            </a:xfrm>
            <a:prstGeom prst="rect">
              <a:avLst/>
            </a:prstGeom>
            <a:solidFill>
              <a:schemeClr val="bg1"/>
            </a:solidFill>
            <a:ln w="25400">
              <a:solidFill>
                <a:schemeClr val="tx1"/>
              </a:solidFill>
            </a:ln>
            <a:effectLst/>
          </p:spPr>
          <p:txBody>
            <a:bodyPr wrap="square" rtlCol="0">
              <a:spAutoFit/>
            </a:bodyPr>
            <a:lstStyle/>
            <a:p>
              <a:pPr algn="ctr"/>
              <a:r>
                <a:rPr lang="en-US" sz="2400" u="sng" dirty="0">
                  <a:ea typeface="PBCoffeeCake" panose="02000603000000000000" pitchFamily="2" charset="0"/>
                  <a:cs typeface="Gisha" panose="020B0502040204020203" pitchFamily="34" charset="-79"/>
                </a:rPr>
                <a:t>T1, T2, T3</a:t>
              </a:r>
            </a:p>
            <a:p>
              <a:pPr algn="ctr"/>
              <a:r>
                <a:rPr lang="en-US" sz="2400" dirty="0">
                  <a:highlight>
                    <a:srgbClr val="00FFFF"/>
                  </a:highlight>
                  <a:ea typeface="PBCoffeeCake" panose="02000603000000000000" pitchFamily="2" charset="0"/>
                  <a:cs typeface="Gisha" panose="020B0502040204020203" pitchFamily="34" charset="-79"/>
                </a:rPr>
                <a:t>Quoted evidence</a:t>
              </a:r>
            </a:p>
            <a:p>
              <a:pPr algn="ctr"/>
              <a:r>
                <a:rPr lang="en-US" sz="2400" dirty="0">
                  <a:highlight>
                    <a:srgbClr val="00FF00"/>
                  </a:highlight>
                  <a:ea typeface="PBCoffeeCake" panose="02000603000000000000" pitchFamily="2" charset="0"/>
                  <a:cs typeface="Gisha" panose="020B0502040204020203" pitchFamily="34" charset="-79"/>
                </a:rPr>
                <a:t>Paraphrased evidence</a:t>
              </a:r>
            </a:p>
            <a:p>
              <a:pPr algn="ctr"/>
              <a:r>
                <a:rPr lang="en-US" sz="2400" dirty="0">
                  <a:highlight>
                    <a:srgbClr val="F196C8"/>
                  </a:highlight>
                  <a:ea typeface="PBCoffeeCake" panose="02000603000000000000" pitchFamily="2" charset="0"/>
                  <a:cs typeface="Gisha" panose="020B0502040204020203" pitchFamily="34" charset="-79"/>
                </a:rPr>
                <a:t>Own thoughts and ideas</a:t>
              </a:r>
              <a:endParaRPr lang="en-US" sz="2400" dirty="0">
                <a:highlight>
                  <a:srgbClr val="F196C8"/>
                </a:highlight>
                <a:ea typeface="PBCoffeeCake" panose="02000603000000000000" pitchFamily="2" charset="0"/>
              </a:endParaRPr>
            </a:p>
          </p:txBody>
        </p:sp>
      </p:grpSp>
      <p:pic>
        <p:nvPicPr>
          <p:cNvPr id="3" name="Picture 2">
            <a:extLst>
              <a:ext uri="{FF2B5EF4-FFF2-40B4-BE49-F238E27FC236}">
                <a16:creationId xmlns:a16="http://schemas.microsoft.com/office/drawing/2014/main" id="{99BB809D-5477-C01D-BE6D-D59E55CA9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28791576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D68F76E-B198-4D05-AD33-32004E0FCF8A}"/>
              </a:ext>
            </a:extLst>
          </p:cNvPr>
          <p:cNvSpPr txBox="1"/>
          <p:nvPr/>
        </p:nvSpPr>
        <p:spPr>
          <a:xfrm>
            <a:off x="6879779" y="848011"/>
            <a:ext cx="609600" cy="931229"/>
          </a:xfrm>
          <a:prstGeom prst="rect">
            <a:avLst/>
          </a:prstGeom>
          <a:solidFill>
            <a:srgbClr val="FFFFFF"/>
          </a:solidFill>
        </p:spPr>
        <p:txBody>
          <a:bodyPr wrap="square" rtlCol="0">
            <a:spAutoFit/>
          </a:bodyPr>
          <a:lstStyle/>
          <a:p>
            <a:endParaRPr lang="en-US" dirty="0"/>
          </a:p>
        </p:txBody>
      </p:sp>
      <p:sp>
        <p:nvSpPr>
          <p:cNvPr id="2" name="Title 7">
            <a:extLst>
              <a:ext uri="{FF2B5EF4-FFF2-40B4-BE49-F238E27FC236}">
                <a16:creationId xmlns:a16="http://schemas.microsoft.com/office/drawing/2014/main" id="{868582D6-F208-4670-85A8-251D46EBD4E0}"/>
              </a:ext>
            </a:extLst>
          </p:cNvPr>
          <p:cNvSpPr txBox="1">
            <a:spLocks/>
          </p:cNvSpPr>
          <p:nvPr/>
        </p:nvSpPr>
        <p:spPr>
          <a:xfrm>
            <a:off x="1254978" y="408807"/>
            <a:ext cx="10720873" cy="1226908"/>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HIGHLIGHTER ACTIVITY</a:t>
            </a:r>
          </a:p>
          <a:p>
            <a:pPr algn="ctr"/>
            <a:r>
              <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CONVENTIONS</a:t>
            </a:r>
          </a:p>
        </p:txBody>
      </p:sp>
      <p:sp>
        <p:nvSpPr>
          <p:cNvPr id="7" name="Content Placeholder 3">
            <a:extLst>
              <a:ext uri="{FF2B5EF4-FFF2-40B4-BE49-F238E27FC236}">
                <a16:creationId xmlns:a16="http://schemas.microsoft.com/office/drawing/2014/main" id="{7A3E3EEB-FB71-4B6D-955F-D70305E8AF8E}"/>
              </a:ext>
            </a:extLst>
          </p:cNvPr>
          <p:cNvSpPr txBox="1">
            <a:spLocks/>
          </p:cNvSpPr>
          <p:nvPr/>
        </p:nvSpPr>
        <p:spPr>
          <a:xfrm>
            <a:off x="1114202" y="1977026"/>
            <a:ext cx="5765577" cy="3691207"/>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Clr>
                <a:srgbClr val="83992A"/>
              </a:buClr>
              <a:buNone/>
              <a:defRPr/>
            </a:pPr>
            <a:r>
              <a:rPr lang="en-US" sz="2400" dirty="0">
                <a:solidFill>
                  <a:srgbClr val="E32D91"/>
                </a:solidFill>
                <a:effectLst>
                  <a:outerShdw blurRad="38100" dist="38100" dir="2700000" algn="tl">
                    <a:srgbClr val="000000">
                      <a:alpha val="43137"/>
                    </a:srgbClr>
                  </a:outerShdw>
                </a:effectLst>
              </a:rPr>
              <a:t>Directions:</a:t>
            </a:r>
          </a:p>
          <a:p>
            <a:pPr marL="742950" marR="0" lvl="0" indent="-742950" algn="l" defTabSz="457200" rtl="0" eaLnBrk="1" fontAlgn="auto" latinLnBrk="0" hangingPunct="1">
              <a:lnSpc>
                <a:spcPct val="100000"/>
              </a:lnSpc>
              <a:spcBef>
                <a:spcPct val="20000"/>
              </a:spcBef>
              <a:spcAft>
                <a:spcPts val="600"/>
              </a:spcAft>
              <a:buClr>
                <a:srgbClr val="83992A"/>
              </a:buClr>
              <a:buSzPct val="115000"/>
              <a:buFont typeface="+mj-lt"/>
              <a:buAutoNum type="arabicPeriod"/>
              <a:tabLst/>
              <a:defRPr/>
            </a:pPr>
            <a:r>
              <a:rPr kumimoji="0" lang="en-US" sz="20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Have students write a paragraph.</a:t>
            </a:r>
          </a:p>
          <a:p>
            <a:pPr marL="742950" marR="0" lvl="0" indent="-742950" algn="l" defTabSz="457200" rtl="0" eaLnBrk="1" fontAlgn="auto" latinLnBrk="0" hangingPunct="1">
              <a:lnSpc>
                <a:spcPct val="100000"/>
              </a:lnSpc>
              <a:spcBef>
                <a:spcPct val="20000"/>
              </a:spcBef>
              <a:spcAft>
                <a:spcPts val="600"/>
              </a:spcAft>
              <a:buClr>
                <a:srgbClr val="83992A"/>
              </a:buClr>
              <a:buSzPct val="115000"/>
              <a:buFont typeface="+mj-lt"/>
              <a:buAutoNum type="arabicPeriod"/>
              <a:tabLst/>
              <a:defRPr/>
            </a:pPr>
            <a:r>
              <a:rPr kumimoji="0" lang="en-US" sz="20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Write color-code key on board</a:t>
            </a:r>
            <a:r>
              <a:rPr kumimoji="0" lang="en-US"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a:t>
            </a:r>
          </a:p>
          <a:p>
            <a:pPr lvl="2">
              <a:buClr>
                <a:srgbClr val="83992A"/>
              </a:buClr>
              <a:defRPr/>
            </a:pPr>
            <a:r>
              <a:rPr kumimoji="0" lang="en-US"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Indent space – yellow</a:t>
            </a:r>
          </a:p>
          <a:p>
            <a:pPr lvl="2">
              <a:buClr>
                <a:srgbClr val="83992A"/>
              </a:buClr>
              <a:defRPr/>
            </a:pPr>
            <a:r>
              <a:rPr kumimoji="0" lang="en-US"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Capitalization – purple</a:t>
            </a:r>
          </a:p>
          <a:p>
            <a:pPr lvl="2">
              <a:buClr>
                <a:srgbClr val="83992A"/>
              </a:buClr>
              <a:defRPr/>
            </a:pPr>
            <a:r>
              <a:rPr kumimoji="0" lang="en-US"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Punctuation – blue</a:t>
            </a:r>
          </a:p>
          <a:p>
            <a:pPr marL="742950" marR="0" lvl="0" indent="-742950" algn="l" defTabSz="457200" rtl="0" eaLnBrk="1" fontAlgn="auto" latinLnBrk="0" hangingPunct="1">
              <a:lnSpc>
                <a:spcPct val="100000"/>
              </a:lnSpc>
              <a:spcBef>
                <a:spcPct val="20000"/>
              </a:spcBef>
              <a:spcAft>
                <a:spcPts val="600"/>
              </a:spcAft>
              <a:buClr>
                <a:srgbClr val="83992A"/>
              </a:buClr>
              <a:buSzPct val="115000"/>
              <a:buFont typeface="+mj-lt"/>
              <a:buAutoNum type="arabicPeriod"/>
              <a:tabLst/>
              <a:defRPr/>
            </a:pPr>
            <a:r>
              <a:rPr kumimoji="0" lang="en-US" sz="20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Have them highlight, then discuss.</a:t>
            </a:r>
          </a:p>
          <a:p>
            <a:pPr marL="742950" marR="0" lvl="0" indent="-742950" algn="l" defTabSz="457200" rtl="0" eaLnBrk="1" fontAlgn="auto" latinLnBrk="0" hangingPunct="1">
              <a:lnSpc>
                <a:spcPct val="100000"/>
              </a:lnSpc>
              <a:spcBef>
                <a:spcPct val="20000"/>
              </a:spcBef>
              <a:spcAft>
                <a:spcPts val="600"/>
              </a:spcAft>
              <a:buClr>
                <a:srgbClr val="83992A"/>
              </a:buClr>
              <a:buSzPct val="115000"/>
              <a:buFont typeface="+mj-lt"/>
              <a:buAutoNum type="arabicPeriod"/>
              <a:tabLst/>
              <a:defRPr/>
            </a:pPr>
            <a:r>
              <a:rPr kumimoji="0" lang="en-US" sz="2000" b="0" i="0" u="none" strike="noStrike" kern="1200" cap="none" spc="0" normalizeH="0" baseline="0" noProof="0" dirty="0">
                <a:ln>
                  <a:noFill/>
                </a:ln>
                <a:solidFill>
                  <a:sysClr val="windowText" lastClr="000000">
                    <a:lumMod val="85000"/>
                    <a:lumOff val="15000"/>
                  </a:sysClr>
                </a:solidFill>
                <a:effectLst/>
                <a:uLnTx/>
                <a:uFillTx/>
                <a:cs typeface="Times New Roman" panose="02020603050405020304" pitchFamily="18" charset="0"/>
              </a:rPr>
              <a:t>Repeat as they write each paragraph. </a:t>
            </a:r>
          </a:p>
        </p:txBody>
      </p:sp>
      <p:pic>
        <p:nvPicPr>
          <p:cNvPr id="8" name="Content Placeholder 5" descr="intro pic.jpg">
            <a:extLst>
              <a:ext uri="{FF2B5EF4-FFF2-40B4-BE49-F238E27FC236}">
                <a16:creationId xmlns:a16="http://schemas.microsoft.com/office/drawing/2014/main" id="{C5B5BAB7-89CA-4C25-9385-0ACB1A51D23D}"/>
              </a:ext>
            </a:extLst>
          </p:cNvPr>
          <p:cNvPicPr>
            <a:picLocks noChangeAspect="1"/>
          </p:cNvPicPr>
          <p:nvPr/>
        </p:nvPicPr>
        <p:blipFill>
          <a:blip r:embed="rId2" cstate="print"/>
          <a:srcRect l="6579" t="5051" r="3509" b="71378"/>
          <a:stretch>
            <a:fillRect/>
          </a:stretch>
        </p:blipFill>
        <p:spPr>
          <a:xfrm>
            <a:off x="6390838" y="2880863"/>
            <a:ext cx="5662649" cy="2007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2F924583-693F-4FD3-83DE-25B505A62EE9}"/>
              </a:ext>
            </a:extLst>
          </p:cNvPr>
          <p:cNvSpPr txBox="1"/>
          <p:nvPr/>
        </p:nvSpPr>
        <p:spPr>
          <a:xfrm>
            <a:off x="6097512" y="5668233"/>
            <a:ext cx="609600" cy="931229"/>
          </a:xfrm>
          <a:prstGeom prst="rect">
            <a:avLst/>
          </a:prstGeom>
          <a:solidFill>
            <a:srgbClr val="FFFFFF"/>
          </a:solidFill>
        </p:spPr>
        <p:txBody>
          <a:bodyPr wrap="square" rtlCol="0">
            <a:spAutoFit/>
          </a:bodyPr>
          <a:lstStyle/>
          <a:p>
            <a:endParaRPr lang="en-US" dirty="0"/>
          </a:p>
        </p:txBody>
      </p:sp>
      <p:pic>
        <p:nvPicPr>
          <p:cNvPr id="9" name="Picture 8">
            <a:extLst>
              <a:ext uri="{FF2B5EF4-FFF2-40B4-BE49-F238E27FC236}">
                <a16:creationId xmlns:a16="http://schemas.microsoft.com/office/drawing/2014/main" id="{8B79DB30-B690-E705-973E-E5A600379A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5445903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D3F98C5-EBC4-458D-9445-C87EF5B68359}"/>
              </a:ext>
            </a:extLst>
          </p:cNvPr>
          <p:cNvSpPr txBox="1"/>
          <p:nvPr/>
        </p:nvSpPr>
        <p:spPr>
          <a:xfrm>
            <a:off x="6096000" y="5689208"/>
            <a:ext cx="609600" cy="931229"/>
          </a:xfrm>
          <a:prstGeom prst="rect">
            <a:avLst/>
          </a:prstGeom>
          <a:solidFill>
            <a:srgbClr val="FFFFFF"/>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203479C9-17F9-4988-90F1-4ECAE314484A}"/>
              </a:ext>
            </a:extLst>
          </p:cNvPr>
          <p:cNvSpPr txBox="1"/>
          <p:nvPr/>
        </p:nvSpPr>
        <p:spPr>
          <a:xfrm>
            <a:off x="6898829" y="848011"/>
            <a:ext cx="609600" cy="931229"/>
          </a:xfrm>
          <a:prstGeom prst="rect">
            <a:avLst/>
          </a:prstGeom>
          <a:solidFill>
            <a:srgbClr val="FFFFFF"/>
          </a:solidFill>
        </p:spPr>
        <p:txBody>
          <a:bodyPr wrap="square" rtlCol="0">
            <a:spAutoFit/>
          </a:bodyPr>
          <a:lstStyle/>
          <a:p>
            <a:endParaRPr lang="en-US" dirty="0"/>
          </a:p>
        </p:txBody>
      </p:sp>
      <p:sp>
        <p:nvSpPr>
          <p:cNvPr id="15" name="Title 7">
            <a:extLst>
              <a:ext uri="{FF2B5EF4-FFF2-40B4-BE49-F238E27FC236}">
                <a16:creationId xmlns:a16="http://schemas.microsoft.com/office/drawing/2014/main" id="{82EA5D74-70EC-4A07-BDF8-D33AE7FD2380}"/>
              </a:ext>
            </a:extLst>
          </p:cNvPr>
          <p:cNvSpPr txBox="1">
            <a:spLocks/>
          </p:cNvSpPr>
          <p:nvPr/>
        </p:nvSpPr>
        <p:spPr>
          <a:xfrm>
            <a:off x="1235361" y="403098"/>
            <a:ext cx="10720873" cy="860043"/>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CHECKLISTS</a:t>
            </a:r>
            <a:endParaRPr lang="en-US" sz="48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sp>
        <p:nvSpPr>
          <p:cNvPr id="17" name="TextBox 16">
            <a:extLst>
              <a:ext uri="{FF2B5EF4-FFF2-40B4-BE49-F238E27FC236}">
                <a16:creationId xmlns:a16="http://schemas.microsoft.com/office/drawing/2014/main" id="{F98058DF-80C2-48C7-999C-63E4005932B2}"/>
              </a:ext>
            </a:extLst>
          </p:cNvPr>
          <p:cNvSpPr txBox="1"/>
          <p:nvPr/>
        </p:nvSpPr>
        <p:spPr>
          <a:xfrm>
            <a:off x="5424407" y="1719185"/>
            <a:ext cx="6654521" cy="4093428"/>
          </a:xfrm>
          <a:prstGeom prst="rect">
            <a:avLst/>
          </a:prstGeom>
          <a:noFill/>
        </p:spPr>
        <p:txBody>
          <a:bodyPr wrap="square" rtlCol="0">
            <a:spAutoFit/>
          </a:bodyPr>
          <a:lstStyle/>
          <a:p>
            <a:r>
              <a:rPr lang="en-US" sz="3200" b="1" dirty="0">
                <a:solidFill>
                  <a:srgbClr val="03D0C4"/>
                </a:solidFill>
                <a:effectLst>
                  <a:outerShdw blurRad="38100" dist="38100" dir="2700000" algn="tl">
                    <a:srgbClr val="000000">
                      <a:alpha val="43137"/>
                    </a:srgbClr>
                  </a:outerShdw>
                </a:effectLst>
              </a:rPr>
              <a:t>So Many Ways To Use:</a:t>
            </a:r>
          </a:p>
          <a:p>
            <a:pPr algn="ctr"/>
            <a:endParaRPr lang="en-US" sz="1200" b="1" dirty="0">
              <a:solidFill>
                <a:srgbClr val="03D0C4"/>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dirty="0">
                <a:solidFill>
                  <a:srgbClr val="E32D91"/>
                </a:solidFill>
              </a:rPr>
              <a:t>Self-assess </a:t>
            </a:r>
            <a:r>
              <a:rPr lang="en-US" sz="2400" dirty="0">
                <a:solidFill>
                  <a:srgbClr val="E32D91"/>
                </a:solidFill>
                <a:effectLst>
                  <a:outerShdw blurRad="38100" dist="38100" dir="2700000" algn="tl">
                    <a:srgbClr val="000000">
                      <a:alpha val="43137"/>
                    </a:srgbClr>
                  </a:outerShdw>
                </a:effectLst>
              </a:rPr>
              <a:t>part</a:t>
            </a:r>
            <a:r>
              <a:rPr lang="en-US" sz="2400" dirty="0">
                <a:solidFill>
                  <a:srgbClr val="E32D91"/>
                </a:solidFill>
              </a:rPr>
              <a:t> of an essay</a:t>
            </a:r>
          </a:p>
          <a:p>
            <a:pPr lvl="1"/>
            <a:r>
              <a:rPr lang="en-US" sz="2400" i="1" dirty="0"/>
              <a:t>Example: if students only wrote their introductions today, they would only use the introduction portion of the checklist.</a:t>
            </a:r>
          </a:p>
          <a:p>
            <a:pPr lvl="1"/>
            <a:endParaRPr lang="en-US" sz="1200" dirty="0"/>
          </a:p>
          <a:p>
            <a:pPr marL="342900" indent="-342900">
              <a:buFont typeface="Arial" panose="020B0604020202020204" pitchFamily="34" charset="0"/>
              <a:buChar char="•"/>
            </a:pPr>
            <a:r>
              <a:rPr lang="en-US" sz="2400" dirty="0">
                <a:solidFill>
                  <a:srgbClr val="E32D91"/>
                </a:solidFill>
              </a:rPr>
              <a:t>Self-assess an</a:t>
            </a:r>
            <a:r>
              <a:rPr lang="en-US" sz="2400" dirty="0">
                <a:solidFill>
                  <a:srgbClr val="E32D91"/>
                </a:solidFill>
                <a:effectLst>
                  <a:outerShdw blurRad="38100" dist="38100" dir="2700000" algn="tl">
                    <a:srgbClr val="000000">
                      <a:alpha val="43137"/>
                    </a:srgbClr>
                  </a:outerShdw>
                </a:effectLst>
              </a:rPr>
              <a:t> entire </a:t>
            </a:r>
            <a:r>
              <a:rPr lang="en-US" sz="2400" dirty="0">
                <a:solidFill>
                  <a:srgbClr val="E32D91"/>
                </a:solidFill>
              </a:rPr>
              <a:t>essay</a:t>
            </a:r>
          </a:p>
          <a:p>
            <a:pPr lvl="1"/>
            <a:r>
              <a:rPr lang="en-US" sz="2400" i="1" dirty="0"/>
              <a:t>Example: use during a revision day after an assessment.</a:t>
            </a:r>
          </a:p>
          <a:p>
            <a:pPr marL="342900" indent="-342900">
              <a:buFont typeface="Arial" panose="020B0604020202020204" pitchFamily="34" charset="0"/>
              <a:buChar char="•"/>
            </a:pPr>
            <a:endParaRPr lang="en-US" sz="1200" dirty="0">
              <a:solidFill>
                <a:srgbClr val="E32D91"/>
              </a:solidFill>
            </a:endParaRPr>
          </a:p>
          <a:p>
            <a:pPr marL="342900" indent="-342900">
              <a:buFont typeface="Arial" panose="020B0604020202020204" pitchFamily="34" charset="0"/>
              <a:buChar char="•"/>
            </a:pPr>
            <a:r>
              <a:rPr lang="en-US" sz="2400" dirty="0">
                <a:solidFill>
                  <a:srgbClr val="E32D91"/>
                </a:solidFill>
              </a:rPr>
              <a:t>Use as a guide </a:t>
            </a:r>
            <a:r>
              <a:rPr lang="en-US" sz="2400" b="1" dirty="0">
                <a:solidFill>
                  <a:srgbClr val="E32D91"/>
                </a:solidFill>
                <a:effectLst>
                  <a:outerShdw blurRad="38100" dist="38100" dir="2700000" algn="tl">
                    <a:srgbClr val="000000">
                      <a:alpha val="43137"/>
                    </a:srgbClr>
                  </a:outerShdw>
                </a:effectLst>
              </a:rPr>
              <a:t>while</a:t>
            </a:r>
            <a:r>
              <a:rPr lang="en-US" sz="2400" dirty="0">
                <a:solidFill>
                  <a:srgbClr val="E32D91"/>
                </a:solidFill>
              </a:rPr>
              <a:t> students are writing.</a:t>
            </a:r>
          </a:p>
        </p:txBody>
      </p:sp>
      <p:pic>
        <p:nvPicPr>
          <p:cNvPr id="18" name="Picture 17" descr="Graphical user interface, text, application&#10;&#10;Description automatically generated">
            <a:extLst>
              <a:ext uri="{FF2B5EF4-FFF2-40B4-BE49-F238E27FC236}">
                <a16:creationId xmlns:a16="http://schemas.microsoft.com/office/drawing/2014/main" id="{9660BAA3-87BE-463A-8B45-AA2661277215}"/>
              </a:ext>
            </a:extLst>
          </p:cNvPr>
          <p:cNvPicPr preferRelativeResize="0">
            <a:picLocks/>
          </p:cNvPicPr>
          <p:nvPr/>
        </p:nvPicPr>
        <p:blipFill rotWithShape="1">
          <a:blip r:embed="rId2"/>
          <a:srcRect l="27995" t="13822" r="40445" b="10728"/>
          <a:stretch/>
        </p:blipFill>
        <p:spPr>
          <a:xfrm>
            <a:off x="1525501" y="1212140"/>
            <a:ext cx="2898648" cy="3703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Graphical user interface, text, application, email&#10;&#10;Description automatically generated">
            <a:extLst>
              <a:ext uri="{FF2B5EF4-FFF2-40B4-BE49-F238E27FC236}">
                <a16:creationId xmlns:a16="http://schemas.microsoft.com/office/drawing/2014/main" id="{CD862711-85A1-A98C-C5D6-5066CA321385}"/>
              </a:ext>
            </a:extLst>
          </p:cNvPr>
          <p:cNvPicPr>
            <a:picLocks noChangeAspect="1"/>
          </p:cNvPicPr>
          <p:nvPr/>
        </p:nvPicPr>
        <p:blipFill rotWithShape="1">
          <a:blip r:embed="rId3"/>
          <a:srcRect l="25575" t="13430" r="38415" b="1642"/>
          <a:stretch/>
        </p:blipFill>
        <p:spPr>
          <a:xfrm>
            <a:off x="1773730" y="1673017"/>
            <a:ext cx="2900262" cy="3702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Graphical user interface, application&#10;&#10;Description automatically generated">
            <a:extLst>
              <a:ext uri="{FF2B5EF4-FFF2-40B4-BE49-F238E27FC236}">
                <a16:creationId xmlns:a16="http://schemas.microsoft.com/office/drawing/2014/main" id="{73C788C7-1BB3-A5AC-EDCF-F4DC666D006B}"/>
              </a:ext>
            </a:extLst>
          </p:cNvPr>
          <p:cNvPicPr preferRelativeResize="0">
            <a:picLocks/>
          </p:cNvPicPr>
          <p:nvPr/>
        </p:nvPicPr>
        <p:blipFill rotWithShape="1">
          <a:blip r:embed="rId4"/>
          <a:srcRect l="25725" t="12183" r="38415" b="2893"/>
          <a:stretch/>
        </p:blipFill>
        <p:spPr>
          <a:xfrm>
            <a:off x="2012102" y="2216747"/>
            <a:ext cx="2898648" cy="3703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descr="Graphical user interface, application, Word&#10;&#10;Description automatically generated">
            <a:extLst>
              <a:ext uri="{FF2B5EF4-FFF2-40B4-BE49-F238E27FC236}">
                <a16:creationId xmlns:a16="http://schemas.microsoft.com/office/drawing/2014/main" id="{015683F8-4C24-41B7-A141-32FE1D661915}"/>
              </a:ext>
            </a:extLst>
          </p:cNvPr>
          <p:cNvPicPr preferRelativeResize="0">
            <a:picLocks/>
          </p:cNvPicPr>
          <p:nvPr/>
        </p:nvPicPr>
        <p:blipFill rotWithShape="1">
          <a:blip r:embed="rId5"/>
          <a:srcRect l="27995" t="17224" r="40445" b="7325"/>
          <a:stretch/>
        </p:blipFill>
        <p:spPr>
          <a:xfrm>
            <a:off x="2407308" y="2755007"/>
            <a:ext cx="2898648" cy="3703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5E4BD674-336E-9EE5-AA58-331D3F5F86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002242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A3614-474B-CF95-BB7F-93DE4B60F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299CF759-7B02-5AD8-0CF6-01F38F68DFFE}"/>
              </a:ext>
            </a:extLst>
          </p:cNvPr>
          <p:cNvPicPr preferRelativeResize="0">
            <a:picLocks/>
          </p:cNvPicPr>
          <p:nvPr/>
        </p:nvPicPr>
        <p:blipFill>
          <a:blip r:embed="rId3"/>
          <a:stretch>
            <a:fillRect/>
          </a:stretch>
        </p:blipFill>
        <p:spPr>
          <a:xfrm>
            <a:off x="3895344" y="128016"/>
            <a:ext cx="8193024" cy="6291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Arrow: Right 3">
            <a:extLst>
              <a:ext uri="{FF2B5EF4-FFF2-40B4-BE49-F238E27FC236}">
                <a16:creationId xmlns:a16="http://schemas.microsoft.com/office/drawing/2014/main" id="{69AF1E68-7EB3-743F-7D00-CE2C43CC1DE6}"/>
              </a:ext>
            </a:extLst>
          </p:cNvPr>
          <p:cNvSpPr/>
          <p:nvPr/>
        </p:nvSpPr>
        <p:spPr>
          <a:xfrm>
            <a:off x="3076722" y="493776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5D914E7-0A0E-E353-562A-675A20848AB9}"/>
              </a:ext>
            </a:extLst>
          </p:cNvPr>
          <p:cNvSpPr txBox="1">
            <a:spLocks/>
          </p:cNvSpPr>
          <p:nvPr/>
        </p:nvSpPr>
        <p:spPr>
          <a:xfrm>
            <a:off x="1104899" y="669938"/>
            <a:ext cx="2682513" cy="774024"/>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03D0C4"/>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FAST</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GRADE 4-6 RUBRIC:</a:t>
            </a:r>
            <a:endParaRPr kumimoji="0" lang="en-US"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EXPOSITORY </a:t>
            </a:r>
          </a:p>
        </p:txBody>
      </p:sp>
    </p:spTree>
    <p:extLst>
      <p:ext uri="{BB962C8B-B14F-4D97-AF65-F5344CB8AC3E}">
        <p14:creationId xmlns:p14="http://schemas.microsoft.com/office/powerpoint/2010/main" val="24247006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518D8EA-02A6-4E16-9410-F45EFAC7869F}"/>
              </a:ext>
            </a:extLst>
          </p:cNvPr>
          <p:cNvSpPr txBox="1"/>
          <p:nvPr/>
        </p:nvSpPr>
        <p:spPr>
          <a:xfrm>
            <a:off x="6898829" y="848011"/>
            <a:ext cx="609600" cy="931229"/>
          </a:xfrm>
          <a:prstGeom prst="rect">
            <a:avLst/>
          </a:prstGeom>
          <a:solidFill>
            <a:srgbClr val="FFFFFF"/>
          </a:solidFill>
        </p:spPr>
        <p:txBody>
          <a:bodyPr wrap="square" rtlCol="0">
            <a:spAutoFit/>
          </a:bodyPr>
          <a:lstStyle/>
          <a:p>
            <a:endParaRPr lang="en-US" dirty="0"/>
          </a:p>
        </p:txBody>
      </p:sp>
      <p:sp>
        <p:nvSpPr>
          <p:cNvPr id="2" name="Content Placeholder 5">
            <a:extLst>
              <a:ext uri="{FF2B5EF4-FFF2-40B4-BE49-F238E27FC236}">
                <a16:creationId xmlns:a16="http://schemas.microsoft.com/office/drawing/2014/main" id="{BD6FCA00-6EA0-430C-B3CA-91B6719E6D08}"/>
              </a:ext>
            </a:extLst>
          </p:cNvPr>
          <p:cNvSpPr txBox="1">
            <a:spLocks/>
          </p:cNvSpPr>
          <p:nvPr/>
        </p:nvSpPr>
        <p:spPr>
          <a:xfrm>
            <a:off x="1647662" y="1803360"/>
            <a:ext cx="9901416" cy="4214760"/>
          </a:xfrm>
          <a:prstGeom prst="rect">
            <a:avLst/>
          </a:prstGeom>
          <a:solidFill>
            <a:schemeClr val="bg1"/>
          </a:solidFill>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83992A"/>
              </a:buClr>
              <a:buSzPct val="115000"/>
              <a:buNone/>
              <a:tabLst/>
              <a:defRPr/>
            </a:pPr>
            <a:r>
              <a:rPr kumimoji="0" lang="en-US"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cs typeface="Times New Roman" panose="02020603050405020304" pitchFamily="18" charset="0"/>
              </a:rPr>
              <a:t>Directions: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000" b="0" i="0" u="none" strike="noStrike" kern="1200" cap="none" spc="0" normalizeH="0" baseline="0" noProof="0" dirty="0">
                <a:ln>
                  <a:noFill/>
                </a:ln>
                <a:solidFill>
                  <a:schemeClr val="tx1"/>
                </a:solidFill>
                <a:effectLst/>
                <a:uLnTx/>
                <a:uFillTx/>
                <a:cs typeface="Times New Roman" panose="02020603050405020304" pitchFamily="18" charset="0"/>
              </a:rPr>
              <a:t>Read a text set and write a prompt on the board.</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000" b="0" i="0" u="none" strike="noStrike" kern="1200" cap="none" spc="0" normalizeH="0" baseline="0" noProof="0" dirty="0">
                <a:ln>
                  <a:noFill/>
                </a:ln>
                <a:solidFill>
                  <a:schemeClr val="tx1"/>
                </a:solidFill>
                <a:effectLst/>
                <a:uLnTx/>
                <a:uFillTx/>
                <a:cs typeface="Times New Roman" panose="02020603050405020304" pitchFamily="18" charset="0"/>
              </a:rPr>
              <a:t>Plan for the prompt under the document camera – think out loud.</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000" b="0" i="0" u="none" strike="noStrike" kern="1200" cap="none" spc="0" normalizeH="0" baseline="0" noProof="0" dirty="0">
                <a:ln>
                  <a:noFill/>
                </a:ln>
                <a:solidFill>
                  <a:srgbClr val="7030A0"/>
                </a:solidFill>
                <a:effectLst/>
                <a:uLnTx/>
                <a:uFillTx/>
                <a:cs typeface="Times New Roman" panose="02020603050405020304" pitchFamily="18" charset="0"/>
              </a:rPr>
              <a:t>Students plan for the same prompt (they can’t use your ideas) - set a timer.</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000" b="0" i="0" u="none" strike="noStrike" kern="1200" cap="none" spc="0" normalizeH="0" baseline="0" noProof="0" dirty="0">
                <a:ln>
                  <a:noFill/>
                </a:ln>
                <a:solidFill>
                  <a:schemeClr val="tx1"/>
                </a:solidFill>
                <a:effectLst/>
                <a:uLnTx/>
                <a:uFillTx/>
                <a:cs typeface="Times New Roman" panose="02020603050405020304" pitchFamily="18" charset="0"/>
              </a:rPr>
              <a:t>Write your introduction paragraph – think out loud.</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000" b="0" i="0" u="none" strike="noStrike" kern="1200" cap="none" spc="0" normalizeH="0" baseline="0" noProof="0" dirty="0">
                <a:ln>
                  <a:noFill/>
                </a:ln>
                <a:solidFill>
                  <a:srgbClr val="7030A0"/>
                </a:solidFill>
                <a:effectLst/>
                <a:uLnTx/>
                <a:uFillTx/>
                <a:cs typeface="Times New Roman" panose="02020603050405020304" pitchFamily="18" charset="0"/>
              </a:rPr>
              <a:t>Students write their introduction paragraph- set a timer.</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en-US" sz="2000" b="0" i="0" u="none" strike="noStrike" kern="1200" cap="none" spc="0" normalizeH="0" baseline="0" noProof="0" dirty="0">
                <a:ln>
                  <a:noFill/>
                </a:ln>
                <a:solidFill>
                  <a:schemeClr val="tx1"/>
                </a:solidFill>
                <a:effectLst/>
                <a:uLnTx/>
                <a:uFillTx/>
                <a:cs typeface="Times New Roman" panose="02020603050405020304" pitchFamily="18" charset="0"/>
              </a:rPr>
              <a:t>Write your T1/R1 paragraph under the document camera – think out loud.</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r>
              <a:rPr lang="en-US" sz="2000" dirty="0">
                <a:solidFill>
                  <a:schemeClr val="tx1"/>
                </a:solidFill>
                <a:cs typeface="Times New Roman" panose="02020603050405020304" pitchFamily="18" charset="0"/>
              </a:rPr>
              <a:t>Continue this process for the remainder of the essay.</a:t>
            </a:r>
            <a:endParaRPr kumimoji="0" lang="en-US" sz="2000" b="0" i="0" u="none" strike="noStrike" kern="1200" cap="none" spc="0" normalizeH="0" baseline="0" noProof="0" dirty="0">
              <a:ln>
                <a:noFill/>
              </a:ln>
              <a:solidFill>
                <a:schemeClr val="tx1"/>
              </a:solidFill>
              <a:effectLst/>
              <a:uLnTx/>
              <a:uFillTx/>
              <a:cs typeface="Times New Roman" panose="02020603050405020304" pitchFamily="18" charset="0"/>
            </a:endParaRP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sp>
        <p:nvSpPr>
          <p:cNvPr id="3" name="Title 7">
            <a:extLst>
              <a:ext uri="{FF2B5EF4-FFF2-40B4-BE49-F238E27FC236}">
                <a16:creationId xmlns:a16="http://schemas.microsoft.com/office/drawing/2014/main" id="{559D2003-E534-4849-BC08-9B2CC7B9B682}"/>
              </a:ext>
            </a:extLst>
          </p:cNvPr>
          <p:cNvSpPr txBox="1">
            <a:spLocks/>
          </p:cNvSpPr>
          <p:nvPr/>
        </p:nvSpPr>
        <p:spPr>
          <a:xfrm>
            <a:off x="1280338" y="462241"/>
            <a:ext cx="10720873" cy="732021"/>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YOU WRITE, THEY WRITE</a:t>
            </a:r>
          </a:p>
          <a:p>
            <a:pPr algn="ctr"/>
            <a:r>
              <a:rPr lang="en-US" sz="40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MODELING AND PACING PRACTICE</a:t>
            </a:r>
          </a:p>
          <a:p>
            <a:pPr algn="ctr"/>
            <a:endPar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grpSp>
        <p:nvGrpSpPr>
          <p:cNvPr id="9" name="Group 8">
            <a:extLst>
              <a:ext uri="{FF2B5EF4-FFF2-40B4-BE49-F238E27FC236}">
                <a16:creationId xmlns:a16="http://schemas.microsoft.com/office/drawing/2014/main" id="{AE6409A6-8A8B-4CA5-9155-BFB8B44EBE1A}"/>
              </a:ext>
            </a:extLst>
          </p:cNvPr>
          <p:cNvGrpSpPr/>
          <p:nvPr/>
        </p:nvGrpSpPr>
        <p:grpSpPr>
          <a:xfrm>
            <a:off x="4304403" y="5502714"/>
            <a:ext cx="4586456" cy="1338618"/>
            <a:chOff x="4039640" y="5502714"/>
            <a:chExt cx="4586456" cy="1338618"/>
          </a:xfrm>
        </p:grpSpPr>
        <p:sp>
          <p:nvSpPr>
            <p:cNvPr id="4" name="TextBox 3">
              <a:extLst>
                <a:ext uri="{FF2B5EF4-FFF2-40B4-BE49-F238E27FC236}">
                  <a16:creationId xmlns:a16="http://schemas.microsoft.com/office/drawing/2014/main" id="{A4BC1874-AF40-4E9F-A5B0-F27C864BA789}"/>
                </a:ext>
              </a:extLst>
            </p:cNvPr>
            <p:cNvSpPr txBox="1"/>
            <p:nvPr/>
          </p:nvSpPr>
          <p:spPr>
            <a:xfrm>
              <a:off x="5376276" y="5502714"/>
              <a:ext cx="3249820" cy="861774"/>
            </a:xfrm>
            <a:prstGeom prst="rect">
              <a:avLst/>
            </a:prstGeom>
            <a:solidFill>
              <a:schemeClr val="bg1"/>
            </a:solidFill>
            <a:ln w="38100">
              <a:noFill/>
            </a:ln>
          </p:spPr>
          <p:txBody>
            <a:bodyPr wrap="square" rtlCol="0">
              <a:spAutoFit/>
            </a:bodyPr>
            <a:lstStyle/>
            <a:p>
              <a:pPr marL="0" indent="0" algn="ctr" fontAlgn="auto">
                <a:buNone/>
              </a:pPr>
              <a:r>
                <a:rPr lang="en-US" dirty="0">
                  <a:solidFill>
                    <a:srgbClr val="E32D91"/>
                  </a:solidFill>
                  <a:effectLst>
                    <a:outerShdw blurRad="38100" dist="38100" dir="2700000" algn="tl">
                      <a:srgbClr val="000000">
                        <a:alpha val="43137"/>
                      </a:srgbClr>
                    </a:outerShdw>
                  </a:effectLst>
                  <a:cs typeface="Gisha" panose="020B0502040204020203" pitchFamily="34" charset="-79"/>
                </a:rPr>
                <a:t>Teaching Tip: </a:t>
              </a:r>
              <a:r>
                <a:rPr lang="en-US" sz="1600" dirty="0">
                  <a:cs typeface="Times New Roman" panose="02020603050405020304" pitchFamily="18" charset="0"/>
                </a:rPr>
                <a:t>Provide</a:t>
              </a:r>
              <a:r>
                <a:rPr lang="en-US" sz="1600" dirty="0">
                  <a:solidFill>
                    <a:srgbClr val="E32D91"/>
                  </a:solidFill>
                  <a:effectLst>
                    <a:outerShdw blurRad="38100" dist="38100" dir="2700000" algn="tl">
                      <a:srgbClr val="000000">
                        <a:alpha val="43137"/>
                      </a:srgbClr>
                    </a:outerShdw>
                  </a:effectLst>
                  <a:cs typeface="Times New Roman" panose="02020603050405020304" pitchFamily="18" charset="0"/>
                </a:rPr>
                <a:t> </a:t>
              </a:r>
              <a:r>
                <a:rPr lang="en-US" sz="1600" dirty="0">
                  <a:cs typeface="Times New Roman" panose="02020603050405020304" pitchFamily="18" charset="0"/>
                </a:rPr>
                <a:t>extended time for students with accommodations.</a:t>
              </a:r>
              <a:endParaRPr lang="en-US" sz="2000" dirty="0">
                <a:latin typeface="Times New Roman" panose="02020603050405020304" pitchFamily="18" charset="0"/>
                <a:cs typeface="Times New Roman" panose="02020603050405020304" pitchFamily="18" charset="0"/>
              </a:endParaRPr>
            </a:p>
          </p:txBody>
        </p:sp>
        <p:pic>
          <p:nvPicPr>
            <p:cNvPr id="5" name="Picture 4" descr="A picture containing person, hand, posing, arm&#10;&#10;Description automatically generated">
              <a:extLst>
                <a:ext uri="{FF2B5EF4-FFF2-40B4-BE49-F238E27FC236}">
                  <a16:creationId xmlns:a16="http://schemas.microsoft.com/office/drawing/2014/main" id="{E9D920EE-353F-4A80-9F26-BF2A4FDDE4A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039640" y="5719687"/>
              <a:ext cx="1682468" cy="1121645"/>
            </a:xfrm>
            <a:prstGeom prst="rect">
              <a:avLst/>
            </a:prstGeom>
          </p:spPr>
        </p:pic>
      </p:grpSp>
      <p:pic>
        <p:nvPicPr>
          <p:cNvPr id="11" name="Picture 10">
            <a:extLst>
              <a:ext uri="{FF2B5EF4-FFF2-40B4-BE49-F238E27FC236}">
                <a16:creationId xmlns:a16="http://schemas.microsoft.com/office/drawing/2014/main" id="{08D0CC4A-1365-9F9B-CB6A-4658862394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663935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1DA3969-82EB-4C09-B304-3ED43D5A4B90}"/>
              </a:ext>
            </a:extLst>
          </p:cNvPr>
          <p:cNvSpPr txBox="1"/>
          <p:nvPr/>
        </p:nvSpPr>
        <p:spPr>
          <a:xfrm>
            <a:off x="6898829" y="848011"/>
            <a:ext cx="609600" cy="931229"/>
          </a:xfrm>
          <a:prstGeom prst="rect">
            <a:avLst/>
          </a:prstGeom>
          <a:solidFill>
            <a:srgbClr val="FFFFFF"/>
          </a:solidFill>
        </p:spPr>
        <p:txBody>
          <a:bodyPr wrap="square" rtlCol="0">
            <a:spAutoFit/>
          </a:bodyPr>
          <a:lstStyle/>
          <a:p>
            <a:endParaRPr lang="en-US" dirty="0"/>
          </a:p>
        </p:txBody>
      </p:sp>
      <p:sp>
        <p:nvSpPr>
          <p:cNvPr id="2" name="Content Placeholder 5">
            <a:extLst>
              <a:ext uri="{FF2B5EF4-FFF2-40B4-BE49-F238E27FC236}">
                <a16:creationId xmlns:a16="http://schemas.microsoft.com/office/drawing/2014/main" id="{BD6FCA00-6EA0-430C-B3CA-91B6719E6D08}"/>
              </a:ext>
            </a:extLst>
          </p:cNvPr>
          <p:cNvSpPr txBox="1">
            <a:spLocks/>
          </p:cNvSpPr>
          <p:nvPr/>
        </p:nvSpPr>
        <p:spPr>
          <a:xfrm>
            <a:off x="1489233" y="1761360"/>
            <a:ext cx="1873900" cy="618407"/>
          </a:xfrm>
          <a:prstGeom prst="rect">
            <a:avLst/>
          </a:prstGeom>
          <a:solidFill>
            <a:schemeClr val="bg1"/>
          </a:solidFill>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83992A"/>
              </a:buClr>
              <a:buSzPct val="115000"/>
              <a:buNone/>
              <a:tabLst/>
              <a:defRPr/>
            </a:pPr>
            <a:r>
              <a:rPr kumimoji="0" lang="en-US"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cs typeface="Times New Roman" panose="02020603050405020304" pitchFamily="18" charset="0"/>
              </a:rPr>
              <a:t>Directions:</a:t>
            </a:r>
          </a:p>
          <a:p>
            <a:pPr marL="285750" marR="0" lvl="0" indent="-285750" algn="l" defTabSz="457200" rtl="0" eaLnBrk="1" fontAlgn="auto" latinLnBrk="0" hangingPunct="1">
              <a:lnSpc>
                <a:spcPct val="100000"/>
              </a:lnSpc>
              <a:spcBef>
                <a:spcPct val="20000"/>
              </a:spcBef>
              <a:spcAft>
                <a:spcPts val="600"/>
              </a:spcAft>
              <a:buClr>
                <a:srgbClr val="83992A"/>
              </a:buClr>
              <a:buSzPct val="115000"/>
              <a:buFont typeface="Arial"/>
              <a:buChar char="•"/>
              <a:tabLst/>
              <a:defRPr/>
            </a:pPr>
            <a:endParaRPr kumimoji="0" lang="en-US" sz="240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p:txBody>
      </p:sp>
      <p:sp>
        <p:nvSpPr>
          <p:cNvPr id="3" name="Title 7">
            <a:extLst>
              <a:ext uri="{FF2B5EF4-FFF2-40B4-BE49-F238E27FC236}">
                <a16:creationId xmlns:a16="http://schemas.microsoft.com/office/drawing/2014/main" id="{559D2003-E534-4849-BC08-9B2CC7B9B682}"/>
              </a:ext>
            </a:extLst>
          </p:cNvPr>
          <p:cNvSpPr txBox="1">
            <a:spLocks/>
          </p:cNvSpPr>
          <p:nvPr/>
        </p:nvSpPr>
        <p:spPr>
          <a:xfrm>
            <a:off x="1238933" y="515702"/>
            <a:ext cx="10720873" cy="732021"/>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RACE AGAINST THE CLOCK</a:t>
            </a:r>
          </a:p>
          <a:p>
            <a:pPr algn="ctr"/>
            <a:r>
              <a:rPr lang="en-US" sz="4000" b="1" spc="600"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PACING AND ENDURANCE PRACTICE</a:t>
            </a:r>
          </a:p>
          <a:p>
            <a:pPr algn="ctr"/>
            <a:endPar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sp>
        <p:nvSpPr>
          <p:cNvPr id="4" name="Content Placeholder 1">
            <a:extLst>
              <a:ext uri="{FF2B5EF4-FFF2-40B4-BE49-F238E27FC236}">
                <a16:creationId xmlns:a16="http://schemas.microsoft.com/office/drawing/2014/main" id="{4BC9A248-0E0B-4FE9-8EAA-6FC30071CC61}"/>
              </a:ext>
            </a:extLst>
          </p:cNvPr>
          <p:cNvSpPr txBox="1">
            <a:spLocks/>
          </p:cNvSpPr>
          <p:nvPr/>
        </p:nvSpPr>
        <p:spPr>
          <a:xfrm>
            <a:off x="1496337" y="2134816"/>
            <a:ext cx="10192223" cy="4419957"/>
          </a:xfrm>
          <a:prstGeom prst="rect">
            <a:avLst/>
          </a:prstGeom>
        </p:spPr>
        <p:txBody>
          <a:bodyPr>
            <a:normAutofit/>
          </a:bodyPr>
          <a:lstStyle>
            <a:lvl1pPr marL="342900" indent="-342900" algn="l" rtl="0" eaLnBrk="1" fontAlgn="base" hangingPunct="1">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eaLnBrk="1" fontAlgn="base" hangingPunct="1">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eaLnBrk="1" fontAlgn="base" hangingPunct="1">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eaLnBrk="1" fontAlgn="base" hangingPunct="1">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eaLnBrk="1" fontAlgn="base" hangingPunct="1">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cs typeface="Times New Roman" panose="02020603050405020304" pitchFamily="18" charset="0"/>
              </a:rPr>
              <a:t>Have students read a text set. Write a prompt on the board.</a:t>
            </a:r>
          </a:p>
          <a:p>
            <a:r>
              <a:rPr lang="en-US" sz="2000" dirty="0">
                <a:cs typeface="Times New Roman" panose="02020603050405020304" pitchFamily="18" charset="0"/>
              </a:rPr>
              <a:t>Get the timer ready and tell students they will have 10 minutes to plan. Go!</a:t>
            </a:r>
          </a:p>
          <a:p>
            <a:r>
              <a:rPr lang="en-US" sz="2000" dirty="0">
                <a:cs typeface="Times New Roman" panose="02020603050405020304" pitchFamily="18" charset="0"/>
              </a:rPr>
              <a:t>After 10 minutes, have students put their pencils down. Anyone who planned correctly in 10 minutes gets a raffle ticket.</a:t>
            </a:r>
          </a:p>
          <a:p>
            <a:r>
              <a:rPr lang="en-US" sz="2000" dirty="0">
                <a:cs typeface="Times New Roman" panose="02020603050405020304" pitchFamily="18" charset="0"/>
              </a:rPr>
              <a:t>Tell students they will have 10 minutes to write their introduction paragraph. Go! 	*As students are writing, walk around the room and check on their essays.</a:t>
            </a:r>
          </a:p>
          <a:p>
            <a:r>
              <a:rPr lang="en-US" sz="2000" dirty="0">
                <a:cs typeface="Times New Roman" panose="02020603050405020304" pitchFamily="18" charset="0"/>
              </a:rPr>
              <a:t>After 10  minutes, pencils down. Anyone who wrote their introduction paragraph correctly with all three parts gets a raffle ticket.</a:t>
            </a:r>
          </a:p>
          <a:p>
            <a:r>
              <a:rPr lang="en-US" sz="2000" dirty="0">
                <a:cs typeface="Times New Roman" panose="02020603050405020304" pitchFamily="18" charset="0"/>
              </a:rPr>
              <a:t>Tell students they will have 15 minutes to write their R1 paragraph. </a:t>
            </a:r>
          </a:p>
          <a:p>
            <a:r>
              <a:rPr lang="en-US" sz="2000" dirty="0">
                <a:cs typeface="Times New Roman" panose="02020603050405020304" pitchFamily="18" charset="0"/>
              </a:rPr>
              <a:t>Continue this process for the remainder of the essay</a:t>
            </a:r>
            <a:r>
              <a:rPr lang="en-US" sz="1800" dirty="0">
                <a:cs typeface="Times New Roman" panose="02020603050405020304" pitchFamily="18" charset="0"/>
              </a:rPr>
              <a:t>. </a:t>
            </a:r>
          </a:p>
        </p:txBody>
      </p:sp>
      <p:grpSp>
        <p:nvGrpSpPr>
          <p:cNvPr id="7" name="Group 6">
            <a:extLst>
              <a:ext uri="{FF2B5EF4-FFF2-40B4-BE49-F238E27FC236}">
                <a16:creationId xmlns:a16="http://schemas.microsoft.com/office/drawing/2014/main" id="{12BCFE81-C6D0-4443-83F9-EBCCBFC968A1}"/>
              </a:ext>
            </a:extLst>
          </p:cNvPr>
          <p:cNvGrpSpPr/>
          <p:nvPr/>
        </p:nvGrpSpPr>
        <p:grpSpPr>
          <a:xfrm>
            <a:off x="4275340" y="5722331"/>
            <a:ext cx="4651686" cy="1121645"/>
            <a:chOff x="4413532" y="5722331"/>
            <a:chExt cx="4651686" cy="1121645"/>
          </a:xfrm>
          <a:solidFill>
            <a:schemeClr val="bg1"/>
          </a:solidFill>
        </p:grpSpPr>
        <p:sp>
          <p:nvSpPr>
            <p:cNvPr id="5" name="TextBox 4">
              <a:extLst>
                <a:ext uri="{FF2B5EF4-FFF2-40B4-BE49-F238E27FC236}">
                  <a16:creationId xmlns:a16="http://schemas.microsoft.com/office/drawing/2014/main" id="{2B9054BB-C261-4119-A668-9DB83FC5D7DC}"/>
                </a:ext>
              </a:extLst>
            </p:cNvPr>
            <p:cNvSpPr txBox="1"/>
            <p:nvPr/>
          </p:nvSpPr>
          <p:spPr>
            <a:xfrm>
              <a:off x="6096000" y="5768825"/>
              <a:ext cx="2969218" cy="861774"/>
            </a:xfrm>
            <a:prstGeom prst="rect">
              <a:avLst/>
            </a:prstGeom>
            <a:grpFill/>
            <a:ln w="38100">
              <a:noFill/>
            </a:ln>
          </p:spPr>
          <p:txBody>
            <a:bodyPr wrap="square" rtlCol="0">
              <a:spAutoFit/>
            </a:bodyPr>
            <a:lstStyle/>
            <a:p>
              <a:pPr marL="0" indent="0" algn="ctr" fontAlgn="auto">
                <a:buNone/>
              </a:pPr>
              <a:r>
                <a:rPr lang="en-US" dirty="0">
                  <a:solidFill>
                    <a:srgbClr val="E32D91"/>
                  </a:solidFill>
                  <a:effectLst>
                    <a:outerShdw blurRad="38100" dist="38100" dir="2700000" algn="tl">
                      <a:srgbClr val="000000">
                        <a:alpha val="43137"/>
                      </a:srgbClr>
                    </a:outerShdw>
                  </a:effectLst>
                  <a:cs typeface="Gisha" panose="020B0502040204020203" pitchFamily="34" charset="-79"/>
                </a:rPr>
                <a:t>Teaching Tip: </a:t>
              </a:r>
              <a:r>
                <a:rPr lang="en-US" sz="1600" dirty="0">
                  <a:cs typeface="Times New Roman" panose="02020603050405020304" pitchFamily="18" charset="0"/>
                </a:rPr>
                <a:t>Pull a small group or hold conferences during writing.</a:t>
              </a:r>
              <a:endParaRPr lang="en-US" sz="2000" dirty="0">
                <a:latin typeface="Times New Roman" panose="02020603050405020304" pitchFamily="18" charset="0"/>
                <a:cs typeface="Times New Roman" panose="02020603050405020304" pitchFamily="18" charset="0"/>
              </a:endParaRPr>
            </a:p>
          </p:txBody>
        </p:sp>
        <p:pic>
          <p:nvPicPr>
            <p:cNvPr id="6" name="Picture 5" descr="A picture containing person, hand, posing, arm&#10;&#10;Description automatically generated">
              <a:extLst>
                <a:ext uri="{FF2B5EF4-FFF2-40B4-BE49-F238E27FC236}">
                  <a16:creationId xmlns:a16="http://schemas.microsoft.com/office/drawing/2014/main" id="{F754DF53-9042-4279-86DE-79375C5A126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413532" y="5722331"/>
              <a:ext cx="1682468" cy="1121645"/>
            </a:xfrm>
            <a:prstGeom prst="rect">
              <a:avLst/>
            </a:prstGeom>
            <a:grpFill/>
          </p:spPr>
        </p:pic>
      </p:grpSp>
      <p:pic>
        <p:nvPicPr>
          <p:cNvPr id="8" name="Picture 7" descr="Text, whiteboard&#10;&#10;Description automatically generated">
            <a:extLst>
              <a:ext uri="{FF2B5EF4-FFF2-40B4-BE49-F238E27FC236}">
                <a16:creationId xmlns:a16="http://schemas.microsoft.com/office/drawing/2014/main" id="{6A3B0F54-C3A6-462A-A083-AAA45151E78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20546927">
            <a:off x="10381365" y="4680960"/>
            <a:ext cx="1082964" cy="757095"/>
          </a:xfrm>
          <a:prstGeom prst="rect">
            <a:avLst/>
          </a:prstGeom>
        </p:spPr>
      </p:pic>
      <p:pic>
        <p:nvPicPr>
          <p:cNvPr id="11" name="Picture 10">
            <a:extLst>
              <a:ext uri="{FF2B5EF4-FFF2-40B4-BE49-F238E27FC236}">
                <a16:creationId xmlns:a16="http://schemas.microsoft.com/office/drawing/2014/main" id="{B87BD561-F266-23AC-4C94-B02B8FB48F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2546142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BC9662-E9AF-4D88-A9E0-AB257B1D078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8334" r="32871"/>
          <a:stretch/>
        </p:blipFill>
        <p:spPr>
          <a:xfrm>
            <a:off x="1104901" y="10"/>
            <a:ext cx="5402083" cy="6857990"/>
          </a:xfrm>
          <a:custGeom>
            <a:avLst/>
            <a:gdLst>
              <a:gd name="connsiteX0" fmla="*/ 0 w 5402083"/>
              <a:gd name="connsiteY0" fmla="*/ 0 h 6858000"/>
              <a:gd name="connsiteX1" fmla="*/ 5401085 w 5402083"/>
              <a:gd name="connsiteY1" fmla="*/ 0 h 6858000"/>
              <a:gd name="connsiteX2" fmla="*/ 5355776 w 5402083"/>
              <a:gd name="connsiteY2" fmla="*/ 42971 h 6858000"/>
              <a:gd name="connsiteX3" fmla="*/ 3946012 w 5402083"/>
              <a:gd name="connsiteY3" fmla="*/ 3428527 h 6858000"/>
              <a:gd name="connsiteX4" fmla="*/ 5355776 w 5402083"/>
              <a:gd name="connsiteY4" fmla="*/ 6814084 h 6858000"/>
              <a:gd name="connsiteX5" fmla="*/ 5402083 w 5402083"/>
              <a:gd name="connsiteY5" fmla="*/ 6858000 h 6858000"/>
              <a:gd name="connsiteX6" fmla="*/ 0 w 540208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083" h="6858000">
                <a:moveTo>
                  <a:pt x="0" y="0"/>
                </a:moveTo>
                <a:lnTo>
                  <a:pt x="5401085" y="0"/>
                </a:lnTo>
                <a:lnTo>
                  <a:pt x="5355776" y="42971"/>
                </a:lnTo>
                <a:cubicBezTo>
                  <a:pt x="4484752" y="909410"/>
                  <a:pt x="3946012" y="2106385"/>
                  <a:pt x="3946012" y="3428527"/>
                </a:cubicBezTo>
                <a:cubicBezTo>
                  <a:pt x="3946012" y="4750669"/>
                  <a:pt x="4484752" y="5947644"/>
                  <a:pt x="5355776" y="6814084"/>
                </a:cubicBezTo>
                <a:lnTo>
                  <a:pt x="5402083" y="6858000"/>
                </a:lnTo>
                <a:lnTo>
                  <a:pt x="0" y="6858000"/>
                </a:lnTo>
                <a:close/>
              </a:path>
            </a:pathLst>
          </a:custGeom>
          <a:noFill/>
          <a:effectLst>
            <a:outerShdw blurRad="50800" dist="38100" dir="5400000" algn="t" rotWithShape="0">
              <a:prstClr val="black">
                <a:alpha val="40000"/>
              </a:prstClr>
            </a:outerShdw>
          </a:effectLst>
        </p:spPr>
      </p:pic>
      <p:sp>
        <p:nvSpPr>
          <p:cNvPr id="2" name="Content Placeholder 2">
            <a:extLst>
              <a:ext uri="{FF2B5EF4-FFF2-40B4-BE49-F238E27FC236}">
                <a16:creationId xmlns:a16="http://schemas.microsoft.com/office/drawing/2014/main" id="{E5DF2A06-21D8-4F44-B7C7-171E74F80C65}"/>
              </a:ext>
            </a:extLst>
          </p:cNvPr>
          <p:cNvSpPr txBox="1">
            <a:spLocks/>
          </p:cNvSpPr>
          <p:nvPr/>
        </p:nvSpPr>
        <p:spPr>
          <a:xfrm>
            <a:off x="6368726" y="3534503"/>
            <a:ext cx="4560094" cy="465997"/>
          </a:xfrm>
          <a:prstGeom prst="rect">
            <a:avLst/>
          </a:prstGeom>
        </p:spPr>
        <p:txBody>
          <a:bodyPr vert="horz" lIns="91440" tIns="45720" rIns="91440" bIns="45720" rtlCol="0">
            <a:normAutofit fontScale="25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defTabSz="914400" fontAlgn="auto">
              <a:lnSpc>
                <a:spcPct val="90000"/>
              </a:lnSpc>
              <a:spcBef>
                <a:spcPts val="1000"/>
              </a:spcBef>
              <a:buNone/>
            </a:pPr>
            <a:r>
              <a:rPr lang="en-US" sz="500" kern="1200" spc="600" dirty="0">
                <a:solidFill>
                  <a:schemeClr val="tx1">
                    <a:tint val="75000"/>
                  </a:schemeClr>
                </a:solidFill>
                <a:latin typeface="+mn-lt"/>
                <a:ea typeface="+mn-ea"/>
                <a:cs typeface="+mn-cs"/>
              </a:rPr>
              <a:t>Seminars</a:t>
            </a:r>
          </a:p>
          <a:p>
            <a:pPr marL="0" indent="0" defTabSz="914400" fontAlgn="auto">
              <a:lnSpc>
                <a:spcPct val="90000"/>
              </a:lnSpc>
              <a:spcBef>
                <a:spcPts val="1000"/>
              </a:spcBef>
              <a:buNone/>
            </a:pPr>
            <a:r>
              <a:rPr lang="en-US" sz="500" kern="1200" spc="600" dirty="0">
                <a:solidFill>
                  <a:schemeClr val="tx1">
                    <a:tint val="75000"/>
                  </a:schemeClr>
                </a:solidFill>
                <a:latin typeface="+mn-lt"/>
                <a:ea typeface="+mn-ea"/>
                <a:cs typeface="+mn-cs"/>
              </a:rPr>
              <a:t>Table Writing</a:t>
            </a:r>
          </a:p>
          <a:p>
            <a:pPr marL="0" indent="0" defTabSz="914400" fontAlgn="auto">
              <a:lnSpc>
                <a:spcPct val="90000"/>
              </a:lnSpc>
              <a:spcBef>
                <a:spcPts val="1000"/>
              </a:spcBef>
              <a:buNone/>
            </a:pPr>
            <a:r>
              <a:rPr lang="en-US" sz="500" kern="1200" spc="600" dirty="0">
                <a:solidFill>
                  <a:schemeClr val="tx1">
                    <a:tint val="75000"/>
                  </a:schemeClr>
                </a:solidFill>
                <a:latin typeface="+mn-lt"/>
                <a:ea typeface="+mn-ea"/>
                <a:cs typeface="+mn-cs"/>
              </a:rPr>
              <a:t>Writing Around The Room</a:t>
            </a:r>
          </a:p>
          <a:p>
            <a:pPr marL="0" indent="0" defTabSz="914400" fontAlgn="auto">
              <a:lnSpc>
                <a:spcPct val="90000"/>
              </a:lnSpc>
              <a:spcBef>
                <a:spcPts val="1000"/>
              </a:spcBef>
              <a:buNone/>
            </a:pPr>
            <a:r>
              <a:rPr lang="en-US" sz="500" kern="1200" spc="600" dirty="0">
                <a:solidFill>
                  <a:schemeClr val="tx1">
                    <a:tint val="75000"/>
                  </a:schemeClr>
                </a:solidFill>
                <a:latin typeface="+mn-lt"/>
                <a:ea typeface="+mn-ea"/>
                <a:cs typeface="+mn-cs"/>
              </a:rPr>
              <a:t>Partner Writing on Big Post Its</a:t>
            </a:r>
          </a:p>
          <a:p>
            <a:pPr marL="0" indent="0" defTabSz="914400" fontAlgn="auto">
              <a:lnSpc>
                <a:spcPct val="90000"/>
              </a:lnSpc>
              <a:spcBef>
                <a:spcPts val="1000"/>
              </a:spcBef>
              <a:buNone/>
            </a:pPr>
            <a:r>
              <a:rPr lang="en-US" sz="500" kern="1200" spc="600" dirty="0">
                <a:solidFill>
                  <a:schemeClr val="tx1">
                    <a:tint val="75000"/>
                  </a:schemeClr>
                </a:solidFill>
                <a:latin typeface="+mn-lt"/>
                <a:ea typeface="+mn-ea"/>
                <a:cs typeface="+mn-cs"/>
              </a:rPr>
              <a:t>4</a:t>
            </a:r>
            <a:r>
              <a:rPr lang="en-US" sz="500" kern="1200" spc="600" baseline="30000" dirty="0">
                <a:solidFill>
                  <a:schemeClr val="tx1">
                    <a:tint val="75000"/>
                  </a:schemeClr>
                </a:solidFill>
                <a:latin typeface="+mn-lt"/>
                <a:ea typeface="+mn-ea"/>
                <a:cs typeface="+mn-cs"/>
              </a:rPr>
              <a:t>th</a:t>
            </a:r>
            <a:r>
              <a:rPr lang="en-US" sz="500" kern="1200" spc="600" dirty="0">
                <a:solidFill>
                  <a:schemeClr val="tx1">
                    <a:tint val="75000"/>
                  </a:schemeClr>
                </a:solidFill>
                <a:latin typeface="+mn-lt"/>
                <a:ea typeface="+mn-ea"/>
                <a:cs typeface="+mn-cs"/>
              </a:rPr>
              <a:t>/5</a:t>
            </a:r>
            <a:r>
              <a:rPr lang="en-US" sz="500" kern="1200" spc="600" baseline="30000" dirty="0">
                <a:solidFill>
                  <a:schemeClr val="tx1">
                    <a:tint val="75000"/>
                  </a:schemeClr>
                </a:solidFill>
                <a:latin typeface="+mn-lt"/>
                <a:ea typeface="+mn-ea"/>
                <a:cs typeface="+mn-cs"/>
              </a:rPr>
              <a:t>th</a:t>
            </a:r>
            <a:r>
              <a:rPr lang="en-US" sz="500" kern="1200" spc="600" dirty="0">
                <a:solidFill>
                  <a:schemeClr val="tx1">
                    <a:tint val="75000"/>
                  </a:schemeClr>
                </a:solidFill>
                <a:latin typeface="+mn-lt"/>
                <a:ea typeface="+mn-ea"/>
                <a:cs typeface="+mn-cs"/>
              </a:rPr>
              <a:t> Grade Pair Up</a:t>
            </a:r>
          </a:p>
          <a:p>
            <a:pPr marL="0" indent="0" defTabSz="914400" fontAlgn="auto">
              <a:lnSpc>
                <a:spcPct val="90000"/>
              </a:lnSpc>
              <a:spcBef>
                <a:spcPts val="1000"/>
              </a:spcBef>
              <a:buNone/>
            </a:pPr>
            <a:r>
              <a:rPr lang="en-US" sz="500" kern="1200" spc="600" dirty="0">
                <a:solidFill>
                  <a:schemeClr val="tx1">
                    <a:tint val="75000"/>
                  </a:schemeClr>
                </a:solidFill>
                <a:latin typeface="+mn-lt"/>
                <a:ea typeface="+mn-ea"/>
                <a:cs typeface="+mn-cs"/>
              </a:rPr>
              <a:t>Student Exchange</a:t>
            </a:r>
          </a:p>
          <a:p>
            <a:pPr marL="0" indent="0" defTabSz="914400" fontAlgn="auto">
              <a:lnSpc>
                <a:spcPct val="90000"/>
              </a:lnSpc>
              <a:spcBef>
                <a:spcPts val="1000"/>
              </a:spcBef>
              <a:buNone/>
            </a:pPr>
            <a:endParaRPr lang="en-US" sz="500" i="1" kern="1200" spc="600" dirty="0">
              <a:solidFill>
                <a:schemeClr val="tx1">
                  <a:tint val="75000"/>
                </a:schemeClr>
              </a:solidFill>
              <a:latin typeface="+mn-lt"/>
              <a:ea typeface="+mn-ea"/>
              <a:cs typeface="+mn-cs"/>
            </a:endParaRPr>
          </a:p>
        </p:txBody>
      </p:sp>
      <p:sp>
        <p:nvSpPr>
          <p:cNvPr id="11" name="Content Placeholder 2">
            <a:extLst>
              <a:ext uri="{FF2B5EF4-FFF2-40B4-BE49-F238E27FC236}">
                <a16:creationId xmlns:a16="http://schemas.microsoft.com/office/drawing/2014/main" id="{7F753C33-4312-4969-801E-361D757595AE}"/>
              </a:ext>
            </a:extLst>
          </p:cNvPr>
          <p:cNvSpPr txBox="1">
            <a:spLocks/>
          </p:cNvSpPr>
          <p:nvPr/>
        </p:nvSpPr>
        <p:spPr>
          <a:xfrm>
            <a:off x="5581651" y="1256621"/>
            <a:ext cx="6515210" cy="4493251"/>
          </a:xfrm>
          <a:prstGeom prst="rect">
            <a:avLst/>
          </a:prstGeom>
          <a:solidFill>
            <a:schemeClr val="bg1"/>
          </a:solidFill>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fontAlgn="auto"/>
            <a:r>
              <a:rPr lang="en-US" sz="3600" i="1" dirty="0">
                <a:latin typeface="Times New Roman" panose="02020603050405020304" pitchFamily="18" charset="0"/>
                <a:cs typeface="Times New Roman" panose="02020603050405020304" pitchFamily="18" charset="0"/>
              </a:rPr>
              <a:t>Seminars</a:t>
            </a:r>
          </a:p>
          <a:p>
            <a:pPr fontAlgn="auto"/>
            <a:r>
              <a:rPr lang="en-US" sz="3600" i="1" dirty="0">
                <a:latin typeface="Times New Roman" panose="02020603050405020304" pitchFamily="18" charset="0"/>
                <a:cs typeface="Times New Roman" panose="02020603050405020304" pitchFamily="18" charset="0"/>
              </a:rPr>
              <a:t>Table writing</a:t>
            </a:r>
          </a:p>
          <a:p>
            <a:pPr fontAlgn="auto"/>
            <a:r>
              <a:rPr lang="en-US" sz="3600" i="1" dirty="0">
                <a:latin typeface="Times New Roman" panose="02020603050405020304" pitchFamily="18" charset="0"/>
                <a:cs typeface="Times New Roman" panose="02020603050405020304" pitchFamily="18" charset="0"/>
              </a:rPr>
              <a:t>Writing Around The Room</a:t>
            </a:r>
          </a:p>
          <a:p>
            <a:pPr fontAlgn="auto"/>
            <a:r>
              <a:rPr lang="en-US" sz="3600" i="1" dirty="0">
                <a:latin typeface="Times New Roman" panose="02020603050405020304" pitchFamily="18" charset="0"/>
                <a:cs typeface="Times New Roman" panose="02020603050405020304" pitchFamily="18" charset="0"/>
              </a:rPr>
              <a:t>Partner writing on big Post-its</a:t>
            </a:r>
          </a:p>
          <a:p>
            <a:pPr fontAlgn="auto"/>
            <a:r>
              <a:rPr lang="en-US" sz="3600" i="1" dirty="0">
                <a:latin typeface="Times New Roman" panose="02020603050405020304" pitchFamily="18" charset="0"/>
                <a:cs typeface="Times New Roman" panose="02020603050405020304" pitchFamily="18" charset="0"/>
              </a:rPr>
              <a:t>4</a:t>
            </a:r>
            <a:r>
              <a:rPr lang="en-US" sz="3600" i="1" baseline="30000" dirty="0">
                <a:latin typeface="Times New Roman" panose="02020603050405020304" pitchFamily="18" charset="0"/>
                <a:cs typeface="Times New Roman" panose="02020603050405020304" pitchFamily="18" charset="0"/>
              </a:rPr>
              <a:t>th</a:t>
            </a:r>
            <a:r>
              <a:rPr lang="en-US" sz="3600" i="1" dirty="0">
                <a:latin typeface="Times New Roman" panose="02020603050405020304" pitchFamily="18" charset="0"/>
                <a:cs typeface="Times New Roman" panose="02020603050405020304" pitchFamily="18" charset="0"/>
              </a:rPr>
              <a:t>/5</a:t>
            </a:r>
            <a:r>
              <a:rPr lang="en-US" sz="3600" i="1" baseline="30000" dirty="0">
                <a:latin typeface="Times New Roman" panose="02020603050405020304" pitchFamily="18" charset="0"/>
                <a:cs typeface="Times New Roman" panose="02020603050405020304" pitchFamily="18" charset="0"/>
              </a:rPr>
              <a:t>th</a:t>
            </a:r>
            <a:r>
              <a:rPr lang="en-US" sz="3600" i="1" dirty="0">
                <a:latin typeface="Times New Roman" panose="02020603050405020304" pitchFamily="18" charset="0"/>
                <a:cs typeface="Times New Roman" panose="02020603050405020304" pitchFamily="18" charset="0"/>
              </a:rPr>
              <a:t>-grade pair-up</a:t>
            </a:r>
          </a:p>
          <a:p>
            <a:pPr fontAlgn="auto"/>
            <a:r>
              <a:rPr lang="en-US" sz="3600" i="1" dirty="0">
                <a:latin typeface="Times New Roman" panose="02020603050405020304" pitchFamily="18" charset="0"/>
                <a:cs typeface="Times New Roman" panose="02020603050405020304" pitchFamily="18" charset="0"/>
              </a:rPr>
              <a:t>Student exchange</a:t>
            </a:r>
          </a:p>
          <a:p>
            <a:pPr marL="0" indent="0" fontAlgn="auto">
              <a:buNone/>
            </a:pPr>
            <a:endParaRPr lang="en-US" sz="3600" i="1" dirty="0">
              <a:latin typeface="Times New Roman" panose="02020603050405020304" pitchFamily="18" charset="0"/>
              <a:cs typeface="Times New Roman" panose="02020603050405020304" pitchFamily="18" charset="0"/>
            </a:endParaRPr>
          </a:p>
        </p:txBody>
      </p:sp>
      <p:sp>
        <p:nvSpPr>
          <p:cNvPr id="10" name="Title 7">
            <a:extLst>
              <a:ext uri="{FF2B5EF4-FFF2-40B4-BE49-F238E27FC236}">
                <a16:creationId xmlns:a16="http://schemas.microsoft.com/office/drawing/2014/main" id="{89F82513-3A57-43F9-8AD5-87680C8902DF}"/>
              </a:ext>
            </a:extLst>
          </p:cNvPr>
          <p:cNvSpPr txBox="1">
            <a:spLocks/>
          </p:cNvSpPr>
          <p:nvPr/>
        </p:nvSpPr>
        <p:spPr>
          <a:xfrm>
            <a:off x="6368726" y="62460"/>
            <a:ext cx="5790126" cy="757795"/>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MAKE WRITING</a:t>
            </a:r>
          </a:p>
          <a:p>
            <a:pPr algn="ctr"/>
            <a:r>
              <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 FUN!</a:t>
            </a:r>
          </a:p>
          <a:p>
            <a:pPr algn="ctr"/>
            <a:endParaRPr lang="en-US" sz="4800" b="1" spc="6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pic>
        <p:nvPicPr>
          <p:cNvPr id="12" name="Picture 11">
            <a:extLst>
              <a:ext uri="{FF2B5EF4-FFF2-40B4-BE49-F238E27FC236}">
                <a16:creationId xmlns:a16="http://schemas.microsoft.com/office/drawing/2014/main" id="{1DD22276-539A-4273-AB79-DF01A485B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1974" y="6035057"/>
            <a:ext cx="1817607" cy="838895"/>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6666219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564EF5-D509-433D-B462-DF8681F90BBC}"/>
              </a:ext>
            </a:extLst>
          </p:cNvPr>
          <p:cNvSpPr txBox="1"/>
          <p:nvPr/>
        </p:nvSpPr>
        <p:spPr>
          <a:xfrm>
            <a:off x="6057900" y="5619750"/>
            <a:ext cx="571500" cy="369332"/>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D4B46541-EDFE-4C83-A112-ADDB34AD20D6}"/>
              </a:ext>
            </a:extLst>
          </p:cNvPr>
          <p:cNvSpPr txBox="1"/>
          <p:nvPr/>
        </p:nvSpPr>
        <p:spPr>
          <a:xfrm>
            <a:off x="3920726" y="4570910"/>
            <a:ext cx="5355675" cy="461665"/>
          </a:xfrm>
          <a:prstGeom prst="rect">
            <a:avLst/>
          </a:prstGeom>
          <a:noFill/>
        </p:spPr>
        <p:txBody>
          <a:bodyPr wrap="square" rtlCol="0">
            <a:spAutoFit/>
          </a:bodyPr>
          <a:lstStyle/>
          <a:p>
            <a:pPr algn="ctr"/>
            <a:r>
              <a:rPr lang="en-US" sz="2400" u="sng" dirty="0">
                <a:hlinkClick r:id="rId3"/>
              </a:rPr>
              <a:t>https://bit.ly/2C0kVAc</a:t>
            </a:r>
            <a:endParaRPr lang="en-US" sz="2400" dirty="0"/>
          </a:p>
        </p:txBody>
      </p:sp>
      <p:sp>
        <p:nvSpPr>
          <p:cNvPr id="12" name="TextBox 11">
            <a:extLst>
              <a:ext uri="{FF2B5EF4-FFF2-40B4-BE49-F238E27FC236}">
                <a16:creationId xmlns:a16="http://schemas.microsoft.com/office/drawing/2014/main" id="{23F06250-3BB7-4F30-9036-9210D6B0B27C}"/>
              </a:ext>
            </a:extLst>
          </p:cNvPr>
          <p:cNvSpPr txBox="1"/>
          <p:nvPr/>
        </p:nvSpPr>
        <p:spPr>
          <a:xfrm>
            <a:off x="1193258" y="4954130"/>
            <a:ext cx="10815346" cy="1600438"/>
          </a:xfrm>
          <a:prstGeom prst="rect">
            <a:avLst/>
          </a:prstGeom>
          <a:noFill/>
        </p:spPr>
        <p:txBody>
          <a:bodyPr wrap="square" rtlCol="0">
            <a:spAutoFit/>
          </a:bodyPr>
          <a:lstStyle/>
          <a:p>
            <a:pPr marL="0" marR="0" algn="ctr">
              <a:spcBef>
                <a:spcPts val="0"/>
              </a:spcBef>
              <a:spcAft>
                <a:spcPts val="0"/>
              </a:spcAft>
            </a:pPr>
            <a:r>
              <a:rPr lang="en-US" sz="1800" dirty="0">
                <a:solidFill>
                  <a:srgbClr val="000000"/>
                </a:solidFill>
                <a:effectLst/>
                <a:ea typeface="Times New Roman" panose="02020603050405020304" pitchFamily="18" charset="0"/>
              </a:rPr>
              <a:t> </a:t>
            </a:r>
            <a:endParaRPr lang="en-US" sz="1800" dirty="0">
              <a:effectLst/>
              <a:ea typeface="Times New Roman" panose="02020603050405020304" pitchFamily="18" charset="0"/>
            </a:endParaRPr>
          </a:p>
          <a:p>
            <a:pPr algn="ctr"/>
            <a:r>
              <a:rPr lang="en-US" sz="3200" b="1" dirty="0">
                <a:solidFill>
                  <a:srgbClr val="03D0C4"/>
                </a:solidFill>
                <a:effectLst/>
                <a:ea typeface="Times New Roman" panose="02020603050405020304" pitchFamily="18" charset="0"/>
                <a:cs typeface="Times New Roman" panose="02020603050405020304" pitchFamily="18" charset="0"/>
              </a:rPr>
              <a:t>A place to share ideas, activities, and resources</a:t>
            </a:r>
            <a:r>
              <a:rPr lang="en-US" sz="2800" dirty="0">
                <a:solidFill>
                  <a:srgbClr val="03D0C4"/>
                </a:solidFill>
                <a:effectLst/>
                <a:ea typeface="Times New Roman" panose="02020603050405020304" pitchFamily="18" charset="0"/>
                <a:cs typeface="Times New Roman" panose="02020603050405020304" pitchFamily="18" charset="0"/>
              </a:rPr>
              <a:t>.</a:t>
            </a:r>
          </a:p>
          <a:p>
            <a:pPr algn="ctr"/>
            <a:endParaRPr lang="en-US" sz="2400" dirty="0">
              <a:solidFill>
                <a:srgbClr val="000000"/>
              </a:solidFill>
              <a:effectLst/>
              <a:ea typeface="Times New Roman" panose="02020603050405020304" pitchFamily="18" charset="0"/>
              <a:cs typeface="Times New Roman" panose="02020603050405020304" pitchFamily="18" charset="0"/>
            </a:endParaRPr>
          </a:p>
          <a:p>
            <a:pPr algn="ctr"/>
            <a:r>
              <a:rPr lang="en-US" sz="2400" dirty="0">
                <a:solidFill>
                  <a:srgbClr val="000000"/>
                </a:solidFill>
                <a:effectLst/>
                <a:ea typeface="Times New Roman" panose="02020603050405020304" pitchFamily="18" charset="0"/>
                <a:cs typeface="Times New Roman" panose="02020603050405020304" pitchFamily="18" charset="0"/>
              </a:rPr>
              <a:t>With lots of fun giveaways sprinkled in </a:t>
            </a:r>
            <a:r>
              <a:rPr lang="en-US" sz="2400" dirty="0">
                <a:solidFill>
                  <a:srgbClr val="000000"/>
                </a:solidFill>
                <a:effectLst/>
                <a:ea typeface="Times New Roman" panose="02020603050405020304" pitchFamily="18" charset="0"/>
                <a:cs typeface="Times New Roman" panose="02020603050405020304" pitchFamily="18" charset="0"/>
                <a:sym typeface="Wingdings" panose="05000000000000000000" pitchFamily="2" charset="2"/>
              </a:rPr>
              <a:t></a:t>
            </a:r>
            <a:endParaRPr lang="en-US" sz="2400" dirty="0"/>
          </a:p>
        </p:txBody>
      </p:sp>
      <p:sp>
        <p:nvSpPr>
          <p:cNvPr id="13" name="Title 4">
            <a:extLst>
              <a:ext uri="{FF2B5EF4-FFF2-40B4-BE49-F238E27FC236}">
                <a16:creationId xmlns:a16="http://schemas.microsoft.com/office/drawing/2014/main" id="{CD5522C7-4B83-40EE-A335-AD91EF7DFDC2}"/>
              </a:ext>
            </a:extLst>
          </p:cNvPr>
          <p:cNvSpPr txBox="1">
            <a:spLocks/>
          </p:cNvSpPr>
          <p:nvPr/>
        </p:nvSpPr>
        <p:spPr>
          <a:xfrm>
            <a:off x="1193258" y="155448"/>
            <a:ext cx="10815346" cy="728390"/>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TEACHER VIP GROUP</a:t>
            </a:r>
            <a:br>
              <a:rPr lang="en-US" sz="4800" b="1"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br>
            <a:endParaRPr lang="en-US" sz="4800" b="1" dirty="0">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endParaRPr>
          </a:p>
        </p:txBody>
      </p:sp>
      <p:pic>
        <p:nvPicPr>
          <p:cNvPr id="14" name="Picture 13" descr="A person posing for a picture&#10;&#10;Description automatically generated">
            <a:extLst>
              <a:ext uri="{FF2B5EF4-FFF2-40B4-BE49-F238E27FC236}">
                <a16:creationId xmlns:a16="http://schemas.microsoft.com/office/drawing/2014/main" id="{47DFC100-B709-4610-8CF1-F6A5278C1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369" y="1005360"/>
            <a:ext cx="6301194" cy="3410570"/>
          </a:xfrm>
          <a:prstGeom prst="rect">
            <a:avLst/>
          </a:prstGeom>
          <a:no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73CEEA00-7797-6B02-F69B-4B6AC82121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9476239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5CDF06F4-451C-41AA-B0F3-DC58ED9BBAD2}"/>
              </a:ext>
            </a:extLst>
          </p:cNvPr>
          <p:cNvSpPr txBox="1">
            <a:spLocks/>
          </p:cNvSpPr>
          <p:nvPr/>
        </p:nvSpPr>
        <p:spPr>
          <a:xfrm>
            <a:off x="1142999" y="89806"/>
            <a:ext cx="6923315" cy="12147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b="1" kern="12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STAY IN THE </a:t>
            </a:r>
            <a:r>
              <a:rPr lang="en-US" sz="5200" b="1" kern="1200" dirty="0">
                <a:solidFill>
                  <a:srgbClr val="E32D91"/>
                </a:solidFill>
                <a:effectLst>
                  <a:outerShdw blurRad="38100" dist="38100" dir="2700000" algn="tl">
                    <a:srgbClr val="000000">
                      <a:alpha val="43137"/>
                    </a:srgbClr>
                  </a:outerShdw>
                </a:effectLst>
                <a:latin typeface="PBButFirstCoffee" panose="02000603000000000000" pitchFamily="2" charset="0"/>
                <a:ea typeface="PBButFirstCoffee" panose="02000603000000000000" pitchFamily="2" charset="0"/>
              </a:rPr>
              <a:t>LOOP</a:t>
            </a:r>
            <a:endParaRPr lang="en-US" sz="4800" b="1" kern="1200" dirty="0">
              <a:effectLst>
                <a:outerShdw blurRad="38100" dist="38100" dir="2700000" algn="tl">
                  <a:srgbClr val="000000">
                    <a:alpha val="43137"/>
                  </a:srgbClr>
                </a:outerShdw>
              </a:effectLst>
              <a:latin typeface="+mj-lt"/>
              <a:ea typeface="+mj-ea"/>
              <a:cs typeface="+mj-cs"/>
            </a:endParaRPr>
          </a:p>
        </p:txBody>
      </p:sp>
      <p:sp>
        <p:nvSpPr>
          <p:cNvPr id="2" name="Content Placeholder 9">
            <a:extLst>
              <a:ext uri="{FF2B5EF4-FFF2-40B4-BE49-F238E27FC236}">
                <a16:creationId xmlns:a16="http://schemas.microsoft.com/office/drawing/2014/main" id="{5159B1F2-3C4F-4102-8263-7637DEC3FF83}"/>
              </a:ext>
            </a:extLst>
          </p:cNvPr>
          <p:cNvSpPr txBox="1">
            <a:spLocks/>
          </p:cNvSpPr>
          <p:nvPr/>
        </p:nvSpPr>
        <p:spPr>
          <a:xfrm>
            <a:off x="1162050" y="1647145"/>
            <a:ext cx="8818858" cy="5121049"/>
          </a:xfrm>
          <a:prstGeom prst="rect">
            <a:avLst/>
          </a:prstGeom>
          <a:solidFill>
            <a:schemeClr val="bg1"/>
          </a:solidFill>
        </p:spPr>
        <p:txBody>
          <a:bodyPr vert="horz" lIns="91440" tIns="45720" rIns="91440" bIns="45720" rtlCol="0">
            <a:normAutofit fontScale="77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marR="0" indent="0" defTabSz="914400" fontAlgn="auto">
              <a:lnSpc>
                <a:spcPct val="90000"/>
              </a:lnSpc>
              <a:spcBef>
                <a:spcPts val="1000"/>
              </a:spcBef>
              <a:spcAft>
                <a:spcPts val="600"/>
              </a:spcAft>
              <a:buClr>
                <a:srgbClr val="83992A"/>
              </a:buClr>
              <a:buSzPct val="115000"/>
              <a:buNone/>
              <a:tabLst/>
              <a:defRPr/>
            </a:pPr>
            <a:r>
              <a:rPr kumimoji="0" lang="en-US" sz="3100" b="1" i="0" u="none" strike="noStrike" kern="1200" cap="none" spc="0" normalizeH="0" baseline="0" noProof="0" dirty="0">
                <a:ln>
                  <a:noFill/>
                </a:ln>
                <a:solidFill>
                  <a:schemeClr val="tx1"/>
                </a:solidFill>
                <a:effectLst/>
                <a:uLnTx/>
                <a:uFillTx/>
                <a:latin typeface="+mn-lt"/>
                <a:ea typeface="+mn-ea"/>
                <a:cs typeface="+mn-cs"/>
              </a:rPr>
              <a:t>Sign up for our EMAIL LIST by grade level</a:t>
            </a:r>
          </a:p>
          <a:p>
            <a:pPr marL="0" marR="0" indent="0" defTabSz="914400" fontAlgn="auto">
              <a:lnSpc>
                <a:spcPct val="90000"/>
              </a:lnSpc>
              <a:spcBef>
                <a:spcPts val="1000"/>
              </a:spcBef>
              <a:spcAft>
                <a:spcPts val="600"/>
              </a:spcAft>
              <a:buClr>
                <a:srgbClr val="83992A"/>
              </a:buClr>
              <a:buSzPct val="115000"/>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hlinkClick r:id="rId3"/>
              </a:rPr>
              <a:t>www.topscorewriting.com</a:t>
            </a:r>
            <a:endParaRPr kumimoji="0" lang="en-US" sz="2800" b="1" i="0" u="none" strike="noStrike" kern="1200" cap="none" spc="0" normalizeH="0" baseline="0" noProof="0" dirty="0">
              <a:ln>
                <a:noFill/>
              </a:ln>
              <a:solidFill>
                <a:schemeClr val="tx1"/>
              </a:solidFill>
              <a:effectLst/>
              <a:uLnTx/>
              <a:uFillTx/>
              <a:latin typeface="+mn-lt"/>
              <a:ea typeface="+mn-ea"/>
              <a:cs typeface="+mn-cs"/>
            </a:endParaRPr>
          </a:p>
          <a:p>
            <a:pPr marL="0" marR="0" indent="0" defTabSz="914400" fontAlgn="auto">
              <a:lnSpc>
                <a:spcPct val="90000"/>
              </a:lnSpc>
              <a:spcBef>
                <a:spcPts val="1000"/>
              </a:spcBef>
              <a:spcAft>
                <a:spcPts val="600"/>
              </a:spcAft>
              <a:buClr>
                <a:srgbClr val="83992A"/>
              </a:buClr>
              <a:buSzPct val="115000"/>
              <a:buNone/>
              <a:tabLst/>
              <a:defRPr/>
            </a:pPr>
            <a:r>
              <a:rPr kumimoji="0" lang="en-US" sz="2800" b="0" i="1" u="none" strike="noStrike" kern="1200" cap="none" spc="0" normalizeH="0" baseline="0" noProof="0" dirty="0">
                <a:ln>
                  <a:noFill/>
                </a:ln>
                <a:solidFill>
                  <a:schemeClr val="tx1"/>
                </a:solidFill>
                <a:effectLst/>
                <a:uLnTx/>
                <a:uFillTx/>
                <a:latin typeface="+mn-lt"/>
                <a:ea typeface="+mn-ea"/>
                <a:cs typeface="+mn-cs"/>
              </a:rPr>
              <a:t>-Revisions, new lessons, information, documents, etc.</a:t>
            </a:r>
          </a:p>
          <a:p>
            <a:pPr marL="0" marR="0" indent="0" defTabSz="914400" fontAlgn="auto">
              <a:lnSpc>
                <a:spcPct val="90000"/>
              </a:lnSpc>
              <a:spcBef>
                <a:spcPts val="1000"/>
              </a:spcBef>
              <a:spcAft>
                <a:spcPts val="600"/>
              </a:spcAft>
              <a:buClr>
                <a:srgbClr val="83992A"/>
              </a:buClr>
              <a:buSzPct val="115000"/>
              <a:buNone/>
              <a:tabLst/>
              <a:defRPr/>
            </a:pPr>
            <a:endParaRPr kumimoji="0" lang="en-US" sz="1700" b="0" i="0" u="none" strike="noStrike" kern="1200" cap="none" spc="0" normalizeH="0" baseline="0" noProof="0" dirty="0">
              <a:ln>
                <a:noFill/>
              </a:ln>
              <a:solidFill>
                <a:schemeClr val="tx1"/>
              </a:solidFill>
              <a:effectLst/>
              <a:uLnTx/>
              <a:uFillTx/>
              <a:latin typeface="+mn-lt"/>
              <a:ea typeface="+mn-ea"/>
              <a:cs typeface="+mn-cs"/>
            </a:endParaRPr>
          </a:p>
          <a:p>
            <a:pPr marL="0" marR="0" indent="0" defTabSz="914400" fontAlgn="auto">
              <a:lnSpc>
                <a:spcPct val="90000"/>
              </a:lnSpc>
              <a:spcBef>
                <a:spcPts val="1000"/>
              </a:spcBef>
              <a:spcAft>
                <a:spcPts val="600"/>
              </a:spcAft>
              <a:buClr>
                <a:srgbClr val="83992A"/>
              </a:buClr>
              <a:buSzPct val="115000"/>
              <a:buNone/>
              <a:tabLst/>
              <a:defRPr/>
            </a:pPr>
            <a:r>
              <a:rPr kumimoji="0" lang="en-US" sz="3400" b="1" i="0" u="none" strike="noStrike" kern="1200" cap="none" spc="0" normalizeH="0" baseline="0" noProof="0" dirty="0">
                <a:ln>
                  <a:noFill/>
                </a:ln>
                <a:solidFill>
                  <a:srgbClr val="03D0C4"/>
                </a:solidFill>
                <a:effectLst/>
                <a:uLnTx/>
                <a:uFillTx/>
                <a:latin typeface="+mn-lt"/>
                <a:ea typeface="+mn-ea"/>
                <a:cs typeface="+mn-cs"/>
              </a:rPr>
              <a:t>“LIKE” Top Score Writing on Facebook</a:t>
            </a:r>
          </a:p>
          <a:p>
            <a:pPr marL="0" marR="0" indent="0" defTabSz="914400" fontAlgn="auto">
              <a:lnSpc>
                <a:spcPct val="90000"/>
              </a:lnSpc>
              <a:spcBef>
                <a:spcPts val="1000"/>
              </a:spcBef>
              <a:spcAft>
                <a:spcPts val="600"/>
              </a:spcAft>
              <a:buClr>
                <a:srgbClr val="83992A"/>
              </a:buClr>
              <a:buSzPct val="115000"/>
              <a:buNone/>
              <a:tabLst/>
              <a:defRPr/>
            </a:pPr>
            <a:endParaRPr kumimoji="0" lang="en-US" sz="1700" b="1" i="0" u="none" strike="noStrike" kern="1200" cap="none" spc="0" normalizeH="0" baseline="0" noProof="0" dirty="0">
              <a:ln>
                <a:noFill/>
              </a:ln>
              <a:solidFill>
                <a:srgbClr val="03D0C4"/>
              </a:solidFill>
              <a:effectLst/>
              <a:uLnTx/>
              <a:uFillTx/>
              <a:latin typeface="+mn-lt"/>
              <a:ea typeface="+mn-ea"/>
              <a:cs typeface="+mn-cs"/>
            </a:endParaRPr>
          </a:p>
          <a:p>
            <a:pPr marL="0" marR="0" indent="0" defTabSz="914400" fontAlgn="auto">
              <a:lnSpc>
                <a:spcPct val="90000"/>
              </a:lnSpc>
              <a:spcBef>
                <a:spcPts val="1000"/>
              </a:spcBef>
              <a:spcAft>
                <a:spcPts val="600"/>
              </a:spcAft>
              <a:buClr>
                <a:srgbClr val="83992A"/>
              </a:buClr>
              <a:buSzPct val="115000"/>
              <a:buNone/>
              <a:tabLst/>
              <a:defRPr/>
            </a:pPr>
            <a:r>
              <a:rPr kumimoji="0" lang="en-US" sz="3400" b="1" i="0" u="none" strike="noStrike" kern="1200" cap="none" spc="0" normalizeH="0" baseline="0" noProof="0" dirty="0">
                <a:ln>
                  <a:noFill/>
                </a:ln>
                <a:solidFill>
                  <a:srgbClr val="7030A0"/>
                </a:solidFill>
                <a:effectLst/>
                <a:uLnTx/>
                <a:uFillTx/>
                <a:latin typeface="+mn-lt"/>
                <a:ea typeface="+mn-ea"/>
                <a:cs typeface="+mn-cs"/>
              </a:rPr>
              <a:t>“FOLLOW” Top Score Writing on Instagram</a:t>
            </a:r>
          </a:p>
          <a:p>
            <a:pPr marL="0" marR="0" indent="0" defTabSz="914400" fontAlgn="auto">
              <a:lnSpc>
                <a:spcPct val="90000"/>
              </a:lnSpc>
              <a:spcBef>
                <a:spcPts val="1000"/>
              </a:spcBef>
              <a:spcAft>
                <a:spcPts val="600"/>
              </a:spcAft>
              <a:buClr>
                <a:srgbClr val="83992A"/>
              </a:buClr>
              <a:buSzPct val="115000"/>
              <a:buNone/>
              <a:tabLst/>
              <a:defRPr/>
            </a:pPr>
            <a:r>
              <a:rPr kumimoji="0" lang="en-US" sz="2800" b="0" i="1" u="none" strike="noStrike" kern="1200" cap="none" spc="0" normalizeH="0" baseline="0" noProof="0" dirty="0">
                <a:ln>
                  <a:noFill/>
                </a:ln>
                <a:solidFill>
                  <a:schemeClr val="tx1"/>
                </a:solidFill>
                <a:effectLst/>
                <a:uLnTx/>
                <a:uFillTx/>
                <a:latin typeface="+mn-lt"/>
                <a:ea typeface="+mn-ea"/>
                <a:cs typeface="+mn-cs"/>
              </a:rPr>
              <a:t>-Share ideas for the classroom</a:t>
            </a:r>
          </a:p>
          <a:p>
            <a:pPr marL="0" marR="0" indent="0" defTabSz="914400" fontAlgn="auto">
              <a:lnSpc>
                <a:spcPct val="90000"/>
              </a:lnSpc>
              <a:spcBef>
                <a:spcPts val="1000"/>
              </a:spcBef>
              <a:spcAft>
                <a:spcPts val="600"/>
              </a:spcAft>
              <a:buClr>
                <a:srgbClr val="83992A"/>
              </a:buClr>
              <a:buSzPct val="115000"/>
              <a:buNone/>
              <a:tabLst/>
              <a:defRPr/>
            </a:pPr>
            <a:endParaRPr lang="en-US" sz="1700" i="1" kern="1200" dirty="0">
              <a:solidFill>
                <a:schemeClr val="tx1"/>
              </a:solidFill>
              <a:latin typeface="+mn-lt"/>
              <a:ea typeface="+mn-ea"/>
              <a:cs typeface="+mn-cs"/>
            </a:endParaRPr>
          </a:p>
          <a:p>
            <a:pPr marL="0" indent="0" defTabSz="914400" fontAlgn="auto">
              <a:lnSpc>
                <a:spcPct val="90000"/>
              </a:lnSpc>
              <a:spcBef>
                <a:spcPts val="1000"/>
              </a:spcBef>
              <a:buClr>
                <a:srgbClr val="83992A"/>
              </a:buClr>
              <a:buNone/>
              <a:defRPr/>
            </a:pPr>
            <a:r>
              <a:rPr kumimoji="0" lang="en-US" sz="3400" b="1" u="none" strike="noStrike" kern="1200" cap="none" spc="0" normalizeH="0" baseline="0" noProof="0" dirty="0">
                <a:ln>
                  <a:noFill/>
                </a:ln>
                <a:solidFill>
                  <a:srgbClr val="E32D91"/>
                </a:solidFill>
                <a:effectLst/>
                <a:uLnTx/>
                <a:uFillTx/>
                <a:latin typeface="+mn-lt"/>
                <a:ea typeface="+mn-ea"/>
                <a:cs typeface="+mn-cs"/>
              </a:rPr>
              <a:t>Subscribe to the Top Score Writing YOUTUBE channel</a:t>
            </a:r>
          </a:p>
          <a:p>
            <a:pPr marL="0" indent="0" defTabSz="914400" fontAlgn="auto">
              <a:lnSpc>
                <a:spcPct val="90000"/>
              </a:lnSpc>
              <a:spcBef>
                <a:spcPts val="1000"/>
              </a:spcBef>
              <a:buClr>
                <a:srgbClr val="83992A"/>
              </a:buClr>
              <a:buNone/>
              <a:defRPr/>
            </a:pPr>
            <a:r>
              <a:rPr lang="en-US" sz="2800" i="1" dirty="0">
                <a:solidFill>
                  <a:schemeClr val="tx1"/>
                </a:solidFill>
              </a:rPr>
              <a:t>-Watch videos on every skill </a:t>
            </a:r>
            <a:endParaRPr kumimoji="0" lang="en-US" sz="2800" i="1" u="none" strike="noStrike" kern="1200" cap="none" spc="0" normalizeH="0" baseline="0" noProof="0" dirty="0">
              <a:ln>
                <a:noFill/>
              </a:ln>
              <a:solidFill>
                <a:schemeClr val="tx1"/>
              </a:solidFill>
              <a:effectLst/>
              <a:uLnTx/>
              <a:uFillTx/>
              <a:latin typeface="+mn-lt"/>
              <a:ea typeface="+mn-ea"/>
              <a:cs typeface="+mn-cs"/>
            </a:endParaRPr>
          </a:p>
          <a:p>
            <a:pPr marL="0" marR="0" indent="0" defTabSz="914400" fontAlgn="auto">
              <a:lnSpc>
                <a:spcPct val="90000"/>
              </a:lnSpc>
              <a:spcBef>
                <a:spcPts val="1000"/>
              </a:spcBef>
              <a:spcAft>
                <a:spcPts val="600"/>
              </a:spcAft>
              <a:buClr>
                <a:srgbClr val="83992A"/>
              </a:buClr>
              <a:buSzPct val="115000"/>
              <a:buNone/>
              <a:tabLst/>
              <a:defRPr/>
            </a:pPr>
            <a:endParaRPr lang="en-US" sz="2800" i="1" kern="1200" dirty="0">
              <a:solidFill>
                <a:schemeClr val="tx1"/>
              </a:solidFill>
              <a:latin typeface="+mn-lt"/>
              <a:ea typeface="+mn-ea"/>
              <a:cs typeface="+mn-cs"/>
            </a:endParaRPr>
          </a:p>
          <a:p>
            <a:pPr marL="0" marR="0" indent="0" defTabSz="914400" fontAlgn="auto">
              <a:lnSpc>
                <a:spcPct val="90000"/>
              </a:lnSpc>
              <a:spcBef>
                <a:spcPts val="1000"/>
              </a:spcBef>
              <a:spcAft>
                <a:spcPts val="600"/>
              </a:spcAft>
              <a:buClr>
                <a:srgbClr val="83992A"/>
              </a:buClr>
              <a:buSzPct val="115000"/>
              <a:buNone/>
              <a:tabLst/>
              <a:defRPr/>
            </a:pPr>
            <a:endParaRPr kumimoji="0" lang="en-US" sz="2800" b="0" i="1" u="none" strike="noStrike" kern="1200" cap="none" spc="0" normalizeH="0" baseline="0" noProof="0" dirty="0">
              <a:ln>
                <a:noFill/>
              </a:ln>
              <a:solidFill>
                <a:schemeClr val="tx1"/>
              </a:solidFill>
              <a:effectLst/>
              <a:uLnTx/>
              <a:uFillTx/>
              <a:latin typeface="+mn-lt"/>
              <a:ea typeface="+mn-ea"/>
              <a:cs typeface="+mn-cs"/>
            </a:endParaRPr>
          </a:p>
          <a:p>
            <a:pPr marL="0" marR="0" indent="0" defTabSz="914400" fontAlgn="auto">
              <a:lnSpc>
                <a:spcPct val="90000"/>
              </a:lnSpc>
              <a:spcBef>
                <a:spcPts val="1000"/>
              </a:spcBef>
              <a:spcAft>
                <a:spcPts val="600"/>
              </a:spcAft>
              <a:buClr>
                <a:srgbClr val="83992A"/>
              </a:buClr>
              <a:buSzPct val="115000"/>
              <a:buNone/>
              <a:tabLst/>
              <a:defRPr/>
            </a:pPr>
            <a:endParaRPr kumimoji="0" lang="en-US" sz="1200" b="0" i="1"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descr="A close up of a sign&#10;&#10;Description automatically generated">
            <a:extLst>
              <a:ext uri="{FF2B5EF4-FFF2-40B4-BE49-F238E27FC236}">
                <a16:creationId xmlns:a16="http://schemas.microsoft.com/office/drawing/2014/main" id="{AE60D796-3CD5-4D5A-8311-0E89104B7D5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792338">
            <a:off x="7809777" y="1609883"/>
            <a:ext cx="4265379" cy="4265379"/>
          </a:xfrm>
          <a:prstGeom prst="rect">
            <a:avLst/>
          </a:prstGeom>
          <a:noFill/>
        </p:spPr>
      </p:pic>
      <p:pic>
        <p:nvPicPr>
          <p:cNvPr id="7" name="Picture 6">
            <a:extLst>
              <a:ext uri="{FF2B5EF4-FFF2-40B4-BE49-F238E27FC236}">
                <a16:creationId xmlns:a16="http://schemas.microsoft.com/office/drawing/2014/main" id="{39837635-7DF6-ECDD-2A62-C99D54CE7D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823013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38BF3E-8186-D2FC-5D6B-F45DE27BFB3F}"/>
              </a:ext>
            </a:extLst>
          </p:cNvPr>
          <p:cNvPicPr>
            <a:picLocks noChangeAspect="1"/>
          </p:cNvPicPr>
          <p:nvPr/>
        </p:nvPicPr>
        <p:blipFill>
          <a:blip r:embed="rId2"/>
          <a:stretch>
            <a:fillRect/>
          </a:stretch>
        </p:blipFill>
        <p:spPr>
          <a:xfrm>
            <a:off x="1782384" y="1436913"/>
            <a:ext cx="9712610" cy="4856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4">
            <a:extLst>
              <a:ext uri="{FF2B5EF4-FFF2-40B4-BE49-F238E27FC236}">
                <a16:creationId xmlns:a16="http://schemas.microsoft.com/office/drawing/2014/main" id="{988B4DB7-7BBB-587C-4662-DEB08585442A}"/>
              </a:ext>
            </a:extLst>
          </p:cNvPr>
          <p:cNvSpPr txBox="1">
            <a:spLocks/>
          </p:cNvSpPr>
          <p:nvPr/>
        </p:nvSpPr>
        <p:spPr>
          <a:xfrm>
            <a:off x="1922823" y="464291"/>
            <a:ext cx="9432689" cy="774024"/>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E32D91"/>
                </a:solidFill>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rPr>
              <a:t>EXAMPLE EXPOSITORY TEST</a:t>
            </a:r>
            <a:endParaRPr kumimoji="0" lang="en-US" sz="6000" b="1" i="0" u="none" strike="noStrike" kern="1200" cap="none" spc="0" normalizeH="0" baseline="0" noProof="0" dirty="0">
              <a:ln>
                <a:noFill/>
              </a:ln>
              <a:effectLst>
                <a:outerShdw blurRad="38100" dist="38100" dir="2700000" algn="tl">
                  <a:srgbClr val="000000">
                    <a:alpha val="43137"/>
                  </a:srgbClr>
                </a:outerShdw>
              </a:effectLst>
              <a:uLnTx/>
              <a:uFillTx/>
              <a:latin typeface="PBButFirstCoffee" panose="02000603000000000000" pitchFamily="2" charset="0"/>
              <a:ea typeface="PBButFirstCoffee" panose="02000603000000000000" pitchFamily="2" charset="0"/>
              <a:cs typeface="+mj-cs"/>
            </a:endParaRPr>
          </a:p>
        </p:txBody>
      </p:sp>
      <p:cxnSp>
        <p:nvCxnSpPr>
          <p:cNvPr id="6" name="Straight Connector 5">
            <a:extLst>
              <a:ext uri="{FF2B5EF4-FFF2-40B4-BE49-F238E27FC236}">
                <a16:creationId xmlns:a16="http://schemas.microsoft.com/office/drawing/2014/main" id="{EC11936C-0641-0B1C-DD15-AD12B96C4413}"/>
              </a:ext>
            </a:extLst>
          </p:cNvPr>
          <p:cNvCxnSpPr>
            <a:cxnSpLocks/>
          </p:cNvCxnSpPr>
          <p:nvPr/>
        </p:nvCxnSpPr>
        <p:spPr>
          <a:xfrm>
            <a:off x="6191250" y="3900585"/>
            <a:ext cx="2047875" cy="46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EE233E2-2EFC-AFB2-283C-3E4CE2D18221}"/>
              </a:ext>
            </a:extLst>
          </p:cNvPr>
          <p:cNvCxnSpPr>
            <a:cxnSpLocks/>
          </p:cNvCxnSpPr>
          <p:nvPr/>
        </p:nvCxnSpPr>
        <p:spPr>
          <a:xfrm>
            <a:off x="7729728" y="4637439"/>
            <a:ext cx="10058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98E764E-87B2-ED51-1978-B29955BAB589}"/>
              </a:ext>
            </a:extLst>
          </p:cNvPr>
          <p:cNvCxnSpPr>
            <a:cxnSpLocks/>
          </p:cNvCxnSpPr>
          <p:nvPr/>
        </p:nvCxnSpPr>
        <p:spPr>
          <a:xfrm>
            <a:off x="5718516" y="2947291"/>
            <a:ext cx="4159899"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B616F43-F229-F3E2-CF67-307096CFC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546" y="6477377"/>
            <a:ext cx="762508" cy="351927"/>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1744764686"/>
      </p:ext>
    </p:extLst>
  </p:cSld>
  <p:clrMapOvr>
    <a:masterClrMapping/>
  </p:clrMapOvr>
</p:sld>
</file>

<file path=ppt/theme/theme1.xml><?xml version="1.0" encoding="utf-8"?>
<a:theme xmlns:a="http://schemas.openxmlformats.org/drawingml/2006/main" name="Office Theme">
  <a:themeElements>
    <a:clrScheme name="Fashion Brochure">
      <a:dk1>
        <a:sysClr val="windowText" lastClr="000000"/>
      </a:dk1>
      <a:lt1>
        <a:sysClr val="window" lastClr="FFFFFF"/>
      </a:lt1>
      <a:dk2>
        <a:srgbClr val="454551"/>
      </a:dk2>
      <a:lt2>
        <a:srgbClr val="D8D9DC"/>
      </a:lt2>
      <a:accent1>
        <a:srgbClr val="E32D91"/>
      </a:accent1>
      <a:accent2>
        <a:srgbClr val="0C0C0C"/>
      </a:accent2>
      <a:accent3>
        <a:srgbClr val="595959"/>
      </a:accent3>
      <a:accent4>
        <a:srgbClr val="F9D5E9"/>
      </a:accent4>
      <a:accent5>
        <a:srgbClr val="EE81BD"/>
      </a:accent5>
      <a:accent6>
        <a:srgbClr val="D54773"/>
      </a:accent6>
      <a:hlink>
        <a:srgbClr val="C830CC"/>
      </a:hlink>
      <a:folHlink>
        <a:srgbClr val="8C8C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 presentationTF16411254.potx" id="{856A3638-C89C-468F-B2D3-94DA7F701BF7}" vid="{2B0C2FFE-1B57-46B1-BD5A-BF924309ED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15998C-280A-471A-8BB1-CDC2B95FC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1DA07E-9A1F-402C-A357-ABD24F8C703B}">
  <ds:schemaRefs>
    <ds:schemaRef ds:uri="http://schemas.microsoft.com/office/2006/documentManagement/types"/>
    <ds:schemaRef ds:uri="http://purl.org/dc/elements/1.1/"/>
    <ds:schemaRef ds:uri="71af3243-3dd4-4a8d-8c0d-dd76da1f02a5"/>
    <ds:schemaRef ds:uri="http://purl.org/dc/terms/"/>
    <ds:schemaRef ds:uri="http://purl.org/dc/dcmitype/"/>
    <ds:schemaRef ds:uri="http://schemas.openxmlformats.org/package/2006/metadata/core-properties"/>
    <ds:schemaRef ds:uri="http://schemas.microsoft.com/office/infopath/2007/PartnerControls"/>
    <ds:schemaRef ds:uri="16c05727-aa75-4e4a-9b5f-8a80a116589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D0B596E-8E5F-4DB7-9C0B-A416410C0F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presentation</Template>
  <TotalTime>12356</TotalTime>
  <Words>5453</Words>
  <Application>Microsoft Office PowerPoint</Application>
  <PresentationFormat>Widescreen</PresentationFormat>
  <Paragraphs>680</Paragraphs>
  <Slides>84</Slides>
  <Notes>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84</vt:i4>
      </vt:variant>
    </vt:vector>
  </HeadingPairs>
  <TitlesOfParts>
    <vt:vector size="98" baseType="lpstr">
      <vt:lpstr>Arial</vt:lpstr>
      <vt:lpstr>Baguet Script</vt:lpstr>
      <vt:lpstr>Bookman Old Style</vt:lpstr>
      <vt:lpstr>Calibri</vt:lpstr>
      <vt:lpstr>Century Gothic</vt:lpstr>
      <vt:lpstr>Footlight MT Light</vt:lpstr>
      <vt:lpstr>Garamond</vt:lpstr>
      <vt:lpstr>Gisha</vt:lpstr>
      <vt:lpstr>PBArrows</vt:lpstr>
      <vt:lpstr>PBButFirstCoffee</vt:lpstr>
      <vt:lpstr>PBCinnamonRaisinBagel</vt:lpstr>
      <vt:lpstr>Times New Roman</vt:lpstr>
      <vt:lpstr>Wingdings</vt:lpstr>
      <vt:lpstr>Office Theme</vt:lpstr>
      <vt:lpstr>Raising Your ELA Scores Through Writing:</vt:lpstr>
      <vt:lpstr>Lisa Collum</vt:lpstr>
      <vt:lpstr>AGENDA </vt:lpstr>
      <vt:lpstr>STATE WRITING ASSESSMENT</vt:lpstr>
      <vt:lpstr>FLORIDA ASSESSMENT OF STUDENT THINKING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DEVELOPING KEYBOARDING SKILLS </vt:lpstr>
      <vt:lpstr>PROGRESS MONITORING</vt:lpstr>
      <vt:lpstr>PowerPoint Presentation</vt:lpstr>
      <vt:lpstr>PowerPoint Presentation</vt:lpstr>
      <vt:lpstr>PowerPoint Presentation</vt:lpstr>
      <vt:lpstr>PowerPoint Presentation</vt:lpstr>
      <vt:lpstr>From ideas…</vt:lpstr>
      <vt:lpstr>NON-TEXT-BASED EXPOSITORY WRITING</vt:lpstr>
      <vt:lpstr>PLANNING  </vt:lpstr>
      <vt:lpstr>PLANNING example</vt:lpstr>
      <vt:lpstr>STUDENT PLANNING SHEET</vt:lpstr>
      <vt:lpstr>INTRODUCTION “I” PARAGRAPH</vt:lpstr>
      <vt:lpstr>Middle paragraph structure 3A, 3B</vt:lpstr>
      <vt:lpstr>Middle paragraphs</vt:lpstr>
      <vt:lpstr>COMPLETE MIDDLE PARAGRAPHS R1, R2, R3</vt:lpstr>
      <vt:lpstr>EXAMPLE R1 </vt:lpstr>
      <vt:lpstr>CONCLUSION “c” PARAGRAPH </vt:lpstr>
      <vt:lpstr>TEXT-BASED EXPOSITORY WRITING</vt:lpstr>
      <vt:lpstr>EXPOSITORY PLANNING:  ITC OUTLINE</vt:lpstr>
      <vt:lpstr>PLANNING</vt:lpstr>
      <vt:lpstr>EXPOSITORY PROMPTS </vt:lpstr>
      <vt:lpstr>PowerPoint Presentation</vt:lpstr>
      <vt:lpstr>EXPOSITORY PLANNING EXAMPLE</vt:lpstr>
      <vt:lpstr>EXPOSITORY PLANNING BOXING AND LABELING</vt:lpstr>
      <vt:lpstr>EXPOSITORY PLANNING BOXING AND LABELING</vt:lpstr>
      <vt:lpstr>EXPOSITORY PLANNING BOXING AND LABELING</vt:lpstr>
      <vt:lpstr>BUILDING  AN ESSAY:  ONE PIECE  AT A TIME</vt:lpstr>
      <vt:lpstr>PowerPoint Presentation</vt:lpstr>
      <vt:lpstr>SCAFFOLD STUDENTS UNDERSTANDING</vt:lpstr>
      <vt:lpstr>PowerPoint Presentation</vt:lpstr>
      <vt:lpstr>PowerPoint Presentation</vt:lpstr>
      <vt:lpstr>TEACHING THE MIDDLE PARAGRAPHS ONE PIECE AT A TIME</vt:lpstr>
      <vt:lpstr>PowerPoint Presentation</vt:lpstr>
      <vt:lpstr>OVERVIEW OF ELABORATIVE TECHNIQUES</vt:lpstr>
      <vt:lpstr>PowerPoint Presentation</vt:lpstr>
      <vt:lpstr>PowerPoint Presentation</vt:lpstr>
      <vt:lpstr>PowerPoint Presentation</vt:lpstr>
      <vt:lpstr>TEXT-BASED  ARGUMENTATIVE WRITING</vt:lpstr>
      <vt:lpstr>OPINION/ARGUMENTATIVE PLANNING: IRC OUTLINE</vt:lpstr>
      <vt:lpstr>OPINION/ARGUMENTATIVE PRACTICE</vt:lpstr>
      <vt:lpstr>OPINION/ARGUMENTATIVE INTRODUCTION “I” PARAGRAPH</vt:lpstr>
      <vt:lpstr>OPINION/ARGUMENTATIVE MIDDLE PARAGRAPHS R1, R2 &amp; R3</vt:lpstr>
      <vt:lpstr>OPINION/ARGUMENTATIVE  MIDDLE PARAGRAPH TOPIC SENTENCES</vt:lpstr>
      <vt:lpstr>USING EVIDENCE FROM THE TEXT</vt:lpstr>
      <vt:lpstr>OVERVIEW OF ELABORATIVE TECHNIQUES</vt:lpstr>
      <vt:lpstr>OPINION/ARGUMENTATIVE CONCLUSION EXAMPLE</vt:lpstr>
      <vt:lpstr>ADDITIONAL ACTIVITIES  AND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4thCoffee</dc:title>
  <dc:creator>Jen Jones</dc:creator>
  <cp:lastModifiedBy>lisa collum</cp:lastModifiedBy>
  <cp:revision>408</cp:revision>
  <dcterms:created xsi:type="dcterms:W3CDTF">2021-06-03T13:28:25Z</dcterms:created>
  <dcterms:modified xsi:type="dcterms:W3CDTF">2022-10-01T14:28:17Z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