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  <p:sldMasterId id="2147483666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</p:sldIdLst>
  <p:sldSz cy="5143500" cx="9144000"/>
  <p:notesSz cx="6858000" cy="9144000"/>
  <p:embeddedFontLst>
    <p:embeddedFont>
      <p:font typeface="Corbel"/>
      <p:regular r:id="rId35"/>
      <p:bold r:id="rId36"/>
      <p:italic r:id="rId37"/>
      <p:boldItalic r:id="rId3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39" roundtripDataSignature="AMtx7mgmh+ciIMiOGbsQJ1FMcPVt9jQMD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font" Target="fonts/Corbel-regular.fntdata"/><Relationship Id="rId12" Type="http://schemas.openxmlformats.org/officeDocument/2006/relationships/slide" Target="slides/slide7.xml"/><Relationship Id="rId34" Type="http://schemas.openxmlformats.org/officeDocument/2006/relationships/slide" Target="slides/slide29.xml"/><Relationship Id="rId15" Type="http://schemas.openxmlformats.org/officeDocument/2006/relationships/slide" Target="slides/slide10.xml"/><Relationship Id="rId37" Type="http://schemas.openxmlformats.org/officeDocument/2006/relationships/font" Target="fonts/Corbel-italic.fntdata"/><Relationship Id="rId14" Type="http://schemas.openxmlformats.org/officeDocument/2006/relationships/slide" Target="slides/slide9.xml"/><Relationship Id="rId36" Type="http://schemas.openxmlformats.org/officeDocument/2006/relationships/font" Target="fonts/Corbel-bold.fntdata"/><Relationship Id="rId17" Type="http://schemas.openxmlformats.org/officeDocument/2006/relationships/slide" Target="slides/slide12.xml"/><Relationship Id="rId39" Type="http://customschemas.google.com/relationships/presentationmetadata" Target="metadata"/><Relationship Id="rId16" Type="http://schemas.openxmlformats.org/officeDocument/2006/relationships/slide" Target="slides/slide11.xml"/><Relationship Id="rId38" Type="http://schemas.openxmlformats.org/officeDocument/2006/relationships/font" Target="fonts/Corbel-boldItalic.fntdata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4" name="Google Shape;164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5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87" name="Google Shape;387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8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1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10" name="Google Shape;410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6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p1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28" name="Google Shape;428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9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p1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51" name="Google Shape;451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0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p1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72" name="Google Shape;472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Google Shape;492;p1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93" name="Google Shape;493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p1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13" name="Google Shape;513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2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Google Shape;533;p1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34" name="Google Shape;534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5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Google Shape;556;p1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57" name="Google Shape;557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2" name="Shape 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" name="Google Shape;583;p1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84" name="Google Shape;584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9" name="Google Shape;179;p2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2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" name="Google Shape;603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4" name="Google Shape;604;p20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8" name="Shape 6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" name="Google Shape;629;g140acee462a_0_4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0" name="Google Shape;630;g140acee462a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4" name="Shape 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" name="Google Shape;635;p2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36" name="Google Shape;636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2" name="Shape 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" name="Google Shape;663;p2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64" name="Google Shape;664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3" name="Shape 7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4" name="Google Shape;704;p2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05" name="Google Shape;705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6" name="Shape 7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" name="Google Shape;757;p2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58" name="Google Shape;758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4" name="Shape 7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5" name="Google Shape;775;p2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76" name="Google Shape;776;p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1" name="Shape 8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2" name="Google Shape;802;p2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03" name="Google Shape;803;p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4" name="Shape 8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5" name="Google Shape;825;p2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26" name="Google Shape;826;p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7" name="Shape 8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8" name="Google Shape;858;g140acee462a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9" name="Google Shape;859;g140acee462a_0_10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9" name="Google Shape;189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5" name="Google Shape;215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Explain the basic parts of the audit and what is in each part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9" name="Google Shape;259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4" name="Google Shape;294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22" name="Google Shape;322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48" name="Google Shape;348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66" name="Google Shape;366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showMasterSp="0" type="title">
  <p:cSld name="TITLE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oogle Shape;23;p29"/>
          <p:cNvGrpSpPr/>
          <p:nvPr/>
        </p:nvGrpSpPr>
        <p:grpSpPr>
          <a:xfrm>
            <a:off x="0" y="-6350"/>
            <a:ext cx="9144000" cy="5149850"/>
            <a:chOff x="0" y="-8467"/>
            <a:chExt cx="12192000" cy="6866467"/>
          </a:xfrm>
        </p:grpSpPr>
        <p:sp>
          <p:nvSpPr>
            <p:cNvPr id="24" name="Google Shape;24;p29"/>
            <p:cNvSpPr/>
            <p:nvPr/>
          </p:nvSpPr>
          <p:spPr>
            <a:xfrm>
              <a:off x="0" y="-7862"/>
              <a:ext cx="863600" cy="5698067"/>
            </a:xfrm>
            <a:custGeom>
              <a:rect b="b" l="l" r="r" t="t"/>
              <a:pathLst>
                <a:path extrusionOk="0" h="5698067" w="863600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69803"/>
              </a:schemeClr>
            </a:solidFill>
            <a:ln>
              <a:noFill/>
            </a:ln>
          </p:spPr>
        </p:sp>
        <p:cxnSp>
          <p:nvCxnSpPr>
            <p:cNvPr id="25" name="Google Shape;25;p29"/>
            <p:cNvCxnSpPr/>
            <p:nvPr/>
          </p:nvCxnSpPr>
          <p:spPr>
            <a:xfrm>
              <a:off x="9371012" y="0"/>
              <a:ext cx="1219200" cy="6858000"/>
            </a:xfrm>
            <a:prstGeom prst="straightConnector1">
              <a:avLst/>
            </a:prstGeom>
            <a:noFill/>
            <a:ln cap="flat" cmpd="sng" w="9525">
              <a:solidFill>
                <a:schemeClr val="accent1">
                  <a:alpha val="69803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6" name="Google Shape;26;p29"/>
            <p:cNvCxnSpPr/>
            <p:nvPr/>
          </p:nvCxnSpPr>
          <p:spPr>
            <a:xfrm flipH="1">
              <a:off x="7425267" y="3681413"/>
              <a:ext cx="4763558" cy="3176587"/>
            </a:xfrm>
            <a:prstGeom prst="straightConnector1">
              <a:avLst/>
            </a:prstGeom>
            <a:noFill/>
            <a:ln cap="flat" cmpd="sng" w="9525">
              <a:solidFill>
                <a:schemeClr val="accent1">
                  <a:alpha val="69803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27" name="Google Shape;27;p29"/>
            <p:cNvSpPr/>
            <p:nvPr/>
          </p:nvSpPr>
          <p:spPr>
            <a:xfrm>
              <a:off x="9181476" y="-8467"/>
              <a:ext cx="3007349" cy="6866467"/>
            </a:xfrm>
            <a:custGeom>
              <a:rect b="b" l="l" r="r" t="t"/>
              <a:pathLst>
                <a:path extrusionOk="0" h="6866467" w="3007349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5686"/>
              </a:schemeClr>
            </a:solidFill>
            <a:ln>
              <a:noFill/>
            </a:ln>
          </p:spPr>
        </p:sp>
        <p:sp>
          <p:nvSpPr>
            <p:cNvPr id="28" name="Google Shape;28;p29"/>
            <p:cNvSpPr/>
            <p:nvPr/>
          </p:nvSpPr>
          <p:spPr>
            <a:xfrm>
              <a:off x="9603442" y="-8467"/>
              <a:ext cx="2588558" cy="6866467"/>
            </a:xfrm>
            <a:custGeom>
              <a:rect b="b" l="l" r="r" t="t"/>
              <a:pathLst>
                <a:path extrusionOk="0" h="6866467" w="2573311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</p:sp>
        <p:sp>
          <p:nvSpPr>
            <p:cNvPr id="29" name="Google Shape;29;p29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fmla="val 100000" name="adj"/>
              </a:avLst>
            </a:prstGeom>
            <a:solidFill>
              <a:srgbClr val="16B0E3">
                <a:alpha val="65882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" name="Google Shape;30;p29"/>
            <p:cNvSpPr/>
            <p:nvPr/>
          </p:nvSpPr>
          <p:spPr>
            <a:xfrm>
              <a:off x="9334500" y="-8467"/>
              <a:ext cx="2854326" cy="6866467"/>
            </a:xfrm>
            <a:custGeom>
              <a:rect b="b" l="l" r="r" t="t"/>
              <a:pathLst>
                <a:path extrusionOk="0" h="6866467" w="2858013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6B0E3">
                <a:alpha val="49803"/>
              </a:srgbClr>
            </a:solidFill>
            <a:ln>
              <a:noFill/>
            </a:ln>
          </p:spPr>
        </p:sp>
        <p:sp>
          <p:nvSpPr>
            <p:cNvPr id="31" name="Google Shape;31;p29"/>
            <p:cNvSpPr/>
            <p:nvPr/>
          </p:nvSpPr>
          <p:spPr>
            <a:xfrm>
              <a:off x="10898730" y="-8467"/>
              <a:ext cx="1290094" cy="6866467"/>
            </a:xfrm>
            <a:custGeom>
              <a:rect b="b" l="l" r="r" t="t"/>
              <a:pathLst>
                <a:path extrusionOk="0" h="6858000" w="1290094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69803"/>
              </a:schemeClr>
            </a:solidFill>
            <a:ln>
              <a:noFill/>
            </a:ln>
          </p:spPr>
        </p:sp>
        <p:sp>
          <p:nvSpPr>
            <p:cNvPr id="32" name="Google Shape;32;p29"/>
            <p:cNvSpPr/>
            <p:nvPr/>
          </p:nvSpPr>
          <p:spPr>
            <a:xfrm>
              <a:off x="10938999" y="-8467"/>
              <a:ext cx="1249825" cy="6866467"/>
            </a:xfrm>
            <a:custGeom>
              <a:rect b="b" l="l" r="r" t="t"/>
              <a:pathLst>
                <a:path extrusionOk="0" h="6858000" w="1249825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26292">
                <a:alpha val="80000"/>
              </a:srgbClr>
            </a:solidFill>
            <a:ln>
              <a:noFill/>
            </a:ln>
          </p:spPr>
        </p:sp>
        <p:sp>
          <p:nvSpPr>
            <p:cNvPr id="33" name="Google Shape;33;p29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fmla="val 100000" name="adj"/>
              </a:avLst>
            </a:prstGeom>
            <a:solidFill>
              <a:srgbClr val="16B0E3">
                <a:alpha val="65882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4" name="Google Shape;34;p29"/>
          <p:cNvSpPr txBox="1"/>
          <p:nvPr>
            <p:ph type="ctrTitle"/>
          </p:nvPr>
        </p:nvSpPr>
        <p:spPr>
          <a:xfrm>
            <a:off x="1130300" y="1803400"/>
            <a:ext cx="5825202" cy="123472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50"/>
              <a:buFont typeface="Trebuchet MS"/>
              <a:buNone/>
              <a:defRPr sz="4050">
                <a:solidFill>
                  <a:schemeClr val="accen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29"/>
          <p:cNvSpPr txBox="1"/>
          <p:nvPr>
            <p:ph idx="1" type="subTitle"/>
          </p:nvPr>
        </p:nvSpPr>
        <p:spPr>
          <a:xfrm>
            <a:off x="1130300" y="3038125"/>
            <a:ext cx="5825202" cy="8226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r">
              <a:spcBef>
                <a:spcPts val="750"/>
              </a:spcBef>
              <a:spcAft>
                <a:spcPts val="0"/>
              </a:spcAft>
              <a:buSzPts val="1080"/>
              <a:buNone/>
              <a:defRPr>
                <a:solidFill>
                  <a:srgbClr val="7F7F7F"/>
                </a:solidFill>
              </a:defRPr>
            </a:lvl1pPr>
            <a:lvl2pPr lvl="1" algn="ctr">
              <a:spcBef>
                <a:spcPts val="75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750"/>
              </a:spcBef>
              <a:spcAft>
                <a:spcPts val="0"/>
              </a:spcAft>
              <a:buSzPts val="84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750"/>
              </a:spcBef>
              <a:spcAft>
                <a:spcPts val="0"/>
              </a:spcAft>
              <a:buSzPts val="72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750"/>
              </a:spcBef>
              <a:spcAft>
                <a:spcPts val="0"/>
              </a:spcAft>
              <a:buSzPts val="72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750"/>
              </a:spcBef>
              <a:spcAft>
                <a:spcPts val="0"/>
              </a:spcAft>
              <a:buSzPts val="72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750"/>
              </a:spcBef>
              <a:spcAft>
                <a:spcPts val="0"/>
              </a:spcAft>
              <a:buSzPts val="72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750"/>
              </a:spcBef>
              <a:spcAft>
                <a:spcPts val="0"/>
              </a:spcAft>
              <a:buSzPts val="72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750"/>
              </a:spcBef>
              <a:spcAft>
                <a:spcPts val="0"/>
              </a:spcAft>
              <a:buSzPts val="72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6" name="Google Shape;36;p29"/>
          <p:cNvSpPr txBox="1"/>
          <p:nvPr>
            <p:ph idx="10" type="dt"/>
          </p:nvPr>
        </p:nvSpPr>
        <p:spPr>
          <a:xfrm>
            <a:off x="5403850" y="4531022"/>
            <a:ext cx="683954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29"/>
          <p:cNvSpPr txBox="1"/>
          <p:nvPr>
            <p:ph idx="11" type="ftr"/>
          </p:nvPr>
        </p:nvSpPr>
        <p:spPr>
          <a:xfrm>
            <a:off x="508001" y="4531022"/>
            <a:ext cx="4723209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29"/>
          <p:cNvSpPr txBox="1"/>
          <p:nvPr>
            <p:ph idx="12" type="sldNum"/>
          </p:nvPr>
        </p:nvSpPr>
        <p:spPr>
          <a:xfrm>
            <a:off x="6442998" y="4531022"/>
            <a:ext cx="512504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40"/>
          <p:cNvSpPr txBox="1"/>
          <p:nvPr>
            <p:ph type="title"/>
          </p:nvPr>
        </p:nvSpPr>
        <p:spPr>
          <a:xfrm>
            <a:off x="508001" y="3600450"/>
            <a:ext cx="6447500" cy="42505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Trebuchet MS"/>
              <a:buNone/>
              <a:defRPr b="0" sz="18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40"/>
          <p:cNvSpPr/>
          <p:nvPr>
            <p:ph idx="2" type="pic"/>
          </p:nvPr>
        </p:nvSpPr>
        <p:spPr>
          <a:xfrm>
            <a:off x="508001" y="457200"/>
            <a:ext cx="6447501" cy="2884289"/>
          </a:xfrm>
          <a:prstGeom prst="rect">
            <a:avLst/>
          </a:prstGeom>
          <a:noFill/>
          <a:ln>
            <a:noFill/>
          </a:ln>
        </p:spPr>
      </p:sp>
      <p:sp>
        <p:nvSpPr>
          <p:cNvPr id="89" name="Google Shape;89;p40"/>
          <p:cNvSpPr txBox="1"/>
          <p:nvPr>
            <p:ph idx="1" type="body"/>
          </p:nvPr>
        </p:nvSpPr>
        <p:spPr>
          <a:xfrm>
            <a:off x="508001" y="4025504"/>
            <a:ext cx="6447500" cy="5055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750"/>
              </a:spcBef>
              <a:spcAft>
                <a:spcPts val="0"/>
              </a:spcAft>
              <a:buSzPts val="720"/>
              <a:buNone/>
              <a:defRPr sz="900"/>
            </a:lvl1pPr>
            <a:lvl2pPr indent="-228600" lvl="1" marL="914400" algn="l">
              <a:spcBef>
                <a:spcPts val="750"/>
              </a:spcBef>
              <a:spcAft>
                <a:spcPts val="0"/>
              </a:spcAft>
              <a:buSzPts val="720"/>
              <a:buNone/>
              <a:defRPr sz="900"/>
            </a:lvl2pPr>
            <a:lvl3pPr indent="-228600" lvl="2" marL="1371600" algn="l">
              <a:spcBef>
                <a:spcPts val="750"/>
              </a:spcBef>
              <a:spcAft>
                <a:spcPts val="0"/>
              </a:spcAft>
              <a:buSzPts val="600"/>
              <a:buNone/>
              <a:defRPr sz="750"/>
            </a:lvl3pPr>
            <a:lvl4pPr indent="-228600" lvl="3" marL="1828800" algn="l">
              <a:spcBef>
                <a:spcPts val="750"/>
              </a:spcBef>
              <a:spcAft>
                <a:spcPts val="0"/>
              </a:spcAft>
              <a:buSzPts val="540"/>
              <a:buNone/>
              <a:defRPr sz="675"/>
            </a:lvl4pPr>
            <a:lvl5pPr indent="-228600" lvl="4" marL="2286000" algn="l">
              <a:spcBef>
                <a:spcPts val="750"/>
              </a:spcBef>
              <a:spcAft>
                <a:spcPts val="0"/>
              </a:spcAft>
              <a:buSzPts val="540"/>
              <a:buNone/>
              <a:defRPr sz="675"/>
            </a:lvl5pPr>
            <a:lvl6pPr indent="-228600" lvl="5" marL="2743200" algn="l">
              <a:spcBef>
                <a:spcPts val="750"/>
              </a:spcBef>
              <a:spcAft>
                <a:spcPts val="0"/>
              </a:spcAft>
              <a:buSzPts val="540"/>
              <a:buNone/>
              <a:defRPr sz="675"/>
            </a:lvl6pPr>
            <a:lvl7pPr indent="-228600" lvl="6" marL="3200400" algn="l">
              <a:spcBef>
                <a:spcPts val="750"/>
              </a:spcBef>
              <a:spcAft>
                <a:spcPts val="0"/>
              </a:spcAft>
              <a:buSzPts val="540"/>
              <a:buNone/>
              <a:defRPr sz="675"/>
            </a:lvl7pPr>
            <a:lvl8pPr indent="-228600" lvl="7" marL="3657600" algn="l">
              <a:spcBef>
                <a:spcPts val="750"/>
              </a:spcBef>
              <a:spcAft>
                <a:spcPts val="0"/>
              </a:spcAft>
              <a:buSzPts val="540"/>
              <a:buNone/>
              <a:defRPr sz="675"/>
            </a:lvl8pPr>
            <a:lvl9pPr indent="-228600" lvl="8" marL="4114800" algn="l">
              <a:spcBef>
                <a:spcPts val="750"/>
              </a:spcBef>
              <a:spcAft>
                <a:spcPts val="0"/>
              </a:spcAft>
              <a:buSzPts val="540"/>
              <a:buNone/>
              <a:defRPr sz="675"/>
            </a:lvl9pPr>
          </a:lstStyle>
          <a:p/>
        </p:txBody>
      </p:sp>
      <p:sp>
        <p:nvSpPr>
          <p:cNvPr id="90" name="Google Shape;90;p40"/>
          <p:cNvSpPr txBox="1"/>
          <p:nvPr>
            <p:ph idx="11" type="ftr"/>
          </p:nvPr>
        </p:nvSpPr>
        <p:spPr>
          <a:xfrm>
            <a:off x="508001" y="4531022"/>
            <a:ext cx="4723209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p40"/>
          <p:cNvSpPr txBox="1"/>
          <p:nvPr>
            <p:ph idx="12" type="sldNum"/>
          </p:nvPr>
        </p:nvSpPr>
        <p:spPr>
          <a:xfrm>
            <a:off x="6442998" y="4531022"/>
            <a:ext cx="512504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2" name="Google Shape;92;p40"/>
          <p:cNvSpPr txBox="1"/>
          <p:nvPr>
            <p:ph idx="10" type="dt"/>
          </p:nvPr>
        </p:nvSpPr>
        <p:spPr>
          <a:xfrm>
            <a:off x="5403850" y="4531022"/>
            <a:ext cx="683954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aption">
  <p:cSld name="Title and Caption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41"/>
          <p:cNvSpPr txBox="1"/>
          <p:nvPr>
            <p:ph type="title"/>
          </p:nvPr>
        </p:nvSpPr>
        <p:spPr>
          <a:xfrm>
            <a:off x="508001" y="457200"/>
            <a:ext cx="6447501" cy="255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300"/>
              <a:buFont typeface="Trebuchet MS"/>
              <a:buNone/>
              <a:defRPr b="0" sz="33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p41"/>
          <p:cNvSpPr txBox="1"/>
          <p:nvPr>
            <p:ph idx="1" type="body"/>
          </p:nvPr>
        </p:nvSpPr>
        <p:spPr>
          <a:xfrm>
            <a:off x="508001" y="3352800"/>
            <a:ext cx="6447501" cy="117822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750"/>
              </a:spcBef>
              <a:spcAft>
                <a:spcPts val="0"/>
              </a:spcAft>
              <a:buSzPts val="1080"/>
              <a:buNone/>
              <a:defRPr sz="1350">
                <a:solidFill>
                  <a:srgbClr val="3F3F3F"/>
                </a:solidFill>
              </a:defRPr>
            </a:lvl1pPr>
            <a:lvl2pPr indent="-228600" lvl="1" marL="914400" algn="l">
              <a:spcBef>
                <a:spcPts val="750"/>
              </a:spcBef>
              <a:spcAft>
                <a:spcPts val="0"/>
              </a:spcAft>
              <a:buSzPts val="1080"/>
              <a:buNone/>
              <a:defRPr sz="135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750"/>
              </a:spcBef>
              <a:spcAft>
                <a:spcPts val="0"/>
              </a:spcAft>
              <a:buSzPts val="960"/>
              <a:buNone/>
              <a:defRPr sz="12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750"/>
              </a:spcBef>
              <a:spcAft>
                <a:spcPts val="0"/>
              </a:spcAft>
              <a:buSzPts val="840"/>
              <a:buNone/>
              <a:defRPr sz="105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750"/>
              </a:spcBef>
              <a:spcAft>
                <a:spcPts val="0"/>
              </a:spcAft>
              <a:buSzPts val="840"/>
              <a:buNone/>
              <a:defRPr sz="105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750"/>
              </a:spcBef>
              <a:spcAft>
                <a:spcPts val="0"/>
              </a:spcAft>
              <a:buSzPts val="840"/>
              <a:buNone/>
              <a:defRPr sz="105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750"/>
              </a:spcBef>
              <a:spcAft>
                <a:spcPts val="0"/>
              </a:spcAft>
              <a:buSzPts val="840"/>
              <a:buNone/>
              <a:defRPr sz="105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750"/>
              </a:spcBef>
              <a:spcAft>
                <a:spcPts val="0"/>
              </a:spcAft>
              <a:buSzPts val="840"/>
              <a:buNone/>
              <a:defRPr sz="105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750"/>
              </a:spcBef>
              <a:spcAft>
                <a:spcPts val="0"/>
              </a:spcAft>
              <a:buSzPts val="840"/>
              <a:buNone/>
              <a:defRPr sz="105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96" name="Google Shape;96;p41"/>
          <p:cNvSpPr txBox="1"/>
          <p:nvPr>
            <p:ph idx="10" type="dt"/>
          </p:nvPr>
        </p:nvSpPr>
        <p:spPr>
          <a:xfrm>
            <a:off x="5403850" y="4531022"/>
            <a:ext cx="683954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" name="Google Shape;97;p41"/>
          <p:cNvSpPr txBox="1"/>
          <p:nvPr>
            <p:ph idx="11" type="ftr"/>
          </p:nvPr>
        </p:nvSpPr>
        <p:spPr>
          <a:xfrm>
            <a:off x="508001" y="4531022"/>
            <a:ext cx="4723209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41"/>
          <p:cNvSpPr txBox="1"/>
          <p:nvPr>
            <p:ph idx="12" type="sldNum"/>
          </p:nvPr>
        </p:nvSpPr>
        <p:spPr>
          <a:xfrm>
            <a:off x="6442998" y="4531022"/>
            <a:ext cx="512504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 with Caption">
  <p:cSld name="Quote with Caption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42"/>
          <p:cNvSpPr txBox="1"/>
          <p:nvPr>
            <p:ph type="title"/>
          </p:nvPr>
        </p:nvSpPr>
        <p:spPr>
          <a:xfrm>
            <a:off x="698500" y="457200"/>
            <a:ext cx="6070601" cy="22669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300"/>
              <a:buFont typeface="Trebuchet MS"/>
              <a:buNone/>
              <a:defRPr b="0" sz="33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1" name="Google Shape;101;p42"/>
          <p:cNvSpPr txBox="1"/>
          <p:nvPr>
            <p:ph idx="1" type="body"/>
          </p:nvPr>
        </p:nvSpPr>
        <p:spPr>
          <a:xfrm>
            <a:off x="1024604" y="2724150"/>
            <a:ext cx="5418393" cy="2857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750"/>
              </a:spcBef>
              <a:spcAft>
                <a:spcPts val="0"/>
              </a:spcAft>
              <a:buSzPts val="960"/>
              <a:buFont typeface="Trebuchet MS"/>
              <a:buNone/>
              <a:defRPr sz="1200">
                <a:solidFill>
                  <a:srgbClr val="7F7F7F"/>
                </a:solidFill>
              </a:defRPr>
            </a:lvl1pPr>
            <a:lvl2pPr indent="-228600" lvl="1" marL="914400" algn="l">
              <a:spcBef>
                <a:spcPts val="750"/>
              </a:spcBef>
              <a:spcAft>
                <a:spcPts val="0"/>
              </a:spcAft>
              <a:buSzPts val="960"/>
              <a:buFont typeface="Trebuchet MS"/>
              <a:buNone/>
              <a:defRPr/>
            </a:lvl2pPr>
            <a:lvl3pPr indent="-228600" lvl="2" marL="1371600" algn="l">
              <a:spcBef>
                <a:spcPts val="750"/>
              </a:spcBef>
              <a:spcAft>
                <a:spcPts val="0"/>
              </a:spcAft>
              <a:buSzPts val="840"/>
              <a:buFont typeface="Trebuchet MS"/>
              <a:buNone/>
              <a:defRPr/>
            </a:lvl3pPr>
            <a:lvl4pPr indent="-228600" lvl="3" marL="1828800" algn="l">
              <a:spcBef>
                <a:spcPts val="750"/>
              </a:spcBef>
              <a:spcAft>
                <a:spcPts val="0"/>
              </a:spcAft>
              <a:buSzPts val="720"/>
              <a:buFont typeface="Trebuchet MS"/>
              <a:buNone/>
              <a:defRPr/>
            </a:lvl4pPr>
            <a:lvl5pPr indent="-228600" lvl="4" marL="2286000" algn="l">
              <a:spcBef>
                <a:spcPts val="750"/>
              </a:spcBef>
              <a:spcAft>
                <a:spcPts val="0"/>
              </a:spcAft>
              <a:buSzPts val="720"/>
              <a:buFont typeface="Trebuchet MS"/>
              <a:buNone/>
              <a:defRPr/>
            </a:lvl5pPr>
            <a:lvl6pPr indent="-320039" lvl="5" marL="2743200" algn="l"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102" name="Google Shape;102;p42"/>
          <p:cNvSpPr txBox="1"/>
          <p:nvPr>
            <p:ph idx="2" type="body"/>
          </p:nvPr>
        </p:nvSpPr>
        <p:spPr>
          <a:xfrm>
            <a:off x="508001" y="3352800"/>
            <a:ext cx="6447501" cy="117822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750"/>
              </a:spcBef>
              <a:spcAft>
                <a:spcPts val="0"/>
              </a:spcAft>
              <a:buSzPts val="1080"/>
              <a:buNone/>
              <a:defRPr sz="1350">
                <a:solidFill>
                  <a:srgbClr val="3F3F3F"/>
                </a:solidFill>
              </a:defRPr>
            </a:lvl1pPr>
            <a:lvl2pPr indent="-228600" lvl="1" marL="914400" algn="l">
              <a:spcBef>
                <a:spcPts val="750"/>
              </a:spcBef>
              <a:spcAft>
                <a:spcPts val="0"/>
              </a:spcAft>
              <a:buSzPts val="1080"/>
              <a:buNone/>
              <a:defRPr sz="135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750"/>
              </a:spcBef>
              <a:spcAft>
                <a:spcPts val="0"/>
              </a:spcAft>
              <a:buSzPts val="960"/>
              <a:buNone/>
              <a:defRPr sz="12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750"/>
              </a:spcBef>
              <a:spcAft>
                <a:spcPts val="0"/>
              </a:spcAft>
              <a:buSzPts val="840"/>
              <a:buNone/>
              <a:defRPr sz="105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750"/>
              </a:spcBef>
              <a:spcAft>
                <a:spcPts val="0"/>
              </a:spcAft>
              <a:buSzPts val="840"/>
              <a:buNone/>
              <a:defRPr sz="105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750"/>
              </a:spcBef>
              <a:spcAft>
                <a:spcPts val="0"/>
              </a:spcAft>
              <a:buSzPts val="840"/>
              <a:buNone/>
              <a:defRPr sz="105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750"/>
              </a:spcBef>
              <a:spcAft>
                <a:spcPts val="0"/>
              </a:spcAft>
              <a:buSzPts val="840"/>
              <a:buNone/>
              <a:defRPr sz="105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750"/>
              </a:spcBef>
              <a:spcAft>
                <a:spcPts val="0"/>
              </a:spcAft>
              <a:buSzPts val="840"/>
              <a:buNone/>
              <a:defRPr sz="105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750"/>
              </a:spcBef>
              <a:spcAft>
                <a:spcPts val="0"/>
              </a:spcAft>
              <a:buSzPts val="840"/>
              <a:buNone/>
              <a:defRPr sz="105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03" name="Google Shape;103;p42"/>
          <p:cNvSpPr txBox="1"/>
          <p:nvPr>
            <p:ph idx="10" type="dt"/>
          </p:nvPr>
        </p:nvSpPr>
        <p:spPr>
          <a:xfrm>
            <a:off x="5403850" y="4531022"/>
            <a:ext cx="683954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p42"/>
          <p:cNvSpPr txBox="1"/>
          <p:nvPr>
            <p:ph idx="11" type="ftr"/>
          </p:nvPr>
        </p:nvSpPr>
        <p:spPr>
          <a:xfrm>
            <a:off x="508001" y="4531022"/>
            <a:ext cx="4723209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5" name="Google Shape;105;p42"/>
          <p:cNvSpPr txBox="1"/>
          <p:nvPr>
            <p:ph idx="12" type="sldNum"/>
          </p:nvPr>
        </p:nvSpPr>
        <p:spPr>
          <a:xfrm>
            <a:off x="6442998" y="4531022"/>
            <a:ext cx="512504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06" name="Google Shape;106;p42"/>
          <p:cNvSpPr txBox="1"/>
          <p:nvPr/>
        </p:nvSpPr>
        <p:spPr>
          <a:xfrm>
            <a:off x="406403" y="592784"/>
            <a:ext cx="457200" cy="43858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6000" u="none" cap="none" strike="noStrike">
                <a:solidFill>
                  <a:srgbClr val="9EDFF5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/>
          </a:p>
        </p:txBody>
      </p:sp>
      <p:sp>
        <p:nvSpPr>
          <p:cNvPr id="107" name="Google Shape;107;p42"/>
          <p:cNvSpPr txBox="1"/>
          <p:nvPr/>
        </p:nvSpPr>
        <p:spPr>
          <a:xfrm>
            <a:off x="6669758" y="2164917"/>
            <a:ext cx="457200" cy="43858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6000" u="none" cap="none" strike="noStrike">
                <a:solidFill>
                  <a:srgbClr val="9EDFF5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ame Card">
  <p:cSld name="Name Card"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43"/>
          <p:cNvSpPr txBox="1"/>
          <p:nvPr>
            <p:ph type="title"/>
          </p:nvPr>
        </p:nvSpPr>
        <p:spPr>
          <a:xfrm>
            <a:off x="508001" y="1448991"/>
            <a:ext cx="6447501" cy="194659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300"/>
              <a:buFont typeface="Trebuchet MS"/>
              <a:buNone/>
              <a:defRPr b="0" sz="33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0" name="Google Shape;110;p43"/>
          <p:cNvSpPr txBox="1"/>
          <p:nvPr>
            <p:ph idx="1" type="body"/>
          </p:nvPr>
        </p:nvSpPr>
        <p:spPr>
          <a:xfrm>
            <a:off x="508001" y="3395586"/>
            <a:ext cx="6447501" cy="11354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750"/>
              </a:spcBef>
              <a:spcAft>
                <a:spcPts val="0"/>
              </a:spcAft>
              <a:buSzPts val="1080"/>
              <a:buNone/>
              <a:defRPr sz="1350">
                <a:solidFill>
                  <a:srgbClr val="3F3F3F"/>
                </a:solidFill>
              </a:defRPr>
            </a:lvl1pPr>
            <a:lvl2pPr indent="-228600" lvl="1" marL="914400" algn="l">
              <a:spcBef>
                <a:spcPts val="750"/>
              </a:spcBef>
              <a:spcAft>
                <a:spcPts val="0"/>
              </a:spcAft>
              <a:buSzPts val="1080"/>
              <a:buNone/>
              <a:defRPr sz="135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750"/>
              </a:spcBef>
              <a:spcAft>
                <a:spcPts val="0"/>
              </a:spcAft>
              <a:buSzPts val="960"/>
              <a:buNone/>
              <a:defRPr sz="12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750"/>
              </a:spcBef>
              <a:spcAft>
                <a:spcPts val="0"/>
              </a:spcAft>
              <a:buSzPts val="840"/>
              <a:buNone/>
              <a:defRPr sz="105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750"/>
              </a:spcBef>
              <a:spcAft>
                <a:spcPts val="0"/>
              </a:spcAft>
              <a:buSzPts val="840"/>
              <a:buNone/>
              <a:defRPr sz="105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750"/>
              </a:spcBef>
              <a:spcAft>
                <a:spcPts val="0"/>
              </a:spcAft>
              <a:buSzPts val="840"/>
              <a:buNone/>
              <a:defRPr sz="105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750"/>
              </a:spcBef>
              <a:spcAft>
                <a:spcPts val="0"/>
              </a:spcAft>
              <a:buSzPts val="840"/>
              <a:buNone/>
              <a:defRPr sz="105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750"/>
              </a:spcBef>
              <a:spcAft>
                <a:spcPts val="0"/>
              </a:spcAft>
              <a:buSzPts val="840"/>
              <a:buNone/>
              <a:defRPr sz="105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750"/>
              </a:spcBef>
              <a:spcAft>
                <a:spcPts val="0"/>
              </a:spcAft>
              <a:buSzPts val="840"/>
              <a:buNone/>
              <a:defRPr sz="105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11" name="Google Shape;111;p43"/>
          <p:cNvSpPr txBox="1"/>
          <p:nvPr>
            <p:ph idx="10" type="dt"/>
          </p:nvPr>
        </p:nvSpPr>
        <p:spPr>
          <a:xfrm>
            <a:off x="5403850" y="4531022"/>
            <a:ext cx="683954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2" name="Google Shape;112;p43"/>
          <p:cNvSpPr txBox="1"/>
          <p:nvPr>
            <p:ph idx="11" type="ftr"/>
          </p:nvPr>
        </p:nvSpPr>
        <p:spPr>
          <a:xfrm>
            <a:off x="508001" y="4531022"/>
            <a:ext cx="4723209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3" name="Google Shape;113;p43"/>
          <p:cNvSpPr txBox="1"/>
          <p:nvPr>
            <p:ph idx="12" type="sldNum"/>
          </p:nvPr>
        </p:nvSpPr>
        <p:spPr>
          <a:xfrm>
            <a:off x="6442998" y="4531022"/>
            <a:ext cx="512504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 Name Card">
  <p:cSld name="Quote Name Card"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44"/>
          <p:cNvSpPr txBox="1"/>
          <p:nvPr>
            <p:ph type="title"/>
          </p:nvPr>
        </p:nvSpPr>
        <p:spPr>
          <a:xfrm>
            <a:off x="698500" y="457200"/>
            <a:ext cx="6070601" cy="22669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300"/>
              <a:buFont typeface="Trebuchet MS"/>
              <a:buNone/>
              <a:defRPr b="0" sz="33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6" name="Google Shape;116;p44"/>
          <p:cNvSpPr txBox="1"/>
          <p:nvPr>
            <p:ph idx="1" type="body"/>
          </p:nvPr>
        </p:nvSpPr>
        <p:spPr>
          <a:xfrm>
            <a:off x="507999" y="3009900"/>
            <a:ext cx="6447502" cy="38568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750"/>
              </a:spcBef>
              <a:spcAft>
                <a:spcPts val="0"/>
              </a:spcAft>
              <a:buSzPts val="1440"/>
              <a:buFont typeface="Trebuchet MS"/>
              <a:buNone/>
              <a:defRPr sz="1800">
                <a:solidFill>
                  <a:srgbClr val="3F3F3F"/>
                </a:solidFill>
              </a:defRPr>
            </a:lvl1pPr>
            <a:lvl2pPr indent="-228600" lvl="1" marL="914400" algn="l">
              <a:spcBef>
                <a:spcPts val="750"/>
              </a:spcBef>
              <a:spcAft>
                <a:spcPts val="0"/>
              </a:spcAft>
              <a:buSzPts val="960"/>
              <a:buFont typeface="Trebuchet MS"/>
              <a:buNone/>
              <a:defRPr/>
            </a:lvl2pPr>
            <a:lvl3pPr indent="-228600" lvl="2" marL="1371600" algn="l">
              <a:spcBef>
                <a:spcPts val="750"/>
              </a:spcBef>
              <a:spcAft>
                <a:spcPts val="0"/>
              </a:spcAft>
              <a:buSzPts val="840"/>
              <a:buFont typeface="Trebuchet MS"/>
              <a:buNone/>
              <a:defRPr/>
            </a:lvl3pPr>
            <a:lvl4pPr indent="-228600" lvl="3" marL="1828800" algn="l">
              <a:spcBef>
                <a:spcPts val="750"/>
              </a:spcBef>
              <a:spcAft>
                <a:spcPts val="0"/>
              </a:spcAft>
              <a:buSzPts val="720"/>
              <a:buFont typeface="Trebuchet MS"/>
              <a:buNone/>
              <a:defRPr/>
            </a:lvl4pPr>
            <a:lvl5pPr indent="-228600" lvl="4" marL="2286000" algn="l">
              <a:spcBef>
                <a:spcPts val="750"/>
              </a:spcBef>
              <a:spcAft>
                <a:spcPts val="0"/>
              </a:spcAft>
              <a:buSzPts val="720"/>
              <a:buFont typeface="Trebuchet MS"/>
              <a:buNone/>
              <a:defRPr/>
            </a:lvl5pPr>
            <a:lvl6pPr indent="-320039" lvl="5" marL="2743200" algn="l"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117" name="Google Shape;117;p44"/>
          <p:cNvSpPr txBox="1"/>
          <p:nvPr>
            <p:ph idx="2" type="body"/>
          </p:nvPr>
        </p:nvSpPr>
        <p:spPr>
          <a:xfrm>
            <a:off x="508001" y="3395586"/>
            <a:ext cx="6447501" cy="11354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750"/>
              </a:spcBef>
              <a:spcAft>
                <a:spcPts val="0"/>
              </a:spcAft>
              <a:buSzPts val="1080"/>
              <a:buNone/>
              <a:defRPr sz="1350">
                <a:solidFill>
                  <a:srgbClr val="7F7F7F"/>
                </a:solidFill>
              </a:defRPr>
            </a:lvl1pPr>
            <a:lvl2pPr indent="-228600" lvl="1" marL="914400" algn="l">
              <a:spcBef>
                <a:spcPts val="750"/>
              </a:spcBef>
              <a:spcAft>
                <a:spcPts val="0"/>
              </a:spcAft>
              <a:buSzPts val="1080"/>
              <a:buNone/>
              <a:defRPr sz="135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750"/>
              </a:spcBef>
              <a:spcAft>
                <a:spcPts val="0"/>
              </a:spcAft>
              <a:buSzPts val="960"/>
              <a:buNone/>
              <a:defRPr sz="12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750"/>
              </a:spcBef>
              <a:spcAft>
                <a:spcPts val="0"/>
              </a:spcAft>
              <a:buSzPts val="840"/>
              <a:buNone/>
              <a:defRPr sz="105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750"/>
              </a:spcBef>
              <a:spcAft>
                <a:spcPts val="0"/>
              </a:spcAft>
              <a:buSzPts val="840"/>
              <a:buNone/>
              <a:defRPr sz="105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750"/>
              </a:spcBef>
              <a:spcAft>
                <a:spcPts val="0"/>
              </a:spcAft>
              <a:buSzPts val="840"/>
              <a:buNone/>
              <a:defRPr sz="105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750"/>
              </a:spcBef>
              <a:spcAft>
                <a:spcPts val="0"/>
              </a:spcAft>
              <a:buSzPts val="840"/>
              <a:buNone/>
              <a:defRPr sz="105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750"/>
              </a:spcBef>
              <a:spcAft>
                <a:spcPts val="0"/>
              </a:spcAft>
              <a:buSzPts val="840"/>
              <a:buNone/>
              <a:defRPr sz="105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750"/>
              </a:spcBef>
              <a:spcAft>
                <a:spcPts val="0"/>
              </a:spcAft>
              <a:buSzPts val="840"/>
              <a:buNone/>
              <a:defRPr sz="105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18" name="Google Shape;118;p44"/>
          <p:cNvSpPr txBox="1"/>
          <p:nvPr>
            <p:ph idx="10" type="dt"/>
          </p:nvPr>
        </p:nvSpPr>
        <p:spPr>
          <a:xfrm>
            <a:off x="5403850" y="4531022"/>
            <a:ext cx="683954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9" name="Google Shape;119;p44"/>
          <p:cNvSpPr txBox="1"/>
          <p:nvPr>
            <p:ph idx="11" type="ftr"/>
          </p:nvPr>
        </p:nvSpPr>
        <p:spPr>
          <a:xfrm>
            <a:off x="508001" y="4531022"/>
            <a:ext cx="4723209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0" name="Google Shape;120;p44"/>
          <p:cNvSpPr txBox="1"/>
          <p:nvPr>
            <p:ph idx="12" type="sldNum"/>
          </p:nvPr>
        </p:nvSpPr>
        <p:spPr>
          <a:xfrm>
            <a:off x="6442998" y="4531022"/>
            <a:ext cx="512504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21" name="Google Shape;121;p44"/>
          <p:cNvSpPr txBox="1"/>
          <p:nvPr/>
        </p:nvSpPr>
        <p:spPr>
          <a:xfrm>
            <a:off x="406403" y="592784"/>
            <a:ext cx="457200" cy="43858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6000" u="none" cap="none" strike="noStrike">
                <a:solidFill>
                  <a:srgbClr val="9EDFF5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/>
          </a:p>
        </p:txBody>
      </p:sp>
      <p:sp>
        <p:nvSpPr>
          <p:cNvPr id="122" name="Google Shape;122;p44"/>
          <p:cNvSpPr txBox="1"/>
          <p:nvPr/>
        </p:nvSpPr>
        <p:spPr>
          <a:xfrm>
            <a:off x="6669758" y="2164917"/>
            <a:ext cx="457200" cy="43858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6000" u="none" cap="none" strike="noStrike">
                <a:solidFill>
                  <a:srgbClr val="9EDFF5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rue or False">
  <p:cSld name="True or False"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45"/>
          <p:cNvSpPr txBox="1"/>
          <p:nvPr>
            <p:ph type="title"/>
          </p:nvPr>
        </p:nvSpPr>
        <p:spPr>
          <a:xfrm>
            <a:off x="514350" y="457200"/>
            <a:ext cx="6441152" cy="22669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300"/>
              <a:buFont typeface="Trebuchet MS"/>
              <a:buNone/>
              <a:defRPr b="0" sz="33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5" name="Google Shape;125;p45"/>
          <p:cNvSpPr txBox="1"/>
          <p:nvPr>
            <p:ph idx="1" type="body"/>
          </p:nvPr>
        </p:nvSpPr>
        <p:spPr>
          <a:xfrm>
            <a:off x="507999" y="3009900"/>
            <a:ext cx="6447502" cy="38568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750"/>
              </a:spcBef>
              <a:spcAft>
                <a:spcPts val="0"/>
              </a:spcAft>
              <a:buSzPts val="1440"/>
              <a:buFont typeface="Trebuchet MS"/>
              <a:buNone/>
              <a:defRPr sz="1800">
                <a:solidFill>
                  <a:schemeClr val="accent1"/>
                </a:solidFill>
              </a:defRPr>
            </a:lvl1pPr>
            <a:lvl2pPr indent="-228600" lvl="1" marL="914400" algn="l">
              <a:spcBef>
                <a:spcPts val="750"/>
              </a:spcBef>
              <a:spcAft>
                <a:spcPts val="0"/>
              </a:spcAft>
              <a:buSzPts val="960"/>
              <a:buFont typeface="Trebuchet MS"/>
              <a:buNone/>
              <a:defRPr/>
            </a:lvl2pPr>
            <a:lvl3pPr indent="-228600" lvl="2" marL="1371600" algn="l">
              <a:spcBef>
                <a:spcPts val="750"/>
              </a:spcBef>
              <a:spcAft>
                <a:spcPts val="0"/>
              </a:spcAft>
              <a:buSzPts val="840"/>
              <a:buFont typeface="Trebuchet MS"/>
              <a:buNone/>
              <a:defRPr/>
            </a:lvl3pPr>
            <a:lvl4pPr indent="-228600" lvl="3" marL="1828800" algn="l">
              <a:spcBef>
                <a:spcPts val="750"/>
              </a:spcBef>
              <a:spcAft>
                <a:spcPts val="0"/>
              </a:spcAft>
              <a:buSzPts val="720"/>
              <a:buFont typeface="Trebuchet MS"/>
              <a:buNone/>
              <a:defRPr/>
            </a:lvl4pPr>
            <a:lvl5pPr indent="-228600" lvl="4" marL="2286000" algn="l">
              <a:spcBef>
                <a:spcPts val="750"/>
              </a:spcBef>
              <a:spcAft>
                <a:spcPts val="0"/>
              </a:spcAft>
              <a:buSzPts val="720"/>
              <a:buFont typeface="Trebuchet MS"/>
              <a:buNone/>
              <a:defRPr/>
            </a:lvl5pPr>
            <a:lvl6pPr indent="-320039" lvl="5" marL="2743200" algn="l"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126" name="Google Shape;126;p45"/>
          <p:cNvSpPr txBox="1"/>
          <p:nvPr>
            <p:ph idx="2" type="body"/>
          </p:nvPr>
        </p:nvSpPr>
        <p:spPr>
          <a:xfrm>
            <a:off x="508001" y="3395586"/>
            <a:ext cx="6447501" cy="11354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750"/>
              </a:spcBef>
              <a:spcAft>
                <a:spcPts val="0"/>
              </a:spcAft>
              <a:buSzPts val="1080"/>
              <a:buNone/>
              <a:defRPr sz="1350">
                <a:solidFill>
                  <a:srgbClr val="7F7F7F"/>
                </a:solidFill>
              </a:defRPr>
            </a:lvl1pPr>
            <a:lvl2pPr indent="-228600" lvl="1" marL="914400" algn="l">
              <a:spcBef>
                <a:spcPts val="750"/>
              </a:spcBef>
              <a:spcAft>
                <a:spcPts val="0"/>
              </a:spcAft>
              <a:buSzPts val="1080"/>
              <a:buNone/>
              <a:defRPr sz="135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750"/>
              </a:spcBef>
              <a:spcAft>
                <a:spcPts val="0"/>
              </a:spcAft>
              <a:buSzPts val="960"/>
              <a:buNone/>
              <a:defRPr sz="12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750"/>
              </a:spcBef>
              <a:spcAft>
                <a:spcPts val="0"/>
              </a:spcAft>
              <a:buSzPts val="840"/>
              <a:buNone/>
              <a:defRPr sz="105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750"/>
              </a:spcBef>
              <a:spcAft>
                <a:spcPts val="0"/>
              </a:spcAft>
              <a:buSzPts val="840"/>
              <a:buNone/>
              <a:defRPr sz="105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750"/>
              </a:spcBef>
              <a:spcAft>
                <a:spcPts val="0"/>
              </a:spcAft>
              <a:buSzPts val="840"/>
              <a:buNone/>
              <a:defRPr sz="105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750"/>
              </a:spcBef>
              <a:spcAft>
                <a:spcPts val="0"/>
              </a:spcAft>
              <a:buSzPts val="840"/>
              <a:buNone/>
              <a:defRPr sz="105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750"/>
              </a:spcBef>
              <a:spcAft>
                <a:spcPts val="0"/>
              </a:spcAft>
              <a:buSzPts val="840"/>
              <a:buNone/>
              <a:defRPr sz="105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750"/>
              </a:spcBef>
              <a:spcAft>
                <a:spcPts val="0"/>
              </a:spcAft>
              <a:buSzPts val="840"/>
              <a:buNone/>
              <a:defRPr sz="105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27" name="Google Shape;127;p45"/>
          <p:cNvSpPr txBox="1"/>
          <p:nvPr>
            <p:ph idx="10" type="dt"/>
          </p:nvPr>
        </p:nvSpPr>
        <p:spPr>
          <a:xfrm>
            <a:off x="5403850" y="4531022"/>
            <a:ext cx="683954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8" name="Google Shape;128;p45"/>
          <p:cNvSpPr txBox="1"/>
          <p:nvPr>
            <p:ph idx="11" type="ftr"/>
          </p:nvPr>
        </p:nvSpPr>
        <p:spPr>
          <a:xfrm>
            <a:off x="508001" y="4531022"/>
            <a:ext cx="4723209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9" name="Google Shape;129;p45"/>
          <p:cNvSpPr txBox="1"/>
          <p:nvPr>
            <p:ph idx="12" type="sldNum"/>
          </p:nvPr>
        </p:nvSpPr>
        <p:spPr>
          <a:xfrm>
            <a:off x="6442998" y="4531022"/>
            <a:ext cx="512504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46"/>
          <p:cNvSpPr txBox="1"/>
          <p:nvPr>
            <p:ph type="title"/>
          </p:nvPr>
        </p:nvSpPr>
        <p:spPr>
          <a:xfrm>
            <a:off x="508001" y="457200"/>
            <a:ext cx="6447501" cy="9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2" name="Google Shape;132;p46"/>
          <p:cNvSpPr txBox="1"/>
          <p:nvPr>
            <p:ph idx="1" type="body"/>
          </p:nvPr>
        </p:nvSpPr>
        <p:spPr>
          <a:xfrm rot="5400000">
            <a:off x="2276462" y="-148019"/>
            <a:ext cx="2910580" cy="64475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133" name="Google Shape;133;p46"/>
          <p:cNvSpPr txBox="1"/>
          <p:nvPr>
            <p:ph idx="10" type="dt"/>
          </p:nvPr>
        </p:nvSpPr>
        <p:spPr>
          <a:xfrm>
            <a:off x="5403850" y="4531022"/>
            <a:ext cx="683954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4" name="Google Shape;134;p46"/>
          <p:cNvSpPr txBox="1"/>
          <p:nvPr>
            <p:ph idx="11" type="ftr"/>
          </p:nvPr>
        </p:nvSpPr>
        <p:spPr>
          <a:xfrm>
            <a:off x="508001" y="4531022"/>
            <a:ext cx="4723209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5" name="Google Shape;135;p46"/>
          <p:cNvSpPr txBox="1"/>
          <p:nvPr>
            <p:ph idx="12" type="sldNum"/>
          </p:nvPr>
        </p:nvSpPr>
        <p:spPr>
          <a:xfrm>
            <a:off x="6442998" y="4531022"/>
            <a:ext cx="512504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47"/>
          <p:cNvSpPr txBox="1"/>
          <p:nvPr>
            <p:ph type="title"/>
          </p:nvPr>
        </p:nvSpPr>
        <p:spPr>
          <a:xfrm rot="5400000">
            <a:off x="4495739" y="1937216"/>
            <a:ext cx="3938588" cy="97855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8" name="Google Shape;138;p47"/>
          <p:cNvSpPr txBox="1"/>
          <p:nvPr>
            <p:ph idx="1" type="body"/>
          </p:nvPr>
        </p:nvSpPr>
        <p:spPr>
          <a:xfrm rot="5400000">
            <a:off x="1186264" y="-221062"/>
            <a:ext cx="3938588" cy="5295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139" name="Google Shape;139;p47"/>
          <p:cNvSpPr txBox="1"/>
          <p:nvPr>
            <p:ph idx="10" type="dt"/>
          </p:nvPr>
        </p:nvSpPr>
        <p:spPr>
          <a:xfrm>
            <a:off x="5403850" y="4531022"/>
            <a:ext cx="683954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0" name="Google Shape;140;p47"/>
          <p:cNvSpPr txBox="1"/>
          <p:nvPr>
            <p:ph idx="11" type="ftr"/>
          </p:nvPr>
        </p:nvSpPr>
        <p:spPr>
          <a:xfrm>
            <a:off x="508001" y="4531022"/>
            <a:ext cx="4723209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1" name="Google Shape;141;p47"/>
          <p:cNvSpPr txBox="1"/>
          <p:nvPr>
            <p:ph idx="12" type="sldNum"/>
          </p:nvPr>
        </p:nvSpPr>
        <p:spPr>
          <a:xfrm>
            <a:off x="6442998" y="4531022"/>
            <a:ext cx="512504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33"/>
          <p:cNvSpPr txBox="1"/>
          <p:nvPr>
            <p:ph type="title"/>
          </p:nvPr>
        </p:nvSpPr>
        <p:spPr>
          <a:xfrm>
            <a:off x="193950" y="187101"/>
            <a:ext cx="8229600" cy="694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None/>
              <a:defRPr/>
            </a:lvl9pPr>
          </a:lstStyle>
          <a:p/>
        </p:txBody>
      </p:sp>
      <p:sp>
        <p:nvSpPr>
          <p:cNvPr id="161" name="Google Shape;161;p33"/>
          <p:cNvSpPr txBox="1"/>
          <p:nvPr>
            <p:ph idx="1" type="body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19100" lvl="0" marL="457200" algn="l">
              <a:spcBef>
                <a:spcPts val="600"/>
              </a:spcBef>
              <a:spcAft>
                <a:spcPts val="0"/>
              </a:spcAft>
              <a:buSzPts val="3000"/>
              <a:buChar char="●"/>
              <a:defRPr/>
            </a:lvl1pPr>
            <a:lvl2pPr indent="-381000" lvl="1" marL="914400" algn="l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indent="-381000" lvl="2" marL="1371600" algn="l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indent="-342900" lvl="3" marL="1828800" algn="l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algn="l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algn="l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algn="l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algn="l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30"/>
          <p:cNvSpPr txBox="1"/>
          <p:nvPr>
            <p:ph type="title"/>
          </p:nvPr>
        </p:nvSpPr>
        <p:spPr>
          <a:xfrm>
            <a:off x="193950" y="187101"/>
            <a:ext cx="8229600" cy="694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/>
            </a:lvl9pPr>
          </a:lstStyle>
          <a:p/>
        </p:txBody>
      </p:sp>
      <p:sp>
        <p:nvSpPr>
          <p:cNvPr id="41" name="Google Shape;41;p30"/>
          <p:cNvSpPr txBox="1"/>
          <p:nvPr>
            <p:ph idx="1" type="body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19100" lvl="0" marL="457200" algn="l">
              <a:spcBef>
                <a:spcPts val="600"/>
              </a:spcBef>
              <a:spcAft>
                <a:spcPts val="0"/>
              </a:spcAft>
              <a:buSzPts val="3000"/>
              <a:buChar char="●"/>
              <a:defRPr/>
            </a:lvl1pPr>
            <a:lvl2pPr indent="-381000" lvl="1" marL="914400" algn="l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indent="-381000" lvl="2" marL="1371600" algn="l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indent="-342900" lvl="3" marL="1828800" algn="l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algn="l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algn="l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algn="l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algn="l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31"/>
          <p:cNvSpPr txBox="1"/>
          <p:nvPr>
            <p:ph type="title"/>
          </p:nvPr>
        </p:nvSpPr>
        <p:spPr>
          <a:xfrm>
            <a:off x="508001" y="457200"/>
            <a:ext cx="6447501" cy="9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31"/>
          <p:cNvSpPr txBox="1"/>
          <p:nvPr>
            <p:ph idx="10" type="dt"/>
          </p:nvPr>
        </p:nvSpPr>
        <p:spPr>
          <a:xfrm>
            <a:off x="5403850" y="4531022"/>
            <a:ext cx="683954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31"/>
          <p:cNvSpPr txBox="1"/>
          <p:nvPr>
            <p:ph idx="11" type="ftr"/>
          </p:nvPr>
        </p:nvSpPr>
        <p:spPr>
          <a:xfrm>
            <a:off x="508001" y="4531022"/>
            <a:ext cx="4723209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31"/>
          <p:cNvSpPr txBox="1"/>
          <p:nvPr>
            <p:ph idx="12" type="sldNum"/>
          </p:nvPr>
        </p:nvSpPr>
        <p:spPr>
          <a:xfrm>
            <a:off x="6442998" y="4531022"/>
            <a:ext cx="512504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34"/>
          <p:cNvSpPr txBox="1"/>
          <p:nvPr>
            <p:ph type="title"/>
          </p:nvPr>
        </p:nvSpPr>
        <p:spPr>
          <a:xfrm>
            <a:off x="508001" y="457200"/>
            <a:ext cx="6447501" cy="9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34"/>
          <p:cNvSpPr txBox="1"/>
          <p:nvPr>
            <p:ph idx="1" type="body"/>
          </p:nvPr>
        </p:nvSpPr>
        <p:spPr>
          <a:xfrm>
            <a:off x="508001" y="1620442"/>
            <a:ext cx="6447501" cy="29105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50" name="Google Shape;50;p34"/>
          <p:cNvSpPr txBox="1"/>
          <p:nvPr>
            <p:ph idx="10" type="dt"/>
          </p:nvPr>
        </p:nvSpPr>
        <p:spPr>
          <a:xfrm>
            <a:off x="5403850" y="4531022"/>
            <a:ext cx="683954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34"/>
          <p:cNvSpPr txBox="1"/>
          <p:nvPr>
            <p:ph idx="11" type="ftr"/>
          </p:nvPr>
        </p:nvSpPr>
        <p:spPr>
          <a:xfrm>
            <a:off x="508001" y="4531022"/>
            <a:ext cx="4723209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34"/>
          <p:cNvSpPr txBox="1"/>
          <p:nvPr>
            <p:ph idx="12" type="sldNum"/>
          </p:nvPr>
        </p:nvSpPr>
        <p:spPr>
          <a:xfrm>
            <a:off x="6442998" y="4531022"/>
            <a:ext cx="512504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35"/>
          <p:cNvSpPr txBox="1"/>
          <p:nvPr>
            <p:ph type="title"/>
          </p:nvPr>
        </p:nvSpPr>
        <p:spPr>
          <a:xfrm>
            <a:off x="508001" y="2025651"/>
            <a:ext cx="6447501" cy="136993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Trebuchet MS"/>
              <a:buNone/>
              <a:defRPr b="0" sz="30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35"/>
          <p:cNvSpPr txBox="1"/>
          <p:nvPr>
            <p:ph idx="1" type="body"/>
          </p:nvPr>
        </p:nvSpPr>
        <p:spPr>
          <a:xfrm>
            <a:off x="508001" y="3395586"/>
            <a:ext cx="6447501" cy="645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750"/>
              </a:spcBef>
              <a:spcAft>
                <a:spcPts val="0"/>
              </a:spcAft>
              <a:buSzPts val="1200"/>
              <a:buNone/>
              <a:defRPr sz="1500">
                <a:solidFill>
                  <a:srgbClr val="7F7F7F"/>
                </a:solidFill>
              </a:defRPr>
            </a:lvl1pPr>
            <a:lvl2pPr indent="-228600" lvl="1" marL="914400" algn="l">
              <a:spcBef>
                <a:spcPts val="750"/>
              </a:spcBef>
              <a:spcAft>
                <a:spcPts val="0"/>
              </a:spcAft>
              <a:buSzPts val="1080"/>
              <a:buNone/>
              <a:defRPr sz="135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750"/>
              </a:spcBef>
              <a:spcAft>
                <a:spcPts val="0"/>
              </a:spcAft>
              <a:buSzPts val="960"/>
              <a:buNone/>
              <a:defRPr sz="12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750"/>
              </a:spcBef>
              <a:spcAft>
                <a:spcPts val="0"/>
              </a:spcAft>
              <a:buSzPts val="840"/>
              <a:buNone/>
              <a:defRPr sz="105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750"/>
              </a:spcBef>
              <a:spcAft>
                <a:spcPts val="0"/>
              </a:spcAft>
              <a:buSzPts val="840"/>
              <a:buNone/>
              <a:defRPr sz="105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750"/>
              </a:spcBef>
              <a:spcAft>
                <a:spcPts val="0"/>
              </a:spcAft>
              <a:buSzPts val="840"/>
              <a:buNone/>
              <a:defRPr sz="105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750"/>
              </a:spcBef>
              <a:spcAft>
                <a:spcPts val="0"/>
              </a:spcAft>
              <a:buSzPts val="840"/>
              <a:buNone/>
              <a:defRPr sz="105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750"/>
              </a:spcBef>
              <a:spcAft>
                <a:spcPts val="0"/>
              </a:spcAft>
              <a:buSzPts val="840"/>
              <a:buNone/>
              <a:defRPr sz="105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750"/>
              </a:spcBef>
              <a:spcAft>
                <a:spcPts val="0"/>
              </a:spcAft>
              <a:buSzPts val="840"/>
              <a:buNone/>
              <a:defRPr sz="105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56" name="Google Shape;56;p35"/>
          <p:cNvSpPr txBox="1"/>
          <p:nvPr>
            <p:ph idx="10" type="dt"/>
          </p:nvPr>
        </p:nvSpPr>
        <p:spPr>
          <a:xfrm>
            <a:off x="5403850" y="4531022"/>
            <a:ext cx="683954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35"/>
          <p:cNvSpPr txBox="1"/>
          <p:nvPr>
            <p:ph idx="11" type="ftr"/>
          </p:nvPr>
        </p:nvSpPr>
        <p:spPr>
          <a:xfrm>
            <a:off x="508001" y="4531022"/>
            <a:ext cx="4723209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35"/>
          <p:cNvSpPr txBox="1"/>
          <p:nvPr>
            <p:ph idx="12" type="sldNum"/>
          </p:nvPr>
        </p:nvSpPr>
        <p:spPr>
          <a:xfrm>
            <a:off x="6442998" y="4531022"/>
            <a:ext cx="512504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36"/>
          <p:cNvSpPr txBox="1"/>
          <p:nvPr>
            <p:ph type="title"/>
          </p:nvPr>
        </p:nvSpPr>
        <p:spPr>
          <a:xfrm>
            <a:off x="508001" y="457200"/>
            <a:ext cx="6447501" cy="9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36"/>
          <p:cNvSpPr txBox="1"/>
          <p:nvPr>
            <p:ph idx="1" type="body"/>
          </p:nvPr>
        </p:nvSpPr>
        <p:spPr>
          <a:xfrm>
            <a:off x="508001" y="1620442"/>
            <a:ext cx="3138026" cy="29105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62" name="Google Shape;62;p36"/>
          <p:cNvSpPr txBox="1"/>
          <p:nvPr>
            <p:ph idx="2" type="body"/>
          </p:nvPr>
        </p:nvSpPr>
        <p:spPr>
          <a:xfrm>
            <a:off x="3817477" y="1620442"/>
            <a:ext cx="3138026" cy="29105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63" name="Google Shape;63;p36"/>
          <p:cNvSpPr txBox="1"/>
          <p:nvPr>
            <p:ph idx="10" type="dt"/>
          </p:nvPr>
        </p:nvSpPr>
        <p:spPr>
          <a:xfrm>
            <a:off x="5403850" y="4531022"/>
            <a:ext cx="683954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36"/>
          <p:cNvSpPr txBox="1"/>
          <p:nvPr>
            <p:ph idx="11" type="ftr"/>
          </p:nvPr>
        </p:nvSpPr>
        <p:spPr>
          <a:xfrm>
            <a:off x="508001" y="4531022"/>
            <a:ext cx="4723209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36"/>
          <p:cNvSpPr txBox="1"/>
          <p:nvPr>
            <p:ph idx="12" type="sldNum"/>
          </p:nvPr>
        </p:nvSpPr>
        <p:spPr>
          <a:xfrm>
            <a:off x="6442998" y="4531022"/>
            <a:ext cx="512504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37"/>
          <p:cNvSpPr txBox="1"/>
          <p:nvPr>
            <p:ph type="title"/>
          </p:nvPr>
        </p:nvSpPr>
        <p:spPr>
          <a:xfrm>
            <a:off x="508001" y="457200"/>
            <a:ext cx="6447501" cy="9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700"/>
              <a:buFont typeface="Trebuchet MS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37"/>
          <p:cNvSpPr txBox="1"/>
          <p:nvPr>
            <p:ph idx="1" type="body"/>
          </p:nvPr>
        </p:nvSpPr>
        <p:spPr>
          <a:xfrm>
            <a:off x="506809" y="1620737"/>
            <a:ext cx="3139217" cy="43219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750"/>
              </a:spcBef>
              <a:spcAft>
                <a:spcPts val="0"/>
              </a:spcAft>
              <a:buSzPts val="1440"/>
              <a:buNone/>
              <a:defRPr b="0" sz="1800"/>
            </a:lvl1pPr>
            <a:lvl2pPr indent="-228600" lvl="1" marL="914400" algn="l">
              <a:spcBef>
                <a:spcPts val="750"/>
              </a:spcBef>
              <a:spcAft>
                <a:spcPts val="0"/>
              </a:spcAft>
              <a:buSzPts val="1200"/>
              <a:buNone/>
              <a:defRPr b="1" sz="1500"/>
            </a:lvl2pPr>
            <a:lvl3pPr indent="-228600" lvl="2" marL="1371600" algn="l">
              <a:spcBef>
                <a:spcPts val="750"/>
              </a:spcBef>
              <a:spcAft>
                <a:spcPts val="0"/>
              </a:spcAft>
              <a:buSzPts val="1080"/>
              <a:buNone/>
              <a:defRPr b="1" sz="1350"/>
            </a:lvl3pPr>
            <a:lvl4pPr indent="-228600" lvl="3" marL="1828800" algn="l">
              <a:spcBef>
                <a:spcPts val="750"/>
              </a:spcBef>
              <a:spcAft>
                <a:spcPts val="0"/>
              </a:spcAft>
              <a:buSzPts val="960"/>
              <a:buNone/>
              <a:defRPr b="1" sz="1200"/>
            </a:lvl4pPr>
            <a:lvl5pPr indent="-228600" lvl="4" marL="2286000" algn="l">
              <a:spcBef>
                <a:spcPts val="750"/>
              </a:spcBef>
              <a:spcAft>
                <a:spcPts val="0"/>
              </a:spcAft>
              <a:buSzPts val="960"/>
              <a:buNone/>
              <a:defRPr b="1" sz="1200"/>
            </a:lvl5pPr>
            <a:lvl6pPr indent="-228600" lvl="5" marL="2743200" algn="l">
              <a:spcBef>
                <a:spcPts val="750"/>
              </a:spcBef>
              <a:spcAft>
                <a:spcPts val="0"/>
              </a:spcAft>
              <a:buSzPts val="960"/>
              <a:buNone/>
              <a:defRPr b="1" sz="1200"/>
            </a:lvl6pPr>
            <a:lvl7pPr indent="-228600" lvl="6" marL="3200400" algn="l">
              <a:spcBef>
                <a:spcPts val="750"/>
              </a:spcBef>
              <a:spcAft>
                <a:spcPts val="0"/>
              </a:spcAft>
              <a:buSzPts val="960"/>
              <a:buNone/>
              <a:defRPr b="1" sz="1200"/>
            </a:lvl7pPr>
            <a:lvl8pPr indent="-228600" lvl="7" marL="3657600" algn="l">
              <a:spcBef>
                <a:spcPts val="750"/>
              </a:spcBef>
              <a:spcAft>
                <a:spcPts val="0"/>
              </a:spcAft>
              <a:buSzPts val="960"/>
              <a:buNone/>
              <a:defRPr b="1" sz="1200"/>
            </a:lvl8pPr>
            <a:lvl9pPr indent="-228600" lvl="8" marL="4114800" algn="l">
              <a:spcBef>
                <a:spcPts val="750"/>
              </a:spcBef>
              <a:spcAft>
                <a:spcPts val="0"/>
              </a:spcAft>
              <a:buSzPts val="960"/>
              <a:buNone/>
              <a:defRPr b="1" sz="1200"/>
            </a:lvl9pPr>
          </a:lstStyle>
          <a:p/>
        </p:txBody>
      </p:sp>
      <p:sp>
        <p:nvSpPr>
          <p:cNvPr id="69" name="Google Shape;69;p37"/>
          <p:cNvSpPr txBox="1"/>
          <p:nvPr>
            <p:ph idx="2" type="body"/>
          </p:nvPr>
        </p:nvSpPr>
        <p:spPr>
          <a:xfrm>
            <a:off x="506809" y="2052934"/>
            <a:ext cx="3139217" cy="24780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70" name="Google Shape;70;p37"/>
          <p:cNvSpPr txBox="1"/>
          <p:nvPr>
            <p:ph idx="3" type="body"/>
          </p:nvPr>
        </p:nvSpPr>
        <p:spPr>
          <a:xfrm>
            <a:off x="3816287" y="1620737"/>
            <a:ext cx="3139214" cy="43219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750"/>
              </a:spcBef>
              <a:spcAft>
                <a:spcPts val="0"/>
              </a:spcAft>
              <a:buSzPts val="1440"/>
              <a:buNone/>
              <a:defRPr b="0" sz="1800"/>
            </a:lvl1pPr>
            <a:lvl2pPr indent="-228600" lvl="1" marL="914400" algn="l">
              <a:spcBef>
                <a:spcPts val="750"/>
              </a:spcBef>
              <a:spcAft>
                <a:spcPts val="0"/>
              </a:spcAft>
              <a:buSzPts val="1200"/>
              <a:buNone/>
              <a:defRPr b="1" sz="1500"/>
            </a:lvl2pPr>
            <a:lvl3pPr indent="-228600" lvl="2" marL="1371600" algn="l">
              <a:spcBef>
                <a:spcPts val="750"/>
              </a:spcBef>
              <a:spcAft>
                <a:spcPts val="0"/>
              </a:spcAft>
              <a:buSzPts val="1080"/>
              <a:buNone/>
              <a:defRPr b="1" sz="1350"/>
            </a:lvl3pPr>
            <a:lvl4pPr indent="-228600" lvl="3" marL="1828800" algn="l">
              <a:spcBef>
                <a:spcPts val="750"/>
              </a:spcBef>
              <a:spcAft>
                <a:spcPts val="0"/>
              </a:spcAft>
              <a:buSzPts val="960"/>
              <a:buNone/>
              <a:defRPr b="1" sz="1200"/>
            </a:lvl4pPr>
            <a:lvl5pPr indent="-228600" lvl="4" marL="2286000" algn="l">
              <a:spcBef>
                <a:spcPts val="750"/>
              </a:spcBef>
              <a:spcAft>
                <a:spcPts val="0"/>
              </a:spcAft>
              <a:buSzPts val="960"/>
              <a:buNone/>
              <a:defRPr b="1" sz="1200"/>
            </a:lvl5pPr>
            <a:lvl6pPr indent="-228600" lvl="5" marL="2743200" algn="l">
              <a:spcBef>
                <a:spcPts val="750"/>
              </a:spcBef>
              <a:spcAft>
                <a:spcPts val="0"/>
              </a:spcAft>
              <a:buSzPts val="960"/>
              <a:buNone/>
              <a:defRPr b="1" sz="1200"/>
            </a:lvl6pPr>
            <a:lvl7pPr indent="-228600" lvl="6" marL="3200400" algn="l">
              <a:spcBef>
                <a:spcPts val="750"/>
              </a:spcBef>
              <a:spcAft>
                <a:spcPts val="0"/>
              </a:spcAft>
              <a:buSzPts val="960"/>
              <a:buNone/>
              <a:defRPr b="1" sz="1200"/>
            </a:lvl7pPr>
            <a:lvl8pPr indent="-228600" lvl="7" marL="3657600" algn="l">
              <a:spcBef>
                <a:spcPts val="750"/>
              </a:spcBef>
              <a:spcAft>
                <a:spcPts val="0"/>
              </a:spcAft>
              <a:buSzPts val="960"/>
              <a:buNone/>
              <a:defRPr b="1" sz="1200"/>
            </a:lvl8pPr>
            <a:lvl9pPr indent="-228600" lvl="8" marL="4114800" algn="l">
              <a:spcBef>
                <a:spcPts val="750"/>
              </a:spcBef>
              <a:spcAft>
                <a:spcPts val="0"/>
              </a:spcAft>
              <a:buSzPts val="960"/>
              <a:buNone/>
              <a:defRPr b="1" sz="1200"/>
            </a:lvl9pPr>
          </a:lstStyle>
          <a:p/>
        </p:txBody>
      </p:sp>
      <p:sp>
        <p:nvSpPr>
          <p:cNvPr id="71" name="Google Shape;71;p37"/>
          <p:cNvSpPr txBox="1"/>
          <p:nvPr>
            <p:ph idx="4" type="body"/>
          </p:nvPr>
        </p:nvSpPr>
        <p:spPr>
          <a:xfrm>
            <a:off x="3816288" y="2052934"/>
            <a:ext cx="3139213" cy="24780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72" name="Google Shape;72;p37"/>
          <p:cNvSpPr txBox="1"/>
          <p:nvPr>
            <p:ph idx="10" type="dt"/>
          </p:nvPr>
        </p:nvSpPr>
        <p:spPr>
          <a:xfrm>
            <a:off x="5403850" y="4531022"/>
            <a:ext cx="683954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37"/>
          <p:cNvSpPr txBox="1"/>
          <p:nvPr>
            <p:ph idx="11" type="ftr"/>
          </p:nvPr>
        </p:nvSpPr>
        <p:spPr>
          <a:xfrm>
            <a:off x="508001" y="4531022"/>
            <a:ext cx="4723209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37"/>
          <p:cNvSpPr txBox="1"/>
          <p:nvPr>
            <p:ph idx="12" type="sldNum"/>
          </p:nvPr>
        </p:nvSpPr>
        <p:spPr>
          <a:xfrm>
            <a:off x="6442998" y="4531022"/>
            <a:ext cx="512504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38"/>
          <p:cNvSpPr txBox="1"/>
          <p:nvPr>
            <p:ph idx="10" type="dt"/>
          </p:nvPr>
        </p:nvSpPr>
        <p:spPr>
          <a:xfrm>
            <a:off x="5403850" y="4531022"/>
            <a:ext cx="683954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38"/>
          <p:cNvSpPr txBox="1"/>
          <p:nvPr>
            <p:ph idx="11" type="ftr"/>
          </p:nvPr>
        </p:nvSpPr>
        <p:spPr>
          <a:xfrm>
            <a:off x="508001" y="4531022"/>
            <a:ext cx="4723209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38"/>
          <p:cNvSpPr txBox="1"/>
          <p:nvPr>
            <p:ph idx="12" type="sldNum"/>
          </p:nvPr>
        </p:nvSpPr>
        <p:spPr>
          <a:xfrm>
            <a:off x="6442998" y="4531022"/>
            <a:ext cx="512504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39"/>
          <p:cNvSpPr txBox="1"/>
          <p:nvPr>
            <p:ph type="title"/>
          </p:nvPr>
        </p:nvSpPr>
        <p:spPr>
          <a:xfrm>
            <a:off x="508001" y="1123953"/>
            <a:ext cx="2890896" cy="9588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Trebuchet MS"/>
              <a:buNone/>
              <a:defRPr sz="15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39"/>
          <p:cNvSpPr txBox="1"/>
          <p:nvPr>
            <p:ph idx="1" type="body"/>
          </p:nvPr>
        </p:nvSpPr>
        <p:spPr>
          <a:xfrm>
            <a:off x="3570346" y="386193"/>
            <a:ext cx="3385156" cy="41448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82" name="Google Shape;82;p39"/>
          <p:cNvSpPr txBox="1"/>
          <p:nvPr>
            <p:ph idx="2" type="body"/>
          </p:nvPr>
        </p:nvSpPr>
        <p:spPr>
          <a:xfrm>
            <a:off x="508001" y="2082802"/>
            <a:ext cx="2890896" cy="19383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750"/>
              </a:spcBef>
              <a:spcAft>
                <a:spcPts val="0"/>
              </a:spcAft>
              <a:buSzPts val="840"/>
              <a:buNone/>
              <a:defRPr sz="1050"/>
            </a:lvl1pPr>
            <a:lvl2pPr indent="-228600" lvl="1" marL="914400" algn="l">
              <a:spcBef>
                <a:spcPts val="750"/>
              </a:spcBef>
              <a:spcAft>
                <a:spcPts val="0"/>
              </a:spcAft>
              <a:buSzPts val="840"/>
              <a:buNone/>
              <a:defRPr sz="1050"/>
            </a:lvl2pPr>
            <a:lvl3pPr indent="-228600" lvl="2" marL="1371600" algn="l">
              <a:spcBef>
                <a:spcPts val="750"/>
              </a:spcBef>
              <a:spcAft>
                <a:spcPts val="0"/>
              </a:spcAft>
              <a:buSzPts val="720"/>
              <a:buNone/>
              <a:defRPr sz="900"/>
            </a:lvl3pPr>
            <a:lvl4pPr indent="-228600" lvl="3" marL="1828800" algn="l">
              <a:spcBef>
                <a:spcPts val="750"/>
              </a:spcBef>
              <a:spcAft>
                <a:spcPts val="0"/>
              </a:spcAft>
              <a:buSzPts val="600"/>
              <a:buNone/>
              <a:defRPr sz="750"/>
            </a:lvl4pPr>
            <a:lvl5pPr indent="-228600" lvl="4" marL="2286000" algn="l">
              <a:spcBef>
                <a:spcPts val="750"/>
              </a:spcBef>
              <a:spcAft>
                <a:spcPts val="0"/>
              </a:spcAft>
              <a:buSzPts val="600"/>
              <a:buNone/>
              <a:defRPr sz="750"/>
            </a:lvl5pPr>
            <a:lvl6pPr indent="-228600" lvl="5" marL="2743200" algn="l">
              <a:spcBef>
                <a:spcPts val="750"/>
              </a:spcBef>
              <a:spcAft>
                <a:spcPts val="0"/>
              </a:spcAft>
              <a:buSzPts val="600"/>
              <a:buNone/>
              <a:defRPr sz="750"/>
            </a:lvl6pPr>
            <a:lvl7pPr indent="-228600" lvl="6" marL="3200400" algn="l">
              <a:spcBef>
                <a:spcPts val="750"/>
              </a:spcBef>
              <a:spcAft>
                <a:spcPts val="0"/>
              </a:spcAft>
              <a:buSzPts val="600"/>
              <a:buNone/>
              <a:defRPr sz="750"/>
            </a:lvl7pPr>
            <a:lvl8pPr indent="-228600" lvl="7" marL="3657600" algn="l">
              <a:spcBef>
                <a:spcPts val="750"/>
              </a:spcBef>
              <a:spcAft>
                <a:spcPts val="0"/>
              </a:spcAft>
              <a:buSzPts val="600"/>
              <a:buNone/>
              <a:defRPr sz="750"/>
            </a:lvl8pPr>
            <a:lvl9pPr indent="-228600" lvl="8" marL="4114800" algn="l">
              <a:spcBef>
                <a:spcPts val="750"/>
              </a:spcBef>
              <a:spcAft>
                <a:spcPts val="0"/>
              </a:spcAft>
              <a:buSzPts val="600"/>
              <a:buNone/>
              <a:defRPr sz="750"/>
            </a:lvl9pPr>
          </a:lstStyle>
          <a:p/>
        </p:txBody>
      </p:sp>
      <p:sp>
        <p:nvSpPr>
          <p:cNvPr id="83" name="Google Shape;83;p39"/>
          <p:cNvSpPr txBox="1"/>
          <p:nvPr>
            <p:ph idx="10" type="dt"/>
          </p:nvPr>
        </p:nvSpPr>
        <p:spPr>
          <a:xfrm>
            <a:off x="5403850" y="4531022"/>
            <a:ext cx="683954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39"/>
          <p:cNvSpPr txBox="1"/>
          <p:nvPr>
            <p:ph idx="11" type="ftr"/>
          </p:nvPr>
        </p:nvSpPr>
        <p:spPr>
          <a:xfrm>
            <a:off x="508001" y="4531022"/>
            <a:ext cx="4723209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39"/>
          <p:cNvSpPr txBox="1"/>
          <p:nvPr>
            <p:ph idx="12" type="sldNum"/>
          </p:nvPr>
        </p:nvSpPr>
        <p:spPr>
          <a:xfrm>
            <a:off x="6442998" y="4531022"/>
            <a:ext cx="512504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18" Type="http://schemas.openxmlformats.org/officeDocument/2006/relationships/theme" Target="../theme/theme2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oogle Shape;6;p28"/>
          <p:cNvGrpSpPr/>
          <p:nvPr/>
        </p:nvGrpSpPr>
        <p:grpSpPr>
          <a:xfrm>
            <a:off x="0" y="-6350"/>
            <a:ext cx="9144000" cy="5149850"/>
            <a:chOff x="0" y="-8467"/>
            <a:chExt cx="12192000" cy="6866467"/>
          </a:xfrm>
        </p:grpSpPr>
        <p:cxnSp>
          <p:nvCxnSpPr>
            <p:cNvPr id="7" name="Google Shape;7;p28"/>
            <p:cNvCxnSpPr/>
            <p:nvPr/>
          </p:nvCxnSpPr>
          <p:spPr>
            <a:xfrm>
              <a:off x="9371012" y="0"/>
              <a:ext cx="1219200" cy="6858000"/>
            </a:xfrm>
            <a:prstGeom prst="straightConnector1">
              <a:avLst/>
            </a:prstGeom>
            <a:noFill/>
            <a:ln cap="flat" cmpd="sng" w="9525">
              <a:solidFill>
                <a:schemeClr val="accent1">
                  <a:alpha val="69803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8" name="Google Shape;8;p28"/>
            <p:cNvCxnSpPr/>
            <p:nvPr/>
          </p:nvCxnSpPr>
          <p:spPr>
            <a:xfrm flipH="1">
              <a:off x="7425267" y="3681413"/>
              <a:ext cx="4763558" cy="3176587"/>
            </a:xfrm>
            <a:prstGeom prst="straightConnector1">
              <a:avLst/>
            </a:prstGeom>
            <a:noFill/>
            <a:ln cap="flat" cmpd="sng" w="9525">
              <a:solidFill>
                <a:schemeClr val="accent1">
                  <a:alpha val="69803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9" name="Google Shape;9;p28"/>
            <p:cNvSpPr/>
            <p:nvPr/>
          </p:nvSpPr>
          <p:spPr>
            <a:xfrm>
              <a:off x="9181476" y="-8467"/>
              <a:ext cx="3007349" cy="6866467"/>
            </a:xfrm>
            <a:custGeom>
              <a:rect b="b" l="l" r="r" t="t"/>
              <a:pathLst>
                <a:path extrusionOk="0" h="6866467" w="3007349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5686"/>
              </a:schemeClr>
            </a:solidFill>
            <a:ln>
              <a:noFill/>
            </a:ln>
          </p:spPr>
        </p:sp>
        <p:sp>
          <p:nvSpPr>
            <p:cNvPr id="10" name="Google Shape;10;p28"/>
            <p:cNvSpPr/>
            <p:nvPr/>
          </p:nvSpPr>
          <p:spPr>
            <a:xfrm>
              <a:off x="9603442" y="-8467"/>
              <a:ext cx="2588558" cy="6866467"/>
            </a:xfrm>
            <a:custGeom>
              <a:rect b="b" l="l" r="r" t="t"/>
              <a:pathLst>
                <a:path extrusionOk="0" h="6866467" w="2573311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</p:sp>
        <p:sp>
          <p:nvSpPr>
            <p:cNvPr id="11" name="Google Shape;11;p28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fmla="val 100000" name="adj"/>
              </a:avLst>
            </a:prstGeom>
            <a:solidFill>
              <a:srgbClr val="16B0E3">
                <a:alpha val="65882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" name="Google Shape;12;p28"/>
            <p:cNvSpPr/>
            <p:nvPr/>
          </p:nvSpPr>
          <p:spPr>
            <a:xfrm>
              <a:off x="9334500" y="-8467"/>
              <a:ext cx="2854326" cy="6866467"/>
            </a:xfrm>
            <a:custGeom>
              <a:rect b="b" l="l" r="r" t="t"/>
              <a:pathLst>
                <a:path extrusionOk="0" h="6866467" w="2858013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6B0E3">
                <a:alpha val="49803"/>
              </a:srgbClr>
            </a:solidFill>
            <a:ln>
              <a:noFill/>
            </a:ln>
          </p:spPr>
        </p:sp>
        <p:sp>
          <p:nvSpPr>
            <p:cNvPr id="13" name="Google Shape;13;p28"/>
            <p:cNvSpPr/>
            <p:nvPr/>
          </p:nvSpPr>
          <p:spPr>
            <a:xfrm>
              <a:off x="10898730" y="-8467"/>
              <a:ext cx="1290094" cy="6866467"/>
            </a:xfrm>
            <a:custGeom>
              <a:rect b="b" l="l" r="r" t="t"/>
              <a:pathLst>
                <a:path extrusionOk="0" h="6858000" w="1290094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69803"/>
              </a:schemeClr>
            </a:solidFill>
            <a:ln>
              <a:noFill/>
            </a:ln>
          </p:spPr>
        </p:sp>
        <p:sp>
          <p:nvSpPr>
            <p:cNvPr id="14" name="Google Shape;14;p28"/>
            <p:cNvSpPr/>
            <p:nvPr/>
          </p:nvSpPr>
          <p:spPr>
            <a:xfrm>
              <a:off x="10938999" y="-8467"/>
              <a:ext cx="1249825" cy="6866467"/>
            </a:xfrm>
            <a:custGeom>
              <a:rect b="b" l="l" r="r" t="t"/>
              <a:pathLst>
                <a:path extrusionOk="0" h="6858000" w="1249825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26292">
                <a:alpha val="80000"/>
              </a:srgbClr>
            </a:solidFill>
            <a:ln>
              <a:noFill/>
            </a:ln>
          </p:spPr>
        </p:sp>
        <p:sp>
          <p:nvSpPr>
            <p:cNvPr id="15" name="Google Shape;15;p28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fmla="val 100000" name="adj"/>
              </a:avLst>
            </a:prstGeom>
            <a:solidFill>
              <a:srgbClr val="16B0E3">
                <a:alpha val="65882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" name="Google Shape;16;p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fmla="val 0" name="adj"/>
              </a:avLst>
            </a:prstGeom>
            <a:solidFill>
              <a:schemeClr val="accent1">
                <a:alpha val="69803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7" name="Google Shape;17;p28"/>
          <p:cNvSpPr txBox="1"/>
          <p:nvPr>
            <p:ph type="title"/>
          </p:nvPr>
        </p:nvSpPr>
        <p:spPr>
          <a:xfrm>
            <a:off x="508001" y="457200"/>
            <a:ext cx="6447501" cy="9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700"/>
              <a:buFont typeface="Trebuchet MS"/>
              <a:buNone/>
              <a:defRPr b="0" i="0" sz="27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8" name="Google Shape;18;p28"/>
          <p:cNvSpPr txBox="1"/>
          <p:nvPr>
            <p:ph idx="1" type="body"/>
          </p:nvPr>
        </p:nvSpPr>
        <p:spPr>
          <a:xfrm>
            <a:off x="508001" y="1620442"/>
            <a:ext cx="6447501" cy="29105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97180" lvl="0" marL="457200" marR="0" rtl="0" algn="l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1080"/>
              <a:buFont typeface="Noto Sans Symbols"/>
              <a:buChar char="►"/>
              <a:defRPr b="0" i="0" sz="135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89560" lvl="1" marL="914400" marR="0" rtl="0" algn="l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81939" lvl="2" marL="1371600" marR="0" rtl="0" algn="l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840"/>
              <a:buFont typeface="Noto Sans Symbols"/>
              <a:buChar char="►"/>
              <a:defRPr b="0" i="0" sz="105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74319" lvl="3" marL="1828800" marR="0" rtl="0" algn="l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Char char="►"/>
              <a:defRPr b="0" i="0" sz="9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74320" lvl="4" marL="2286000" marR="0" rtl="0" algn="l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Char char="►"/>
              <a:defRPr b="0" i="0" sz="9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274320" lvl="5" marL="2743200" marR="0" rtl="0" algn="l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Char char="►"/>
              <a:defRPr b="0" i="0" sz="9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274320" lvl="6" marL="3200400" marR="0" rtl="0" algn="l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Char char="►"/>
              <a:defRPr b="0" i="0" sz="9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274320" lvl="7" marL="3657600" marR="0" rtl="0" algn="l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Char char="►"/>
              <a:defRPr b="0" i="0" sz="9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274320" lvl="8" marL="4114800" marR="0" rtl="0" algn="l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Char char="►"/>
              <a:defRPr b="0" i="0" sz="9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9" name="Google Shape;19;p28"/>
          <p:cNvSpPr txBox="1"/>
          <p:nvPr>
            <p:ph idx="10" type="dt"/>
          </p:nvPr>
        </p:nvSpPr>
        <p:spPr>
          <a:xfrm>
            <a:off x="5403850" y="4531022"/>
            <a:ext cx="683954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675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0" name="Google Shape;20;p28"/>
          <p:cNvSpPr txBox="1"/>
          <p:nvPr>
            <p:ph idx="11" type="ftr"/>
          </p:nvPr>
        </p:nvSpPr>
        <p:spPr>
          <a:xfrm>
            <a:off x="508001" y="4531022"/>
            <a:ext cx="4723209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675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1" name="Google Shape;21;p28"/>
          <p:cNvSpPr txBox="1"/>
          <p:nvPr>
            <p:ph idx="12" type="sldNum"/>
          </p:nvPr>
        </p:nvSpPr>
        <p:spPr>
          <a:xfrm>
            <a:off x="6442998" y="4531022"/>
            <a:ext cx="512504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675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675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675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675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675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675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675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675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675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" name="Google Shape;143;p32"/>
          <p:cNvGrpSpPr/>
          <p:nvPr/>
        </p:nvGrpSpPr>
        <p:grpSpPr>
          <a:xfrm>
            <a:off x="0" y="-6350"/>
            <a:ext cx="9144000" cy="5149850"/>
            <a:chOff x="0" y="-8467"/>
            <a:chExt cx="12192000" cy="6866467"/>
          </a:xfrm>
        </p:grpSpPr>
        <p:cxnSp>
          <p:nvCxnSpPr>
            <p:cNvPr id="144" name="Google Shape;144;p32"/>
            <p:cNvCxnSpPr/>
            <p:nvPr/>
          </p:nvCxnSpPr>
          <p:spPr>
            <a:xfrm>
              <a:off x="9371012" y="0"/>
              <a:ext cx="1219200" cy="6858000"/>
            </a:xfrm>
            <a:prstGeom prst="straightConnector1">
              <a:avLst/>
            </a:prstGeom>
            <a:noFill/>
            <a:ln cap="flat" cmpd="sng" w="9525">
              <a:solidFill>
                <a:schemeClr val="accent1">
                  <a:alpha val="69803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45" name="Google Shape;145;p32"/>
            <p:cNvCxnSpPr/>
            <p:nvPr/>
          </p:nvCxnSpPr>
          <p:spPr>
            <a:xfrm flipH="1">
              <a:off x="7425267" y="3681413"/>
              <a:ext cx="4763558" cy="3176587"/>
            </a:xfrm>
            <a:prstGeom prst="straightConnector1">
              <a:avLst/>
            </a:prstGeom>
            <a:noFill/>
            <a:ln cap="flat" cmpd="sng" w="9525">
              <a:solidFill>
                <a:schemeClr val="accent1">
                  <a:alpha val="69803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146" name="Google Shape;146;p32"/>
            <p:cNvSpPr/>
            <p:nvPr/>
          </p:nvSpPr>
          <p:spPr>
            <a:xfrm>
              <a:off x="9181476" y="-8467"/>
              <a:ext cx="3007349" cy="6866467"/>
            </a:xfrm>
            <a:custGeom>
              <a:rect b="b" l="l" r="r" t="t"/>
              <a:pathLst>
                <a:path extrusionOk="0" h="6866467" w="3007349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5686"/>
              </a:schemeClr>
            </a:solidFill>
            <a:ln>
              <a:noFill/>
            </a:ln>
          </p:spPr>
        </p:sp>
        <p:sp>
          <p:nvSpPr>
            <p:cNvPr id="147" name="Google Shape;147;p32"/>
            <p:cNvSpPr/>
            <p:nvPr/>
          </p:nvSpPr>
          <p:spPr>
            <a:xfrm>
              <a:off x="9603442" y="-8467"/>
              <a:ext cx="2588558" cy="6866467"/>
            </a:xfrm>
            <a:custGeom>
              <a:rect b="b" l="l" r="r" t="t"/>
              <a:pathLst>
                <a:path extrusionOk="0" h="6866467" w="2573311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</p:sp>
        <p:sp>
          <p:nvSpPr>
            <p:cNvPr id="148" name="Google Shape;148;p3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fmla="val 100000" name="adj"/>
              </a:avLst>
            </a:prstGeom>
            <a:solidFill>
              <a:srgbClr val="16B0E3">
                <a:alpha val="65882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" name="Google Shape;149;p32"/>
            <p:cNvSpPr/>
            <p:nvPr/>
          </p:nvSpPr>
          <p:spPr>
            <a:xfrm>
              <a:off x="9334500" y="-8467"/>
              <a:ext cx="2854326" cy="6866467"/>
            </a:xfrm>
            <a:custGeom>
              <a:rect b="b" l="l" r="r" t="t"/>
              <a:pathLst>
                <a:path extrusionOk="0" h="6866467" w="2858013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6B0E3">
                <a:alpha val="49803"/>
              </a:srgbClr>
            </a:solidFill>
            <a:ln>
              <a:noFill/>
            </a:ln>
          </p:spPr>
        </p:sp>
        <p:sp>
          <p:nvSpPr>
            <p:cNvPr id="150" name="Google Shape;150;p32"/>
            <p:cNvSpPr/>
            <p:nvPr/>
          </p:nvSpPr>
          <p:spPr>
            <a:xfrm>
              <a:off x="10898730" y="-8467"/>
              <a:ext cx="1290094" cy="6866467"/>
            </a:xfrm>
            <a:custGeom>
              <a:rect b="b" l="l" r="r" t="t"/>
              <a:pathLst>
                <a:path extrusionOk="0" h="6858000" w="1290094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69803"/>
              </a:schemeClr>
            </a:solidFill>
            <a:ln>
              <a:noFill/>
            </a:ln>
          </p:spPr>
        </p:sp>
        <p:sp>
          <p:nvSpPr>
            <p:cNvPr id="151" name="Google Shape;151;p32"/>
            <p:cNvSpPr/>
            <p:nvPr/>
          </p:nvSpPr>
          <p:spPr>
            <a:xfrm>
              <a:off x="10938999" y="-8467"/>
              <a:ext cx="1249825" cy="6866467"/>
            </a:xfrm>
            <a:custGeom>
              <a:rect b="b" l="l" r="r" t="t"/>
              <a:pathLst>
                <a:path extrusionOk="0" h="6858000" w="1249825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26292">
                <a:alpha val="80000"/>
              </a:srgbClr>
            </a:solidFill>
            <a:ln>
              <a:noFill/>
            </a:ln>
          </p:spPr>
        </p:sp>
        <p:sp>
          <p:nvSpPr>
            <p:cNvPr id="152" name="Google Shape;152;p32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fmla="val 100000" name="adj"/>
              </a:avLst>
            </a:prstGeom>
            <a:solidFill>
              <a:srgbClr val="16B0E3">
                <a:alpha val="65882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" name="Google Shape;153;p32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fmla="val 0" name="adj"/>
              </a:avLst>
            </a:prstGeom>
            <a:solidFill>
              <a:schemeClr val="accent1">
                <a:alpha val="69803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54" name="Google Shape;154;p32"/>
          <p:cNvSpPr txBox="1"/>
          <p:nvPr>
            <p:ph type="title"/>
          </p:nvPr>
        </p:nvSpPr>
        <p:spPr>
          <a:xfrm>
            <a:off x="508001" y="457200"/>
            <a:ext cx="6447501" cy="9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700"/>
              <a:buFont typeface="Trebuchet MS"/>
              <a:buNone/>
              <a:defRPr b="0" i="0" sz="27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155" name="Google Shape;155;p32"/>
          <p:cNvSpPr txBox="1"/>
          <p:nvPr>
            <p:ph idx="1" type="body"/>
          </p:nvPr>
        </p:nvSpPr>
        <p:spPr>
          <a:xfrm>
            <a:off x="508001" y="1620442"/>
            <a:ext cx="6447501" cy="29105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97180" lvl="0" marL="457200" marR="0" rtl="0" algn="l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1080"/>
              <a:buFont typeface="Noto Sans Symbols"/>
              <a:buChar char="►"/>
              <a:defRPr b="0" i="0" sz="1350" u="none" cap="none" strike="noStrike">
                <a:solidFill>
                  <a:srgbClr val="FEFEFE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89560" lvl="1" marL="914400" marR="0" rtl="0" algn="l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FEFEFE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81939" lvl="2" marL="1371600" marR="0" rtl="0" algn="l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840"/>
              <a:buFont typeface="Noto Sans Symbols"/>
              <a:buChar char="►"/>
              <a:defRPr b="0" i="0" sz="1050" u="none" cap="none" strike="noStrike">
                <a:solidFill>
                  <a:srgbClr val="FEFEFE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74319" lvl="3" marL="1828800" marR="0" rtl="0" algn="l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Char char="►"/>
              <a:defRPr b="0" i="0" sz="900" u="none" cap="none" strike="noStrike">
                <a:solidFill>
                  <a:srgbClr val="FEFEFE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74320" lvl="4" marL="2286000" marR="0" rtl="0" algn="l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Char char="►"/>
              <a:defRPr b="0" i="0" sz="900" u="none" cap="none" strike="noStrike">
                <a:solidFill>
                  <a:srgbClr val="FEFEFE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274320" lvl="5" marL="2743200" marR="0" rtl="0" algn="l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Char char="►"/>
              <a:defRPr b="0" i="0" sz="900" u="none" cap="none" strike="noStrike">
                <a:solidFill>
                  <a:srgbClr val="FEFEFE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274320" lvl="6" marL="3200400" marR="0" rtl="0" algn="l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Char char="►"/>
              <a:defRPr b="0" i="0" sz="900" u="none" cap="none" strike="noStrike">
                <a:solidFill>
                  <a:srgbClr val="FEFEFE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274320" lvl="7" marL="3657600" marR="0" rtl="0" algn="l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Char char="►"/>
              <a:defRPr b="0" i="0" sz="900" u="none" cap="none" strike="noStrike">
                <a:solidFill>
                  <a:srgbClr val="FEFEFE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274320" lvl="8" marL="4114800" marR="0" rtl="0" algn="l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Char char="►"/>
              <a:defRPr b="0" i="0" sz="900" u="none" cap="none" strike="noStrike">
                <a:solidFill>
                  <a:srgbClr val="FEFEFE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56" name="Google Shape;156;p32"/>
          <p:cNvSpPr txBox="1"/>
          <p:nvPr>
            <p:ph idx="10" type="dt"/>
          </p:nvPr>
        </p:nvSpPr>
        <p:spPr>
          <a:xfrm>
            <a:off x="5403850" y="4531022"/>
            <a:ext cx="683954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675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7" name="Google Shape;157;p32"/>
          <p:cNvSpPr txBox="1"/>
          <p:nvPr>
            <p:ph idx="11" type="ftr"/>
          </p:nvPr>
        </p:nvSpPr>
        <p:spPr>
          <a:xfrm>
            <a:off x="508001" y="4531022"/>
            <a:ext cx="4723209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675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8" name="Google Shape;158;p32"/>
          <p:cNvSpPr txBox="1"/>
          <p:nvPr>
            <p:ph idx="12" type="sldNum"/>
          </p:nvPr>
        </p:nvSpPr>
        <p:spPr>
          <a:xfrm>
            <a:off x="6442998" y="4531022"/>
            <a:ext cx="512504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675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675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675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675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675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675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675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675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675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7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7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jpg"/><Relationship Id="rId4" Type="http://schemas.openxmlformats.org/officeDocument/2006/relationships/hyperlink" Target="mailto:LFeinberg@swkj-cpa.com" TargetMode="External"/><Relationship Id="rId5" Type="http://schemas.openxmlformats.org/officeDocument/2006/relationships/hyperlink" Target="mailto:Jnodarse@trueNorthCharter.org" TargetMode="External"/><Relationship Id="rId6" Type="http://schemas.openxmlformats.org/officeDocument/2006/relationships/hyperlink" Target="mailto:RMoreno@bhope.org" TargetMode="External"/><Relationship Id="rId7" Type="http://schemas.openxmlformats.org/officeDocument/2006/relationships/image" Target="../media/image2.jpg"/><Relationship Id="rId8" Type="http://schemas.openxmlformats.org/officeDocument/2006/relationships/image" Target="../media/image1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hyperlink" Target="https://www.journalofaccountancy.com/issues/2019/aug/lease-accounting-for-governments-gasb-87.html" TargetMode="Externa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0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14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9.png"/><Relationship Id="rId4" Type="http://schemas.openxmlformats.org/officeDocument/2006/relationships/image" Target="../media/image18.png"/><Relationship Id="rId5" Type="http://schemas.openxmlformats.org/officeDocument/2006/relationships/image" Target="../media/image13.png"/><Relationship Id="rId6" Type="http://schemas.openxmlformats.org/officeDocument/2006/relationships/image" Target="../media/image12.png"/><Relationship Id="rId7" Type="http://schemas.openxmlformats.org/officeDocument/2006/relationships/image" Target="../media/image21.png"/><Relationship Id="rId8" Type="http://schemas.openxmlformats.org/officeDocument/2006/relationships/image" Target="../media/image22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5.jpg"/><Relationship Id="rId4" Type="http://schemas.openxmlformats.org/officeDocument/2006/relationships/hyperlink" Target="mailto:LFeinberg@swkj-cpa.com" TargetMode="External"/><Relationship Id="rId5" Type="http://schemas.openxmlformats.org/officeDocument/2006/relationships/hyperlink" Target="mailto:Jnodarse@trueNorthCharter.org" TargetMode="External"/><Relationship Id="rId6" Type="http://schemas.openxmlformats.org/officeDocument/2006/relationships/hyperlink" Target="mailto:RMoreno@bhope.org" TargetMode="External"/><Relationship Id="rId7" Type="http://schemas.openxmlformats.org/officeDocument/2006/relationships/image" Target="../media/image2.jpg"/><Relationship Id="rId8" Type="http://schemas.openxmlformats.org/officeDocument/2006/relationships/image" Target="../media/image1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1.png"/><Relationship Id="rId4" Type="http://schemas.openxmlformats.org/officeDocument/2006/relationships/image" Target="../media/image7.png"/><Relationship Id="rId5" Type="http://schemas.openxmlformats.org/officeDocument/2006/relationships/image" Target="../media/image6.png"/><Relationship Id="rId6" Type="http://schemas.openxmlformats.org/officeDocument/2006/relationships/image" Target="../media/image10.png"/><Relationship Id="rId7" Type="http://schemas.openxmlformats.org/officeDocument/2006/relationships/image" Target="../media/image4.png"/><Relationship Id="rId8" Type="http://schemas.openxmlformats.org/officeDocument/2006/relationships/image" Target="../media/image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png"/><Relationship Id="rId4" Type="http://schemas.openxmlformats.org/officeDocument/2006/relationships/image" Target="../media/image19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67" name="Google Shape;167;p1"/>
          <p:cNvGrpSpPr/>
          <p:nvPr/>
        </p:nvGrpSpPr>
        <p:grpSpPr>
          <a:xfrm>
            <a:off x="3200422" y="-6351"/>
            <a:ext cx="3572669" cy="5149850"/>
            <a:chOff x="67175" y="-8467"/>
            <a:chExt cx="4763558" cy="6866467"/>
          </a:xfrm>
        </p:grpSpPr>
        <p:cxnSp>
          <p:nvCxnSpPr>
            <p:cNvPr id="168" name="Google Shape;168;p1"/>
            <p:cNvCxnSpPr/>
            <p:nvPr/>
          </p:nvCxnSpPr>
          <p:spPr>
            <a:xfrm>
              <a:off x="1448300" y="0"/>
              <a:ext cx="1219200" cy="6858000"/>
            </a:xfrm>
            <a:prstGeom prst="straightConnector1">
              <a:avLst/>
            </a:prstGeom>
            <a:noFill/>
            <a:ln cap="flat" cmpd="sng" w="9525">
              <a:solidFill>
                <a:srgbClr val="16B0E3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69" name="Google Shape;169;p1"/>
            <p:cNvCxnSpPr/>
            <p:nvPr/>
          </p:nvCxnSpPr>
          <p:spPr>
            <a:xfrm flipH="1">
              <a:off x="67175" y="3681413"/>
              <a:ext cx="4763558" cy="3176587"/>
            </a:xfrm>
            <a:prstGeom prst="straightConnector1">
              <a:avLst/>
            </a:prstGeom>
            <a:noFill/>
            <a:ln cap="flat" cmpd="sng" w="9525">
              <a:solidFill>
                <a:srgbClr val="7F7F7F">
                  <a:alpha val="80000"/>
                </a:srgbClr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170" name="Google Shape;170;p1"/>
            <p:cNvSpPr/>
            <p:nvPr/>
          </p:nvSpPr>
          <p:spPr>
            <a:xfrm>
              <a:off x="1258764" y="-8467"/>
              <a:ext cx="3007349" cy="6866467"/>
            </a:xfrm>
            <a:custGeom>
              <a:rect b="b" l="l" r="r" t="t"/>
              <a:pathLst>
                <a:path extrusionOk="0" h="6866467" w="3007349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29803"/>
              </a:schemeClr>
            </a:solidFill>
            <a:ln>
              <a:noFill/>
            </a:ln>
          </p:spPr>
        </p:sp>
        <p:sp>
          <p:nvSpPr>
            <p:cNvPr id="171" name="Google Shape;171;p1"/>
            <p:cNvSpPr/>
            <p:nvPr/>
          </p:nvSpPr>
          <p:spPr>
            <a:xfrm>
              <a:off x="1680730" y="-8467"/>
              <a:ext cx="2588558" cy="6866467"/>
            </a:xfrm>
            <a:custGeom>
              <a:rect b="b" l="l" r="r" t="t"/>
              <a:pathLst>
                <a:path extrusionOk="0" h="6866467" w="2573311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</p:sp>
        <p:sp>
          <p:nvSpPr>
            <p:cNvPr id="172" name="Google Shape;172;p1"/>
            <p:cNvSpPr/>
            <p:nvPr/>
          </p:nvSpPr>
          <p:spPr>
            <a:xfrm>
              <a:off x="1009621" y="3048000"/>
              <a:ext cx="3259667" cy="3810000"/>
            </a:xfrm>
            <a:prstGeom prst="triangle">
              <a:avLst>
                <a:gd fmla="val 100000" name="adj"/>
              </a:avLst>
            </a:prstGeom>
            <a:solidFill>
              <a:schemeClr val="accent2">
                <a:alpha val="71764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" name="Google Shape;173;p1"/>
            <p:cNvSpPr/>
            <p:nvPr/>
          </p:nvSpPr>
          <p:spPr>
            <a:xfrm>
              <a:off x="1411788" y="-8467"/>
              <a:ext cx="2854326" cy="6866467"/>
            </a:xfrm>
            <a:custGeom>
              <a:rect b="b" l="l" r="r" t="t"/>
              <a:pathLst>
                <a:path extrusionOk="0" h="6866467" w="2858013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26292">
                <a:alpha val="69803"/>
              </a:srgbClr>
            </a:solidFill>
            <a:ln>
              <a:noFill/>
            </a:ln>
          </p:spPr>
        </p:sp>
        <p:sp>
          <p:nvSpPr>
            <p:cNvPr id="174" name="Google Shape;174;p1"/>
            <p:cNvSpPr/>
            <p:nvPr/>
          </p:nvSpPr>
          <p:spPr>
            <a:xfrm>
              <a:off x="2448954" y="3589867"/>
              <a:ext cx="1817159" cy="3268133"/>
            </a:xfrm>
            <a:prstGeom prst="triangle">
              <a:avLst>
                <a:gd fmla="val 100000" name="adj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75" name="Google Shape;175;p1"/>
          <p:cNvSpPr txBox="1"/>
          <p:nvPr>
            <p:ph type="ctrTitle"/>
          </p:nvPr>
        </p:nvSpPr>
        <p:spPr>
          <a:xfrm>
            <a:off x="508001" y="962025"/>
            <a:ext cx="3822045" cy="3230361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Trebuchet MS"/>
              <a:buNone/>
            </a:pPr>
            <a:r>
              <a:rPr lang="en-US"/>
              <a:t>Your Path to a Worry-Free Audit by Exceeding the Standard</a:t>
            </a:r>
            <a:endParaRPr/>
          </a:p>
        </p:txBody>
      </p:sp>
      <p:sp>
        <p:nvSpPr>
          <p:cNvPr id="176" name="Google Shape;176;p1"/>
          <p:cNvSpPr/>
          <p:nvPr/>
        </p:nvSpPr>
        <p:spPr>
          <a:xfrm>
            <a:off x="5352372" y="-6351"/>
            <a:ext cx="3806198" cy="5149851"/>
          </a:xfrm>
          <a:custGeom>
            <a:rect b="b" l="l" r="r" t="t"/>
            <a:pathLst>
              <a:path extrusionOk="0" h="6858000" w="5074930">
                <a:moveTo>
                  <a:pt x="0" y="0"/>
                </a:moveTo>
                <a:lnTo>
                  <a:pt x="1249825" y="0"/>
                </a:lnTo>
                <a:lnTo>
                  <a:pt x="1249825" y="8457"/>
                </a:lnTo>
                <a:lnTo>
                  <a:pt x="5074930" y="8457"/>
                </a:lnTo>
                <a:lnTo>
                  <a:pt x="5074930" y="6858000"/>
                </a:lnTo>
                <a:lnTo>
                  <a:pt x="1249825" y="6858000"/>
                </a:lnTo>
                <a:lnTo>
                  <a:pt x="1109383" y="6858000"/>
                </a:lnTo>
                <a:close/>
              </a:path>
            </a:pathLst>
          </a:custGeom>
          <a:solidFill>
            <a:srgbClr val="22629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88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9" name="Google Shape;389;p10"/>
          <p:cNvGrpSpPr/>
          <p:nvPr/>
        </p:nvGrpSpPr>
        <p:grpSpPr>
          <a:xfrm>
            <a:off x="0" y="-6350"/>
            <a:ext cx="9144001" cy="5149850"/>
            <a:chOff x="0" y="-8467"/>
            <a:chExt cx="12192000" cy="6866467"/>
          </a:xfrm>
        </p:grpSpPr>
        <p:cxnSp>
          <p:nvCxnSpPr>
            <p:cNvPr id="390" name="Google Shape;390;p10"/>
            <p:cNvCxnSpPr/>
            <p:nvPr/>
          </p:nvCxnSpPr>
          <p:spPr>
            <a:xfrm>
              <a:off x="9371012" y="0"/>
              <a:ext cx="1219200" cy="6858000"/>
            </a:xfrm>
            <a:prstGeom prst="straightConnector1">
              <a:avLst/>
            </a:prstGeom>
            <a:noFill/>
            <a:ln cap="flat" cmpd="sng" w="9525">
              <a:solidFill>
                <a:schemeClr val="accent1">
                  <a:alpha val="69803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391" name="Google Shape;391;p10"/>
            <p:cNvCxnSpPr/>
            <p:nvPr/>
          </p:nvCxnSpPr>
          <p:spPr>
            <a:xfrm flipH="1">
              <a:off x="7425267" y="3681413"/>
              <a:ext cx="4763558" cy="3176587"/>
            </a:xfrm>
            <a:prstGeom prst="straightConnector1">
              <a:avLst/>
            </a:prstGeom>
            <a:noFill/>
            <a:ln cap="flat" cmpd="sng" w="9525">
              <a:solidFill>
                <a:schemeClr val="accent1">
                  <a:alpha val="69803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392" name="Google Shape;392;p10"/>
            <p:cNvSpPr/>
            <p:nvPr/>
          </p:nvSpPr>
          <p:spPr>
            <a:xfrm>
              <a:off x="9181476" y="-8467"/>
              <a:ext cx="3007349" cy="6866467"/>
            </a:xfrm>
            <a:custGeom>
              <a:rect b="b" l="l" r="r" t="t"/>
              <a:pathLst>
                <a:path extrusionOk="0" h="6866467" w="3007349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5686"/>
              </a:schemeClr>
            </a:solidFill>
            <a:ln>
              <a:noFill/>
            </a:ln>
          </p:spPr>
        </p:sp>
        <p:sp>
          <p:nvSpPr>
            <p:cNvPr id="393" name="Google Shape;393;p10"/>
            <p:cNvSpPr/>
            <p:nvPr/>
          </p:nvSpPr>
          <p:spPr>
            <a:xfrm>
              <a:off x="9603442" y="-8467"/>
              <a:ext cx="2588558" cy="6866467"/>
            </a:xfrm>
            <a:custGeom>
              <a:rect b="b" l="l" r="r" t="t"/>
              <a:pathLst>
                <a:path extrusionOk="0" h="6866467" w="2573311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</p:sp>
        <p:sp>
          <p:nvSpPr>
            <p:cNvPr id="394" name="Google Shape;394;p10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fmla="val 100000" name="adj"/>
              </a:avLst>
            </a:prstGeom>
            <a:solidFill>
              <a:srgbClr val="16B0E3">
                <a:alpha val="65882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5" name="Google Shape;395;p10"/>
            <p:cNvSpPr/>
            <p:nvPr/>
          </p:nvSpPr>
          <p:spPr>
            <a:xfrm>
              <a:off x="9334500" y="-8467"/>
              <a:ext cx="2854326" cy="6866467"/>
            </a:xfrm>
            <a:custGeom>
              <a:rect b="b" l="l" r="r" t="t"/>
              <a:pathLst>
                <a:path extrusionOk="0" h="6866467" w="2858013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6B0E3">
                <a:alpha val="49803"/>
              </a:srgbClr>
            </a:solidFill>
            <a:ln>
              <a:noFill/>
            </a:ln>
          </p:spPr>
        </p:sp>
        <p:sp>
          <p:nvSpPr>
            <p:cNvPr id="396" name="Google Shape;396;p10"/>
            <p:cNvSpPr/>
            <p:nvPr/>
          </p:nvSpPr>
          <p:spPr>
            <a:xfrm>
              <a:off x="10898730" y="-8467"/>
              <a:ext cx="1290094" cy="6866467"/>
            </a:xfrm>
            <a:custGeom>
              <a:rect b="b" l="l" r="r" t="t"/>
              <a:pathLst>
                <a:path extrusionOk="0" h="6858000" w="1290094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69803"/>
              </a:schemeClr>
            </a:solidFill>
            <a:ln>
              <a:noFill/>
            </a:ln>
          </p:spPr>
        </p:sp>
        <p:sp>
          <p:nvSpPr>
            <p:cNvPr id="397" name="Google Shape;397;p10"/>
            <p:cNvSpPr/>
            <p:nvPr/>
          </p:nvSpPr>
          <p:spPr>
            <a:xfrm>
              <a:off x="10938999" y="-8467"/>
              <a:ext cx="1249825" cy="6866467"/>
            </a:xfrm>
            <a:custGeom>
              <a:rect b="b" l="l" r="r" t="t"/>
              <a:pathLst>
                <a:path extrusionOk="0" h="6858000" w="1249825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26292">
                <a:alpha val="80000"/>
              </a:srgbClr>
            </a:solidFill>
            <a:ln>
              <a:noFill/>
            </a:ln>
          </p:spPr>
        </p:sp>
        <p:sp>
          <p:nvSpPr>
            <p:cNvPr id="398" name="Google Shape;398;p1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fmla="val 100000" name="adj"/>
              </a:avLst>
            </a:prstGeom>
            <a:solidFill>
              <a:srgbClr val="16B0E3">
                <a:alpha val="65882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9" name="Google Shape;399;p10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fmla="val 0" name="adj"/>
              </a:avLst>
            </a:prstGeom>
            <a:solidFill>
              <a:schemeClr val="accent1">
                <a:alpha val="69803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00" name="Google Shape;400;p1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1" name="Google Shape;401;p10"/>
          <p:cNvSpPr txBox="1"/>
          <p:nvPr>
            <p:ph type="title"/>
          </p:nvPr>
        </p:nvSpPr>
        <p:spPr>
          <a:xfrm>
            <a:off x="1000126" y="457200"/>
            <a:ext cx="6447501" cy="9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r>
              <a:rPr lang="en-US" sz="3600"/>
              <a:t>#2 - General Expenditures</a:t>
            </a:r>
            <a:endParaRPr sz="3600"/>
          </a:p>
        </p:txBody>
      </p:sp>
      <p:sp>
        <p:nvSpPr>
          <p:cNvPr id="402" name="Google Shape;402;p10"/>
          <p:cNvSpPr/>
          <p:nvPr/>
        </p:nvSpPr>
        <p:spPr>
          <a:xfrm flipH="1" rot="10800000">
            <a:off x="0" y="0"/>
            <a:ext cx="336549" cy="2133600"/>
          </a:xfrm>
          <a:prstGeom prst="triangle">
            <a:avLst>
              <a:gd fmla="val 0" name="adj"/>
            </a:avLst>
          </a:prstGeom>
          <a:solidFill>
            <a:schemeClr val="accent1">
              <a:alpha val="84705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3" name="Google Shape;403;p10"/>
          <p:cNvSpPr/>
          <p:nvPr/>
        </p:nvSpPr>
        <p:spPr>
          <a:xfrm>
            <a:off x="5803900" y="2863850"/>
            <a:ext cx="3337719" cy="2279650"/>
          </a:xfrm>
          <a:prstGeom prst="triangle">
            <a:avLst>
              <a:gd fmla="val 10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04" name="Google Shape;404;p10"/>
          <p:cNvCxnSpPr/>
          <p:nvPr/>
        </p:nvCxnSpPr>
        <p:spPr>
          <a:xfrm>
            <a:off x="7600950" y="0"/>
            <a:ext cx="1295400" cy="5143500"/>
          </a:xfrm>
          <a:prstGeom prst="straightConnector1">
            <a:avLst/>
          </a:prstGeom>
          <a:noFill/>
          <a:ln cap="sq" cmpd="sng" w="15875">
            <a:solidFill>
              <a:schemeClr val="accent2"/>
            </a:solidFill>
            <a:prstDash val="solid"/>
            <a:bevel/>
            <a:headEnd len="sm" w="sm" type="none"/>
            <a:tailEnd len="sm" w="sm" type="none"/>
          </a:ln>
        </p:spPr>
      </p:cxnSp>
      <p:cxnSp>
        <p:nvCxnSpPr>
          <p:cNvPr id="405" name="Google Shape;405;p10"/>
          <p:cNvCxnSpPr/>
          <p:nvPr/>
        </p:nvCxnSpPr>
        <p:spPr>
          <a:xfrm flipH="1">
            <a:off x="5568950" y="2761059"/>
            <a:ext cx="3572668" cy="2382441"/>
          </a:xfrm>
          <a:prstGeom prst="straightConnector1">
            <a:avLst/>
          </a:prstGeom>
          <a:noFill/>
          <a:ln cap="flat" cmpd="sng" w="158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06" name="Google Shape;406;p10"/>
          <p:cNvSpPr txBox="1"/>
          <p:nvPr>
            <p:ph idx="1" type="body"/>
          </p:nvPr>
        </p:nvSpPr>
        <p:spPr>
          <a:xfrm>
            <a:off x="1000126" y="1620442"/>
            <a:ext cx="6353174" cy="25719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SzPts val="3000"/>
              <a:buNone/>
            </a:pPr>
            <a:r>
              <a:rPr lang="en-US"/>
              <a:t>You must adequately document your purchasing and decision making.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SzPts val="1080"/>
              <a:buNone/>
            </a:pPr>
            <a:r>
              <a:t/>
            </a:r>
            <a:endParaRPr i="1" u="sng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SzPts val="3000"/>
              <a:buNone/>
            </a:pPr>
            <a:r>
              <a:rPr i="1" lang="en-US" sz="1200" u="sng"/>
              <a:t>Repeated Report Finding:</a:t>
            </a:r>
            <a:r>
              <a:rPr i="1" lang="en-US" sz="1200"/>
              <a:t> </a:t>
            </a:r>
            <a:endParaRPr/>
          </a:p>
          <a:p>
            <a:pPr indent="-66040" lvl="0" marL="0" rtl="0" algn="l">
              <a:spcBef>
                <a:spcPts val="1000"/>
              </a:spcBef>
              <a:spcAft>
                <a:spcPts val="0"/>
              </a:spcAft>
              <a:buSzPts val="1040"/>
              <a:buFont typeface="Noto Sans Symbols"/>
              <a:buChar char="►"/>
            </a:pPr>
            <a:r>
              <a:rPr i="1" lang="en-US"/>
              <a:t>For multiple charter schools, the CPAs noted purchasing and other disbursement control deficiencies, such as inadequate documentation to support expenditures.</a:t>
            </a:r>
            <a:endParaRPr/>
          </a:p>
          <a:p>
            <a:pPr indent="-71120" lvl="0" marL="0" rtl="0" algn="l">
              <a:spcBef>
                <a:spcPts val="1000"/>
              </a:spcBef>
              <a:spcAft>
                <a:spcPts val="0"/>
              </a:spcAft>
              <a:buSzPts val="1120"/>
              <a:buFont typeface="Noto Sans Symbols"/>
              <a:buChar char="►"/>
            </a:pPr>
            <a:r>
              <a:rPr i="1" lang="en-US" sz="1400"/>
              <a:t>Lack of controls over purchasing and invoice payment functions could affect a charter school’s ability to demonstrate the appropriate use of public resources.</a:t>
            </a:r>
            <a:endParaRPr/>
          </a:p>
        </p:txBody>
      </p:sp>
      <p:sp>
        <p:nvSpPr>
          <p:cNvPr id="407" name="Google Shape;407;p10"/>
          <p:cNvSpPr/>
          <p:nvPr/>
        </p:nvSpPr>
        <p:spPr>
          <a:xfrm>
            <a:off x="7819230" y="0"/>
            <a:ext cx="1324770" cy="5143500"/>
          </a:xfrm>
          <a:custGeom>
            <a:rect b="b" l="l" r="r" t="t"/>
            <a:pathLst>
              <a:path extrusionOk="0" h="6866467" w="2858013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41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2" name="Google Shape;412;p11"/>
          <p:cNvGrpSpPr/>
          <p:nvPr/>
        </p:nvGrpSpPr>
        <p:grpSpPr>
          <a:xfrm>
            <a:off x="0" y="-6350"/>
            <a:ext cx="9144001" cy="5149850"/>
            <a:chOff x="0" y="-8467"/>
            <a:chExt cx="12192000" cy="6866467"/>
          </a:xfrm>
        </p:grpSpPr>
        <p:cxnSp>
          <p:nvCxnSpPr>
            <p:cNvPr id="413" name="Google Shape;413;p11"/>
            <p:cNvCxnSpPr/>
            <p:nvPr/>
          </p:nvCxnSpPr>
          <p:spPr>
            <a:xfrm>
              <a:off x="9371012" y="0"/>
              <a:ext cx="1219200" cy="6858000"/>
            </a:xfrm>
            <a:prstGeom prst="straightConnector1">
              <a:avLst/>
            </a:prstGeom>
            <a:noFill/>
            <a:ln cap="flat" cmpd="sng" w="9525">
              <a:solidFill>
                <a:schemeClr val="accent1">
                  <a:alpha val="69803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414" name="Google Shape;414;p11"/>
            <p:cNvCxnSpPr/>
            <p:nvPr/>
          </p:nvCxnSpPr>
          <p:spPr>
            <a:xfrm flipH="1">
              <a:off x="7425267" y="3681413"/>
              <a:ext cx="4763558" cy="3176587"/>
            </a:xfrm>
            <a:prstGeom prst="straightConnector1">
              <a:avLst/>
            </a:prstGeom>
            <a:noFill/>
            <a:ln cap="flat" cmpd="sng" w="9525">
              <a:solidFill>
                <a:schemeClr val="accent1">
                  <a:alpha val="69803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415" name="Google Shape;415;p11"/>
            <p:cNvSpPr/>
            <p:nvPr/>
          </p:nvSpPr>
          <p:spPr>
            <a:xfrm>
              <a:off x="9181476" y="-8467"/>
              <a:ext cx="3007349" cy="6866467"/>
            </a:xfrm>
            <a:custGeom>
              <a:rect b="b" l="l" r="r" t="t"/>
              <a:pathLst>
                <a:path extrusionOk="0" h="6866467" w="3007349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5686"/>
              </a:schemeClr>
            </a:solidFill>
            <a:ln>
              <a:noFill/>
            </a:ln>
          </p:spPr>
        </p:sp>
        <p:sp>
          <p:nvSpPr>
            <p:cNvPr id="416" name="Google Shape;416;p11"/>
            <p:cNvSpPr/>
            <p:nvPr/>
          </p:nvSpPr>
          <p:spPr>
            <a:xfrm>
              <a:off x="9603442" y="-8467"/>
              <a:ext cx="2588558" cy="6866467"/>
            </a:xfrm>
            <a:custGeom>
              <a:rect b="b" l="l" r="r" t="t"/>
              <a:pathLst>
                <a:path extrusionOk="0" h="6866467" w="2573311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</p:sp>
        <p:sp>
          <p:nvSpPr>
            <p:cNvPr id="417" name="Google Shape;417;p11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fmla="val 100000" name="adj"/>
              </a:avLst>
            </a:prstGeom>
            <a:solidFill>
              <a:srgbClr val="16B0E3">
                <a:alpha val="65882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8" name="Google Shape;418;p11"/>
            <p:cNvSpPr/>
            <p:nvPr/>
          </p:nvSpPr>
          <p:spPr>
            <a:xfrm>
              <a:off x="9334500" y="-8467"/>
              <a:ext cx="2854326" cy="6866467"/>
            </a:xfrm>
            <a:custGeom>
              <a:rect b="b" l="l" r="r" t="t"/>
              <a:pathLst>
                <a:path extrusionOk="0" h="6866467" w="2858013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6B0E3">
                <a:alpha val="49803"/>
              </a:srgbClr>
            </a:solidFill>
            <a:ln>
              <a:noFill/>
            </a:ln>
          </p:spPr>
        </p:sp>
        <p:sp>
          <p:nvSpPr>
            <p:cNvPr id="419" name="Google Shape;419;p11"/>
            <p:cNvSpPr/>
            <p:nvPr/>
          </p:nvSpPr>
          <p:spPr>
            <a:xfrm>
              <a:off x="10898730" y="-8467"/>
              <a:ext cx="1290094" cy="6866467"/>
            </a:xfrm>
            <a:custGeom>
              <a:rect b="b" l="l" r="r" t="t"/>
              <a:pathLst>
                <a:path extrusionOk="0" h="6858000" w="1290094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69803"/>
              </a:schemeClr>
            </a:solidFill>
            <a:ln>
              <a:noFill/>
            </a:ln>
          </p:spPr>
        </p:sp>
        <p:sp>
          <p:nvSpPr>
            <p:cNvPr id="420" name="Google Shape;420;p11"/>
            <p:cNvSpPr/>
            <p:nvPr/>
          </p:nvSpPr>
          <p:spPr>
            <a:xfrm>
              <a:off x="10938999" y="-8467"/>
              <a:ext cx="1249825" cy="6866467"/>
            </a:xfrm>
            <a:custGeom>
              <a:rect b="b" l="l" r="r" t="t"/>
              <a:pathLst>
                <a:path extrusionOk="0" h="6858000" w="1249825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26292">
                <a:alpha val="80000"/>
              </a:srgbClr>
            </a:solidFill>
            <a:ln>
              <a:noFill/>
            </a:ln>
          </p:spPr>
        </p:sp>
        <p:sp>
          <p:nvSpPr>
            <p:cNvPr id="421" name="Google Shape;421;p11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fmla="val 100000" name="adj"/>
              </a:avLst>
            </a:prstGeom>
            <a:solidFill>
              <a:srgbClr val="16B0E3">
                <a:alpha val="65882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2" name="Google Shape;422;p11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fmla="val 0" name="adj"/>
              </a:avLst>
            </a:prstGeom>
            <a:solidFill>
              <a:schemeClr val="accent1">
                <a:alpha val="69803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cxnSp>
        <p:nvCxnSpPr>
          <p:cNvPr id="423" name="Google Shape;423;p11"/>
          <p:cNvCxnSpPr/>
          <p:nvPr/>
        </p:nvCxnSpPr>
        <p:spPr>
          <a:xfrm>
            <a:off x="3181353" y="1095375"/>
            <a:ext cx="0" cy="2952750"/>
          </a:xfrm>
          <a:prstGeom prst="straightConnector1">
            <a:avLst/>
          </a:prstGeom>
          <a:noFill/>
          <a:ln cap="rnd" cmpd="sng" w="127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24" name="Google Shape;424;p11"/>
          <p:cNvSpPr txBox="1"/>
          <p:nvPr>
            <p:ph type="title"/>
          </p:nvPr>
        </p:nvSpPr>
        <p:spPr>
          <a:xfrm>
            <a:off x="482600" y="612478"/>
            <a:ext cx="2525519" cy="39185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r>
              <a:rPr lang="en-US" sz="3600"/>
              <a:t>#3 Purchasing</a:t>
            </a:r>
            <a:endParaRPr/>
          </a:p>
        </p:txBody>
      </p:sp>
      <p:sp>
        <p:nvSpPr>
          <p:cNvPr id="425" name="Google Shape;425;p11"/>
          <p:cNvSpPr txBox="1"/>
          <p:nvPr>
            <p:ph idx="1" type="body"/>
          </p:nvPr>
        </p:nvSpPr>
        <p:spPr>
          <a:xfrm>
            <a:off x="3490721" y="612478"/>
            <a:ext cx="3464779" cy="39185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387350" lvl="0" marL="457200" rtl="0" algn="l">
              <a:spcBef>
                <a:spcPts val="1000"/>
              </a:spcBef>
              <a:spcAft>
                <a:spcPts val="0"/>
              </a:spcAft>
              <a:buSzPts val="1040"/>
              <a:buFont typeface="Noto Sans Symbols"/>
              <a:buChar char="►"/>
            </a:pPr>
            <a:r>
              <a:rPr lang="en-US"/>
              <a:t>You should consider policies for purchasing:</a:t>
            </a:r>
            <a:endParaRPr/>
          </a:p>
          <a:p>
            <a:pPr indent="-368300" lvl="1" marL="914400" rtl="0" algn="l">
              <a:spcBef>
                <a:spcPts val="1000"/>
              </a:spcBef>
              <a:spcAft>
                <a:spcPts val="0"/>
              </a:spcAft>
              <a:buSzPts val="960"/>
              <a:buFont typeface="Noto Sans Symbols"/>
              <a:buChar char="►"/>
            </a:pPr>
            <a:r>
              <a:rPr lang="en-US"/>
              <a:t>Who approves purchases</a:t>
            </a:r>
            <a:endParaRPr/>
          </a:p>
          <a:p>
            <a:pPr indent="-368300" lvl="1" marL="914400" rtl="0" algn="l">
              <a:spcBef>
                <a:spcPts val="1000"/>
              </a:spcBef>
              <a:spcAft>
                <a:spcPts val="0"/>
              </a:spcAft>
              <a:buSzPts val="960"/>
              <a:buFont typeface="Noto Sans Symbols"/>
              <a:buChar char="►"/>
            </a:pPr>
            <a:r>
              <a:rPr lang="en-US"/>
              <a:t>Dollar limits on approvals</a:t>
            </a:r>
            <a:endParaRPr/>
          </a:p>
          <a:p>
            <a:pPr indent="-368300" lvl="1" marL="914400" rtl="0" algn="l">
              <a:spcBef>
                <a:spcPts val="1000"/>
              </a:spcBef>
              <a:spcAft>
                <a:spcPts val="0"/>
              </a:spcAft>
              <a:buSzPts val="960"/>
              <a:buFont typeface="Noto Sans Symbols"/>
              <a:buChar char="►"/>
            </a:pPr>
            <a:r>
              <a:rPr lang="en-US"/>
              <a:t>Signature levels on checks</a:t>
            </a:r>
            <a:endParaRPr/>
          </a:p>
          <a:p>
            <a:pPr indent="-368300" lvl="1" marL="914400" rtl="0" algn="l">
              <a:spcBef>
                <a:spcPts val="1000"/>
              </a:spcBef>
              <a:spcAft>
                <a:spcPts val="0"/>
              </a:spcAft>
              <a:buSzPts val="960"/>
              <a:buFont typeface="Noto Sans Symbols"/>
              <a:buChar char="►"/>
            </a:pPr>
            <a:r>
              <a:rPr lang="en-US"/>
              <a:t>How are decisions documented</a:t>
            </a:r>
            <a:endParaRPr/>
          </a:p>
          <a:p>
            <a:pPr indent="-387350" lvl="0" marL="457200" rtl="0" algn="l">
              <a:spcBef>
                <a:spcPts val="1000"/>
              </a:spcBef>
              <a:spcAft>
                <a:spcPts val="0"/>
              </a:spcAft>
              <a:buSzPts val="1040"/>
              <a:buFont typeface="Noto Sans Symbols"/>
              <a:buChar char="►"/>
            </a:pPr>
            <a:r>
              <a:rPr lang="en-US"/>
              <a:t>Comparing prices is important</a:t>
            </a:r>
            <a:endParaRPr/>
          </a:p>
          <a:p>
            <a:pPr indent="-368300" lvl="1" marL="914400" rtl="0" algn="l">
              <a:spcBef>
                <a:spcPts val="1000"/>
              </a:spcBef>
              <a:spcAft>
                <a:spcPts val="0"/>
              </a:spcAft>
              <a:buSzPts val="960"/>
              <a:buFont typeface="Noto Sans Symbols"/>
              <a:buChar char="►"/>
            </a:pPr>
            <a:r>
              <a:rPr lang="en-US"/>
              <a:t>Some grants will require it for $500+</a:t>
            </a:r>
            <a:endParaRPr/>
          </a:p>
          <a:p>
            <a:pPr indent="-387350" lvl="0" marL="457200" rtl="0" algn="l">
              <a:spcBef>
                <a:spcPts val="1000"/>
              </a:spcBef>
              <a:spcAft>
                <a:spcPts val="0"/>
              </a:spcAft>
              <a:buSzPts val="1040"/>
              <a:buFont typeface="Noto Sans Symbols"/>
              <a:buChar char="►"/>
            </a:pPr>
            <a:r>
              <a:rPr lang="en-US"/>
              <a:t>Consider using RFPs for larger contracts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429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0" name="Google Shape;430;p12"/>
          <p:cNvGrpSpPr/>
          <p:nvPr/>
        </p:nvGrpSpPr>
        <p:grpSpPr>
          <a:xfrm>
            <a:off x="0" y="-6350"/>
            <a:ext cx="9144001" cy="5149850"/>
            <a:chOff x="0" y="-8467"/>
            <a:chExt cx="12192000" cy="6866467"/>
          </a:xfrm>
        </p:grpSpPr>
        <p:cxnSp>
          <p:nvCxnSpPr>
            <p:cNvPr id="431" name="Google Shape;431;p12"/>
            <p:cNvCxnSpPr/>
            <p:nvPr/>
          </p:nvCxnSpPr>
          <p:spPr>
            <a:xfrm>
              <a:off x="9371012" y="0"/>
              <a:ext cx="1219200" cy="6858000"/>
            </a:xfrm>
            <a:prstGeom prst="straightConnector1">
              <a:avLst/>
            </a:prstGeom>
            <a:noFill/>
            <a:ln cap="flat" cmpd="sng" w="9525">
              <a:solidFill>
                <a:schemeClr val="accent1">
                  <a:alpha val="69803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432" name="Google Shape;432;p12"/>
            <p:cNvCxnSpPr/>
            <p:nvPr/>
          </p:nvCxnSpPr>
          <p:spPr>
            <a:xfrm flipH="1">
              <a:off x="7425267" y="3681413"/>
              <a:ext cx="4763558" cy="3176587"/>
            </a:xfrm>
            <a:prstGeom prst="straightConnector1">
              <a:avLst/>
            </a:prstGeom>
            <a:noFill/>
            <a:ln cap="flat" cmpd="sng" w="9525">
              <a:solidFill>
                <a:schemeClr val="accent1">
                  <a:alpha val="69803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433" name="Google Shape;433;p12"/>
            <p:cNvSpPr/>
            <p:nvPr/>
          </p:nvSpPr>
          <p:spPr>
            <a:xfrm>
              <a:off x="9181476" y="-8467"/>
              <a:ext cx="3007349" cy="6866467"/>
            </a:xfrm>
            <a:custGeom>
              <a:rect b="b" l="l" r="r" t="t"/>
              <a:pathLst>
                <a:path extrusionOk="0" h="6866467" w="3007349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5686"/>
              </a:schemeClr>
            </a:solidFill>
            <a:ln>
              <a:noFill/>
            </a:ln>
          </p:spPr>
        </p:sp>
        <p:sp>
          <p:nvSpPr>
            <p:cNvPr id="434" name="Google Shape;434;p12"/>
            <p:cNvSpPr/>
            <p:nvPr/>
          </p:nvSpPr>
          <p:spPr>
            <a:xfrm>
              <a:off x="9603442" y="-8467"/>
              <a:ext cx="2588558" cy="6866467"/>
            </a:xfrm>
            <a:custGeom>
              <a:rect b="b" l="l" r="r" t="t"/>
              <a:pathLst>
                <a:path extrusionOk="0" h="6866467" w="2573311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</p:sp>
        <p:sp>
          <p:nvSpPr>
            <p:cNvPr id="435" name="Google Shape;435;p1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fmla="val 100000" name="adj"/>
              </a:avLst>
            </a:prstGeom>
            <a:solidFill>
              <a:srgbClr val="16B0E3">
                <a:alpha val="65882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6" name="Google Shape;436;p12"/>
            <p:cNvSpPr/>
            <p:nvPr/>
          </p:nvSpPr>
          <p:spPr>
            <a:xfrm>
              <a:off x="9334500" y="-8467"/>
              <a:ext cx="2854326" cy="6866467"/>
            </a:xfrm>
            <a:custGeom>
              <a:rect b="b" l="l" r="r" t="t"/>
              <a:pathLst>
                <a:path extrusionOk="0" h="6866467" w="2858013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6B0E3">
                <a:alpha val="49803"/>
              </a:srgbClr>
            </a:solidFill>
            <a:ln>
              <a:noFill/>
            </a:ln>
          </p:spPr>
        </p:sp>
        <p:sp>
          <p:nvSpPr>
            <p:cNvPr id="437" name="Google Shape;437;p12"/>
            <p:cNvSpPr/>
            <p:nvPr/>
          </p:nvSpPr>
          <p:spPr>
            <a:xfrm>
              <a:off x="10898730" y="-8467"/>
              <a:ext cx="1290094" cy="6866467"/>
            </a:xfrm>
            <a:custGeom>
              <a:rect b="b" l="l" r="r" t="t"/>
              <a:pathLst>
                <a:path extrusionOk="0" h="6858000" w="1290094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69803"/>
              </a:schemeClr>
            </a:solidFill>
            <a:ln>
              <a:noFill/>
            </a:ln>
          </p:spPr>
        </p:sp>
        <p:sp>
          <p:nvSpPr>
            <p:cNvPr id="438" name="Google Shape;438;p12"/>
            <p:cNvSpPr/>
            <p:nvPr/>
          </p:nvSpPr>
          <p:spPr>
            <a:xfrm>
              <a:off x="10938999" y="-8467"/>
              <a:ext cx="1249825" cy="6866467"/>
            </a:xfrm>
            <a:custGeom>
              <a:rect b="b" l="l" r="r" t="t"/>
              <a:pathLst>
                <a:path extrusionOk="0" h="6858000" w="1249825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26292">
                <a:alpha val="80000"/>
              </a:srgbClr>
            </a:solidFill>
            <a:ln>
              <a:noFill/>
            </a:ln>
          </p:spPr>
        </p:sp>
        <p:sp>
          <p:nvSpPr>
            <p:cNvPr id="439" name="Google Shape;439;p12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fmla="val 100000" name="adj"/>
              </a:avLst>
            </a:prstGeom>
            <a:solidFill>
              <a:srgbClr val="16B0E3">
                <a:alpha val="65882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0" name="Google Shape;440;p12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fmla="val 0" name="adj"/>
              </a:avLst>
            </a:prstGeom>
            <a:solidFill>
              <a:schemeClr val="accent1">
                <a:alpha val="69803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41" name="Google Shape;441;p12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2" name="Google Shape;442;p12"/>
          <p:cNvSpPr txBox="1"/>
          <p:nvPr>
            <p:ph type="title"/>
          </p:nvPr>
        </p:nvSpPr>
        <p:spPr>
          <a:xfrm>
            <a:off x="1000126" y="457200"/>
            <a:ext cx="6447501" cy="9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21212"/>
              <a:buFont typeface="Trebuchet MS"/>
              <a:buNone/>
            </a:pPr>
            <a:r>
              <a:rPr lang="en-US" sz="3300"/>
              <a:t>#4 – “RFP”s (Requests For Proposals)</a:t>
            </a:r>
            <a:endParaRPr/>
          </a:p>
        </p:txBody>
      </p:sp>
      <p:sp>
        <p:nvSpPr>
          <p:cNvPr id="443" name="Google Shape;443;p12"/>
          <p:cNvSpPr/>
          <p:nvPr/>
        </p:nvSpPr>
        <p:spPr>
          <a:xfrm flipH="1" rot="10800000">
            <a:off x="0" y="0"/>
            <a:ext cx="336549" cy="2133600"/>
          </a:xfrm>
          <a:prstGeom prst="triangle">
            <a:avLst>
              <a:gd fmla="val 0" name="adj"/>
            </a:avLst>
          </a:prstGeom>
          <a:solidFill>
            <a:schemeClr val="accent1">
              <a:alpha val="84705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4" name="Google Shape;444;p12"/>
          <p:cNvSpPr/>
          <p:nvPr/>
        </p:nvSpPr>
        <p:spPr>
          <a:xfrm>
            <a:off x="5803900" y="2863850"/>
            <a:ext cx="3337719" cy="2279650"/>
          </a:xfrm>
          <a:prstGeom prst="triangle">
            <a:avLst>
              <a:gd fmla="val 10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45" name="Google Shape;445;p12"/>
          <p:cNvCxnSpPr/>
          <p:nvPr/>
        </p:nvCxnSpPr>
        <p:spPr>
          <a:xfrm>
            <a:off x="7600950" y="0"/>
            <a:ext cx="1295400" cy="5143500"/>
          </a:xfrm>
          <a:prstGeom prst="straightConnector1">
            <a:avLst/>
          </a:prstGeom>
          <a:noFill/>
          <a:ln cap="sq" cmpd="sng" w="15875">
            <a:solidFill>
              <a:schemeClr val="accent2"/>
            </a:solidFill>
            <a:prstDash val="solid"/>
            <a:bevel/>
            <a:headEnd len="sm" w="sm" type="none"/>
            <a:tailEnd len="sm" w="sm" type="none"/>
          </a:ln>
        </p:spPr>
      </p:cxnSp>
      <p:cxnSp>
        <p:nvCxnSpPr>
          <p:cNvPr id="446" name="Google Shape;446;p12"/>
          <p:cNvCxnSpPr/>
          <p:nvPr/>
        </p:nvCxnSpPr>
        <p:spPr>
          <a:xfrm flipH="1">
            <a:off x="5568950" y="2761059"/>
            <a:ext cx="3572668" cy="2382441"/>
          </a:xfrm>
          <a:prstGeom prst="straightConnector1">
            <a:avLst/>
          </a:prstGeom>
          <a:noFill/>
          <a:ln cap="flat" cmpd="sng" w="158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47" name="Google Shape;447;p12"/>
          <p:cNvSpPr txBox="1"/>
          <p:nvPr>
            <p:ph idx="1" type="body"/>
          </p:nvPr>
        </p:nvSpPr>
        <p:spPr>
          <a:xfrm>
            <a:off x="1000126" y="1620442"/>
            <a:ext cx="6353174" cy="25719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937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040"/>
              <a:buFont typeface="Noto Sans Symbols"/>
              <a:buChar char="►"/>
            </a:pPr>
            <a:r>
              <a:rPr lang="en-US"/>
              <a:t>What is a Request for Proposal</a:t>
            </a:r>
            <a:endParaRPr/>
          </a:p>
          <a:p>
            <a:pPr indent="-3937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040"/>
              <a:buFont typeface="Noto Sans Symbols"/>
              <a:buChar char="►"/>
            </a:pPr>
            <a:r>
              <a:rPr lang="en-US"/>
              <a:t>What types of services should we use this for?</a:t>
            </a:r>
            <a:endParaRPr/>
          </a:p>
          <a:p>
            <a:pPr indent="-3429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960"/>
              <a:buFont typeface="Noto Sans Symbols"/>
              <a:buChar char="►"/>
            </a:pPr>
            <a:r>
              <a:rPr lang="en-US"/>
              <a:t>Required for auditor</a:t>
            </a:r>
            <a:endParaRPr/>
          </a:p>
          <a:p>
            <a:pPr indent="-3429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960"/>
              <a:buFont typeface="Noto Sans Symbols"/>
              <a:buChar char="►"/>
            </a:pPr>
            <a:r>
              <a:rPr lang="en-US"/>
              <a:t>Required if you are an NSLP school for lunch services</a:t>
            </a:r>
            <a:endParaRPr/>
          </a:p>
          <a:p>
            <a:pPr indent="-3429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960"/>
              <a:buFont typeface="Noto Sans Symbols"/>
              <a:buChar char="►"/>
            </a:pPr>
            <a:r>
              <a:rPr lang="en-US"/>
              <a:t>Required if you are utilizing ERate service/reimbursement</a:t>
            </a:r>
            <a:endParaRPr/>
          </a:p>
          <a:p>
            <a:pPr indent="-3937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040"/>
              <a:buFont typeface="Noto Sans Symbols"/>
              <a:buChar char="►"/>
            </a:pPr>
            <a:r>
              <a:rPr lang="en-US"/>
              <a:t>Samples available on the Charter Support Unit website: </a:t>
            </a:r>
            <a:endParaRPr/>
          </a:p>
          <a:p>
            <a:pPr indent="-3429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960"/>
              <a:buFont typeface="Noto Sans Symbols"/>
              <a:buChar char="►"/>
            </a:pPr>
            <a:r>
              <a:rPr lang="en-US"/>
              <a:t>Accounting Services, Alarm Monitoring, Auditor, Back Office Services, Insurance, Intercom System, Payroll “Processing Services, School Uniforms, Security Surveillance, and Transportation Services</a:t>
            </a:r>
            <a:endParaRPr/>
          </a:p>
        </p:txBody>
      </p:sp>
      <p:sp>
        <p:nvSpPr>
          <p:cNvPr id="448" name="Google Shape;448;p12"/>
          <p:cNvSpPr/>
          <p:nvPr/>
        </p:nvSpPr>
        <p:spPr>
          <a:xfrm>
            <a:off x="7819230" y="0"/>
            <a:ext cx="1324770" cy="5143500"/>
          </a:xfrm>
          <a:custGeom>
            <a:rect b="b" l="l" r="r" t="t"/>
            <a:pathLst>
              <a:path extrusionOk="0" h="6866467" w="2858013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452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3" name="Google Shape;453;p13"/>
          <p:cNvGrpSpPr/>
          <p:nvPr/>
        </p:nvGrpSpPr>
        <p:grpSpPr>
          <a:xfrm>
            <a:off x="0" y="-6350"/>
            <a:ext cx="9144001" cy="5149850"/>
            <a:chOff x="0" y="-8467"/>
            <a:chExt cx="12192000" cy="6866467"/>
          </a:xfrm>
        </p:grpSpPr>
        <p:cxnSp>
          <p:nvCxnSpPr>
            <p:cNvPr id="454" name="Google Shape;454;p13"/>
            <p:cNvCxnSpPr/>
            <p:nvPr/>
          </p:nvCxnSpPr>
          <p:spPr>
            <a:xfrm>
              <a:off x="9371012" y="0"/>
              <a:ext cx="1219200" cy="6858000"/>
            </a:xfrm>
            <a:prstGeom prst="straightConnector1">
              <a:avLst/>
            </a:prstGeom>
            <a:noFill/>
            <a:ln cap="flat" cmpd="sng" w="9525">
              <a:solidFill>
                <a:schemeClr val="accent1">
                  <a:alpha val="69803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455" name="Google Shape;455;p13"/>
            <p:cNvCxnSpPr/>
            <p:nvPr/>
          </p:nvCxnSpPr>
          <p:spPr>
            <a:xfrm flipH="1">
              <a:off x="7425267" y="3681413"/>
              <a:ext cx="4763558" cy="3176587"/>
            </a:xfrm>
            <a:prstGeom prst="straightConnector1">
              <a:avLst/>
            </a:prstGeom>
            <a:noFill/>
            <a:ln cap="flat" cmpd="sng" w="9525">
              <a:solidFill>
                <a:schemeClr val="accent1">
                  <a:alpha val="69803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456" name="Google Shape;456;p13"/>
            <p:cNvSpPr/>
            <p:nvPr/>
          </p:nvSpPr>
          <p:spPr>
            <a:xfrm>
              <a:off x="9181476" y="-8467"/>
              <a:ext cx="3007349" cy="6866467"/>
            </a:xfrm>
            <a:custGeom>
              <a:rect b="b" l="l" r="r" t="t"/>
              <a:pathLst>
                <a:path extrusionOk="0" h="6866467" w="3007349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5686"/>
              </a:schemeClr>
            </a:solidFill>
            <a:ln>
              <a:noFill/>
            </a:ln>
          </p:spPr>
        </p:sp>
        <p:sp>
          <p:nvSpPr>
            <p:cNvPr id="457" name="Google Shape;457;p13"/>
            <p:cNvSpPr/>
            <p:nvPr/>
          </p:nvSpPr>
          <p:spPr>
            <a:xfrm>
              <a:off x="9603442" y="-8467"/>
              <a:ext cx="2588558" cy="6866467"/>
            </a:xfrm>
            <a:custGeom>
              <a:rect b="b" l="l" r="r" t="t"/>
              <a:pathLst>
                <a:path extrusionOk="0" h="6866467" w="2573311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</p:sp>
        <p:sp>
          <p:nvSpPr>
            <p:cNvPr id="458" name="Google Shape;458;p1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fmla="val 100000" name="adj"/>
              </a:avLst>
            </a:prstGeom>
            <a:solidFill>
              <a:srgbClr val="16B0E3">
                <a:alpha val="65882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9" name="Google Shape;459;p13"/>
            <p:cNvSpPr/>
            <p:nvPr/>
          </p:nvSpPr>
          <p:spPr>
            <a:xfrm>
              <a:off x="9334500" y="-8467"/>
              <a:ext cx="2854326" cy="6866467"/>
            </a:xfrm>
            <a:custGeom>
              <a:rect b="b" l="l" r="r" t="t"/>
              <a:pathLst>
                <a:path extrusionOk="0" h="6866467" w="2858013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6B0E3">
                <a:alpha val="49803"/>
              </a:srgbClr>
            </a:solidFill>
            <a:ln>
              <a:noFill/>
            </a:ln>
          </p:spPr>
        </p:sp>
        <p:sp>
          <p:nvSpPr>
            <p:cNvPr id="460" name="Google Shape;460;p13"/>
            <p:cNvSpPr/>
            <p:nvPr/>
          </p:nvSpPr>
          <p:spPr>
            <a:xfrm>
              <a:off x="10898730" y="-8467"/>
              <a:ext cx="1290094" cy="6866467"/>
            </a:xfrm>
            <a:custGeom>
              <a:rect b="b" l="l" r="r" t="t"/>
              <a:pathLst>
                <a:path extrusionOk="0" h="6858000" w="1290094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69803"/>
              </a:schemeClr>
            </a:solidFill>
            <a:ln>
              <a:noFill/>
            </a:ln>
          </p:spPr>
        </p:sp>
        <p:sp>
          <p:nvSpPr>
            <p:cNvPr id="461" name="Google Shape;461;p13"/>
            <p:cNvSpPr/>
            <p:nvPr/>
          </p:nvSpPr>
          <p:spPr>
            <a:xfrm>
              <a:off x="10938999" y="-8467"/>
              <a:ext cx="1249825" cy="6866467"/>
            </a:xfrm>
            <a:custGeom>
              <a:rect b="b" l="l" r="r" t="t"/>
              <a:pathLst>
                <a:path extrusionOk="0" h="6858000" w="1249825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26292">
                <a:alpha val="80000"/>
              </a:srgbClr>
            </a:solidFill>
            <a:ln>
              <a:noFill/>
            </a:ln>
          </p:spPr>
        </p:sp>
        <p:sp>
          <p:nvSpPr>
            <p:cNvPr id="462" name="Google Shape;462;p13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fmla="val 100000" name="adj"/>
              </a:avLst>
            </a:prstGeom>
            <a:solidFill>
              <a:srgbClr val="16B0E3">
                <a:alpha val="65882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3" name="Google Shape;463;p13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fmla="val 0" name="adj"/>
              </a:avLst>
            </a:prstGeom>
            <a:solidFill>
              <a:schemeClr val="accent1">
                <a:alpha val="69803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64" name="Google Shape;464;p1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5" name="Google Shape;465;p13"/>
          <p:cNvSpPr txBox="1"/>
          <p:nvPr>
            <p:ph type="title"/>
          </p:nvPr>
        </p:nvSpPr>
        <p:spPr>
          <a:xfrm>
            <a:off x="782962" y="884363"/>
            <a:ext cx="2475485" cy="334791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r>
              <a:rPr lang="en-US" sz="3100"/>
              <a:t>#5 - Records Management</a:t>
            </a:r>
            <a:endParaRPr/>
          </a:p>
        </p:txBody>
      </p:sp>
      <p:sp>
        <p:nvSpPr>
          <p:cNvPr id="466" name="Google Shape;466;p13"/>
          <p:cNvSpPr/>
          <p:nvPr/>
        </p:nvSpPr>
        <p:spPr>
          <a:xfrm>
            <a:off x="0" y="3009900"/>
            <a:ext cx="336549" cy="2133600"/>
          </a:xfrm>
          <a:prstGeom prst="triangle">
            <a:avLst>
              <a:gd fmla="val 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67" name="Google Shape;467;p13"/>
          <p:cNvCxnSpPr/>
          <p:nvPr/>
        </p:nvCxnSpPr>
        <p:spPr>
          <a:xfrm>
            <a:off x="3492502" y="1081946"/>
            <a:ext cx="0" cy="2952750"/>
          </a:xfrm>
          <a:prstGeom prst="straightConnector1">
            <a:avLst/>
          </a:prstGeom>
          <a:noFill/>
          <a:ln cap="rnd" cmpd="sng" w="127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68" name="Google Shape;468;p13"/>
          <p:cNvSpPr txBox="1"/>
          <p:nvPr>
            <p:ph idx="4294967295" type="body"/>
          </p:nvPr>
        </p:nvSpPr>
        <p:spPr>
          <a:xfrm>
            <a:off x="3734188" y="831858"/>
            <a:ext cx="4755762" cy="34529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SzPts val="1040"/>
              <a:buNone/>
            </a:pPr>
            <a:r>
              <a:rPr lang="en-US"/>
              <a:t>Accounting process must ensure you have reliable record of school funds.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SzPts val="1040"/>
              <a:buNone/>
            </a:pPr>
            <a:r>
              <a:rPr i="1" lang="en-US" u="sng"/>
              <a:t>Repeated Report Finding:</a:t>
            </a:r>
            <a:r>
              <a:rPr i="1" lang="en-US"/>
              <a:t> </a:t>
            </a:r>
            <a:endParaRPr/>
          </a:p>
          <a:p>
            <a:pPr indent="-66040" lvl="0" marL="0" rtl="0" algn="l">
              <a:spcBef>
                <a:spcPts val="1000"/>
              </a:spcBef>
              <a:spcAft>
                <a:spcPts val="0"/>
              </a:spcAft>
              <a:buSzPts val="1040"/>
              <a:buChar char="►"/>
            </a:pPr>
            <a:r>
              <a:rPr i="1" lang="en-US"/>
              <a:t>For multiple charter schools, recent CPAs noted that accounting and financial records were not properly and accurately maintained. </a:t>
            </a:r>
            <a:endParaRPr/>
          </a:p>
          <a:p>
            <a:pPr indent="-66040" lvl="0" marL="0" rtl="0" algn="l">
              <a:spcBef>
                <a:spcPts val="1000"/>
              </a:spcBef>
              <a:spcAft>
                <a:spcPts val="0"/>
              </a:spcAft>
              <a:buSzPts val="1040"/>
              <a:buChar char="►"/>
            </a:pPr>
            <a:r>
              <a:rPr i="1" lang="en-US"/>
              <a:t>Deficiencies included transactions either not posted or incorrectly posted to the accounting records and insufficient monitoring and review of account balances. </a:t>
            </a:r>
            <a:endParaRPr/>
          </a:p>
          <a:p>
            <a:pPr indent="-66040" lvl="0" marL="0" rtl="0" algn="l">
              <a:spcBef>
                <a:spcPts val="1000"/>
              </a:spcBef>
              <a:spcAft>
                <a:spcPts val="0"/>
              </a:spcAft>
              <a:buSzPts val="1040"/>
              <a:buChar char="►"/>
            </a:pPr>
            <a:r>
              <a:rPr i="1" lang="en-US"/>
              <a:t>Such recordkeeping deficiencies may affect the reliability of a charter school’s records and related financial reports.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SzPts val="1080"/>
              <a:buNone/>
            </a:pPr>
            <a:r>
              <a:t/>
            </a:r>
            <a:endParaRPr/>
          </a:p>
        </p:txBody>
      </p:sp>
      <p:sp>
        <p:nvSpPr>
          <p:cNvPr id="469" name="Google Shape;469;p13"/>
          <p:cNvSpPr/>
          <p:nvPr/>
        </p:nvSpPr>
        <p:spPr>
          <a:xfrm flipH="1" rot="10800000">
            <a:off x="8523104" y="0"/>
            <a:ext cx="631947" cy="3462216"/>
          </a:xfrm>
          <a:prstGeom prst="triangle">
            <a:avLst>
              <a:gd fmla="val 10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473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4" name="Google Shape;474;p14"/>
          <p:cNvGrpSpPr/>
          <p:nvPr/>
        </p:nvGrpSpPr>
        <p:grpSpPr>
          <a:xfrm>
            <a:off x="0" y="-6350"/>
            <a:ext cx="9144001" cy="5149850"/>
            <a:chOff x="0" y="-8467"/>
            <a:chExt cx="12192000" cy="6866467"/>
          </a:xfrm>
        </p:grpSpPr>
        <p:cxnSp>
          <p:nvCxnSpPr>
            <p:cNvPr id="475" name="Google Shape;475;p14"/>
            <p:cNvCxnSpPr/>
            <p:nvPr/>
          </p:nvCxnSpPr>
          <p:spPr>
            <a:xfrm>
              <a:off x="9371012" y="0"/>
              <a:ext cx="1219200" cy="6858000"/>
            </a:xfrm>
            <a:prstGeom prst="straightConnector1">
              <a:avLst/>
            </a:prstGeom>
            <a:noFill/>
            <a:ln cap="flat" cmpd="sng" w="9525">
              <a:solidFill>
                <a:schemeClr val="accent1">
                  <a:alpha val="69803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476" name="Google Shape;476;p14"/>
            <p:cNvCxnSpPr/>
            <p:nvPr/>
          </p:nvCxnSpPr>
          <p:spPr>
            <a:xfrm flipH="1">
              <a:off x="7425267" y="3681413"/>
              <a:ext cx="4763558" cy="3176587"/>
            </a:xfrm>
            <a:prstGeom prst="straightConnector1">
              <a:avLst/>
            </a:prstGeom>
            <a:noFill/>
            <a:ln cap="flat" cmpd="sng" w="9525">
              <a:solidFill>
                <a:schemeClr val="accent1">
                  <a:alpha val="69803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477" name="Google Shape;477;p14"/>
            <p:cNvSpPr/>
            <p:nvPr/>
          </p:nvSpPr>
          <p:spPr>
            <a:xfrm>
              <a:off x="9181476" y="-8467"/>
              <a:ext cx="3007349" cy="6866467"/>
            </a:xfrm>
            <a:custGeom>
              <a:rect b="b" l="l" r="r" t="t"/>
              <a:pathLst>
                <a:path extrusionOk="0" h="6866467" w="3007349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5686"/>
              </a:schemeClr>
            </a:solidFill>
            <a:ln>
              <a:noFill/>
            </a:ln>
          </p:spPr>
        </p:sp>
        <p:sp>
          <p:nvSpPr>
            <p:cNvPr id="478" name="Google Shape;478;p14"/>
            <p:cNvSpPr/>
            <p:nvPr/>
          </p:nvSpPr>
          <p:spPr>
            <a:xfrm>
              <a:off x="9603442" y="-8467"/>
              <a:ext cx="2588558" cy="6866467"/>
            </a:xfrm>
            <a:custGeom>
              <a:rect b="b" l="l" r="r" t="t"/>
              <a:pathLst>
                <a:path extrusionOk="0" h="6866467" w="2573311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</p:sp>
        <p:sp>
          <p:nvSpPr>
            <p:cNvPr id="479" name="Google Shape;479;p14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fmla="val 100000" name="adj"/>
              </a:avLst>
            </a:prstGeom>
            <a:solidFill>
              <a:srgbClr val="16B0E3">
                <a:alpha val="65882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0" name="Google Shape;480;p14"/>
            <p:cNvSpPr/>
            <p:nvPr/>
          </p:nvSpPr>
          <p:spPr>
            <a:xfrm>
              <a:off x="9334500" y="-8467"/>
              <a:ext cx="2854326" cy="6866467"/>
            </a:xfrm>
            <a:custGeom>
              <a:rect b="b" l="l" r="r" t="t"/>
              <a:pathLst>
                <a:path extrusionOk="0" h="6866467" w="2858013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6B0E3">
                <a:alpha val="49803"/>
              </a:srgbClr>
            </a:solidFill>
            <a:ln>
              <a:noFill/>
            </a:ln>
          </p:spPr>
        </p:sp>
        <p:sp>
          <p:nvSpPr>
            <p:cNvPr id="481" name="Google Shape;481;p14"/>
            <p:cNvSpPr/>
            <p:nvPr/>
          </p:nvSpPr>
          <p:spPr>
            <a:xfrm>
              <a:off x="10898730" y="-8467"/>
              <a:ext cx="1290094" cy="6866467"/>
            </a:xfrm>
            <a:custGeom>
              <a:rect b="b" l="l" r="r" t="t"/>
              <a:pathLst>
                <a:path extrusionOk="0" h="6858000" w="1290094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69803"/>
              </a:schemeClr>
            </a:solidFill>
            <a:ln>
              <a:noFill/>
            </a:ln>
          </p:spPr>
        </p:sp>
        <p:sp>
          <p:nvSpPr>
            <p:cNvPr id="482" name="Google Shape;482;p14"/>
            <p:cNvSpPr/>
            <p:nvPr/>
          </p:nvSpPr>
          <p:spPr>
            <a:xfrm>
              <a:off x="10938999" y="-8467"/>
              <a:ext cx="1249825" cy="6866467"/>
            </a:xfrm>
            <a:custGeom>
              <a:rect b="b" l="l" r="r" t="t"/>
              <a:pathLst>
                <a:path extrusionOk="0" h="6858000" w="1249825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26292">
                <a:alpha val="80000"/>
              </a:srgbClr>
            </a:solidFill>
            <a:ln>
              <a:noFill/>
            </a:ln>
          </p:spPr>
        </p:sp>
        <p:sp>
          <p:nvSpPr>
            <p:cNvPr id="483" name="Google Shape;483;p14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fmla="val 100000" name="adj"/>
              </a:avLst>
            </a:prstGeom>
            <a:solidFill>
              <a:srgbClr val="16B0E3">
                <a:alpha val="65882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4" name="Google Shape;484;p14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fmla="val 0" name="adj"/>
              </a:avLst>
            </a:prstGeom>
            <a:solidFill>
              <a:schemeClr val="accent1">
                <a:alpha val="69803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85" name="Google Shape;485;p14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6" name="Google Shape;486;p14"/>
          <p:cNvSpPr txBox="1"/>
          <p:nvPr>
            <p:ph type="title"/>
          </p:nvPr>
        </p:nvSpPr>
        <p:spPr>
          <a:xfrm>
            <a:off x="782962" y="884363"/>
            <a:ext cx="2475485" cy="334791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r>
              <a:rPr lang="en-US" sz="2800"/>
              <a:t>#6 - Transparency</a:t>
            </a:r>
            <a:endParaRPr/>
          </a:p>
        </p:txBody>
      </p:sp>
      <p:sp>
        <p:nvSpPr>
          <p:cNvPr id="487" name="Google Shape;487;p14"/>
          <p:cNvSpPr/>
          <p:nvPr/>
        </p:nvSpPr>
        <p:spPr>
          <a:xfrm>
            <a:off x="0" y="3009900"/>
            <a:ext cx="336549" cy="2133600"/>
          </a:xfrm>
          <a:prstGeom prst="triangle">
            <a:avLst>
              <a:gd fmla="val 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88" name="Google Shape;488;p14"/>
          <p:cNvCxnSpPr/>
          <p:nvPr/>
        </p:nvCxnSpPr>
        <p:spPr>
          <a:xfrm>
            <a:off x="3492502" y="1081946"/>
            <a:ext cx="0" cy="2952750"/>
          </a:xfrm>
          <a:prstGeom prst="straightConnector1">
            <a:avLst/>
          </a:prstGeom>
          <a:noFill/>
          <a:ln cap="rnd" cmpd="sng" w="127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89" name="Google Shape;489;p14"/>
          <p:cNvSpPr txBox="1"/>
          <p:nvPr>
            <p:ph idx="1" type="body"/>
          </p:nvPr>
        </p:nvSpPr>
        <p:spPr>
          <a:xfrm>
            <a:off x="3734188" y="831858"/>
            <a:ext cx="4755762" cy="34529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66040" lvl="0" marL="0" rtl="0" algn="l">
              <a:spcBef>
                <a:spcPts val="1000"/>
              </a:spcBef>
              <a:spcAft>
                <a:spcPts val="0"/>
              </a:spcAft>
              <a:buSzPts val="1040"/>
              <a:buFont typeface="Noto Sans Symbols"/>
              <a:buChar char="►"/>
            </a:pPr>
            <a:r>
              <a:rPr lang="en-US"/>
              <a:t>Pay attention to Government in the Sunshine.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SzPts val="1080"/>
              <a:buFont typeface="Noto Sans Symbols"/>
              <a:buNone/>
            </a:pPr>
            <a:r>
              <a:t/>
            </a:r>
            <a:endParaRPr i="1" u="sng"/>
          </a:p>
          <a:p>
            <a:pPr indent="-66040" lvl="0" marL="0" rtl="0" algn="l">
              <a:spcBef>
                <a:spcPts val="1000"/>
              </a:spcBef>
              <a:spcAft>
                <a:spcPts val="0"/>
              </a:spcAft>
              <a:buSzPts val="1040"/>
              <a:buFont typeface="Noto Sans Symbols"/>
              <a:buChar char="►"/>
            </a:pPr>
            <a:r>
              <a:rPr i="1" lang="en-US" u="sng"/>
              <a:t>Repeated Reports Found:</a:t>
            </a:r>
            <a:r>
              <a:rPr i="1" lang="en-US"/>
              <a:t> </a:t>
            </a:r>
            <a:endParaRPr/>
          </a:p>
          <a:p>
            <a:pPr indent="-66040" lvl="0" marL="0" rtl="0" algn="l">
              <a:spcBef>
                <a:spcPts val="1000"/>
              </a:spcBef>
              <a:spcAft>
                <a:spcPts val="0"/>
              </a:spcAft>
              <a:buSzPts val="1040"/>
              <a:buFont typeface="Noto Sans Symbols"/>
              <a:buChar char="►"/>
            </a:pPr>
            <a:r>
              <a:rPr i="1" lang="en-US"/>
              <a:t>For many charter schools, the CPAs noted that the charter schools did not maintain on their Web sites the information required by State law.</a:t>
            </a:r>
            <a:endParaRPr/>
          </a:p>
          <a:p>
            <a:pPr indent="-66040" lvl="0" marL="0" rtl="0" algn="l">
              <a:spcBef>
                <a:spcPts val="1000"/>
              </a:spcBef>
              <a:spcAft>
                <a:spcPts val="0"/>
              </a:spcAft>
              <a:buSzPts val="1040"/>
              <a:buFont typeface="Noto Sans Symbols"/>
              <a:buChar char="►"/>
            </a:pPr>
            <a:r>
              <a:rPr i="1" lang="en-US"/>
              <a:t>According to the reports, the schools’ Web sites lacked required information such as school budgets, independent financial audit reports, and minutes of governing board meetings. </a:t>
            </a:r>
            <a:endParaRPr/>
          </a:p>
        </p:txBody>
      </p:sp>
      <p:sp>
        <p:nvSpPr>
          <p:cNvPr id="490" name="Google Shape;490;p14"/>
          <p:cNvSpPr/>
          <p:nvPr/>
        </p:nvSpPr>
        <p:spPr>
          <a:xfrm flipH="1" rot="10800000">
            <a:off x="8523104" y="0"/>
            <a:ext cx="631947" cy="3462216"/>
          </a:xfrm>
          <a:prstGeom prst="triangle">
            <a:avLst>
              <a:gd fmla="val 10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494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5" name="Google Shape;495;p15"/>
          <p:cNvGrpSpPr/>
          <p:nvPr/>
        </p:nvGrpSpPr>
        <p:grpSpPr>
          <a:xfrm>
            <a:off x="0" y="-6350"/>
            <a:ext cx="9144001" cy="5149850"/>
            <a:chOff x="0" y="-8467"/>
            <a:chExt cx="12192000" cy="6866467"/>
          </a:xfrm>
        </p:grpSpPr>
        <p:cxnSp>
          <p:nvCxnSpPr>
            <p:cNvPr id="496" name="Google Shape;496;p15"/>
            <p:cNvCxnSpPr/>
            <p:nvPr/>
          </p:nvCxnSpPr>
          <p:spPr>
            <a:xfrm>
              <a:off x="9371012" y="0"/>
              <a:ext cx="1219200" cy="6858000"/>
            </a:xfrm>
            <a:prstGeom prst="straightConnector1">
              <a:avLst/>
            </a:prstGeom>
            <a:noFill/>
            <a:ln cap="flat" cmpd="sng" w="9525">
              <a:solidFill>
                <a:schemeClr val="accent1">
                  <a:alpha val="69803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497" name="Google Shape;497;p15"/>
            <p:cNvCxnSpPr/>
            <p:nvPr/>
          </p:nvCxnSpPr>
          <p:spPr>
            <a:xfrm flipH="1">
              <a:off x="7425267" y="3681413"/>
              <a:ext cx="4763558" cy="3176587"/>
            </a:xfrm>
            <a:prstGeom prst="straightConnector1">
              <a:avLst/>
            </a:prstGeom>
            <a:noFill/>
            <a:ln cap="flat" cmpd="sng" w="9525">
              <a:solidFill>
                <a:schemeClr val="accent1">
                  <a:alpha val="69803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498" name="Google Shape;498;p15"/>
            <p:cNvSpPr/>
            <p:nvPr/>
          </p:nvSpPr>
          <p:spPr>
            <a:xfrm>
              <a:off x="9181476" y="-8467"/>
              <a:ext cx="3007349" cy="6866467"/>
            </a:xfrm>
            <a:custGeom>
              <a:rect b="b" l="l" r="r" t="t"/>
              <a:pathLst>
                <a:path extrusionOk="0" h="6866467" w="3007349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5686"/>
              </a:schemeClr>
            </a:solidFill>
            <a:ln>
              <a:noFill/>
            </a:ln>
          </p:spPr>
        </p:sp>
        <p:sp>
          <p:nvSpPr>
            <p:cNvPr id="499" name="Google Shape;499;p15"/>
            <p:cNvSpPr/>
            <p:nvPr/>
          </p:nvSpPr>
          <p:spPr>
            <a:xfrm>
              <a:off x="9603442" y="-8467"/>
              <a:ext cx="2588558" cy="6866467"/>
            </a:xfrm>
            <a:custGeom>
              <a:rect b="b" l="l" r="r" t="t"/>
              <a:pathLst>
                <a:path extrusionOk="0" h="6866467" w="2573311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</p:sp>
        <p:sp>
          <p:nvSpPr>
            <p:cNvPr id="500" name="Google Shape;500;p15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fmla="val 100000" name="adj"/>
              </a:avLst>
            </a:prstGeom>
            <a:solidFill>
              <a:srgbClr val="16B0E3">
                <a:alpha val="65882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1" name="Google Shape;501;p15"/>
            <p:cNvSpPr/>
            <p:nvPr/>
          </p:nvSpPr>
          <p:spPr>
            <a:xfrm>
              <a:off x="9334500" y="-8467"/>
              <a:ext cx="2854326" cy="6866467"/>
            </a:xfrm>
            <a:custGeom>
              <a:rect b="b" l="l" r="r" t="t"/>
              <a:pathLst>
                <a:path extrusionOk="0" h="6866467" w="2858013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6B0E3">
                <a:alpha val="49803"/>
              </a:srgbClr>
            </a:solidFill>
            <a:ln>
              <a:noFill/>
            </a:ln>
          </p:spPr>
        </p:sp>
        <p:sp>
          <p:nvSpPr>
            <p:cNvPr id="502" name="Google Shape;502;p15"/>
            <p:cNvSpPr/>
            <p:nvPr/>
          </p:nvSpPr>
          <p:spPr>
            <a:xfrm>
              <a:off x="10898730" y="-8467"/>
              <a:ext cx="1290094" cy="6866467"/>
            </a:xfrm>
            <a:custGeom>
              <a:rect b="b" l="l" r="r" t="t"/>
              <a:pathLst>
                <a:path extrusionOk="0" h="6858000" w="1290094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69803"/>
              </a:schemeClr>
            </a:solidFill>
            <a:ln>
              <a:noFill/>
            </a:ln>
          </p:spPr>
        </p:sp>
        <p:sp>
          <p:nvSpPr>
            <p:cNvPr id="503" name="Google Shape;503;p15"/>
            <p:cNvSpPr/>
            <p:nvPr/>
          </p:nvSpPr>
          <p:spPr>
            <a:xfrm>
              <a:off x="10938999" y="-8467"/>
              <a:ext cx="1249825" cy="6866467"/>
            </a:xfrm>
            <a:custGeom>
              <a:rect b="b" l="l" r="r" t="t"/>
              <a:pathLst>
                <a:path extrusionOk="0" h="6858000" w="1249825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26292">
                <a:alpha val="80000"/>
              </a:srgbClr>
            </a:solidFill>
            <a:ln>
              <a:noFill/>
            </a:ln>
          </p:spPr>
        </p:sp>
        <p:sp>
          <p:nvSpPr>
            <p:cNvPr id="504" name="Google Shape;504;p15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fmla="val 100000" name="adj"/>
              </a:avLst>
            </a:prstGeom>
            <a:solidFill>
              <a:srgbClr val="16B0E3">
                <a:alpha val="65882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5" name="Google Shape;505;p15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fmla="val 0" name="adj"/>
              </a:avLst>
            </a:prstGeom>
            <a:solidFill>
              <a:schemeClr val="accent1">
                <a:alpha val="69803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06" name="Google Shape;506;p15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7" name="Google Shape;507;p15"/>
          <p:cNvSpPr txBox="1"/>
          <p:nvPr>
            <p:ph type="title"/>
          </p:nvPr>
        </p:nvSpPr>
        <p:spPr>
          <a:xfrm>
            <a:off x="1000126" y="457200"/>
            <a:ext cx="6447501" cy="9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11111"/>
              <a:buFont typeface="Trebuchet MS"/>
              <a:buNone/>
            </a:pPr>
            <a:r>
              <a:rPr lang="en-US" sz="3600"/>
              <a:t>#7 - Payroll and Personnel Admin</a:t>
            </a:r>
            <a:endParaRPr/>
          </a:p>
        </p:txBody>
      </p:sp>
      <p:sp>
        <p:nvSpPr>
          <p:cNvPr id="508" name="Google Shape;508;p15"/>
          <p:cNvSpPr/>
          <p:nvPr/>
        </p:nvSpPr>
        <p:spPr>
          <a:xfrm rot="10800000">
            <a:off x="0" y="0"/>
            <a:ext cx="631947" cy="4249615"/>
          </a:xfrm>
          <a:prstGeom prst="triangle">
            <a:avLst>
              <a:gd fmla="val 100000" name="adj"/>
            </a:avLst>
          </a:prstGeom>
          <a:solidFill>
            <a:schemeClr val="accent1">
              <a:alpha val="84705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9" name="Google Shape;509;p15"/>
          <p:cNvSpPr txBox="1"/>
          <p:nvPr>
            <p:ph idx="1" type="body"/>
          </p:nvPr>
        </p:nvSpPr>
        <p:spPr>
          <a:xfrm>
            <a:off x="1000126" y="1620441"/>
            <a:ext cx="6447501" cy="29105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60960" lvl="0" marL="0" rtl="0" algn="l">
              <a:spcBef>
                <a:spcPts val="1000"/>
              </a:spcBef>
              <a:spcAft>
                <a:spcPts val="0"/>
              </a:spcAft>
              <a:buSzPts val="960"/>
              <a:buFont typeface="Noto Sans Symbols"/>
              <a:buChar char="►"/>
            </a:pPr>
            <a:r>
              <a:rPr lang="en-US" sz="1200"/>
              <a:t>Be very careful with payroll requirements.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SzPts val="960"/>
              <a:buFont typeface="Noto Sans Symbols"/>
              <a:buNone/>
            </a:pPr>
            <a:r>
              <a:t/>
            </a:r>
            <a:endParaRPr i="1" sz="1200" u="sng"/>
          </a:p>
          <a:p>
            <a:pPr indent="-60960" lvl="0" marL="0" rtl="0" algn="l">
              <a:spcBef>
                <a:spcPts val="1000"/>
              </a:spcBef>
              <a:spcAft>
                <a:spcPts val="0"/>
              </a:spcAft>
              <a:buSzPts val="960"/>
              <a:buFont typeface="Noto Sans Symbols"/>
              <a:buChar char="►"/>
            </a:pPr>
            <a:r>
              <a:rPr i="1" lang="en-US" sz="1200" u="sng"/>
              <a:t>Repeated Reports Found:</a:t>
            </a:r>
            <a:r>
              <a:rPr i="1" lang="en-US" sz="1200"/>
              <a:t> </a:t>
            </a:r>
            <a:endParaRPr/>
          </a:p>
          <a:p>
            <a:pPr indent="-60960" lvl="0" marL="0" rtl="0" algn="l">
              <a:spcBef>
                <a:spcPts val="1000"/>
              </a:spcBef>
              <a:spcAft>
                <a:spcPts val="0"/>
              </a:spcAft>
              <a:buSzPts val="960"/>
              <a:buFont typeface="Noto Sans Symbols"/>
              <a:buChar char="►"/>
            </a:pPr>
            <a:r>
              <a:rPr i="1" lang="en-US" sz="1200"/>
              <a:t>For multiple charter schools, the CPAs noted inadequate controls, or noncompliance with applicable legal requirements related to payroll and personnel administration. </a:t>
            </a:r>
            <a:endParaRPr/>
          </a:p>
          <a:p>
            <a:pPr indent="-60960" lvl="0" marL="0" rtl="0" algn="l">
              <a:spcBef>
                <a:spcPts val="1000"/>
              </a:spcBef>
              <a:spcAft>
                <a:spcPts val="0"/>
              </a:spcAft>
              <a:buSzPts val="960"/>
              <a:buFont typeface="Noto Sans Symbols"/>
              <a:buChar char="►"/>
            </a:pPr>
            <a:r>
              <a:rPr i="1" lang="en-US" sz="1200"/>
              <a:t>For example, because of inadequate controls, some charter schools did not always calculate Florida Retirement System contributions using correct employee wage amounts. </a:t>
            </a:r>
            <a:endParaRPr/>
          </a:p>
          <a:p>
            <a:pPr indent="-60960" lvl="0" marL="0" rtl="0" algn="l">
              <a:spcBef>
                <a:spcPts val="1000"/>
              </a:spcBef>
              <a:spcAft>
                <a:spcPts val="0"/>
              </a:spcAft>
              <a:buSzPts val="960"/>
              <a:buFont typeface="Noto Sans Symbols"/>
              <a:buChar char="►"/>
            </a:pPr>
            <a:r>
              <a:rPr i="1" lang="en-US" sz="1200"/>
              <a:t>Such payroll and personnel control deficiencies affect a charter school’s ability to comply with legal requirements associated with payroll and personnel obligations.</a:t>
            </a:r>
            <a:endParaRPr/>
          </a:p>
        </p:txBody>
      </p:sp>
      <p:sp>
        <p:nvSpPr>
          <p:cNvPr id="510" name="Google Shape;510;p15"/>
          <p:cNvSpPr/>
          <p:nvPr/>
        </p:nvSpPr>
        <p:spPr>
          <a:xfrm flipH="1">
            <a:off x="8807450" y="3009900"/>
            <a:ext cx="336550" cy="2133600"/>
          </a:xfrm>
          <a:prstGeom prst="triangle">
            <a:avLst>
              <a:gd fmla="val 0" name="adj"/>
            </a:avLst>
          </a:prstGeom>
          <a:solidFill>
            <a:schemeClr val="accent1">
              <a:alpha val="84705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14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5" name="Google Shape;515;p16"/>
          <p:cNvGrpSpPr/>
          <p:nvPr/>
        </p:nvGrpSpPr>
        <p:grpSpPr>
          <a:xfrm>
            <a:off x="0" y="-6350"/>
            <a:ext cx="9144001" cy="5149850"/>
            <a:chOff x="0" y="-8467"/>
            <a:chExt cx="12192000" cy="6866467"/>
          </a:xfrm>
        </p:grpSpPr>
        <p:cxnSp>
          <p:nvCxnSpPr>
            <p:cNvPr id="516" name="Google Shape;516;p16"/>
            <p:cNvCxnSpPr/>
            <p:nvPr/>
          </p:nvCxnSpPr>
          <p:spPr>
            <a:xfrm>
              <a:off x="9371012" y="0"/>
              <a:ext cx="1219200" cy="6858000"/>
            </a:xfrm>
            <a:prstGeom prst="straightConnector1">
              <a:avLst/>
            </a:prstGeom>
            <a:noFill/>
            <a:ln cap="flat" cmpd="sng" w="9525">
              <a:solidFill>
                <a:schemeClr val="accent1">
                  <a:alpha val="69803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517" name="Google Shape;517;p16"/>
            <p:cNvCxnSpPr/>
            <p:nvPr/>
          </p:nvCxnSpPr>
          <p:spPr>
            <a:xfrm flipH="1">
              <a:off x="7425267" y="3681413"/>
              <a:ext cx="4763558" cy="3176587"/>
            </a:xfrm>
            <a:prstGeom prst="straightConnector1">
              <a:avLst/>
            </a:prstGeom>
            <a:noFill/>
            <a:ln cap="flat" cmpd="sng" w="9525">
              <a:solidFill>
                <a:schemeClr val="accent1">
                  <a:alpha val="69803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518" name="Google Shape;518;p16"/>
            <p:cNvSpPr/>
            <p:nvPr/>
          </p:nvSpPr>
          <p:spPr>
            <a:xfrm>
              <a:off x="9181476" y="-8467"/>
              <a:ext cx="3007349" cy="6866467"/>
            </a:xfrm>
            <a:custGeom>
              <a:rect b="b" l="l" r="r" t="t"/>
              <a:pathLst>
                <a:path extrusionOk="0" h="6866467" w="3007349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5686"/>
              </a:schemeClr>
            </a:solidFill>
            <a:ln>
              <a:noFill/>
            </a:ln>
          </p:spPr>
        </p:sp>
        <p:sp>
          <p:nvSpPr>
            <p:cNvPr id="519" name="Google Shape;519;p16"/>
            <p:cNvSpPr/>
            <p:nvPr/>
          </p:nvSpPr>
          <p:spPr>
            <a:xfrm>
              <a:off x="9603442" y="-8467"/>
              <a:ext cx="2588558" cy="6866467"/>
            </a:xfrm>
            <a:custGeom>
              <a:rect b="b" l="l" r="r" t="t"/>
              <a:pathLst>
                <a:path extrusionOk="0" h="6866467" w="2573311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</p:sp>
        <p:sp>
          <p:nvSpPr>
            <p:cNvPr id="520" name="Google Shape;520;p1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fmla="val 100000" name="adj"/>
              </a:avLst>
            </a:prstGeom>
            <a:solidFill>
              <a:srgbClr val="16B0E3">
                <a:alpha val="65882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1" name="Google Shape;521;p16"/>
            <p:cNvSpPr/>
            <p:nvPr/>
          </p:nvSpPr>
          <p:spPr>
            <a:xfrm>
              <a:off x="9334500" y="-8467"/>
              <a:ext cx="2854326" cy="6866467"/>
            </a:xfrm>
            <a:custGeom>
              <a:rect b="b" l="l" r="r" t="t"/>
              <a:pathLst>
                <a:path extrusionOk="0" h="6866467" w="2858013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6B0E3">
                <a:alpha val="49803"/>
              </a:srgbClr>
            </a:solidFill>
            <a:ln>
              <a:noFill/>
            </a:ln>
          </p:spPr>
        </p:sp>
        <p:sp>
          <p:nvSpPr>
            <p:cNvPr id="522" name="Google Shape;522;p16"/>
            <p:cNvSpPr/>
            <p:nvPr/>
          </p:nvSpPr>
          <p:spPr>
            <a:xfrm>
              <a:off x="10898730" y="-8467"/>
              <a:ext cx="1290094" cy="6866467"/>
            </a:xfrm>
            <a:custGeom>
              <a:rect b="b" l="l" r="r" t="t"/>
              <a:pathLst>
                <a:path extrusionOk="0" h="6858000" w="1290094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69803"/>
              </a:schemeClr>
            </a:solidFill>
            <a:ln>
              <a:noFill/>
            </a:ln>
          </p:spPr>
        </p:sp>
        <p:sp>
          <p:nvSpPr>
            <p:cNvPr id="523" name="Google Shape;523;p16"/>
            <p:cNvSpPr/>
            <p:nvPr/>
          </p:nvSpPr>
          <p:spPr>
            <a:xfrm>
              <a:off x="10938999" y="-8467"/>
              <a:ext cx="1249825" cy="6866467"/>
            </a:xfrm>
            <a:custGeom>
              <a:rect b="b" l="l" r="r" t="t"/>
              <a:pathLst>
                <a:path extrusionOk="0" h="6858000" w="1249825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26292">
                <a:alpha val="80000"/>
              </a:srgbClr>
            </a:solidFill>
            <a:ln>
              <a:noFill/>
            </a:ln>
          </p:spPr>
        </p:sp>
        <p:sp>
          <p:nvSpPr>
            <p:cNvPr id="524" name="Google Shape;524;p1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fmla="val 100000" name="adj"/>
              </a:avLst>
            </a:prstGeom>
            <a:solidFill>
              <a:srgbClr val="16B0E3">
                <a:alpha val="65882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5" name="Google Shape;525;p16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fmla="val 0" name="adj"/>
              </a:avLst>
            </a:prstGeom>
            <a:solidFill>
              <a:schemeClr val="accent1">
                <a:alpha val="69803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26" name="Google Shape;526;p16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7" name="Google Shape;527;p16"/>
          <p:cNvSpPr txBox="1"/>
          <p:nvPr>
            <p:ph type="title"/>
          </p:nvPr>
        </p:nvSpPr>
        <p:spPr>
          <a:xfrm>
            <a:off x="782962" y="884363"/>
            <a:ext cx="2475485" cy="334791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r>
              <a:rPr lang="en-US" sz="3600"/>
              <a:t>#8 - Separation of Duties</a:t>
            </a:r>
            <a:endParaRPr/>
          </a:p>
        </p:txBody>
      </p:sp>
      <p:sp>
        <p:nvSpPr>
          <p:cNvPr id="528" name="Google Shape;528;p16"/>
          <p:cNvSpPr/>
          <p:nvPr/>
        </p:nvSpPr>
        <p:spPr>
          <a:xfrm>
            <a:off x="0" y="3009900"/>
            <a:ext cx="336549" cy="2133600"/>
          </a:xfrm>
          <a:prstGeom prst="triangle">
            <a:avLst>
              <a:gd fmla="val 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529" name="Google Shape;529;p16"/>
          <p:cNvCxnSpPr/>
          <p:nvPr/>
        </p:nvCxnSpPr>
        <p:spPr>
          <a:xfrm>
            <a:off x="3492502" y="1081946"/>
            <a:ext cx="0" cy="2952750"/>
          </a:xfrm>
          <a:prstGeom prst="straightConnector1">
            <a:avLst/>
          </a:prstGeom>
          <a:noFill/>
          <a:ln cap="rnd" cmpd="sng" w="127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30" name="Google Shape;530;p16"/>
          <p:cNvSpPr txBox="1"/>
          <p:nvPr>
            <p:ph idx="1" type="body"/>
          </p:nvPr>
        </p:nvSpPr>
        <p:spPr>
          <a:xfrm>
            <a:off x="3734188" y="831858"/>
            <a:ext cx="4755762" cy="34529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2500"/>
          </a:bodyPr>
          <a:lstStyle/>
          <a:p>
            <a:pPr indent="-61086" lvl="0" marL="0" rtl="0" algn="l">
              <a:spcBef>
                <a:spcPts val="1000"/>
              </a:spcBef>
              <a:spcAft>
                <a:spcPts val="0"/>
              </a:spcAft>
              <a:buSzPct val="77037"/>
              <a:buFont typeface="Noto Sans Symbols"/>
              <a:buChar char="►"/>
            </a:pPr>
            <a:r>
              <a:rPr lang="en-US"/>
              <a:t>Make it so that no one can steal money without someone else noticing.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SzPct val="80000"/>
              <a:buFont typeface="Noto Sans Symbols"/>
              <a:buNone/>
            </a:pPr>
            <a:r>
              <a:t/>
            </a:r>
            <a:endParaRPr i="1" u="sng"/>
          </a:p>
          <a:p>
            <a:pPr indent="-61086" lvl="0" marL="0" rtl="0" algn="l">
              <a:spcBef>
                <a:spcPts val="1000"/>
              </a:spcBef>
              <a:spcAft>
                <a:spcPts val="0"/>
              </a:spcAft>
              <a:buSzPct val="77037"/>
              <a:buFont typeface="Noto Sans Symbols"/>
              <a:buChar char="►"/>
            </a:pPr>
            <a:r>
              <a:rPr i="1" lang="en-US" u="sng"/>
              <a:t>Repeated Reports found:</a:t>
            </a:r>
            <a:r>
              <a:rPr i="1" lang="en-US"/>
              <a:t> </a:t>
            </a:r>
            <a:endParaRPr/>
          </a:p>
          <a:p>
            <a:pPr indent="-61086" lvl="0" marL="0" rtl="0" algn="l">
              <a:spcBef>
                <a:spcPts val="1000"/>
              </a:spcBef>
              <a:spcAft>
                <a:spcPts val="0"/>
              </a:spcAft>
              <a:buSzPct val="77037"/>
              <a:buFont typeface="Noto Sans Symbols"/>
              <a:buChar char="►"/>
            </a:pPr>
            <a:r>
              <a:rPr i="1" lang="en-US"/>
              <a:t>For multiple charter schools, the CPAs noted that certain duties and responsibilities were not adequately separated. </a:t>
            </a:r>
            <a:endParaRPr/>
          </a:p>
          <a:p>
            <a:pPr indent="-61086" lvl="0" marL="0" rtl="0" algn="l">
              <a:spcBef>
                <a:spcPts val="1000"/>
              </a:spcBef>
              <a:spcAft>
                <a:spcPts val="0"/>
              </a:spcAft>
              <a:buSzPct val="77037"/>
              <a:buFont typeface="Noto Sans Symbols"/>
              <a:buChar char="►"/>
            </a:pPr>
            <a:r>
              <a:rPr i="1" lang="en-US"/>
              <a:t>Consequently, the charter schools’ ability to properly safeguard assets was limited and there was an increased risk that errors or fraud, should they occur, may not be timely detected. </a:t>
            </a:r>
            <a:endParaRPr/>
          </a:p>
          <a:p>
            <a:pPr indent="-61086" lvl="0" marL="0" rtl="0" algn="l">
              <a:spcBef>
                <a:spcPts val="1000"/>
              </a:spcBef>
              <a:spcAft>
                <a:spcPts val="0"/>
              </a:spcAft>
              <a:buSzPct val="77037"/>
              <a:buFont typeface="Noto Sans Symbols"/>
              <a:buChar char="►"/>
            </a:pPr>
            <a:r>
              <a:rPr i="1" lang="en-US"/>
              <a:t>The CPA’s recommended that, due to the small number of staff members and size of certain charter schools, the charter schools reassign duties and responsibilities or establish compensating controls.</a:t>
            </a:r>
            <a:endParaRPr/>
          </a:p>
        </p:txBody>
      </p:sp>
      <p:sp>
        <p:nvSpPr>
          <p:cNvPr id="531" name="Google Shape;531;p16"/>
          <p:cNvSpPr/>
          <p:nvPr/>
        </p:nvSpPr>
        <p:spPr>
          <a:xfrm flipH="1" rot="10800000">
            <a:off x="8523104" y="0"/>
            <a:ext cx="631947" cy="3462216"/>
          </a:xfrm>
          <a:prstGeom prst="triangle">
            <a:avLst>
              <a:gd fmla="val 10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35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6" name="Google Shape;536;p17"/>
          <p:cNvGrpSpPr/>
          <p:nvPr/>
        </p:nvGrpSpPr>
        <p:grpSpPr>
          <a:xfrm>
            <a:off x="0" y="-6350"/>
            <a:ext cx="9144001" cy="5149850"/>
            <a:chOff x="0" y="-8467"/>
            <a:chExt cx="12192000" cy="6866467"/>
          </a:xfrm>
        </p:grpSpPr>
        <p:cxnSp>
          <p:nvCxnSpPr>
            <p:cNvPr id="537" name="Google Shape;537;p17"/>
            <p:cNvCxnSpPr/>
            <p:nvPr/>
          </p:nvCxnSpPr>
          <p:spPr>
            <a:xfrm>
              <a:off x="9371012" y="0"/>
              <a:ext cx="1219200" cy="6858000"/>
            </a:xfrm>
            <a:prstGeom prst="straightConnector1">
              <a:avLst/>
            </a:prstGeom>
            <a:noFill/>
            <a:ln cap="flat" cmpd="sng" w="9525">
              <a:solidFill>
                <a:schemeClr val="accent1">
                  <a:alpha val="69803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538" name="Google Shape;538;p17"/>
            <p:cNvCxnSpPr/>
            <p:nvPr/>
          </p:nvCxnSpPr>
          <p:spPr>
            <a:xfrm flipH="1">
              <a:off x="7425267" y="3681413"/>
              <a:ext cx="4763558" cy="3176587"/>
            </a:xfrm>
            <a:prstGeom prst="straightConnector1">
              <a:avLst/>
            </a:prstGeom>
            <a:noFill/>
            <a:ln cap="flat" cmpd="sng" w="9525">
              <a:solidFill>
                <a:schemeClr val="accent1">
                  <a:alpha val="69803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539" name="Google Shape;539;p17"/>
            <p:cNvSpPr/>
            <p:nvPr/>
          </p:nvSpPr>
          <p:spPr>
            <a:xfrm>
              <a:off x="9181476" y="-8467"/>
              <a:ext cx="3007349" cy="6866467"/>
            </a:xfrm>
            <a:custGeom>
              <a:rect b="b" l="l" r="r" t="t"/>
              <a:pathLst>
                <a:path extrusionOk="0" h="6866467" w="3007349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5686"/>
              </a:schemeClr>
            </a:solidFill>
            <a:ln>
              <a:noFill/>
            </a:ln>
          </p:spPr>
        </p:sp>
        <p:sp>
          <p:nvSpPr>
            <p:cNvPr id="540" name="Google Shape;540;p17"/>
            <p:cNvSpPr/>
            <p:nvPr/>
          </p:nvSpPr>
          <p:spPr>
            <a:xfrm>
              <a:off x="9603442" y="-8467"/>
              <a:ext cx="2588558" cy="6866467"/>
            </a:xfrm>
            <a:custGeom>
              <a:rect b="b" l="l" r="r" t="t"/>
              <a:pathLst>
                <a:path extrusionOk="0" h="6866467" w="2573311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</p:sp>
        <p:sp>
          <p:nvSpPr>
            <p:cNvPr id="541" name="Google Shape;541;p17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fmla="val 100000" name="adj"/>
              </a:avLst>
            </a:prstGeom>
            <a:solidFill>
              <a:srgbClr val="16B0E3">
                <a:alpha val="65882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2" name="Google Shape;542;p17"/>
            <p:cNvSpPr/>
            <p:nvPr/>
          </p:nvSpPr>
          <p:spPr>
            <a:xfrm>
              <a:off x="9334500" y="-8467"/>
              <a:ext cx="2854326" cy="6866467"/>
            </a:xfrm>
            <a:custGeom>
              <a:rect b="b" l="l" r="r" t="t"/>
              <a:pathLst>
                <a:path extrusionOk="0" h="6866467" w="2858013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6B0E3">
                <a:alpha val="49803"/>
              </a:srgbClr>
            </a:solidFill>
            <a:ln>
              <a:noFill/>
            </a:ln>
          </p:spPr>
        </p:sp>
        <p:sp>
          <p:nvSpPr>
            <p:cNvPr id="543" name="Google Shape;543;p17"/>
            <p:cNvSpPr/>
            <p:nvPr/>
          </p:nvSpPr>
          <p:spPr>
            <a:xfrm>
              <a:off x="10898730" y="-8467"/>
              <a:ext cx="1290094" cy="6866467"/>
            </a:xfrm>
            <a:custGeom>
              <a:rect b="b" l="l" r="r" t="t"/>
              <a:pathLst>
                <a:path extrusionOk="0" h="6858000" w="1290094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69803"/>
              </a:schemeClr>
            </a:solidFill>
            <a:ln>
              <a:noFill/>
            </a:ln>
          </p:spPr>
        </p:sp>
        <p:sp>
          <p:nvSpPr>
            <p:cNvPr id="544" name="Google Shape;544;p17"/>
            <p:cNvSpPr/>
            <p:nvPr/>
          </p:nvSpPr>
          <p:spPr>
            <a:xfrm>
              <a:off x="10938999" y="-8467"/>
              <a:ext cx="1249825" cy="6866467"/>
            </a:xfrm>
            <a:custGeom>
              <a:rect b="b" l="l" r="r" t="t"/>
              <a:pathLst>
                <a:path extrusionOk="0" h="6858000" w="1249825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26292">
                <a:alpha val="80000"/>
              </a:srgbClr>
            </a:solidFill>
            <a:ln>
              <a:noFill/>
            </a:ln>
          </p:spPr>
        </p:sp>
        <p:sp>
          <p:nvSpPr>
            <p:cNvPr id="545" name="Google Shape;545;p1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fmla="val 100000" name="adj"/>
              </a:avLst>
            </a:prstGeom>
            <a:solidFill>
              <a:srgbClr val="16B0E3">
                <a:alpha val="65882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6" name="Google Shape;546;p17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fmla="val 0" name="adj"/>
              </a:avLst>
            </a:prstGeom>
            <a:solidFill>
              <a:schemeClr val="accent1">
                <a:alpha val="69803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47" name="Google Shape;547;p17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8" name="Google Shape;548;p17"/>
          <p:cNvSpPr txBox="1"/>
          <p:nvPr>
            <p:ph type="title"/>
          </p:nvPr>
        </p:nvSpPr>
        <p:spPr>
          <a:xfrm>
            <a:off x="1000126" y="457200"/>
            <a:ext cx="6447501" cy="9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r>
              <a:rPr lang="en-US" sz="3600"/>
              <a:t>#9 - Budget Administration</a:t>
            </a:r>
            <a:endParaRPr/>
          </a:p>
        </p:txBody>
      </p:sp>
      <p:sp>
        <p:nvSpPr>
          <p:cNvPr id="549" name="Google Shape;549;p17"/>
          <p:cNvSpPr/>
          <p:nvPr/>
        </p:nvSpPr>
        <p:spPr>
          <a:xfrm flipH="1" rot="10800000">
            <a:off x="0" y="0"/>
            <a:ext cx="336549" cy="2133600"/>
          </a:xfrm>
          <a:prstGeom prst="triangle">
            <a:avLst>
              <a:gd fmla="val 0" name="adj"/>
            </a:avLst>
          </a:prstGeom>
          <a:solidFill>
            <a:schemeClr val="accent1">
              <a:alpha val="84705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0" name="Google Shape;550;p17"/>
          <p:cNvSpPr/>
          <p:nvPr/>
        </p:nvSpPr>
        <p:spPr>
          <a:xfrm>
            <a:off x="5803900" y="2863850"/>
            <a:ext cx="3337719" cy="2279650"/>
          </a:xfrm>
          <a:prstGeom prst="triangle">
            <a:avLst>
              <a:gd fmla="val 10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551" name="Google Shape;551;p17"/>
          <p:cNvCxnSpPr/>
          <p:nvPr/>
        </p:nvCxnSpPr>
        <p:spPr>
          <a:xfrm>
            <a:off x="7600950" y="0"/>
            <a:ext cx="1295400" cy="5143500"/>
          </a:xfrm>
          <a:prstGeom prst="straightConnector1">
            <a:avLst/>
          </a:prstGeom>
          <a:noFill/>
          <a:ln cap="sq" cmpd="sng" w="15875">
            <a:solidFill>
              <a:schemeClr val="accent2"/>
            </a:solidFill>
            <a:prstDash val="solid"/>
            <a:bevel/>
            <a:headEnd len="sm" w="sm" type="none"/>
            <a:tailEnd len="sm" w="sm" type="none"/>
          </a:ln>
        </p:spPr>
      </p:cxnSp>
      <p:cxnSp>
        <p:nvCxnSpPr>
          <p:cNvPr id="552" name="Google Shape;552;p17"/>
          <p:cNvCxnSpPr/>
          <p:nvPr/>
        </p:nvCxnSpPr>
        <p:spPr>
          <a:xfrm flipH="1">
            <a:off x="5568950" y="2761059"/>
            <a:ext cx="3572668" cy="2382441"/>
          </a:xfrm>
          <a:prstGeom prst="straightConnector1">
            <a:avLst/>
          </a:prstGeom>
          <a:noFill/>
          <a:ln cap="flat" cmpd="sng" w="158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53" name="Google Shape;553;p17"/>
          <p:cNvSpPr txBox="1"/>
          <p:nvPr>
            <p:ph idx="1" type="body"/>
          </p:nvPr>
        </p:nvSpPr>
        <p:spPr>
          <a:xfrm>
            <a:off x="1000126" y="1620442"/>
            <a:ext cx="6353174" cy="25719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-66040" lvl="0" marL="0" rtl="0" algn="l">
              <a:spcBef>
                <a:spcPts val="1000"/>
              </a:spcBef>
              <a:spcAft>
                <a:spcPts val="0"/>
              </a:spcAft>
              <a:buSzPts val="1040"/>
              <a:buFont typeface="Noto Sans Symbols"/>
              <a:buChar char="►"/>
            </a:pPr>
            <a:r>
              <a:rPr lang="en-US"/>
              <a:t>Approve your budget, and closely watch your Budget v. Actual statements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SzPts val="1080"/>
              <a:buFont typeface="Noto Sans Symbols"/>
              <a:buNone/>
            </a:pPr>
            <a:r>
              <a:t/>
            </a:r>
            <a:endParaRPr i="1" u="sng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SzPts val="1040"/>
              <a:buNone/>
            </a:pPr>
            <a:r>
              <a:rPr i="1" lang="en-US" u="sng"/>
              <a:t>Repeated Reports Found:</a:t>
            </a:r>
            <a:r>
              <a:rPr i="1" lang="en-US"/>
              <a:t> </a:t>
            </a:r>
            <a:endParaRPr/>
          </a:p>
          <a:p>
            <a:pPr indent="-66040" lvl="0" marL="0" rtl="0" algn="l">
              <a:spcBef>
                <a:spcPts val="1000"/>
              </a:spcBef>
              <a:spcAft>
                <a:spcPts val="0"/>
              </a:spcAft>
              <a:buSzPts val="1040"/>
              <a:buFont typeface="Noto Sans Symbols"/>
              <a:buChar char="►"/>
            </a:pPr>
            <a:r>
              <a:rPr i="1" lang="en-US"/>
              <a:t>For many few charter schools, the CPAs noted inadequate controls over budget administration that caused certain budgetary amounts to be over expended. </a:t>
            </a:r>
            <a:endParaRPr/>
          </a:p>
          <a:p>
            <a:pPr indent="-66040" lvl="0" marL="0" rtl="0" algn="l">
              <a:spcBef>
                <a:spcPts val="1000"/>
              </a:spcBef>
              <a:spcAft>
                <a:spcPts val="0"/>
              </a:spcAft>
              <a:buSzPts val="1040"/>
              <a:buFont typeface="Noto Sans Symbols"/>
              <a:buChar char="►"/>
            </a:pPr>
            <a:r>
              <a:rPr i="1" lang="en-US"/>
              <a:t>Weaknesses in budgetary controls increase the risk of inefficient or inappropriate use of financial resources, which may result in a deteriorating financial condition</a:t>
            </a:r>
            <a:endParaRPr/>
          </a:p>
        </p:txBody>
      </p:sp>
      <p:sp>
        <p:nvSpPr>
          <p:cNvPr id="554" name="Google Shape;554;p17"/>
          <p:cNvSpPr/>
          <p:nvPr/>
        </p:nvSpPr>
        <p:spPr>
          <a:xfrm>
            <a:off x="7819230" y="0"/>
            <a:ext cx="1324770" cy="5143500"/>
          </a:xfrm>
          <a:custGeom>
            <a:rect b="b" l="l" r="r" t="t"/>
            <a:pathLst>
              <a:path extrusionOk="0" h="6866467" w="2858013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58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9" name="Google Shape;559;p18"/>
          <p:cNvGrpSpPr/>
          <p:nvPr/>
        </p:nvGrpSpPr>
        <p:grpSpPr>
          <a:xfrm>
            <a:off x="0" y="-6350"/>
            <a:ext cx="9144001" cy="5149850"/>
            <a:chOff x="0" y="-8467"/>
            <a:chExt cx="12192000" cy="6866467"/>
          </a:xfrm>
        </p:grpSpPr>
        <p:cxnSp>
          <p:nvCxnSpPr>
            <p:cNvPr id="560" name="Google Shape;560;p18"/>
            <p:cNvCxnSpPr/>
            <p:nvPr/>
          </p:nvCxnSpPr>
          <p:spPr>
            <a:xfrm>
              <a:off x="9371012" y="0"/>
              <a:ext cx="1219200" cy="6858000"/>
            </a:xfrm>
            <a:prstGeom prst="straightConnector1">
              <a:avLst/>
            </a:prstGeom>
            <a:noFill/>
            <a:ln cap="flat" cmpd="sng" w="9525">
              <a:solidFill>
                <a:schemeClr val="accent1">
                  <a:alpha val="69803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561" name="Google Shape;561;p18"/>
            <p:cNvCxnSpPr/>
            <p:nvPr/>
          </p:nvCxnSpPr>
          <p:spPr>
            <a:xfrm flipH="1">
              <a:off x="7425267" y="3681413"/>
              <a:ext cx="4763558" cy="3176587"/>
            </a:xfrm>
            <a:prstGeom prst="straightConnector1">
              <a:avLst/>
            </a:prstGeom>
            <a:noFill/>
            <a:ln cap="flat" cmpd="sng" w="9525">
              <a:solidFill>
                <a:schemeClr val="accent1">
                  <a:alpha val="69803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562" name="Google Shape;562;p18"/>
            <p:cNvSpPr/>
            <p:nvPr/>
          </p:nvSpPr>
          <p:spPr>
            <a:xfrm>
              <a:off x="9181476" y="-8467"/>
              <a:ext cx="3007349" cy="6866467"/>
            </a:xfrm>
            <a:custGeom>
              <a:rect b="b" l="l" r="r" t="t"/>
              <a:pathLst>
                <a:path extrusionOk="0" h="6866467" w="3007349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5686"/>
              </a:schemeClr>
            </a:solidFill>
            <a:ln>
              <a:noFill/>
            </a:ln>
          </p:spPr>
        </p:sp>
        <p:sp>
          <p:nvSpPr>
            <p:cNvPr id="563" name="Google Shape;563;p18"/>
            <p:cNvSpPr/>
            <p:nvPr/>
          </p:nvSpPr>
          <p:spPr>
            <a:xfrm>
              <a:off x="9603442" y="-8467"/>
              <a:ext cx="2588558" cy="6866467"/>
            </a:xfrm>
            <a:custGeom>
              <a:rect b="b" l="l" r="r" t="t"/>
              <a:pathLst>
                <a:path extrusionOk="0" h="6866467" w="2573311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</p:sp>
        <p:sp>
          <p:nvSpPr>
            <p:cNvPr id="564" name="Google Shape;564;p18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fmla="val 100000" name="adj"/>
              </a:avLst>
            </a:prstGeom>
            <a:solidFill>
              <a:srgbClr val="16B0E3">
                <a:alpha val="65882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5" name="Google Shape;565;p18"/>
            <p:cNvSpPr/>
            <p:nvPr/>
          </p:nvSpPr>
          <p:spPr>
            <a:xfrm>
              <a:off x="9334500" y="-8467"/>
              <a:ext cx="2854326" cy="6866467"/>
            </a:xfrm>
            <a:custGeom>
              <a:rect b="b" l="l" r="r" t="t"/>
              <a:pathLst>
                <a:path extrusionOk="0" h="6866467" w="2858013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6B0E3">
                <a:alpha val="49803"/>
              </a:srgbClr>
            </a:solidFill>
            <a:ln>
              <a:noFill/>
            </a:ln>
          </p:spPr>
        </p:sp>
        <p:sp>
          <p:nvSpPr>
            <p:cNvPr id="566" name="Google Shape;566;p18"/>
            <p:cNvSpPr/>
            <p:nvPr/>
          </p:nvSpPr>
          <p:spPr>
            <a:xfrm>
              <a:off x="10898730" y="-8467"/>
              <a:ext cx="1290094" cy="6866467"/>
            </a:xfrm>
            <a:custGeom>
              <a:rect b="b" l="l" r="r" t="t"/>
              <a:pathLst>
                <a:path extrusionOk="0" h="6858000" w="1290094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69803"/>
              </a:schemeClr>
            </a:solidFill>
            <a:ln>
              <a:noFill/>
            </a:ln>
          </p:spPr>
        </p:sp>
        <p:sp>
          <p:nvSpPr>
            <p:cNvPr id="567" name="Google Shape;567;p18"/>
            <p:cNvSpPr/>
            <p:nvPr/>
          </p:nvSpPr>
          <p:spPr>
            <a:xfrm>
              <a:off x="10938999" y="-8467"/>
              <a:ext cx="1249825" cy="6866467"/>
            </a:xfrm>
            <a:custGeom>
              <a:rect b="b" l="l" r="r" t="t"/>
              <a:pathLst>
                <a:path extrusionOk="0" h="6858000" w="1249825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26292">
                <a:alpha val="80000"/>
              </a:srgbClr>
            </a:solidFill>
            <a:ln>
              <a:noFill/>
            </a:ln>
          </p:spPr>
        </p:sp>
        <p:sp>
          <p:nvSpPr>
            <p:cNvPr id="568" name="Google Shape;568;p18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fmla="val 100000" name="adj"/>
              </a:avLst>
            </a:prstGeom>
            <a:solidFill>
              <a:srgbClr val="16B0E3">
                <a:alpha val="65882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9" name="Google Shape;569;p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fmla="val 0" name="adj"/>
              </a:avLst>
            </a:prstGeom>
            <a:solidFill>
              <a:schemeClr val="accent1">
                <a:alpha val="69803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570" name="Google Shape;570;p18"/>
          <p:cNvPicPr preferRelativeResize="0"/>
          <p:nvPr/>
        </p:nvPicPr>
        <p:blipFill rotWithShape="1">
          <a:blip r:embed="rId3">
            <a:alphaModFix/>
          </a:blip>
          <a:srcRect b="10356" l="0" r="0" t="3075"/>
          <a:stretch/>
        </p:blipFill>
        <p:spPr>
          <a:xfrm>
            <a:off x="3202390" y="10"/>
            <a:ext cx="5941610" cy="5143490"/>
          </a:xfrm>
          <a:custGeom>
            <a:rect b="b" l="l" r="r" t="t"/>
            <a:pathLst>
              <a:path extrusionOk="0" h="6858001" w="7922146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571" name="Google Shape;571;p18"/>
          <p:cNvSpPr txBox="1"/>
          <p:nvPr>
            <p:ph type="title"/>
          </p:nvPr>
        </p:nvSpPr>
        <p:spPr>
          <a:xfrm>
            <a:off x="336551" y="457200"/>
            <a:ext cx="3059792" cy="9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r>
              <a:rPr lang="en-US" sz="3100"/>
              <a:t>Separation of Duties</a:t>
            </a:r>
            <a:endParaRPr/>
          </a:p>
        </p:txBody>
      </p:sp>
      <p:sp>
        <p:nvSpPr>
          <p:cNvPr id="572" name="Google Shape;572;p18"/>
          <p:cNvSpPr txBox="1"/>
          <p:nvPr>
            <p:ph idx="1" type="body"/>
          </p:nvPr>
        </p:nvSpPr>
        <p:spPr>
          <a:xfrm>
            <a:off x="508000" y="1620441"/>
            <a:ext cx="2888342" cy="29105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85000" lnSpcReduction="20000"/>
          </a:bodyPr>
          <a:lstStyle/>
          <a:p>
            <a:pPr indent="-3810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80000"/>
              <a:buFont typeface="Noto Sans Symbols"/>
              <a:buChar char="►"/>
            </a:pPr>
            <a:r>
              <a:rPr lang="en-US" sz="1400"/>
              <a:t>Try to divide up responsibilities as much as possible</a:t>
            </a:r>
            <a:endParaRPr/>
          </a:p>
          <a:p>
            <a:pPr indent="-3429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80000"/>
              <a:buFont typeface="Noto Sans Symbols"/>
              <a:buChar char="►"/>
            </a:pPr>
            <a:r>
              <a:rPr lang="en-US" sz="1400"/>
              <a:t>Who collects money</a:t>
            </a:r>
            <a:endParaRPr/>
          </a:p>
          <a:p>
            <a:pPr indent="-3429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80000"/>
              <a:buFont typeface="Noto Sans Symbols"/>
              <a:buChar char="►"/>
            </a:pPr>
            <a:r>
              <a:rPr lang="en-US" sz="1400"/>
              <a:t>Who records money</a:t>
            </a:r>
            <a:endParaRPr/>
          </a:p>
          <a:p>
            <a:pPr indent="-3429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80000"/>
              <a:buFont typeface="Noto Sans Symbols"/>
              <a:buChar char="►"/>
            </a:pPr>
            <a:r>
              <a:rPr lang="en-US" sz="1400"/>
              <a:t>Who takes money to bank</a:t>
            </a:r>
            <a:endParaRPr/>
          </a:p>
          <a:p>
            <a:pPr indent="-3429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80000"/>
              <a:buFont typeface="Noto Sans Symbols"/>
              <a:buChar char="►"/>
            </a:pPr>
            <a:r>
              <a:rPr lang="en-US" sz="1400"/>
              <a:t>Who receives invoices</a:t>
            </a:r>
            <a:endParaRPr/>
          </a:p>
          <a:p>
            <a:pPr indent="-3429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80000"/>
              <a:buFont typeface="Noto Sans Symbols"/>
              <a:buChar char="►"/>
            </a:pPr>
            <a:r>
              <a:rPr lang="en-US" sz="1400"/>
              <a:t>Who writes checks</a:t>
            </a:r>
            <a:endParaRPr/>
          </a:p>
          <a:p>
            <a:pPr indent="-3429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80000"/>
              <a:buFont typeface="Noto Sans Symbols"/>
              <a:buChar char="►"/>
            </a:pPr>
            <a:r>
              <a:rPr lang="en-US" sz="1400"/>
              <a:t>Who signs checks</a:t>
            </a:r>
            <a:endParaRPr/>
          </a:p>
          <a:p>
            <a:pPr indent="-3429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80000"/>
              <a:buFont typeface="Noto Sans Symbols"/>
              <a:buChar char="►"/>
            </a:pPr>
            <a:r>
              <a:rPr lang="en-US" sz="1400"/>
              <a:t>Who reconciles the bank account</a:t>
            </a:r>
            <a:endParaRPr/>
          </a:p>
          <a:p>
            <a:pPr indent="-3810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80000"/>
              <a:buFont typeface="Noto Sans Symbols"/>
              <a:buChar char="►"/>
            </a:pPr>
            <a:r>
              <a:rPr lang="en-US" sz="1400"/>
              <a:t>If you don’t have seven people, </a:t>
            </a:r>
            <a:br>
              <a:rPr lang="en-US" sz="1400"/>
            </a:br>
            <a:r>
              <a:rPr lang="en-US" sz="1400"/>
              <a:t>how can you build in checks </a:t>
            </a:r>
            <a:br>
              <a:rPr lang="en-US" sz="1400"/>
            </a:br>
            <a:r>
              <a:rPr lang="en-US" sz="1400"/>
              <a:t>and balances? </a:t>
            </a:r>
            <a:endParaRPr/>
          </a:p>
        </p:txBody>
      </p:sp>
      <p:cxnSp>
        <p:nvCxnSpPr>
          <p:cNvPr id="573" name="Google Shape;573;p18"/>
          <p:cNvCxnSpPr/>
          <p:nvPr/>
        </p:nvCxnSpPr>
        <p:spPr>
          <a:xfrm>
            <a:off x="7028259" y="0"/>
            <a:ext cx="914400" cy="5143500"/>
          </a:xfrm>
          <a:prstGeom prst="straightConnector1">
            <a:avLst/>
          </a:prstGeom>
          <a:noFill/>
          <a:ln cap="flat" cmpd="sng" w="9525">
            <a:solidFill>
              <a:srgbClr val="BFBFB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74" name="Google Shape;574;p18"/>
          <p:cNvCxnSpPr/>
          <p:nvPr/>
        </p:nvCxnSpPr>
        <p:spPr>
          <a:xfrm flipH="1">
            <a:off x="5568950" y="2761059"/>
            <a:ext cx="3572668" cy="2382441"/>
          </a:xfrm>
          <a:prstGeom prst="straightConnector1">
            <a:avLst/>
          </a:prstGeom>
          <a:noFill/>
          <a:ln cap="flat" cmpd="sng" w="9525">
            <a:solidFill>
              <a:srgbClr val="D8D8D8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75" name="Google Shape;575;p18"/>
          <p:cNvSpPr/>
          <p:nvPr/>
        </p:nvSpPr>
        <p:spPr>
          <a:xfrm>
            <a:off x="6886107" y="-6350"/>
            <a:ext cx="2255511" cy="5149850"/>
          </a:xfrm>
          <a:custGeom>
            <a:rect b="b" l="l" r="r" t="t"/>
            <a:pathLst>
              <a:path extrusionOk="0" h="6866467" w="3007349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29803"/>
            </a:schemeClr>
          </a:solidFill>
          <a:ln>
            <a:noFill/>
          </a:ln>
        </p:spPr>
      </p:sp>
      <p:sp>
        <p:nvSpPr>
          <p:cNvPr id="576" name="Google Shape;576;p18"/>
          <p:cNvSpPr/>
          <p:nvPr/>
        </p:nvSpPr>
        <p:spPr>
          <a:xfrm>
            <a:off x="7202581" y="-6350"/>
            <a:ext cx="1941419" cy="5149850"/>
          </a:xfrm>
          <a:custGeom>
            <a:rect b="b" l="l" r="r" t="t"/>
            <a:pathLst>
              <a:path extrusionOk="0" h="6866467" w="2573311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</p:spPr>
      </p:sp>
      <p:sp>
        <p:nvSpPr>
          <p:cNvPr id="577" name="Google Shape;577;p18"/>
          <p:cNvSpPr/>
          <p:nvPr/>
        </p:nvSpPr>
        <p:spPr>
          <a:xfrm>
            <a:off x="6699249" y="2286000"/>
            <a:ext cx="2444751" cy="2857500"/>
          </a:xfrm>
          <a:prstGeom prst="triangle">
            <a:avLst>
              <a:gd fmla="val 100000" name="adj"/>
            </a:avLst>
          </a:prstGeom>
          <a:solidFill>
            <a:schemeClr val="accent2">
              <a:alpha val="71764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8" name="Google Shape;578;p18"/>
          <p:cNvSpPr/>
          <p:nvPr/>
        </p:nvSpPr>
        <p:spPr>
          <a:xfrm>
            <a:off x="7000875" y="-6350"/>
            <a:ext cx="2140744" cy="5149850"/>
          </a:xfrm>
          <a:custGeom>
            <a:rect b="b" l="l" r="r" t="t"/>
            <a:pathLst>
              <a:path extrusionOk="0" h="6866467" w="2858013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rgbClr val="226292">
              <a:alpha val="46666"/>
            </a:srgbClr>
          </a:solidFill>
          <a:ln>
            <a:noFill/>
          </a:ln>
        </p:spPr>
      </p:sp>
      <p:sp>
        <p:nvSpPr>
          <p:cNvPr id="579" name="Google Shape;579;p18"/>
          <p:cNvSpPr/>
          <p:nvPr/>
        </p:nvSpPr>
        <p:spPr>
          <a:xfrm>
            <a:off x="8174047" y="-6350"/>
            <a:ext cx="967571" cy="5149850"/>
          </a:xfrm>
          <a:custGeom>
            <a:rect b="b" l="l" r="r" t="t"/>
            <a:pathLst>
              <a:path extrusionOk="0" h="6858000" w="1290094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rgbClr val="9EDFF5">
              <a:alpha val="69803"/>
            </a:srgbClr>
          </a:solidFill>
          <a:ln>
            <a:noFill/>
          </a:ln>
        </p:spPr>
      </p:sp>
      <p:sp>
        <p:nvSpPr>
          <p:cNvPr id="580" name="Google Shape;580;p18"/>
          <p:cNvSpPr/>
          <p:nvPr/>
        </p:nvSpPr>
        <p:spPr>
          <a:xfrm>
            <a:off x="8204249" y="-6350"/>
            <a:ext cx="937369" cy="5149850"/>
          </a:xfrm>
          <a:custGeom>
            <a:rect b="b" l="l" r="r" t="t"/>
            <a:pathLst>
              <a:path extrusionOk="0" h="6858000" w="1249825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4705"/>
            </a:schemeClr>
          </a:solidFill>
          <a:ln>
            <a:noFill/>
          </a:ln>
        </p:spPr>
      </p:sp>
      <p:sp>
        <p:nvSpPr>
          <p:cNvPr id="581" name="Google Shape;581;p18"/>
          <p:cNvSpPr/>
          <p:nvPr/>
        </p:nvSpPr>
        <p:spPr>
          <a:xfrm>
            <a:off x="7778749" y="2692400"/>
            <a:ext cx="1362869" cy="2451100"/>
          </a:xfrm>
          <a:prstGeom prst="triangle">
            <a:avLst>
              <a:gd fmla="val 100000" name="adj"/>
            </a:avLst>
          </a:prstGeom>
          <a:solidFill>
            <a:schemeClr val="accent1">
              <a:alpha val="8000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85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6" name="Google Shape;586;p19"/>
          <p:cNvGrpSpPr/>
          <p:nvPr/>
        </p:nvGrpSpPr>
        <p:grpSpPr>
          <a:xfrm>
            <a:off x="0" y="-6350"/>
            <a:ext cx="9144001" cy="5149850"/>
            <a:chOff x="0" y="-8467"/>
            <a:chExt cx="12192000" cy="6866467"/>
          </a:xfrm>
        </p:grpSpPr>
        <p:cxnSp>
          <p:nvCxnSpPr>
            <p:cNvPr id="587" name="Google Shape;587;p19"/>
            <p:cNvCxnSpPr/>
            <p:nvPr/>
          </p:nvCxnSpPr>
          <p:spPr>
            <a:xfrm>
              <a:off x="9371012" y="0"/>
              <a:ext cx="1219200" cy="6858000"/>
            </a:xfrm>
            <a:prstGeom prst="straightConnector1">
              <a:avLst/>
            </a:prstGeom>
            <a:noFill/>
            <a:ln cap="flat" cmpd="sng" w="9525">
              <a:solidFill>
                <a:schemeClr val="accent1">
                  <a:alpha val="69803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588" name="Google Shape;588;p19"/>
            <p:cNvCxnSpPr/>
            <p:nvPr/>
          </p:nvCxnSpPr>
          <p:spPr>
            <a:xfrm flipH="1">
              <a:off x="7425267" y="3681413"/>
              <a:ext cx="4763558" cy="3176587"/>
            </a:xfrm>
            <a:prstGeom prst="straightConnector1">
              <a:avLst/>
            </a:prstGeom>
            <a:noFill/>
            <a:ln cap="flat" cmpd="sng" w="9525">
              <a:solidFill>
                <a:schemeClr val="accent1">
                  <a:alpha val="69803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589" name="Google Shape;589;p19"/>
            <p:cNvSpPr/>
            <p:nvPr/>
          </p:nvSpPr>
          <p:spPr>
            <a:xfrm>
              <a:off x="9181476" y="-8467"/>
              <a:ext cx="3007349" cy="6866467"/>
            </a:xfrm>
            <a:custGeom>
              <a:rect b="b" l="l" r="r" t="t"/>
              <a:pathLst>
                <a:path extrusionOk="0" h="6866467" w="3007349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5686"/>
              </a:schemeClr>
            </a:solidFill>
            <a:ln>
              <a:noFill/>
            </a:ln>
          </p:spPr>
        </p:sp>
        <p:sp>
          <p:nvSpPr>
            <p:cNvPr id="590" name="Google Shape;590;p19"/>
            <p:cNvSpPr/>
            <p:nvPr/>
          </p:nvSpPr>
          <p:spPr>
            <a:xfrm>
              <a:off x="9603442" y="-8467"/>
              <a:ext cx="2588558" cy="6866467"/>
            </a:xfrm>
            <a:custGeom>
              <a:rect b="b" l="l" r="r" t="t"/>
              <a:pathLst>
                <a:path extrusionOk="0" h="6866467" w="2573311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</p:sp>
        <p:sp>
          <p:nvSpPr>
            <p:cNvPr id="591" name="Google Shape;591;p19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fmla="val 100000" name="adj"/>
              </a:avLst>
            </a:prstGeom>
            <a:solidFill>
              <a:srgbClr val="16B0E3">
                <a:alpha val="65882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2" name="Google Shape;592;p19"/>
            <p:cNvSpPr/>
            <p:nvPr/>
          </p:nvSpPr>
          <p:spPr>
            <a:xfrm>
              <a:off x="9334500" y="-8467"/>
              <a:ext cx="2854326" cy="6866467"/>
            </a:xfrm>
            <a:custGeom>
              <a:rect b="b" l="l" r="r" t="t"/>
              <a:pathLst>
                <a:path extrusionOk="0" h="6866467" w="2858013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6B0E3">
                <a:alpha val="49803"/>
              </a:srgbClr>
            </a:solidFill>
            <a:ln>
              <a:noFill/>
            </a:ln>
          </p:spPr>
        </p:sp>
        <p:sp>
          <p:nvSpPr>
            <p:cNvPr id="593" name="Google Shape;593;p19"/>
            <p:cNvSpPr/>
            <p:nvPr/>
          </p:nvSpPr>
          <p:spPr>
            <a:xfrm>
              <a:off x="10898730" y="-8467"/>
              <a:ext cx="1290094" cy="6866467"/>
            </a:xfrm>
            <a:custGeom>
              <a:rect b="b" l="l" r="r" t="t"/>
              <a:pathLst>
                <a:path extrusionOk="0" h="6858000" w="1290094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69803"/>
              </a:schemeClr>
            </a:solidFill>
            <a:ln>
              <a:noFill/>
            </a:ln>
          </p:spPr>
        </p:sp>
        <p:sp>
          <p:nvSpPr>
            <p:cNvPr id="594" name="Google Shape;594;p19"/>
            <p:cNvSpPr/>
            <p:nvPr/>
          </p:nvSpPr>
          <p:spPr>
            <a:xfrm>
              <a:off x="10938999" y="-8467"/>
              <a:ext cx="1249825" cy="6866467"/>
            </a:xfrm>
            <a:custGeom>
              <a:rect b="b" l="l" r="r" t="t"/>
              <a:pathLst>
                <a:path extrusionOk="0" h="6858000" w="1249825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26292">
                <a:alpha val="80000"/>
              </a:srgbClr>
            </a:solidFill>
            <a:ln>
              <a:noFill/>
            </a:ln>
          </p:spPr>
        </p:sp>
        <p:sp>
          <p:nvSpPr>
            <p:cNvPr id="595" name="Google Shape;595;p19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fmla="val 100000" name="adj"/>
              </a:avLst>
            </a:prstGeom>
            <a:solidFill>
              <a:srgbClr val="16B0E3">
                <a:alpha val="65882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6" name="Google Shape;596;p19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fmla="val 0" name="adj"/>
              </a:avLst>
            </a:prstGeom>
            <a:solidFill>
              <a:schemeClr val="accent1">
                <a:alpha val="69803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97" name="Google Shape;597;p19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8" name="Google Shape;598;p19"/>
          <p:cNvSpPr txBox="1"/>
          <p:nvPr>
            <p:ph type="title"/>
          </p:nvPr>
        </p:nvSpPr>
        <p:spPr>
          <a:xfrm>
            <a:off x="1000126" y="457200"/>
            <a:ext cx="6447501" cy="9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r>
              <a:rPr lang="en-US" sz="3600"/>
              <a:t>#10 - Miscellaneous Findings</a:t>
            </a:r>
            <a:endParaRPr/>
          </a:p>
        </p:txBody>
      </p:sp>
      <p:sp>
        <p:nvSpPr>
          <p:cNvPr id="599" name="Google Shape;599;p19"/>
          <p:cNvSpPr/>
          <p:nvPr/>
        </p:nvSpPr>
        <p:spPr>
          <a:xfrm rot="10800000">
            <a:off x="0" y="0"/>
            <a:ext cx="631947" cy="4249615"/>
          </a:xfrm>
          <a:prstGeom prst="triangle">
            <a:avLst>
              <a:gd fmla="val 100000" name="adj"/>
            </a:avLst>
          </a:prstGeom>
          <a:solidFill>
            <a:schemeClr val="accent1">
              <a:alpha val="84705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0" name="Google Shape;600;p19"/>
          <p:cNvSpPr txBox="1"/>
          <p:nvPr>
            <p:ph idx="1" type="body"/>
          </p:nvPr>
        </p:nvSpPr>
        <p:spPr>
          <a:xfrm>
            <a:off x="1000126" y="1620441"/>
            <a:ext cx="6447501" cy="29105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66040" lvl="0" marL="0" rtl="0" algn="l">
              <a:spcBef>
                <a:spcPts val="1000"/>
              </a:spcBef>
              <a:spcAft>
                <a:spcPts val="0"/>
              </a:spcAft>
              <a:buSzPts val="1040"/>
              <a:buFont typeface="Noto Sans Symbols"/>
              <a:buChar char="►"/>
            </a:pPr>
            <a:r>
              <a:rPr lang="en-US"/>
              <a:t>Utilize best practices.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SzPts val="1080"/>
              <a:buFont typeface="Noto Sans Symbols"/>
              <a:buNone/>
            </a:pPr>
            <a:r>
              <a:t/>
            </a:r>
            <a:endParaRPr i="1" u="sng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SzPts val="1040"/>
              <a:buNone/>
            </a:pPr>
            <a:r>
              <a:rPr i="1" lang="en-US" u="sng"/>
              <a:t>Repeated Reports found:</a:t>
            </a:r>
            <a:r>
              <a:rPr i="1" lang="en-US"/>
              <a:t> </a:t>
            </a:r>
            <a:endParaRPr/>
          </a:p>
          <a:p>
            <a:pPr indent="-66040" lvl="0" marL="0" rtl="0" algn="l">
              <a:spcBef>
                <a:spcPts val="1000"/>
              </a:spcBef>
              <a:spcAft>
                <a:spcPts val="0"/>
              </a:spcAft>
              <a:buSzPts val="1040"/>
              <a:buFont typeface="Noto Sans Symbols"/>
              <a:buChar char="►"/>
            </a:pPr>
            <a:r>
              <a:rPr i="1" lang="en-US"/>
              <a:t>For many charter schools, the CPAs noted various audit findings related to areas such as capital assets, significant delays in providing requested information to the auditor, and emergency preparedness.</a:t>
            </a:r>
            <a:endParaRPr/>
          </a:p>
          <a:p>
            <a:pPr indent="-66040" lvl="0" marL="0" rtl="0" algn="l">
              <a:spcBef>
                <a:spcPts val="1000"/>
              </a:spcBef>
              <a:spcAft>
                <a:spcPts val="0"/>
              </a:spcAft>
              <a:buSzPts val="1040"/>
              <a:buFont typeface="Noto Sans Symbols"/>
              <a:buChar char="►"/>
            </a:pPr>
            <a:r>
              <a:rPr i="1" lang="en-US"/>
              <a:t> Other miscellaneous findings noted charter schools with financial position concerns, including those with total fund balance deficits.</a:t>
            </a:r>
            <a:endParaRPr/>
          </a:p>
        </p:txBody>
      </p:sp>
      <p:sp>
        <p:nvSpPr>
          <p:cNvPr id="601" name="Google Shape;601;p19"/>
          <p:cNvSpPr/>
          <p:nvPr/>
        </p:nvSpPr>
        <p:spPr>
          <a:xfrm flipH="1">
            <a:off x="8807450" y="3009900"/>
            <a:ext cx="336550" cy="2133600"/>
          </a:xfrm>
          <a:prstGeom prst="triangle">
            <a:avLst>
              <a:gd fmla="val 0" name="adj"/>
            </a:avLst>
          </a:prstGeom>
          <a:solidFill>
            <a:schemeClr val="accent1">
              <a:alpha val="84705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" name="Google Shape;181;p2"/>
          <p:cNvPicPr preferRelativeResize="0"/>
          <p:nvPr/>
        </p:nvPicPr>
        <p:blipFill rotWithShape="1">
          <a:blip r:embed="rId3">
            <a:alphaModFix/>
          </a:blip>
          <a:srcRect b="0" l="13487" r="0" t="0"/>
          <a:stretch/>
        </p:blipFill>
        <p:spPr>
          <a:xfrm>
            <a:off x="800599" y="987100"/>
            <a:ext cx="1186450" cy="1371450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p2"/>
          <p:cNvSpPr txBox="1"/>
          <p:nvPr/>
        </p:nvSpPr>
        <p:spPr>
          <a:xfrm>
            <a:off x="2593541" y="2371147"/>
            <a:ext cx="2517210" cy="11233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104127" marR="9461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14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Laura Feinb</a:t>
            </a:r>
            <a:r>
              <a:rPr b="1" i="1" lang="en-US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e</a:t>
            </a:r>
            <a:r>
              <a:rPr b="1" i="1" lang="en-US" sz="14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rg</a:t>
            </a:r>
            <a:endParaRPr b="1" i="1" sz="1400" u="none" cap="none" strike="noStrik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0" lvl="0" marL="104127" marR="9461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-US" sz="1400" u="none" cap="none" strike="noStrike">
                <a:solidFill>
                  <a:srgbClr val="7E7E7E"/>
                </a:solidFill>
                <a:latin typeface="Corbel"/>
                <a:ea typeface="Corbel"/>
                <a:cs typeface="Corbel"/>
                <a:sym typeface="Corbel"/>
              </a:rPr>
              <a:t>Partner,</a:t>
            </a:r>
            <a:endParaRPr/>
          </a:p>
          <a:p>
            <a:pPr indent="0" lvl="0" marL="104127" marR="9461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-US" sz="1400" u="none" cap="none" strike="noStrike">
                <a:solidFill>
                  <a:srgbClr val="7E7E7E"/>
                </a:solidFill>
                <a:latin typeface="Corbel"/>
                <a:ea typeface="Corbel"/>
                <a:cs typeface="Corbel"/>
                <a:sym typeface="Corbel"/>
              </a:rPr>
              <a:t>SWKJD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7E7E7E"/>
                </a:solidFill>
                <a:latin typeface="Corbel"/>
                <a:ea typeface="Corbel"/>
                <a:cs typeface="Corbel"/>
                <a:sym typeface="Corbel"/>
              </a:rPr>
              <a:t>Office: 786-536-1865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100" u="none" cap="none" strike="noStrike">
                <a:solidFill>
                  <a:srgbClr val="7E7E7E"/>
                </a:solidFill>
                <a:latin typeface="Corbel"/>
                <a:ea typeface="Corbel"/>
                <a:cs typeface="Corbel"/>
                <a:sym typeface="Corbel"/>
              </a:rPr>
              <a:t>Email: </a:t>
            </a:r>
            <a:r>
              <a:rPr b="0" i="0" lang="en-US" sz="1100" u="sng" cap="none" strike="noStrike">
                <a:solidFill>
                  <a:schemeClr val="hlink"/>
                </a:solidFill>
                <a:latin typeface="Corbel"/>
                <a:ea typeface="Corbel"/>
                <a:cs typeface="Corbel"/>
                <a:sym typeface="Corbel"/>
                <a:hlinkClick r:id="rId4"/>
              </a:rPr>
              <a:t>LFeinberg@swkj-cpa.com</a:t>
            </a:r>
            <a:endParaRPr b="0" i="0" sz="1100" u="sng" cap="none" strike="noStrike">
              <a:solidFill>
                <a:srgbClr val="6DAC1C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83" name="Google Shape;183;p2"/>
          <p:cNvSpPr txBox="1"/>
          <p:nvPr/>
        </p:nvSpPr>
        <p:spPr>
          <a:xfrm>
            <a:off x="4818780" y="2385270"/>
            <a:ext cx="2714100" cy="13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104127" marR="9461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14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Jose Nodarse</a:t>
            </a:r>
            <a:endParaRPr b="1" i="1" sz="1400" u="none" cap="none" strike="noStrik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0" lvl="0" marL="104127" marR="9461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-US" sz="1400" u="none" cap="none" strike="noStrike">
                <a:solidFill>
                  <a:srgbClr val="7E7E7E"/>
                </a:solidFill>
                <a:latin typeface="Corbel"/>
                <a:ea typeface="Corbel"/>
                <a:cs typeface="Corbel"/>
                <a:sym typeface="Corbel"/>
              </a:rPr>
              <a:t>Director of Finance,</a:t>
            </a:r>
            <a:endParaRPr/>
          </a:p>
          <a:p>
            <a:pPr indent="0" lvl="0" marL="104127" marR="9461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-US" sz="1400" u="none" cap="none" strike="noStrike">
                <a:solidFill>
                  <a:srgbClr val="7E7E7E"/>
                </a:solidFill>
                <a:latin typeface="Corbel"/>
                <a:ea typeface="Corbel"/>
                <a:cs typeface="Corbel"/>
                <a:sym typeface="Corbel"/>
              </a:rPr>
              <a:t>True North Charters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7E7E7E"/>
                </a:solidFill>
                <a:latin typeface="Corbel"/>
                <a:ea typeface="Corbel"/>
                <a:cs typeface="Corbel"/>
                <a:sym typeface="Corbel"/>
              </a:rPr>
              <a:t>Office: 305-749-5725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100" u="none" cap="none" strike="noStrike">
                <a:solidFill>
                  <a:srgbClr val="7E7E7E"/>
                </a:solidFill>
                <a:latin typeface="Corbel"/>
                <a:ea typeface="Corbel"/>
                <a:cs typeface="Corbel"/>
                <a:sym typeface="Corbel"/>
              </a:rPr>
              <a:t>Email: </a:t>
            </a:r>
            <a:r>
              <a:rPr b="0" i="0" lang="en-US" sz="1100" u="sng" cap="none" strike="noStrike">
                <a:solidFill>
                  <a:schemeClr val="hlink"/>
                </a:solidFill>
                <a:latin typeface="Corbel"/>
                <a:ea typeface="Corbel"/>
                <a:cs typeface="Corbel"/>
                <a:sym typeface="Corbel"/>
                <a:hlinkClick r:id="rId5"/>
              </a:rPr>
              <a:t>JNodarse@trueNorthCharter.org</a:t>
            </a:r>
            <a:endParaRPr b="0" i="0" sz="1100" u="none" cap="none" strike="noStrike">
              <a:solidFill>
                <a:srgbClr val="7E7E7E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" name="Google Shape;184;p2"/>
          <p:cNvSpPr txBox="1"/>
          <p:nvPr/>
        </p:nvSpPr>
        <p:spPr>
          <a:xfrm>
            <a:off x="194101" y="2358562"/>
            <a:ext cx="2399440" cy="11233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104127" marR="9461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14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Richard Moreno</a:t>
            </a:r>
            <a:endParaRPr/>
          </a:p>
          <a:p>
            <a:pPr indent="0" lvl="0" marL="104127" marR="9461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-US" sz="1400" u="none" cap="none" strike="noStrike">
                <a:solidFill>
                  <a:srgbClr val="7E7E7E"/>
                </a:solidFill>
                <a:latin typeface="Corbel"/>
                <a:ea typeface="Corbel"/>
                <a:cs typeface="Corbel"/>
                <a:sym typeface="Corbel"/>
              </a:rPr>
              <a:t>President, Southern Region  </a:t>
            </a:r>
            <a:endParaRPr/>
          </a:p>
          <a:p>
            <a:pPr indent="0" lvl="0" marL="104127" marR="9461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-US" sz="1400" u="none" cap="none" strike="noStrike">
                <a:solidFill>
                  <a:srgbClr val="7E7E7E"/>
                </a:solidFill>
                <a:latin typeface="Corbel"/>
                <a:ea typeface="Corbel"/>
                <a:cs typeface="Corbel"/>
                <a:sym typeface="Corbel"/>
              </a:rPr>
              <a:t>Building Hope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7E7E7E"/>
                </a:solidFill>
                <a:latin typeface="Corbel"/>
                <a:ea typeface="Corbel"/>
                <a:cs typeface="Corbel"/>
                <a:sym typeface="Corbel"/>
              </a:rPr>
              <a:t>Office: 954-767-1070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100" u="none" cap="none" strike="noStrike">
                <a:solidFill>
                  <a:srgbClr val="7E7E7E"/>
                </a:solidFill>
                <a:latin typeface="Corbel"/>
                <a:ea typeface="Corbel"/>
                <a:cs typeface="Corbel"/>
                <a:sym typeface="Corbel"/>
              </a:rPr>
              <a:t>Email: </a:t>
            </a:r>
            <a:r>
              <a:rPr b="0" i="0" lang="en-US" sz="1100" u="sng" cap="none" strike="noStrike">
                <a:solidFill>
                  <a:schemeClr val="hlink"/>
                </a:solidFill>
                <a:latin typeface="Corbel"/>
                <a:ea typeface="Corbel"/>
                <a:cs typeface="Corbel"/>
                <a:sym typeface="Corbel"/>
                <a:hlinkClick r:id="rId6"/>
              </a:rPr>
              <a:t>RMoreno@bhope.org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5" name="Google Shape;185;p2"/>
          <p:cNvPicPr preferRelativeResize="0"/>
          <p:nvPr/>
        </p:nvPicPr>
        <p:blipFill rotWithShape="1">
          <a:blip r:embed="rId7">
            <a:alphaModFix/>
          </a:blip>
          <a:srcRect b="3763" l="0" r="0" t="3763"/>
          <a:stretch/>
        </p:blipFill>
        <p:spPr>
          <a:xfrm>
            <a:off x="5582612" y="1013825"/>
            <a:ext cx="1186450" cy="1371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2"/>
          <p:cNvPicPr preferRelativeResize="0"/>
          <p:nvPr/>
        </p:nvPicPr>
        <p:blipFill rotWithShape="1">
          <a:blip r:embed="rId8">
            <a:alphaModFix/>
          </a:blip>
          <a:srcRect b="11348" l="0" r="0" t="11348"/>
          <a:stretch/>
        </p:blipFill>
        <p:spPr>
          <a:xfrm>
            <a:off x="3258924" y="987100"/>
            <a:ext cx="1186450" cy="1371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605" name="Shape 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6" name="Google Shape;606;p20"/>
          <p:cNvGrpSpPr/>
          <p:nvPr/>
        </p:nvGrpSpPr>
        <p:grpSpPr>
          <a:xfrm>
            <a:off x="0" y="-6350"/>
            <a:ext cx="9144000" cy="5149850"/>
            <a:chOff x="0" y="-8467"/>
            <a:chExt cx="12192000" cy="6866467"/>
          </a:xfrm>
        </p:grpSpPr>
        <p:sp>
          <p:nvSpPr>
            <p:cNvPr id="607" name="Google Shape;607;p20"/>
            <p:cNvSpPr/>
            <p:nvPr/>
          </p:nvSpPr>
          <p:spPr>
            <a:xfrm>
              <a:off x="0" y="-7862"/>
              <a:ext cx="863600" cy="5698067"/>
            </a:xfrm>
            <a:custGeom>
              <a:rect b="b" l="l" r="r" t="t"/>
              <a:pathLst>
                <a:path extrusionOk="0" h="5698067" w="863600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69803"/>
              </a:schemeClr>
            </a:solidFill>
            <a:ln>
              <a:noFill/>
            </a:ln>
          </p:spPr>
        </p:sp>
        <p:cxnSp>
          <p:nvCxnSpPr>
            <p:cNvPr id="608" name="Google Shape;608;p20"/>
            <p:cNvCxnSpPr/>
            <p:nvPr/>
          </p:nvCxnSpPr>
          <p:spPr>
            <a:xfrm>
              <a:off x="9371012" y="0"/>
              <a:ext cx="1219200" cy="6858000"/>
            </a:xfrm>
            <a:prstGeom prst="straightConnector1">
              <a:avLst/>
            </a:prstGeom>
            <a:noFill/>
            <a:ln cap="flat" cmpd="sng" w="9525">
              <a:solidFill>
                <a:schemeClr val="accent1">
                  <a:alpha val="69803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609" name="Google Shape;609;p20"/>
            <p:cNvCxnSpPr/>
            <p:nvPr/>
          </p:nvCxnSpPr>
          <p:spPr>
            <a:xfrm flipH="1">
              <a:off x="7425267" y="3681413"/>
              <a:ext cx="4763558" cy="3176587"/>
            </a:xfrm>
            <a:prstGeom prst="straightConnector1">
              <a:avLst/>
            </a:prstGeom>
            <a:noFill/>
            <a:ln cap="flat" cmpd="sng" w="9525">
              <a:solidFill>
                <a:schemeClr val="accent1">
                  <a:alpha val="69803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610" name="Google Shape;610;p20"/>
            <p:cNvSpPr/>
            <p:nvPr/>
          </p:nvSpPr>
          <p:spPr>
            <a:xfrm>
              <a:off x="9181476" y="-8467"/>
              <a:ext cx="3007349" cy="6866467"/>
            </a:xfrm>
            <a:custGeom>
              <a:rect b="b" l="l" r="r" t="t"/>
              <a:pathLst>
                <a:path extrusionOk="0" h="6866467" w="3007349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5686"/>
              </a:schemeClr>
            </a:solidFill>
            <a:ln>
              <a:noFill/>
            </a:ln>
          </p:spPr>
        </p:sp>
        <p:sp>
          <p:nvSpPr>
            <p:cNvPr id="611" name="Google Shape;611;p20"/>
            <p:cNvSpPr/>
            <p:nvPr/>
          </p:nvSpPr>
          <p:spPr>
            <a:xfrm>
              <a:off x="9603442" y="-8467"/>
              <a:ext cx="2588558" cy="6866467"/>
            </a:xfrm>
            <a:custGeom>
              <a:rect b="b" l="l" r="r" t="t"/>
              <a:pathLst>
                <a:path extrusionOk="0" h="6866467" w="2573311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</p:sp>
        <p:sp>
          <p:nvSpPr>
            <p:cNvPr id="612" name="Google Shape;612;p20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fmla="val 100000" name="adj"/>
              </a:avLst>
            </a:prstGeom>
            <a:solidFill>
              <a:srgbClr val="16B0E3">
                <a:alpha val="65882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3" name="Google Shape;613;p20"/>
            <p:cNvSpPr/>
            <p:nvPr/>
          </p:nvSpPr>
          <p:spPr>
            <a:xfrm>
              <a:off x="9334500" y="-8467"/>
              <a:ext cx="2854326" cy="6866467"/>
            </a:xfrm>
            <a:custGeom>
              <a:rect b="b" l="l" r="r" t="t"/>
              <a:pathLst>
                <a:path extrusionOk="0" h="6866467" w="2858013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6B0E3">
                <a:alpha val="49803"/>
              </a:srgbClr>
            </a:solidFill>
            <a:ln>
              <a:noFill/>
            </a:ln>
          </p:spPr>
        </p:sp>
        <p:sp>
          <p:nvSpPr>
            <p:cNvPr id="614" name="Google Shape;614;p20"/>
            <p:cNvSpPr/>
            <p:nvPr/>
          </p:nvSpPr>
          <p:spPr>
            <a:xfrm>
              <a:off x="10898730" y="-8467"/>
              <a:ext cx="1290094" cy="6866467"/>
            </a:xfrm>
            <a:custGeom>
              <a:rect b="b" l="l" r="r" t="t"/>
              <a:pathLst>
                <a:path extrusionOk="0" h="6858000" w="1290094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69803"/>
              </a:schemeClr>
            </a:solidFill>
            <a:ln>
              <a:noFill/>
            </a:ln>
          </p:spPr>
        </p:sp>
        <p:sp>
          <p:nvSpPr>
            <p:cNvPr id="615" name="Google Shape;615;p20"/>
            <p:cNvSpPr/>
            <p:nvPr/>
          </p:nvSpPr>
          <p:spPr>
            <a:xfrm>
              <a:off x="10938999" y="-8467"/>
              <a:ext cx="1249825" cy="6866467"/>
            </a:xfrm>
            <a:custGeom>
              <a:rect b="b" l="l" r="r" t="t"/>
              <a:pathLst>
                <a:path extrusionOk="0" h="6858000" w="1249825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26292">
                <a:alpha val="80000"/>
              </a:srgbClr>
            </a:solidFill>
            <a:ln>
              <a:noFill/>
            </a:ln>
          </p:spPr>
        </p:sp>
        <p:sp>
          <p:nvSpPr>
            <p:cNvPr id="616" name="Google Shape;616;p2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fmla="val 100000" name="adj"/>
              </a:avLst>
            </a:prstGeom>
            <a:solidFill>
              <a:srgbClr val="16B0E3">
                <a:alpha val="65882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17" name="Google Shape;617;p2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18" name="Google Shape;618;p20"/>
          <p:cNvGrpSpPr/>
          <p:nvPr/>
        </p:nvGrpSpPr>
        <p:grpSpPr>
          <a:xfrm>
            <a:off x="3200422" y="-6351"/>
            <a:ext cx="3572669" cy="5149850"/>
            <a:chOff x="67175" y="-8467"/>
            <a:chExt cx="4763558" cy="6866467"/>
          </a:xfrm>
        </p:grpSpPr>
        <p:cxnSp>
          <p:nvCxnSpPr>
            <p:cNvPr id="619" name="Google Shape;619;p20"/>
            <p:cNvCxnSpPr/>
            <p:nvPr/>
          </p:nvCxnSpPr>
          <p:spPr>
            <a:xfrm>
              <a:off x="1448300" y="0"/>
              <a:ext cx="1219200" cy="6858000"/>
            </a:xfrm>
            <a:prstGeom prst="straightConnector1">
              <a:avLst/>
            </a:prstGeom>
            <a:noFill/>
            <a:ln cap="flat" cmpd="sng" w="9525">
              <a:solidFill>
                <a:srgbClr val="16B0E3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620" name="Google Shape;620;p20"/>
            <p:cNvCxnSpPr/>
            <p:nvPr/>
          </p:nvCxnSpPr>
          <p:spPr>
            <a:xfrm flipH="1">
              <a:off x="67175" y="3681413"/>
              <a:ext cx="4763558" cy="3176587"/>
            </a:xfrm>
            <a:prstGeom prst="straightConnector1">
              <a:avLst/>
            </a:prstGeom>
            <a:noFill/>
            <a:ln cap="flat" cmpd="sng" w="9525">
              <a:solidFill>
                <a:srgbClr val="7F7F7F">
                  <a:alpha val="80000"/>
                </a:srgbClr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621" name="Google Shape;621;p20"/>
            <p:cNvSpPr/>
            <p:nvPr/>
          </p:nvSpPr>
          <p:spPr>
            <a:xfrm>
              <a:off x="1258764" y="-8467"/>
              <a:ext cx="3007349" cy="6866467"/>
            </a:xfrm>
            <a:custGeom>
              <a:rect b="b" l="l" r="r" t="t"/>
              <a:pathLst>
                <a:path extrusionOk="0" h="6866467" w="3007349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29803"/>
              </a:schemeClr>
            </a:solidFill>
            <a:ln>
              <a:noFill/>
            </a:ln>
          </p:spPr>
        </p:sp>
        <p:sp>
          <p:nvSpPr>
            <p:cNvPr id="622" name="Google Shape;622;p20"/>
            <p:cNvSpPr/>
            <p:nvPr/>
          </p:nvSpPr>
          <p:spPr>
            <a:xfrm>
              <a:off x="1680730" y="-8467"/>
              <a:ext cx="2588558" cy="6866467"/>
            </a:xfrm>
            <a:custGeom>
              <a:rect b="b" l="l" r="r" t="t"/>
              <a:pathLst>
                <a:path extrusionOk="0" h="6866467" w="2573311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</p:sp>
        <p:sp>
          <p:nvSpPr>
            <p:cNvPr id="623" name="Google Shape;623;p20"/>
            <p:cNvSpPr/>
            <p:nvPr/>
          </p:nvSpPr>
          <p:spPr>
            <a:xfrm>
              <a:off x="1009621" y="3048000"/>
              <a:ext cx="3259667" cy="3810000"/>
            </a:xfrm>
            <a:prstGeom prst="triangle">
              <a:avLst>
                <a:gd fmla="val 100000" name="adj"/>
              </a:avLst>
            </a:prstGeom>
            <a:solidFill>
              <a:schemeClr val="accent2">
                <a:alpha val="71764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4" name="Google Shape;624;p20"/>
            <p:cNvSpPr/>
            <p:nvPr/>
          </p:nvSpPr>
          <p:spPr>
            <a:xfrm>
              <a:off x="1411788" y="-8467"/>
              <a:ext cx="2854326" cy="6866467"/>
            </a:xfrm>
            <a:custGeom>
              <a:rect b="b" l="l" r="r" t="t"/>
              <a:pathLst>
                <a:path extrusionOk="0" h="6866467" w="2858013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26292">
                <a:alpha val="69803"/>
              </a:srgbClr>
            </a:solidFill>
            <a:ln>
              <a:noFill/>
            </a:ln>
          </p:spPr>
        </p:sp>
        <p:sp>
          <p:nvSpPr>
            <p:cNvPr id="625" name="Google Shape;625;p20"/>
            <p:cNvSpPr/>
            <p:nvPr/>
          </p:nvSpPr>
          <p:spPr>
            <a:xfrm>
              <a:off x="2448954" y="3589867"/>
              <a:ext cx="1817159" cy="3268133"/>
            </a:xfrm>
            <a:prstGeom prst="triangle">
              <a:avLst>
                <a:gd fmla="val 100000" name="adj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26" name="Google Shape;626;p20"/>
          <p:cNvSpPr txBox="1"/>
          <p:nvPr>
            <p:ph type="title"/>
          </p:nvPr>
        </p:nvSpPr>
        <p:spPr>
          <a:xfrm>
            <a:off x="508001" y="962025"/>
            <a:ext cx="3822045" cy="323036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Trebuchet MS"/>
              <a:buNone/>
            </a:pPr>
            <a:r>
              <a:rPr lang="en-US" sz="5400"/>
              <a:t>BEST PRACTICES</a:t>
            </a:r>
            <a:endParaRPr/>
          </a:p>
        </p:txBody>
      </p:sp>
      <p:sp>
        <p:nvSpPr>
          <p:cNvPr id="627" name="Google Shape;627;p20"/>
          <p:cNvSpPr/>
          <p:nvPr/>
        </p:nvSpPr>
        <p:spPr>
          <a:xfrm>
            <a:off x="5352372" y="-6351"/>
            <a:ext cx="3806198" cy="5149851"/>
          </a:xfrm>
          <a:custGeom>
            <a:rect b="b" l="l" r="r" t="t"/>
            <a:pathLst>
              <a:path extrusionOk="0" h="6858000" w="5074930">
                <a:moveTo>
                  <a:pt x="0" y="0"/>
                </a:moveTo>
                <a:lnTo>
                  <a:pt x="1249825" y="0"/>
                </a:lnTo>
                <a:lnTo>
                  <a:pt x="1249825" y="8457"/>
                </a:lnTo>
                <a:lnTo>
                  <a:pt x="5074930" y="8457"/>
                </a:lnTo>
                <a:lnTo>
                  <a:pt x="5074930" y="6858000"/>
                </a:lnTo>
                <a:lnTo>
                  <a:pt x="1249825" y="6858000"/>
                </a:lnTo>
                <a:lnTo>
                  <a:pt x="1109383" y="6858000"/>
                </a:lnTo>
                <a:close/>
              </a:path>
            </a:pathLst>
          </a:custGeom>
          <a:solidFill>
            <a:srgbClr val="22629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1" name="Shape 6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2" name="Google Shape;632;g140acee462a_0_4"/>
          <p:cNvSpPr txBox="1"/>
          <p:nvPr>
            <p:ph type="title"/>
          </p:nvPr>
        </p:nvSpPr>
        <p:spPr>
          <a:xfrm>
            <a:off x="508001" y="457200"/>
            <a:ext cx="6447600" cy="99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GASB - Practical Illustrations</a:t>
            </a:r>
            <a:endParaRPr/>
          </a:p>
        </p:txBody>
      </p:sp>
      <p:sp>
        <p:nvSpPr>
          <p:cNvPr id="633" name="Google Shape;633;g140acee462a_0_4"/>
          <p:cNvSpPr txBox="1"/>
          <p:nvPr/>
        </p:nvSpPr>
        <p:spPr>
          <a:xfrm>
            <a:off x="932500" y="2153600"/>
            <a:ext cx="5920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u="sng">
                <a:solidFill>
                  <a:schemeClr val="hlink"/>
                </a:solidFill>
                <a:latin typeface="Trebuchet MS"/>
                <a:ea typeface="Trebuchet MS"/>
                <a:cs typeface="Trebuchet MS"/>
                <a:sym typeface="Trebuchet MS"/>
                <a:hlinkClick r:id="rId3"/>
              </a:rPr>
              <a:t>An in-depth look at accounting for government organizations</a:t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637" name="Shape 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8" name="Google Shape;638;p21"/>
          <p:cNvGrpSpPr/>
          <p:nvPr/>
        </p:nvGrpSpPr>
        <p:grpSpPr>
          <a:xfrm>
            <a:off x="0" y="-6350"/>
            <a:ext cx="9144001" cy="5149850"/>
            <a:chOff x="0" y="-8467"/>
            <a:chExt cx="12192000" cy="6866467"/>
          </a:xfrm>
        </p:grpSpPr>
        <p:cxnSp>
          <p:nvCxnSpPr>
            <p:cNvPr id="639" name="Google Shape;639;p21"/>
            <p:cNvCxnSpPr/>
            <p:nvPr/>
          </p:nvCxnSpPr>
          <p:spPr>
            <a:xfrm>
              <a:off x="9371012" y="0"/>
              <a:ext cx="1219200" cy="6858000"/>
            </a:xfrm>
            <a:prstGeom prst="straightConnector1">
              <a:avLst/>
            </a:prstGeom>
            <a:noFill/>
            <a:ln cap="flat" cmpd="sng" w="9525">
              <a:solidFill>
                <a:schemeClr val="accent1">
                  <a:alpha val="69803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640" name="Google Shape;640;p21"/>
            <p:cNvCxnSpPr/>
            <p:nvPr/>
          </p:nvCxnSpPr>
          <p:spPr>
            <a:xfrm flipH="1">
              <a:off x="7425267" y="3681413"/>
              <a:ext cx="4763558" cy="3176587"/>
            </a:xfrm>
            <a:prstGeom prst="straightConnector1">
              <a:avLst/>
            </a:prstGeom>
            <a:noFill/>
            <a:ln cap="flat" cmpd="sng" w="9525">
              <a:solidFill>
                <a:schemeClr val="accent1">
                  <a:alpha val="69803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641" name="Google Shape;641;p21"/>
            <p:cNvSpPr/>
            <p:nvPr/>
          </p:nvSpPr>
          <p:spPr>
            <a:xfrm>
              <a:off x="9181476" y="-8467"/>
              <a:ext cx="3007349" cy="6866467"/>
            </a:xfrm>
            <a:custGeom>
              <a:rect b="b" l="l" r="r" t="t"/>
              <a:pathLst>
                <a:path extrusionOk="0" h="6866467" w="3007349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5686"/>
              </a:schemeClr>
            </a:solidFill>
            <a:ln>
              <a:noFill/>
            </a:ln>
          </p:spPr>
        </p:sp>
        <p:sp>
          <p:nvSpPr>
            <p:cNvPr id="642" name="Google Shape;642;p21"/>
            <p:cNvSpPr/>
            <p:nvPr/>
          </p:nvSpPr>
          <p:spPr>
            <a:xfrm>
              <a:off x="9603442" y="-8467"/>
              <a:ext cx="2588558" cy="6866467"/>
            </a:xfrm>
            <a:custGeom>
              <a:rect b="b" l="l" r="r" t="t"/>
              <a:pathLst>
                <a:path extrusionOk="0" h="6866467" w="2573311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</p:sp>
        <p:sp>
          <p:nvSpPr>
            <p:cNvPr id="643" name="Google Shape;643;p21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fmla="val 100000" name="adj"/>
              </a:avLst>
            </a:prstGeom>
            <a:solidFill>
              <a:srgbClr val="16B0E3">
                <a:alpha val="65882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4" name="Google Shape;644;p21"/>
            <p:cNvSpPr/>
            <p:nvPr/>
          </p:nvSpPr>
          <p:spPr>
            <a:xfrm>
              <a:off x="9334500" y="-8467"/>
              <a:ext cx="2854326" cy="6866467"/>
            </a:xfrm>
            <a:custGeom>
              <a:rect b="b" l="l" r="r" t="t"/>
              <a:pathLst>
                <a:path extrusionOk="0" h="6866467" w="2858013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6B0E3">
                <a:alpha val="49803"/>
              </a:srgbClr>
            </a:solidFill>
            <a:ln>
              <a:noFill/>
            </a:ln>
          </p:spPr>
        </p:sp>
        <p:sp>
          <p:nvSpPr>
            <p:cNvPr id="645" name="Google Shape;645;p21"/>
            <p:cNvSpPr/>
            <p:nvPr/>
          </p:nvSpPr>
          <p:spPr>
            <a:xfrm>
              <a:off x="10898730" y="-8467"/>
              <a:ext cx="1290094" cy="6866467"/>
            </a:xfrm>
            <a:custGeom>
              <a:rect b="b" l="l" r="r" t="t"/>
              <a:pathLst>
                <a:path extrusionOk="0" h="6858000" w="1290094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69803"/>
              </a:schemeClr>
            </a:solidFill>
            <a:ln>
              <a:noFill/>
            </a:ln>
          </p:spPr>
        </p:sp>
        <p:sp>
          <p:nvSpPr>
            <p:cNvPr id="646" name="Google Shape;646;p21"/>
            <p:cNvSpPr/>
            <p:nvPr/>
          </p:nvSpPr>
          <p:spPr>
            <a:xfrm>
              <a:off x="10938999" y="-8467"/>
              <a:ext cx="1249825" cy="6866467"/>
            </a:xfrm>
            <a:custGeom>
              <a:rect b="b" l="l" r="r" t="t"/>
              <a:pathLst>
                <a:path extrusionOk="0" h="6858000" w="1249825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26292">
                <a:alpha val="80000"/>
              </a:srgbClr>
            </a:solidFill>
            <a:ln>
              <a:noFill/>
            </a:ln>
          </p:spPr>
        </p:sp>
        <p:sp>
          <p:nvSpPr>
            <p:cNvPr id="647" name="Google Shape;647;p21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fmla="val 100000" name="adj"/>
              </a:avLst>
            </a:prstGeom>
            <a:solidFill>
              <a:srgbClr val="16B0E3">
                <a:alpha val="65882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8" name="Google Shape;648;p21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fmla="val 0" name="adj"/>
              </a:avLst>
            </a:prstGeom>
            <a:solidFill>
              <a:schemeClr val="accent1">
                <a:alpha val="69803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49" name="Google Shape;649;p2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0" name="Google Shape;650;p2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51" name="Google Shape;651;p21"/>
          <p:cNvCxnSpPr/>
          <p:nvPr/>
        </p:nvCxnSpPr>
        <p:spPr>
          <a:xfrm>
            <a:off x="3833484" y="0"/>
            <a:ext cx="914400" cy="5143500"/>
          </a:xfrm>
          <a:prstGeom prst="straightConnector1">
            <a:avLst/>
          </a:prstGeom>
          <a:noFill/>
          <a:ln cap="flat" cmpd="sng" w="9525">
            <a:solidFill>
              <a:srgbClr val="16B0E3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52" name="Google Shape;652;p21"/>
          <p:cNvCxnSpPr/>
          <p:nvPr/>
        </p:nvCxnSpPr>
        <p:spPr>
          <a:xfrm flipH="1">
            <a:off x="2468234" y="2761059"/>
            <a:ext cx="3572668" cy="2382441"/>
          </a:xfrm>
          <a:prstGeom prst="straightConnector1">
            <a:avLst/>
          </a:prstGeom>
          <a:noFill/>
          <a:ln cap="flat" cmpd="sng" w="9525">
            <a:solidFill>
              <a:srgbClr val="7F7F7F">
                <a:alpha val="80000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53" name="Google Shape;653;p21"/>
          <p:cNvSpPr/>
          <p:nvPr/>
        </p:nvSpPr>
        <p:spPr>
          <a:xfrm>
            <a:off x="3361926" y="-6350"/>
            <a:ext cx="2255511" cy="5149850"/>
          </a:xfrm>
          <a:custGeom>
            <a:rect b="b" l="l" r="r" t="t"/>
            <a:pathLst>
              <a:path extrusionOk="0" h="6866467" w="3007349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29803"/>
            </a:schemeClr>
          </a:solidFill>
          <a:ln>
            <a:noFill/>
          </a:ln>
        </p:spPr>
      </p:sp>
      <p:sp>
        <p:nvSpPr>
          <p:cNvPr id="654" name="Google Shape;654;p21"/>
          <p:cNvSpPr/>
          <p:nvPr/>
        </p:nvSpPr>
        <p:spPr>
          <a:xfrm>
            <a:off x="3678400" y="-6350"/>
            <a:ext cx="1941419" cy="5149850"/>
          </a:xfrm>
          <a:custGeom>
            <a:rect b="b" l="l" r="r" t="t"/>
            <a:pathLst>
              <a:path extrusionOk="0" h="6866467" w="2573311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</p:spPr>
      </p:sp>
      <p:sp>
        <p:nvSpPr>
          <p:cNvPr id="655" name="Google Shape;655;p21"/>
          <p:cNvSpPr/>
          <p:nvPr/>
        </p:nvSpPr>
        <p:spPr>
          <a:xfrm>
            <a:off x="3175068" y="2286000"/>
            <a:ext cx="2444751" cy="2857500"/>
          </a:xfrm>
          <a:prstGeom prst="triangle">
            <a:avLst>
              <a:gd fmla="val 100000" name="adj"/>
            </a:avLst>
          </a:prstGeom>
          <a:solidFill>
            <a:schemeClr val="accent2">
              <a:alpha val="71764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6" name="Google Shape;656;p21"/>
          <p:cNvSpPr/>
          <p:nvPr/>
        </p:nvSpPr>
        <p:spPr>
          <a:xfrm>
            <a:off x="3476694" y="-6350"/>
            <a:ext cx="2140744" cy="5149850"/>
          </a:xfrm>
          <a:custGeom>
            <a:rect b="b" l="l" r="r" t="t"/>
            <a:pathLst>
              <a:path extrusionOk="0" h="6866467" w="2858013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rgbClr val="226292">
              <a:alpha val="69803"/>
            </a:srgbClr>
          </a:solidFill>
          <a:ln>
            <a:noFill/>
          </a:ln>
        </p:spPr>
      </p:sp>
      <p:sp>
        <p:nvSpPr>
          <p:cNvPr id="657" name="Google Shape;657;p21"/>
          <p:cNvSpPr/>
          <p:nvPr/>
        </p:nvSpPr>
        <p:spPr>
          <a:xfrm>
            <a:off x="4254568" y="2692400"/>
            <a:ext cx="1362869" cy="2451100"/>
          </a:xfrm>
          <a:prstGeom prst="triangle">
            <a:avLst>
              <a:gd fmla="val 100000" name="adj"/>
            </a:avLst>
          </a:prstGeom>
          <a:solidFill>
            <a:schemeClr val="accent1">
              <a:alpha val="8000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8" name="Google Shape;658;p21"/>
          <p:cNvSpPr/>
          <p:nvPr/>
        </p:nvSpPr>
        <p:spPr>
          <a:xfrm>
            <a:off x="4648223" y="-6350"/>
            <a:ext cx="4495777" cy="5149850"/>
          </a:xfrm>
          <a:custGeom>
            <a:rect b="b" l="l" r="r" t="t"/>
            <a:pathLst>
              <a:path extrusionOk="0" h="6866467" w="5994369">
                <a:moveTo>
                  <a:pt x="0" y="0"/>
                </a:moveTo>
                <a:lnTo>
                  <a:pt x="1249825" y="0"/>
                </a:lnTo>
                <a:lnTo>
                  <a:pt x="1249825" y="8467"/>
                </a:lnTo>
                <a:lnTo>
                  <a:pt x="5994369" y="8467"/>
                </a:lnTo>
                <a:lnTo>
                  <a:pt x="5994369" y="6866467"/>
                </a:lnTo>
                <a:lnTo>
                  <a:pt x="1249825" y="6866467"/>
                </a:lnTo>
                <a:lnTo>
                  <a:pt x="1109382" y="686646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9" name="Google Shape;659;p21"/>
          <p:cNvSpPr txBox="1"/>
          <p:nvPr>
            <p:ph type="title"/>
          </p:nvPr>
        </p:nvSpPr>
        <p:spPr>
          <a:xfrm>
            <a:off x="5386292" y="457200"/>
            <a:ext cx="3384742" cy="167079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Trebuchet MS"/>
              <a:buNone/>
            </a:pPr>
            <a:r>
              <a:rPr lang="en-US" sz="2800">
                <a:solidFill>
                  <a:srgbClr val="FFFFFF"/>
                </a:solidFill>
              </a:rPr>
              <a:t>Select and Implement an Accounting System</a:t>
            </a:r>
            <a:endParaRPr/>
          </a:p>
        </p:txBody>
      </p:sp>
      <p:pic>
        <p:nvPicPr>
          <p:cNvPr descr="Financial accounting stock market graphs analysis " id="660" name="Google Shape;660;p21"/>
          <p:cNvPicPr preferRelativeResize="0"/>
          <p:nvPr/>
        </p:nvPicPr>
        <p:blipFill rotWithShape="1">
          <a:blip r:embed="rId3">
            <a:alphaModFix/>
          </a:blip>
          <a:srcRect b="7684" l="14770" r="28753" t="0"/>
          <a:stretch/>
        </p:blipFill>
        <p:spPr>
          <a:xfrm>
            <a:off x="567938" y="907804"/>
            <a:ext cx="2892580" cy="3394565"/>
          </a:xfrm>
          <a:prstGeom prst="rect">
            <a:avLst/>
          </a:prstGeom>
          <a:noFill/>
          <a:ln>
            <a:noFill/>
          </a:ln>
        </p:spPr>
      </p:pic>
      <p:sp>
        <p:nvSpPr>
          <p:cNvPr id="661" name="Google Shape;661;p21"/>
          <p:cNvSpPr txBox="1"/>
          <p:nvPr>
            <p:ph idx="1" type="body"/>
          </p:nvPr>
        </p:nvSpPr>
        <p:spPr>
          <a:xfrm>
            <a:off x="5386293" y="2127996"/>
            <a:ext cx="3384741" cy="24884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81000" lvl="0" marL="457200" rtl="0" algn="l">
              <a:spcBef>
                <a:spcPts val="1000"/>
              </a:spcBef>
              <a:spcAft>
                <a:spcPts val="0"/>
              </a:spcAft>
              <a:buSzPts val="960"/>
              <a:buFont typeface="Noto Sans Symbols"/>
              <a:buChar char="►"/>
            </a:pPr>
            <a:r>
              <a:rPr lang="en-US" sz="1200">
                <a:solidFill>
                  <a:srgbClr val="FFFFFF"/>
                </a:solidFill>
              </a:rPr>
              <a:t>Determine needs based on growth plans</a:t>
            </a:r>
            <a:endParaRPr/>
          </a:p>
          <a:p>
            <a:pPr indent="-381000" lvl="0" marL="457200" rtl="0" algn="l">
              <a:spcBef>
                <a:spcPts val="1000"/>
              </a:spcBef>
              <a:spcAft>
                <a:spcPts val="0"/>
              </a:spcAft>
              <a:buSzPts val="960"/>
              <a:buFont typeface="Noto Sans Symbols"/>
              <a:buChar char="►"/>
            </a:pPr>
            <a:r>
              <a:rPr lang="en-US" sz="1200">
                <a:solidFill>
                  <a:srgbClr val="FFFFFF"/>
                </a:solidFill>
              </a:rPr>
              <a:t>Outsource or In House</a:t>
            </a:r>
            <a:endParaRPr/>
          </a:p>
          <a:p>
            <a:pPr indent="-381000" lvl="0" marL="457200" rtl="0" algn="l">
              <a:spcBef>
                <a:spcPts val="1000"/>
              </a:spcBef>
              <a:spcAft>
                <a:spcPts val="0"/>
              </a:spcAft>
              <a:buSzPts val="960"/>
              <a:buFont typeface="Noto Sans Symbols"/>
              <a:buChar char="►"/>
            </a:pPr>
            <a:r>
              <a:rPr lang="en-US" sz="1200">
                <a:solidFill>
                  <a:srgbClr val="FFFFFF"/>
                </a:solidFill>
              </a:rPr>
              <a:t>Identify Person Responsible for Implementation</a:t>
            </a:r>
            <a:endParaRPr/>
          </a:p>
          <a:p>
            <a:pPr indent="-381000" lvl="0" marL="457200" rtl="0" algn="l">
              <a:spcBef>
                <a:spcPts val="1000"/>
              </a:spcBef>
              <a:spcAft>
                <a:spcPts val="0"/>
              </a:spcAft>
              <a:buSzPts val="960"/>
              <a:buFont typeface="Noto Sans Symbols"/>
              <a:buChar char="►"/>
            </a:pPr>
            <a:r>
              <a:rPr lang="en-US" sz="1200">
                <a:solidFill>
                  <a:srgbClr val="FFFFFF"/>
                </a:solidFill>
              </a:rPr>
              <a:t>Identify ALL Costs of Accounting System</a:t>
            </a:r>
            <a:endParaRPr/>
          </a:p>
          <a:p>
            <a:pPr indent="-381000" lvl="0" marL="457200" rtl="0" algn="l">
              <a:spcBef>
                <a:spcPts val="1000"/>
              </a:spcBef>
              <a:spcAft>
                <a:spcPts val="0"/>
              </a:spcAft>
              <a:buSzPts val="960"/>
              <a:buFont typeface="Noto Sans Symbols"/>
              <a:buChar char="►"/>
            </a:pPr>
            <a:r>
              <a:rPr lang="en-US" sz="1200">
                <a:solidFill>
                  <a:srgbClr val="FFFFFF"/>
                </a:solidFill>
              </a:rPr>
              <a:t>Quickbooks ?</a:t>
            </a:r>
            <a:endParaRPr/>
          </a:p>
          <a:p>
            <a:pPr indent="-381000" lvl="0" marL="457200" rtl="0" algn="l">
              <a:spcBef>
                <a:spcPts val="1000"/>
              </a:spcBef>
              <a:spcAft>
                <a:spcPts val="0"/>
              </a:spcAft>
              <a:buSzPts val="960"/>
              <a:buFont typeface="Noto Sans Symbols"/>
              <a:buChar char="►"/>
            </a:pPr>
            <a:r>
              <a:rPr lang="en-US" sz="1200">
                <a:solidFill>
                  <a:srgbClr val="FFFFFF"/>
                </a:solidFill>
              </a:rPr>
              <a:t>Data Safety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665" name="Shape 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6" name="Google Shape;666;p22"/>
          <p:cNvGrpSpPr/>
          <p:nvPr/>
        </p:nvGrpSpPr>
        <p:grpSpPr>
          <a:xfrm>
            <a:off x="0" y="-6350"/>
            <a:ext cx="9144001" cy="5149850"/>
            <a:chOff x="0" y="-8467"/>
            <a:chExt cx="12192000" cy="6866467"/>
          </a:xfrm>
        </p:grpSpPr>
        <p:cxnSp>
          <p:nvCxnSpPr>
            <p:cNvPr id="667" name="Google Shape;667;p22"/>
            <p:cNvCxnSpPr/>
            <p:nvPr/>
          </p:nvCxnSpPr>
          <p:spPr>
            <a:xfrm>
              <a:off x="9371012" y="0"/>
              <a:ext cx="1219200" cy="6858000"/>
            </a:xfrm>
            <a:prstGeom prst="straightConnector1">
              <a:avLst/>
            </a:prstGeom>
            <a:noFill/>
            <a:ln cap="flat" cmpd="sng" w="9525">
              <a:solidFill>
                <a:schemeClr val="accent1">
                  <a:alpha val="69803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668" name="Google Shape;668;p22"/>
            <p:cNvCxnSpPr/>
            <p:nvPr/>
          </p:nvCxnSpPr>
          <p:spPr>
            <a:xfrm flipH="1">
              <a:off x="7425267" y="3681413"/>
              <a:ext cx="4763558" cy="3176587"/>
            </a:xfrm>
            <a:prstGeom prst="straightConnector1">
              <a:avLst/>
            </a:prstGeom>
            <a:noFill/>
            <a:ln cap="flat" cmpd="sng" w="9525">
              <a:solidFill>
                <a:schemeClr val="accent1">
                  <a:alpha val="69803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669" name="Google Shape;669;p22"/>
            <p:cNvSpPr/>
            <p:nvPr/>
          </p:nvSpPr>
          <p:spPr>
            <a:xfrm>
              <a:off x="9181476" y="-8467"/>
              <a:ext cx="3007349" cy="6866467"/>
            </a:xfrm>
            <a:custGeom>
              <a:rect b="b" l="l" r="r" t="t"/>
              <a:pathLst>
                <a:path extrusionOk="0" h="6866467" w="3007349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5686"/>
              </a:schemeClr>
            </a:solidFill>
            <a:ln>
              <a:noFill/>
            </a:ln>
          </p:spPr>
        </p:sp>
        <p:sp>
          <p:nvSpPr>
            <p:cNvPr id="670" name="Google Shape;670;p22"/>
            <p:cNvSpPr/>
            <p:nvPr/>
          </p:nvSpPr>
          <p:spPr>
            <a:xfrm>
              <a:off x="9603442" y="-8467"/>
              <a:ext cx="2588558" cy="6866467"/>
            </a:xfrm>
            <a:custGeom>
              <a:rect b="b" l="l" r="r" t="t"/>
              <a:pathLst>
                <a:path extrusionOk="0" h="6866467" w="2573311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</p:sp>
        <p:sp>
          <p:nvSpPr>
            <p:cNvPr id="671" name="Google Shape;671;p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fmla="val 100000" name="adj"/>
              </a:avLst>
            </a:prstGeom>
            <a:solidFill>
              <a:srgbClr val="16B0E3">
                <a:alpha val="65882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2" name="Google Shape;672;p22"/>
            <p:cNvSpPr/>
            <p:nvPr/>
          </p:nvSpPr>
          <p:spPr>
            <a:xfrm>
              <a:off x="9334500" y="-8467"/>
              <a:ext cx="2854326" cy="6866467"/>
            </a:xfrm>
            <a:custGeom>
              <a:rect b="b" l="l" r="r" t="t"/>
              <a:pathLst>
                <a:path extrusionOk="0" h="6866467" w="2858013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6B0E3">
                <a:alpha val="49803"/>
              </a:srgbClr>
            </a:solidFill>
            <a:ln>
              <a:noFill/>
            </a:ln>
          </p:spPr>
        </p:sp>
        <p:sp>
          <p:nvSpPr>
            <p:cNvPr id="673" name="Google Shape;673;p22"/>
            <p:cNvSpPr/>
            <p:nvPr/>
          </p:nvSpPr>
          <p:spPr>
            <a:xfrm>
              <a:off x="10898730" y="-8467"/>
              <a:ext cx="1290094" cy="6866467"/>
            </a:xfrm>
            <a:custGeom>
              <a:rect b="b" l="l" r="r" t="t"/>
              <a:pathLst>
                <a:path extrusionOk="0" h="6858000" w="1290094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69803"/>
              </a:schemeClr>
            </a:solidFill>
            <a:ln>
              <a:noFill/>
            </a:ln>
          </p:spPr>
        </p:sp>
        <p:sp>
          <p:nvSpPr>
            <p:cNvPr id="674" name="Google Shape;674;p22"/>
            <p:cNvSpPr/>
            <p:nvPr/>
          </p:nvSpPr>
          <p:spPr>
            <a:xfrm>
              <a:off x="10938999" y="-8467"/>
              <a:ext cx="1249825" cy="6866467"/>
            </a:xfrm>
            <a:custGeom>
              <a:rect b="b" l="l" r="r" t="t"/>
              <a:pathLst>
                <a:path extrusionOk="0" h="6858000" w="1249825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26292">
                <a:alpha val="80000"/>
              </a:srgbClr>
            </a:solidFill>
            <a:ln>
              <a:noFill/>
            </a:ln>
          </p:spPr>
        </p:sp>
        <p:sp>
          <p:nvSpPr>
            <p:cNvPr id="675" name="Google Shape;675;p22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fmla="val 100000" name="adj"/>
              </a:avLst>
            </a:prstGeom>
            <a:solidFill>
              <a:srgbClr val="16B0E3">
                <a:alpha val="65882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6" name="Google Shape;676;p22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fmla="val 0" name="adj"/>
              </a:avLst>
            </a:prstGeom>
            <a:solidFill>
              <a:schemeClr val="accent1">
                <a:alpha val="69803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77" name="Google Shape;677;p22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78" name="Google Shape;678;p22"/>
          <p:cNvGrpSpPr/>
          <p:nvPr/>
        </p:nvGrpSpPr>
        <p:grpSpPr>
          <a:xfrm>
            <a:off x="734303" y="-6350"/>
            <a:ext cx="3575050" cy="5149850"/>
            <a:chOff x="7425267" y="-8467"/>
            <a:chExt cx="4766733" cy="6866467"/>
          </a:xfrm>
        </p:grpSpPr>
        <p:cxnSp>
          <p:nvCxnSpPr>
            <p:cNvPr id="679" name="Google Shape;679;p22"/>
            <p:cNvCxnSpPr/>
            <p:nvPr/>
          </p:nvCxnSpPr>
          <p:spPr>
            <a:xfrm>
              <a:off x="9371012" y="0"/>
              <a:ext cx="1219200" cy="6858000"/>
            </a:xfrm>
            <a:prstGeom prst="straightConnector1">
              <a:avLst/>
            </a:prstGeom>
            <a:noFill/>
            <a:ln cap="flat" cmpd="sng" w="9525">
              <a:solidFill>
                <a:srgbClr val="BFBFBF">
                  <a:alpha val="74901"/>
                </a:srgbClr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680" name="Google Shape;680;p22"/>
            <p:cNvCxnSpPr/>
            <p:nvPr/>
          </p:nvCxnSpPr>
          <p:spPr>
            <a:xfrm flipH="1">
              <a:off x="7425267" y="3681413"/>
              <a:ext cx="4763558" cy="3176587"/>
            </a:xfrm>
            <a:prstGeom prst="straightConnector1">
              <a:avLst/>
            </a:prstGeom>
            <a:noFill/>
            <a:ln cap="flat" cmpd="sng" w="9525">
              <a:solidFill>
                <a:srgbClr val="BFBFBF">
                  <a:alpha val="80000"/>
                </a:srgbClr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681" name="Google Shape;681;p22"/>
            <p:cNvSpPr/>
            <p:nvPr/>
          </p:nvSpPr>
          <p:spPr>
            <a:xfrm>
              <a:off x="9181476" y="-8467"/>
              <a:ext cx="3007349" cy="6866467"/>
            </a:xfrm>
            <a:custGeom>
              <a:rect b="b" l="l" r="r" t="t"/>
              <a:pathLst>
                <a:path extrusionOk="0" h="6866467" w="3007349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29803"/>
              </a:schemeClr>
            </a:solidFill>
            <a:ln>
              <a:noFill/>
            </a:ln>
          </p:spPr>
        </p:sp>
        <p:sp>
          <p:nvSpPr>
            <p:cNvPr id="682" name="Google Shape;682;p22"/>
            <p:cNvSpPr/>
            <p:nvPr/>
          </p:nvSpPr>
          <p:spPr>
            <a:xfrm>
              <a:off x="9603442" y="-8467"/>
              <a:ext cx="2588558" cy="6866467"/>
            </a:xfrm>
            <a:custGeom>
              <a:rect b="b" l="l" r="r" t="t"/>
              <a:pathLst>
                <a:path extrusionOk="0" h="6866467" w="2573311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</p:sp>
        <p:sp>
          <p:nvSpPr>
            <p:cNvPr id="683" name="Google Shape;683;p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fmla="val 100000" name="adj"/>
              </a:avLst>
            </a:prstGeom>
            <a:solidFill>
              <a:srgbClr val="16B0E3">
                <a:alpha val="71764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4" name="Google Shape;684;p22"/>
            <p:cNvSpPr/>
            <p:nvPr/>
          </p:nvSpPr>
          <p:spPr>
            <a:xfrm>
              <a:off x="9334500" y="-8467"/>
              <a:ext cx="2854326" cy="6866467"/>
            </a:xfrm>
            <a:custGeom>
              <a:rect b="b" l="l" r="r" t="t"/>
              <a:pathLst>
                <a:path extrusionOk="0" h="6866467" w="2858013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6B0E3">
                <a:alpha val="60000"/>
              </a:srgbClr>
            </a:solidFill>
            <a:ln>
              <a:noFill/>
            </a:ln>
          </p:spPr>
        </p:sp>
        <p:sp>
          <p:nvSpPr>
            <p:cNvPr id="685" name="Google Shape;685;p22"/>
            <p:cNvSpPr/>
            <p:nvPr/>
          </p:nvSpPr>
          <p:spPr>
            <a:xfrm>
              <a:off x="10898730" y="-8467"/>
              <a:ext cx="1290094" cy="6866467"/>
            </a:xfrm>
            <a:custGeom>
              <a:rect b="b" l="l" r="r" t="t"/>
              <a:pathLst>
                <a:path extrusionOk="0" h="6858000" w="1290094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rgbClr val="9EDFF5">
                <a:alpha val="69803"/>
              </a:srgbClr>
            </a:solidFill>
            <a:ln>
              <a:noFill/>
            </a:ln>
          </p:spPr>
        </p:sp>
        <p:sp>
          <p:nvSpPr>
            <p:cNvPr id="686" name="Google Shape;686;p22"/>
            <p:cNvSpPr/>
            <p:nvPr/>
          </p:nvSpPr>
          <p:spPr>
            <a:xfrm>
              <a:off x="10938999" y="-8467"/>
              <a:ext cx="1249825" cy="6866467"/>
            </a:xfrm>
            <a:custGeom>
              <a:rect b="b" l="l" r="r" t="t"/>
              <a:pathLst>
                <a:path extrusionOk="0" h="6858000" w="1249825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4705"/>
              </a:schemeClr>
            </a:solidFill>
            <a:ln>
              <a:noFill/>
            </a:ln>
          </p:spPr>
        </p:sp>
        <p:sp>
          <p:nvSpPr>
            <p:cNvPr id="687" name="Google Shape;687;p22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fmla="val 100000" name="adj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88" name="Google Shape;688;p22"/>
          <p:cNvSpPr txBox="1"/>
          <p:nvPr>
            <p:ph type="title"/>
          </p:nvPr>
        </p:nvSpPr>
        <p:spPr>
          <a:xfrm>
            <a:off x="489360" y="1036864"/>
            <a:ext cx="2660686" cy="306977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16B0E3"/>
              </a:buClr>
              <a:buSzPts val="3600"/>
              <a:buFont typeface="Trebuchet MS"/>
              <a:buNone/>
            </a:pPr>
            <a:r>
              <a:rPr lang="en-US" sz="3300">
                <a:solidFill>
                  <a:srgbClr val="16B0E3"/>
                </a:solidFill>
              </a:rPr>
              <a:t>Adopt and Follow a Policy Manual</a:t>
            </a:r>
            <a:endParaRPr/>
          </a:p>
        </p:txBody>
      </p:sp>
      <p:sp>
        <p:nvSpPr>
          <p:cNvPr id="689" name="Google Shape;689;p22"/>
          <p:cNvSpPr/>
          <p:nvPr/>
        </p:nvSpPr>
        <p:spPr>
          <a:xfrm>
            <a:off x="4306968" y="0"/>
            <a:ext cx="4837032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90" name="Google Shape;690;p22"/>
          <p:cNvGrpSpPr/>
          <p:nvPr/>
        </p:nvGrpSpPr>
        <p:grpSpPr>
          <a:xfrm>
            <a:off x="3639407" y="708864"/>
            <a:ext cx="5019610" cy="3616509"/>
            <a:chOff x="0" y="441"/>
            <a:chExt cx="5019610" cy="3616509"/>
          </a:xfrm>
        </p:grpSpPr>
        <p:sp>
          <p:nvSpPr>
            <p:cNvPr id="691" name="Google Shape;691;p22"/>
            <p:cNvSpPr/>
            <p:nvPr/>
          </p:nvSpPr>
          <p:spPr>
            <a:xfrm>
              <a:off x="0" y="441"/>
              <a:ext cx="5019610" cy="1033288"/>
            </a:xfrm>
            <a:prstGeom prst="roundRect">
              <a:avLst>
                <a:gd fmla="val 10000" name="adj"/>
              </a:avLst>
            </a:prstGeom>
            <a:solidFill>
              <a:srgbClr val="F2F2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2" name="Google Shape;692;p22"/>
            <p:cNvSpPr/>
            <p:nvPr/>
          </p:nvSpPr>
          <p:spPr>
            <a:xfrm>
              <a:off x="312569" y="232931"/>
              <a:ext cx="568308" cy="568308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3" name="Google Shape;693;p22"/>
            <p:cNvSpPr/>
            <p:nvPr/>
          </p:nvSpPr>
          <p:spPr>
            <a:xfrm>
              <a:off x="1193447" y="441"/>
              <a:ext cx="3826162" cy="103328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4" name="Google Shape;694;p22"/>
            <p:cNvSpPr txBox="1"/>
            <p:nvPr/>
          </p:nvSpPr>
          <p:spPr>
            <a:xfrm>
              <a:off x="1193447" y="441"/>
              <a:ext cx="3826162" cy="103328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09350" lIns="109350" spcFirstLastPara="1" rIns="109350" wrap="square" tIns="1093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0" i="0" lang="en-US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Policies: The Board’s direction to staff on operations</a:t>
              </a:r>
              <a:endParaRPr/>
            </a:p>
          </p:txBody>
        </p:sp>
        <p:sp>
          <p:nvSpPr>
            <p:cNvPr id="695" name="Google Shape;695;p22"/>
            <p:cNvSpPr/>
            <p:nvPr/>
          </p:nvSpPr>
          <p:spPr>
            <a:xfrm>
              <a:off x="0" y="1292051"/>
              <a:ext cx="5019610" cy="1033288"/>
            </a:xfrm>
            <a:prstGeom prst="roundRect">
              <a:avLst>
                <a:gd fmla="val 10000" name="adj"/>
              </a:avLst>
            </a:prstGeom>
            <a:solidFill>
              <a:srgbClr val="F2F2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6" name="Google Shape;696;p22"/>
            <p:cNvSpPr/>
            <p:nvPr/>
          </p:nvSpPr>
          <p:spPr>
            <a:xfrm>
              <a:off x="312569" y="1524541"/>
              <a:ext cx="568308" cy="568308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7" name="Google Shape;697;p22"/>
            <p:cNvSpPr/>
            <p:nvPr/>
          </p:nvSpPr>
          <p:spPr>
            <a:xfrm>
              <a:off x="1193447" y="1292051"/>
              <a:ext cx="3826162" cy="103328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8" name="Google Shape;698;p22"/>
            <p:cNvSpPr txBox="1"/>
            <p:nvPr/>
          </p:nvSpPr>
          <p:spPr>
            <a:xfrm>
              <a:off x="1193447" y="1292051"/>
              <a:ext cx="3826162" cy="103328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09350" lIns="109350" spcFirstLastPara="1" rIns="109350" wrap="square" tIns="1093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0" i="0" lang="en-US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Having a ‘policy’ protects the school and staff, especially from helicopter parents</a:t>
              </a:r>
              <a:endParaRPr/>
            </a:p>
          </p:txBody>
        </p:sp>
        <p:sp>
          <p:nvSpPr>
            <p:cNvPr id="699" name="Google Shape;699;p22"/>
            <p:cNvSpPr/>
            <p:nvPr/>
          </p:nvSpPr>
          <p:spPr>
            <a:xfrm>
              <a:off x="0" y="2583662"/>
              <a:ext cx="5019610" cy="1033288"/>
            </a:xfrm>
            <a:prstGeom prst="roundRect">
              <a:avLst>
                <a:gd fmla="val 10000" name="adj"/>
              </a:avLst>
            </a:prstGeom>
            <a:solidFill>
              <a:srgbClr val="F2F2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0" name="Google Shape;700;p22"/>
            <p:cNvSpPr/>
            <p:nvPr/>
          </p:nvSpPr>
          <p:spPr>
            <a:xfrm>
              <a:off x="312569" y="2816152"/>
              <a:ext cx="568308" cy="568308"/>
            </a:xfrm>
            <a:prstGeom prst="rect">
              <a:avLst/>
            </a:prstGeom>
            <a:blipFill rotWithShape="1">
              <a:blip r:embed="rId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1" name="Google Shape;701;p22"/>
            <p:cNvSpPr/>
            <p:nvPr/>
          </p:nvSpPr>
          <p:spPr>
            <a:xfrm>
              <a:off x="1193447" y="2583662"/>
              <a:ext cx="3826162" cy="103328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2" name="Google Shape;702;p22"/>
            <p:cNvSpPr txBox="1"/>
            <p:nvPr/>
          </p:nvSpPr>
          <p:spPr>
            <a:xfrm>
              <a:off x="1193447" y="2583662"/>
              <a:ext cx="3826162" cy="103328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09350" lIns="109350" spcFirstLastPara="1" rIns="109350" wrap="square" tIns="1093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0" i="0" lang="en-US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Organize a structure to keep any/all policies approved</a:t>
              </a:r>
              <a:endParaRPr/>
            </a:p>
          </p:txBody>
        </p:sp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706" name="Shape 7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7" name="Google Shape;707;p23"/>
          <p:cNvGrpSpPr/>
          <p:nvPr/>
        </p:nvGrpSpPr>
        <p:grpSpPr>
          <a:xfrm>
            <a:off x="0" y="-6350"/>
            <a:ext cx="9144001" cy="5149850"/>
            <a:chOff x="0" y="-8467"/>
            <a:chExt cx="12192000" cy="6866467"/>
          </a:xfrm>
        </p:grpSpPr>
        <p:cxnSp>
          <p:nvCxnSpPr>
            <p:cNvPr id="708" name="Google Shape;708;p23"/>
            <p:cNvCxnSpPr/>
            <p:nvPr/>
          </p:nvCxnSpPr>
          <p:spPr>
            <a:xfrm>
              <a:off x="9371012" y="0"/>
              <a:ext cx="1219200" cy="6858000"/>
            </a:xfrm>
            <a:prstGeom prst="straightConnector1">
              <a:avLst/>
            </a:prstGeom>
            <a:noFill/>
            <a:ln cap="flat" cmpd="sng" w="9525">
              <a:solidFill>
                <a:schemeClr val="accent1">
                  <a:alpha val="69803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709" name="Google Shape;709;p23"/>
            <p:cNvCxnSpPr/>
            <p:nvPr/>
          </p:nvCxnSpPr>
          <p:spPr>
            <a:xfrm flipH="1">
              <a:off x="7425267" y="3681413"/>
              <a:ext cx="4763558" cy="3176587"/>
            </a:xfrm>
            <a:prstGeom prst="straightConnector1">
              <a:avLst/>
            </a:prstGeom>
            <a:noFill/>
            <a:ln cap="flat" cmpd="sng" w="9525">
              <a:solidFill>
                <a:schemeClr val="accent1">
                  <a:alpha val="69803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710" name="Google Shape;710;p23"/>
            <p:cNvSpPr/>
            <p:nvPr/>
          </p:nvSpPr>
          <p:spPr>
            <a:xfrm>
              <a:off x="9181476" y="-8467"/>
              <a:ext cx="3007349" cy="6866467"/>
            </a:xfrm>
            <a:custGeom>
              <a:rect b="b" l="l" r="r" t="t"/>
              <a:pathLst>
                <a:path extrusionOk="0" h="6866467" w="3007349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5686"/>
              </a:schemeClr>
            </a:solidFill>
            <a:ln>
              <a:noFill/>
            </a:ln>
          </p:spPr>
        </p:sp>
        <p:sp>
          <p:nvSpPr>
            <p:cNvPr id="711" name="Google Shape;711;p23"/>
            <p:cNvSpPr/>
            <p:nvPr/>
          </p:nvSpPr>
          <p:spPr>
            <a:xfrm>
              <a:off x="9603442" y="-8467"/>
              <a:ext cx="2588558" cy="6866467"/>
            </a:xfrm>
            <a:custGeom>
              <a:rect b="b" l="l" r="r" t="t"/>
              <a:pathLst>
                <a:path extrusionOk="0" h="6866467" w="2573311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</p:sp>
        <p:sp>
          <p:nvSpPr>
            <p:cNvPr id="712" name="Google Shape;712;p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fmla="val 100000" name="adj"/>
              </a:avLst>
            </a:prstGeom>
            <a:solidFill>
              <a:srgbClr val="16B0E3">
                <a:alpha val="65882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3" name="Google Shape;713;p23"/>
            <p:cNvSpPr/>
            <p:nvPr/>
          </p:nvSpPr>
          <p:spPr>
            <a:xfrm>
              <a:off x="9334500" y="-8467"/>
              <a:ext cx="2854326" cy="6866467"/>
            </a:xfrm>
            <a:custGeom>
              <a:rect b="b" l="l" r="r" t="t"/>
              <a:pathLst>
                <a:path extrusionOk="0" h="6866467" w="2858013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6B0E3">
                <a:alpha val="49803"/>
              </a:srgbClr>
            </a:solidFill>
            <a:ln>
              <a:noFill/>
            </a:ln>
          </p:spPr>
        </p:sp>
        <p:sp>
          <p:nvSpPr>
            <p:cNvPr id="714" name="Google Shape;714;p23"/>
            <p:cNvSpPr/>
            <p:nvPr/>
          </p:nvSpPr>
          <p:spPr>
            <a:xfrm>
              <a:off x="10898730" y="-8467"/>
              <a:ext cx="1290094" cy="6866467"/>
            </a:xfrm>
            <a:custGeom>
              <a:rect b="b" l="l" r="r" t="t"/>
              <a:pathLst>
                <a:path extrusionOk="0" h="6858000" w="1290094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69803"/>
              </a:schemeClr>
            </a:solidFill>
            <a:ln>
              <a:noFill/>
            </a:ln>
          </p:spPr>
        </p:sp>
        <p:sp>
          <p:nvSpPr>
            <p:cNvPr id="715" name="Google Shape;715;p23"/>
            <p:cNvSpPr/>
            <p:nvPr/>
          </p:nvSpPr>
          <p:spPr>
            <a:xfrm>
              <a:off x="10938999" y="-8467"/>
              <a:ext cx="1249825" cy="6866467"/>
            </a:xfrm>
            <a:custGeom>
              <a:rect b="b" l="l" r="r" t="t"/>
              <a:pathLst>
                <a:path extrusionOk="0" h="6858000" w="1249825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26292">
                <a:alpha val="80000"/>
              </a:srgbClr>
            </a:solidFill>
            <a:ln>
              <a:noFill/>
            </a:ln>
          </p:spPr>
        </p:sp>
        <p:sp>
          <p:nvSpPr>
            <p:cNvPr id="716" name="Google Shape;716;p23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fmla="val 100000" name="adj"/>
              </a:avLst>
            </a:prstGeom>
            <a:solidFill>
              <a:srgbClr val="16B0E3">
                <a:alpha val="65882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7" name="Google Shape;717;p23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fmla="val 0" name="adj"/>
              </a:avLst>
            </a:prstGeom>
            <a:solidFill>
              <a:schemeClr val="accent1">
                <a:alpha val="69803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18" name="Google Shape;718;p2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19" name="Google Shape;719;p23"/>
          <p:cNvGrpSpPr/>
          <p:nvPr/>
        </p:nvGrpSpPr>
        <p:grpSpPr>
          <a:xfrm>
            <a:off x="734303" y="-6350"/>
            <a:ext cx="3575050" cy="5149850"/>
            <a:chOff x="7425267" y="-8467"/>
            <a:chExt cx="4766733" cy="6866467"/>
          </a:xfrm>
        </p:grpSpPr>
        <p:cxnSp>
          <p:nvCxnSpPr>
            <p:cNvPr id="720" name="Google Shape;720;p23"/>
            <p:cNvCxnSpPr/>
            <p:nvPr/>
          </p:nvCxnSpPr>
          <p:spPr>
            <a:xfrm>
              <a:off x="9371012" y="0"/>
              <a:ext cx="1219200" cy="6858000"/>
            </a:xfrm>
            <a:prstGeom prst="straightConnector1">
              <a:avLst/>
            </a:prstGeom>
            <a:noFill/>
            <a:ln cap="flat" cmpd="sng" w="9525">
              <a:solidFill>
                <a:srgbClr val="BFBFBF">
                  <a:alpha val="74901"/>
                </a:srgbClr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721" name="Google Shape;721;p23"/>
            <p:cNvCxnSpPr/>
            <p:nvPr/>
          </p:nvCxnSpPr>
          <p:spPr>
            <a:xfrm flipH="1">
              <a:off x="7425267" y="3681413"/>
              <a:ext cx="4763558" cy="3176587"/>
            </a:xfrm>
            <a:prstGeom prst="straightConnector1">
              <a:avLst/>
            </a:prstGeom>
            <a:noFill/>
            <a:ln cap="flat" cmpd="sng" w="9525">
              <a:solidFill>
                <a:srgbClr val="BFBFBF">
                  <a:alpha val="80000"/>
                </a:srgbClr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722" name="Google Shape;722;p23"/>
            <p:cNvSpPr/>
            <p:nvPr/>
          </p:nvSpPr>
          <p:spPr>
            <a:xfrm>
              <a:off x="9181476" y="-8467"/>
              <a:ext cx="3007349" cy="6866467"/>
            </a:xfrm>
            <a:custGeom>
              <a:rect b="b" l="l" r="r" t="t"/>
              <a:pathLst>
                <a:path extrusionOk="0" h="6866467" w="3007349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29803"/>
              </a:schemeClr>
            </a:solidFill>
            <a:ln>
              <a:noFill/>
            </a:ln>
          </p:spPr>
        </p:sp>
        <p:sp>
          <p:nvSpPr>
            <p:cNvPr id="723" name="Google Shape;723;p23"/>
            <p:cNvSpPr/>
            <p:nvPr/>
          </p:nvSpPr>
          <p:spPr>
            <a:xfrm>
              <a:off x="9603442" y="-8467"/>
              <a:ext cx="2588558" cy="6866467"/>
            </a:xfrm>
            <a:custGeom>
              <a:rect b="b" l="l" r="r" t="t"/>
              <a:pathLst>
                <a:path extrusionOk="0" h="6866467" w="2573311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</p:sp>
        <p:sp>
          <p:nvSpPr>
            <p:cNvPr id="724" name="Google Shape;724;p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fmla="val 100000" name="adj"/>
              </a:avLst>
            </a:prstGeom>
            <a:solidFill>
              <a:srgbClr val="16B0E3">
                <a:alpha val="71764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5" name="Google Shape;725;p23"/>
            <p:cNvSpPr/>
            <p:nvPr/>
          </p:nvSpPr>
          <p:spPr>
            <a:xfrm>
              <a:off x="9334500" y="-8467"/>
              <a:ext cx="2854326" cy="6866467"/>
            </a:xfrm>
            <a:custGeom>
              <a:rect b="b" l="l" r="r" t="t"/>
              <a:pathLst>
                <a:path extrusionOk="0" h="6866467" w="2858013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6B0E3">
                <a:alpha val="60000"/>
              </a:srgbClr>
            </a:solidFill>
            <a:ln>
              <a:noFill/>
            </a:ln>
          </p:spPr>
        </p:sp>
        <p:sp>
          <p:nvSpPr>
            <p:cNvPr id="726" name="Google Shape;726;p23"/>
            <p:cNvSpPr/>
            <p:nvPr/>
          </p:nvSpPr>
          <p:spPr>
            <a:xfrm>
              <a:off x="10898730" y="-8467"/>
              <a:ext cx="1290094" cy="6866467"/>
            </a:xfrm>
            <a:custGeom>
              <a:rect b="b" l="l" r="r" t="t"/>
              <a:pathLst>
                <a:path extrusionOk="0" h="6858000" w="1290094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rgbClr val="9EDFF5">
                <a:alpha val="69803"/>
              </a:srgbClr>
            </a:solidFill>
            <a:ln>
              <a:noFill/>
            </a:ln>
          </p:spPr>
        </p:sp>
        <p:sp>
          <p:nvSpPr>
            <p:cNvPr id="727" name="Google Shape;727;p23"/>
            <p:cNvSpPr/>
            <p:nvPr/>
          </p:nvSpPr>
          <p:spPr>
            <a:xfrm>
              <a:off x="10938999" y="-8467"/>
              <a:ext cx="1249825" cy="6866467"/>
            </a:xfrm>
            <a:custGeom>
              <a:rect b="b" l="l" r="r" t="t"/>
              <a:pathLst>
                <a:path extrusionOk="0" h="6858000" w="1249825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4705"/>
              </a:schemeClr>
            </a:solidFill>
            <a:ln>
              <a:noFill/>
            </a:ln>
          </p:spPr>
        </p:sp>
        <p:sp>
          <p:nvSpPr>
            <p:cNvPr id="728" name="Google Shape;728;p23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fmla="val 100000" name="adj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29" name="Google Shape;729;p23"/>
          <p:cNvSpPr txBox="1"/>
          <p:nvPr>
            <p:ph type="title"/>
          </p:nvPr>
        </p:nvSpPr>
        <p:spPr>
          <a:xfrm>
            <a:off x="489360" y="1036864"/>
            <a:ext cx="2660686" cy="306977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16B0E3"/>
              </a:buClr>
              <a:buSzPts val="3600"/>
              <a:buFont typeface="Trebuchet MS"/>
              <a:buNone/>
            </a:pPr>
            <a:r>
              <a:rPr lang="en-US" sz="3300">
                <a:solidFill>
                  <a:srgbClr val="16B0E3"/>
                </a:solidFill>
              </a:rPr>
              <a:t>Policies to Adopt</a:t>
            </a:r>
            <a:endParaRPr/>
          </a:p>
        </p:txBody>
      </p:sp>
      <p:sp>
        <p:nvSpPr>
          <p:cNvPr id="730" name="Google Shape;730;p23"/>
          <p:cNvSpPr/>
          <p:nvPr/>
        </p:nvSpPr>
        <p:spPr>
          <a:xfrm>
            <a:off x="4306968" y="0"/>
            <a:ext cx="4837032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31" name="Google Shape;731;p23"/>
          <p:cNvGrpSpPr/>
          <p:nvPr/>
        </p:nvGrpSpPr>
        <p:grpSpPr>
          <a:xfrm>
            <a:off x="3639407" y="709593"/>
            <a:ext cx="5019610" cy="3615051"/>
            <a:chOff x="0" y="1170"/>
            <a:chExt cx="5019610" cy="3615051"/>
          </a:xfrm>
        </p:grpSpPr>
        <p:sp>
          <p:nvSpPr>
            <p:cNvPr id="732" name="Google Shape;732;p23"/>
            <p:cNvSpPr/>
            <p:nvPr/>
          </p:nvSpPr>
          <p:spPr>
            <a:xfrm>
              <a:off x="0" y="1170"/>
              <a:ext cx="5019610" cy="498627"/>
            </a:xfrm>
            <a:prstGeom prst="roundRect">
              <a:avLst>
                <a:gd fmla="val 10000" name="adj"/>
              </a:avLst>
            </a:prstGeom>
            <a:solidFill>
              <a:srgbClr val="F2F2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3" name="Google Shape;733;p23"/>
            <p:cNvSpPr/>
            <p:nvPr/>
          </p:nvSpPr>
          <p:spPr>
            <a:xfrm>
              <a:off x="150834" y="113361"/>
              <a:ext cx="274245" cy="274245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4" name="Google Shape;734;p23"/>
            <p:cNvSpPr/>
            <p:nvPr/>
          </p:nvSpPr>
          <p:spPr>
            <a:xfrm>
              <a:off x="575915" y="1170"/>
              <a:ext cx="4443694" cy="49862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5" name="Google Shape;735;p23"/>
            <p:cNvSpPr txBox="1"/>
            <p:nvPr/>
          </p:nvSpPr>
          <p:spPr>
            <a:xfrm>
              <a:off x="575915" y="1170"/>
              <a:ext cx="4443694" cy="49862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2750" lIns="52750" spcFirstLastPara="1" rIns="52750" wrap="square" tIns="527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rPr b="0" i="0" lang="en-US" sz="19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Banking Policies</a:t>
              </a:r>
              <a:endParaRPr/>
            </a:p>
          </p:txBody>
        </p:sp>
        <p:sp>
          <p:nvSpPr>
            <p:cNvPr id="736" name="Google Shape;736;p23"/>
            <p:cNvSpPr/>
            <p:nvPr/>
          </p:nvSpPr>
          <p:spPr>
            <a:xfrm>
              <a:off x="0" y="624454"/>
              <a:ext cx="5019610" cy="498627"/>
            </a:xfrm>
            <a:prstGeom prst="roundRect">
              <a:avLst>
                <a:gd fmla="val 10000" name="adj"/>
              </a:avLst>
            </a:prstGeom>
            <a:solidFill>
              <a:srgbClr val="F2F2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7" name="Google Shape;737;p23"/>
            <p:cNvSpPr/>
            <p:nvPr/>
          </p:nvSpPr>
          <p:spPr>
            <a:xfrm>
              <a:off x="150834" y="736646"/>
              <a:ext cx="274245" cy="274245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8" name="Google Shape;738;p23"/>
            <p:cNvSpPr/>
            <p:nvPr/>
          </p:nvSpPr>
          <p:spPr>
            <a:xfrm>
              <a:off x="575915" y="624454"/>
              <a:ext cx="4443694" cy="49862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9" name="Google Shape;739;p23"/>
            <p:cNvSpPr txBox="1"/>
            <p:nvPr/>
          </p:nvSpPr>
          <p:spPr>
            <a:xfrm>
              <a:off x="575915" y="624454"/>
              <a:ext cx="4443694" cy="49862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2750" lIns="52750" spcFirstLastPara="1" rIns="52750" wrap="square" tIns="527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rPr b="0" i="0" lang="en-US" sz="19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Purchasing</a:t>
              </a:r>
              <a:endParaRPr/>
            </a:p>
          </p:txBody>
        </p:sp>
        <p:sp>
          <p:nvSpPr>
            <p:cNvPr id="740" name="Google Shape;740;p23"/>
            <p:cNvSpPr/>
            <p:nvPr/>
          </p:nvSpPr>
          <p:spPr>
            <a:xfrm>
              <a:off x="0" y="1247739"/>
              <a:ext cx="5019610" cy="498627"/>
            </a:xfrm>
            <a:prstGeom prst="roundRect">
              <a:avLst>
                <a:gd fmla="val 10000" name="adj"/>
              </a:avLst>
            </a:prstGeom>
            <a:solidFill>
              <a:srgbClr val="F2F2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1" name="Google Shape;741;p23"/>
            <p:cNvSpPr/>
            <p:nvPr/>
          </p:nvSpPr>
          <p:spPr>
            <a:xfrm>
              <a:off x="150834" y="1359930"/>
              <a:ext cx="274245" cy="274245"/>
            </a:xfrm>
            <a:prstGeom prst="rect">
              <a:avLst/>
            </a:prstGeom>
            <a:blipFill rotWithShape="1">
              <a:blip r:embed="rId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2" name="Google Shape;742;p23"/>
            <p:cNvSpPr/>
            <p:nvPr/>
          </p:nvSpPr>
          <p:spPr>
            <a:xfrm>
              <a:off x="575915" y="1247739"/>
              <a:ext cx="4443694" cy="49862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3" name="Google Shape;743;p23"/>
            <p:cNvSpPr txBox="1"/>
            <p:nvPr/>
          </p:nvSpPr>
          <p:spPr>
            <a:xfrm>
              <a:off x="575915" y="1247739"/>
              <a:ext cx="4443694" cy="49862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2750" lIns="52750" spcFirstLastPara="1" rIns="52750" wrap="square" tIns="527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rPr b="0" i="0" lang="en-US" sz="19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Accounts Payable</a:t>
              </a:r>
              <a:endParaRPr/>
            </a:p>
          </p:txBody>
        </p:sp>
        <p:sp>
          <p:nvSpPr>
            <p:cNvPr id="744" name="Google Shape;744;p23"/>
            <p:cNvSpPr/>
            <p:nvPr/>
          </p:nvSpPr>
          <p:spPr>
            <a:xfrm>
              <a:off x="0" y="1871024"/>
              <a:ext cx="5019610" cy="498627"/>
            </a:xfrm>
            <a:prstGeom prst="roundRect">
              <a:avLst>
                <a:gd fmla="val 10000" name="adj"/>
              </a:avLst>
            </a:prstGeom>
            <a:solidFill>
              <a:srgbClr val="F2F2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5" name="Google Shape;745;p23"/>
            <p:cNvSpPr/>
            <p:nvPr/>
          </p:nvSpPr>
          <p:spPr>
            <a:xfrm>
              <a:off x="150834" y="1983215"/>
              <a:ext cx="274245" cy="274245"/>
            </a:xfrm>
            <a:prstGeom prst="rect">
              <a:avLst/>
            </a:prstGeom>
            <a:blipFill rotWithShape="1">
              <a:blip r:embed="rId6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6" name="Google Shape;746;p23"/>
            <p:cNvSpPr/>
            <p:nvPr/>
          </p:nvSpPr>
          <p:spPr>
            <a:xfrm>
              <a:off x="575915" y="1871024"/>
              <a:ext cx="4443694" cy="49862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7" name="Google Shape;747;p23"/>
            <p:cNvSpPr txBox="1"/>
            <p:nvPr/>
          </p:nvSpPr>
          <p:spPr>
            <a:xfrm>
              <a:off x="575915" y="1871024"/>
              <a:ext cx="4443694" cy="49862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2750" lIns="52750" spcFirstLastPara="1" rIns="52750" wrap="square" tIns="527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rPr b="0" i="0" lang="en-US" sz="19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Cash Management</a:t>
              </a:r>
              <a:endParaRPr/>
            </a:p>
          </p:txBody>
        </p:sp>
        <p:sp>
          <p:nvSpPr>
            <p:cNvPr id="748" name="Google Shape;748;p23"/>
            <p:cNvSpPr/>
            <p:nvPr/>
          </p:nvSpPr>
          <p:spPr>
            <a:xfrm>
              <a:off x="0" y="2494309"/>
              <a:ext cx="5019610" cy="498627"/>
            </a:xfrm>
            <a:prstGeom prst="roundRect">
              <a:avLst>
                <a:gd fmla="val 10000" name="adj"/>
              </a:avLst>
            </a:prstGeom>
            <a:solidFill>
              <a:srgbClr val="F2F2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9" name="Google Shape;749;p23"/>
            <p:cNvSpPr/>
            <p:nvPr/>
          </p:nvSpPr>
          <p:spPr>
            <a:xfrm>
              <a:off x="150834" y="2606500"/>
              <a:ext cx="274245" cy="274245"/>
            </a:xfrm>
            <a:prstGeom prst="rect">
              <a:avLst/>
            </a:prstGeom>
            <a:blipFill rotWithShape="1">
              <a:blip r:embed="rId7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0" name="Google Shape;750;p23"/>
            <p:cNvSpPr/>
            <p:nvPr/>
          </p:nvSpPr>
          <p:spPr>
            <a:xfrm>
              <a:off x="575915" y="2494309"/>
              <a:ext cx="4443694" cy="49862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1" name="Google Shape;751;p23"/>
            <p:cNvSpPr txBox="1"/>
            <p:nvPr/>
          </p:nvSpPr>
          <p:spPr>
            <a:xfrm>
              <a:off x="575915" y="2494309"/>
              <a:ext cx="4443694" cy="49862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2750" lIns="52750" spcFirstLastPara="1" rIns="52750" wrap="square" tIns="527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rPr b="0" i="0" lang="en-US" sz="19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Fixed Asset Control</a:t>
              </a:r>
              <a:endParaRPr/>
            </a:p>
          </p:txBody>
        </p:sp>
        <p:sp>
          <p:nvSpPr>
            <p:cNvPr id="752" name="Google Shape;752;p23"/>
            <p:cNvSpPr/>
            <p:nvPr/>
          </p:nvSpPr>
          <p:spPr>
            <a:xfrm>
              <a:off x="0" y="3117594"/>
              <a:ext cx="5019610" cy="498627"/>
            </a:xfrm>
            <a:prstGeom prst="roundRect">
              <a:avLst>
                <a:gd fmla="val 10000" name="adj"/>
              </a:avLst>
            </a:prstGeom>
            <a:solidFill>
              <a:srgbClr val="F2F2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3" name="Google Shape;753;p23"/>
            <p:cNvSpPr/>
            <p:nvPr/>
          </p:nvSpPr>
          <p:spPr>
            <a:xfrm>
              <a:off x="150834" y="3229785"/>
              <a:ext cx="274245" cy="274245"/>
            </a:xfrm>
            <a:prstGeom prst="rect">
              <a:avLst/>
            </a:prstGeom>
            <a:blipFill rotWithShape="1">
              <a:blip r:embed="rId8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4" name="Google Shape;754;p23"/>
            <p:cNvSpPr/>
            <p:nvPr/>
          </p:nvSpPr>
          <p:spPr>
            <a:xfrm>
              <a:off x="575915" y="3117594"/>
              <a:ext cx="4443694" cy="49862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5" name="Google Shape;755;p23"/>
            <p:cNvSpPr txBox="1"/>
            <p:nvPr/>
          </p:nvSpPr>
          <p:spPr>
            <a:xfrm>
              <a:off x="575915" y="3117594"/>
              <a:ext cx="4443694" cy="49862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2750" lIns="52750" spcFirstLastPara="1" rIns="52750" wrap="square" tIns="527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rPr b="0" i="0" lang="en-US" sz="19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Records Management</a:t>
              </a:r>
              <a:endParaRPr/>
            </a:p>
          </p:txBody>
        </p:sp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9" name="Shape 7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0" name="Google Shape;760;p24"/>
          <p:cNvSpPr txBox="1"/>
          <p:nvPr>
            <p:ph type="title"/>
          </p:nvPr>
        </p:nvSpPr>
        <p:spPr>
          <a:xfrm>
            <a:off x="276000" y="205975"/>
            <a:ext cx="84108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r>
              <a:rPr lang="en-US" sz="3400"/>
              <a:t>Developing Policies and Procedures</a:t>
            </a:r>
            <a:endParaRPr/>
          </a:p>
        </p:txBody>
      </p:sp>
      <p:grpSp>
        <p:nvGrpSpPr>
          <p:cNvPr id="761" name="Google Shape;761;p24"/>
          <p:cNvGrpSpPr/>
          <p:nvPr/>
        </p:nvGrpSpPr>
        <p:grpSpPr>
          <a:xfrm>
            <a:off x="457200" y="1047877"/>
            <a:ext cx="8410800" cy="3787245"/>
            <a:chOff x="0" y="17827"/>
            <a:chExt cx="8410800" cy="3787245"/>
          </a:xfrm>
        </p:grpSpPr>
        <p:sp>
          <p:nvSpPr>
            <p:cNvPr id="762" name="Google Shape;762;p24"/>
            <p:cNvSpPr/>
            <p:nvPr/>
          </p:nvSpPr>
          <p:spPr>
            <a:xfrm>
              <a:off x="0" y="17827"/>
              <a:ext cx="8410800" cy="514800"/>
            </a:xfrm>
            <a:prstGeom prst="roundRect">
              <a:avLst>
                <a:gd fmla="val 16667" name="adj"/>
              </a:avLst>
            </a:prstGeom>
            <a:solidFill>
              <a:srgbClr val="5ECBEE"/>
            </a:solidFill>
            <a:ln cap="rnd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3" name="Google Shape;763;p24"/>
            <p:cNvSpPr txBox="1"/>
            <p:nvPr/>
          </p:nvSpPr>
          <p:spPr>
            <a:xfrm>
              <a:off x="25130" y="42957"/>
              <a:ext cx="8360540" cy="46454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3800" lIns="83800" spcFirstLastPara="1" rIns="83800" wrap="square" tIns="838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200"/>
                <a:buFont typeface="Arial"/>
                <a:buNone/>
              </a:pPr>
              <a:r>
                <a:rPr b="1" i="0" lang="en-US" sz="22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Cash controls – </a:t>
              </a:r>
              <a:endParaRPr b="0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4" name="Google Shape;764;p24"/>
            <p:cNvSpPr/>
            <p:nvPr/>
          </p:nvSpPr>
          <p:spPr>
            <a:xfrm>
              <a:off x="0" y="532627"/>
              <a:ext cx="8410800" cy="5123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5" name="Google Shape;765;p24"/>
            <p:cNvSpPr txBox="1"/>
            <p:nvPr/>
          </p:nvSpPr>
          <p:spPr>
            <a:xfrm>
              <a:off x="0" y="532627"/>
              <a:ext cx="8410800" cy="5123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27925" lIns="267025" spcFirstLastPara="1" rIns="156450" wrap="square" tIns="27925">
              <a:noAutofit/>
            </a:bodyPr>
            <a:lstStyle/>
            <a:p>
              <a:pPr indent="-171450" lvl="1" marL="17145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700"/>
                <a:buFont typeface="Arial"/>
                <a:buChar char="•"/>
              </a:pPr>
              <a:r>
                <a:rPr b="0" i="0" lang="en-US" sz="17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refers to establishing and maintaining an adequate system of internal controls in order to safeguard cash and investments.</a:t>
              </a:r>
              <a:endParaRPr/>
            </a:p>
          </p:txBody>
        </p:sp>
        <p:sp>
          <p:nvSpPr>
            <p:cNvPr id="766" name="Google Shape;766;p24"/>
            <p:cNvSpPr/>
            <p:nvPr/>
          </p:nvSpPr>
          <p:spPr>
            <a:xfrm>
              <a:off x="0" y="1044952"/>
              <a:ext cx="8410800" cy="514800"/>
            </a:xfrm>
            <a:prstGeom prst="roundRect">
              <a:avLst>
                <a:gd fmla="val 16667" name="adj"/>
              </a:avLst>
            </a:prstGeom>
            <a:solidFill>
              <a:srgbClr val="5ECBEE"/>
            </a:solidFill>
            <a:ln cap="rnd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7" name="Google Shape;767;p24"/>
            <p:cNvSpPr txBox="1"/>
            <p:nvPr/>
          </p:nvSpPr>
          <p:spPr>
            <a:xfrm>
              <a:off x="25130" y="1070082"/>
              <a:ext cx="8360540" cy="46454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3800" lIns="83800" spcFirstLastPara="1" rIns="83800" wrap="square" tIns="838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200"/>
                <a:buFont typeface="Arial"/>
                <a:buNone/>
              </a:pPr>
              <a:r>
                <a:rPr b="1" i="0" lang="en-US" sz="22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Capital assets </a:t>
              </a:r>
              <a:endParaRPr b="0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8" name="Google Shape;768;p24"/>
            <p:cNvSpPr/>
            <p:nvPr/>
          </p:nvSpPr>
          <p:spPr>
            <a:xfrm>
              <a:off x="0" y="1559752"/>
              <a:ext cx="8410800" cy="7514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9" name="Google Shape;769;p24"/>
            <p:cNvSpPr txBox="1"/>
            <p:nvPr/>
          </p:nvSpPr>
          <p:spPr>
            <a:xfrm>
              <a:off x="0" y="1559752"/>
              <a:ext cx="8410800" cy="7514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27925" lIns="267025" spcFirstLastPara="1" rIns="156450" wrap="square" tIns="27925">
              <a:noAutofit/>
            </a:bodyPr>
            <a:lstStyle/>
            <a:p>
              <a:pPr indent="-171450" lvl="1" marL="17145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700"/>
                <a:buFont typeface="Arial"/>
                <a:buChar char="•"/>
              </a:pPr>
              <a:r>
                <a:rPr b="0" i="0" lang="en-US" sz="17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should be marked or tagged to indicate ownership by the charter school, all acquisitions should be recorded, and a physical inventory should be conducted annually.</a:t>
              </a:r>
              <a:endParaRPr/>
            </a:p>
          </p:txBody>
        </p:sp>
        <p:sp>
          <p:nvSpPr>
            <p:cNvPr id="770" name="Google Shape;770;p24"/>
            <p:cNvSpPr/>
            <p:nvPr/>
          </p:nvSpPr>
          <p:spPr>
            <a:xfrm>
              <a:off x="0" y="2311162"/>
              <a:ext cx="8410800" cy="514800"/>
            </a:xfrm>
            <a:prstGeom prst="roundRect">
              <a:avLst>
                <a:gd fmla="val 16667" name="adj"/>
              </a:avLst>
            </a:prstGeom>
            <a:solidFill>
              <a:srgbClr val="5ECBEE"/>
            </a:solidFill>
            <a:ln cap="rnd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1" name="Google Shape;771;p24"/>
            <p:cNvSpPr txBox="1"/>
            <p:nvPr/>
          </p:nvSpPr>
          <p:spPr>
            <a:xfrm>
              <a:off x="25130" y="2336292"/>
              <a:ext cx="8360540" cy="46454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3800" lIns="83800" spcFirstLastPara="1" rIns="83800" wrap="square" tIns="838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200"/>
                <a:buFont typeface="Arial"/>
                <a:buNone/>
              </a:pPr>
              <a:r>
                <a:rPr b="1" i="0" lang="en-US" sz="22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Payroll and personnel administration – </a:t>
              </a:r>
              <a:endParaRPr b="0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2" name="Google Shape;772;p24"/>
            <p:cNvSpPr/>
            <p:nvPr/>
          </p:nvSpPr>
          <p:spPr>
            <a:xfrm>
              <a:off x="0" y="2825962"/>
              <a:ext cx="8410800" cy="9791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3" name="Google Shape;773;p24"/>
            <p:cNvSpPr txBox="1"/>
            <p:nvPr/>
          </p:nvSpPr>
          <p:spPr>
            <a:xfrm>
              <a:off x="0" y="2825962"/>
              <a:ext cx="8410800" cy="9791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27925" lIns="267025" spcFirstLastPara="1" rIns="156450" wrap="square" tIns="27925">
              <a:noAutofit/>
            </a:bodyPr>
            <a:lstStyle/>
            <a:p>
              <a:pPr indent="-171450" lvl="1" marL="17145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700"/>
                <a:buFont typeface="Arial"/>
                <a:buChar char="•"/>
              </a:pPr>
              <a:r>
                <a:rPr b="0" i="0" lang="en-US" sz="17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Responsible payroll management is extremely important because failure to pay employee income taxes, federal social security, retirement benefits, or wages and salaries may result in a finding that the school is in a state of financial emergency.</a:t>
              </a:r>
              <a:endParaRPr/>
            </a:p>
          </p:txBody>
        </p:sp>
      </p:grp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777" name="Shape 7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8" name="Google Shape;778;p25"/>
          <p:cNvGrpSpPr/>
          <p:nvPr/>
        </p:nvGrpSpPr>
        <p:grpSpPr>
          <a:xfrm>
            <a:off x="0" y="-6350"/>
            <a:ext cx="9144001" cy="5149850"/>
            <a:chOff x="0" y="-8467"/>
            <a:chExt cx="12192000" cy="6866467"/>
          </a:xfrm>
        </p:grpSpPr>
        <p:cxnSp>
          <p:nvCxnSpPr>
            <p:cNvPr id="779" name="Google Shape;779;p25"/>
            <p:cNvCxnSpPr/>
            <p:nvPr/>
          </p:nvCxnSpPr>
          <p:spPr>
            <a:xfrm>
              <a:off x="9371012" y="0"/>
              <a:ext cx="1219200" cy="6858000"/>
            </a:xfrm>
            <a:prstGeom prst="straightConnector1">
              <a:avLst/>
            </a:prstGeom>
            <a:noFill/>
            <a:ln cap="flat" cmpd="sng" w="9525">
              <a:solidFill>
                <a:schemeClr val="accent1">
                  <a:alpha val="69803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780" name="Google Shape;780;p25"/>
            <p:cNvCxnSpPr/>
            <p:nvPr/>
          </p:nvCxnSpPr>
          <p:spPr>
            <a:xfrm flipH="1">
              <a:off x="7425267" y="3681413"/>
              <a:ext cx="4763558" cy="3176587"/>
            </a:xfrm>
            <a:prstGeom prst="straightConnector1">
              <a:avLst/>
            </a:prstGeom>
            <a:noFill/>
            <a:ln cap="flat" cmpd="sng" w="9525">
              <a:solidFill>
                <a:schemeClr val="accent1">
                  <a:alpha val="69803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781" name="Google Shape;781;p25"/>
            <p:cNvSpPr/>
            <p:nvPr/>
          </p:nvSpPr>
          <p:spPr>
            <a:xfrm>
              <a:off x="9181476" y="-8467"/>
              <a:ext cx="3007349" cy="6866467"/>
            </a:xfrm>
            <a:custGeom>
              <a:rect b="b" l="l" r="r" t="t"/>
              <a:pathLst>
                <a:path extrusionOk="0" h="6866467" w="3007349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5686"/>
              </a:schemeClr>
            </a:solidFill>
            <a:ln>
              <a:noFill/>
            </a:ln>
          </p:spPr>
        </p:sp>
        <p:sp>
          <p:nvSpPr>
            <p:cNvPr id="782" name="Google Shape;782;p25"/>
            <p:cNvSpPr/>
            <p:nvPr/>
          </p:nvSpPr>
          <p:spPr>
            <a:xfrm>
              <a:off x="9603442" y="-8467"/>
              <a:ext cx="2588558" cy="6866467"/>
            </a:xfrm>
            <a:custGeom>
              <a:rect b="b" l="l" r="r" t="t"/>
              <a:pathLst>
                <a:path extrusionOk="0" h="6866467" w="2573311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</p:sp>
        <p:sp>
          <p:nvSpPr>
            <p:cNvPr id="783" name="Google Shape;783;p25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fmla="val 100000" name="adj"/>
              </a:avLst>
            </a:prstGeom>
            <a:solidFill>
              <a:srgbClr val="16B0E3">
                <a:alpha val="65882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4" name="Google Shape;784;p25"/>
            <p:cNvSpPr/>
            <p:nvPr/>
          </p:nvSpPr>
          <p:spPr>
            <a:xfrm>
              <a:off x="9334500" y="-8467"/>
              <a:ext cx="2854326" cy="6866467"/>
            </a:xfrm>
            <a:custGeom>
              <a:rect b="b" l="l" r="r" t="t"/>
              <a:pathLst>
                <a:path extrusionOk="0" h="6866467" w="2858013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6B0E3">
                <a:alpha val="49803"/>
              </a:srgbClr>
            </a:solidFill>
            <a:ln>
              <a:noFill/>
            </a:ln>
          </p:spPr>
        </p:sp>
        <p:sp>
          <p:nvSpPr>
            <p:cNvPr id="785" name="Google Shape;785;p25"/>
            <p:cNvSpPr/>
            <p:nvPr/>
          </p:nvSpPr>
          <p:spPr>
            <a:xfrm>
              <a:off x="10898730" y="-8467"/>
              <a:ext cx="1290094" cy="6866467"/>
            </a:xfrm>
            <a:custGeom>
              <a:rect b="b" l="l" r="r" t="t"/>
              <a:pathLst>
                <a:path extrusionOk="0" h="6858000" w="1290094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69803"/>
              </a:schemeClr>
            </a:solidFill>
            <a:ln>
              <a:noFill/>
            </a:ln>
          </p:spPr>
        </p:sp>
        <p:sp>
          <p:nvSpPr>
            <p:cNvPr id="786" name="Google Shape;786;p25"/>
            <p:cNvSpPr/>
            <p:nvPr/>
          </p:nvSpPr>
          <p:spPr>
            <a:xfrm>
              <a:off x="10938999" y="-8467"/>
              <a:ext cx="1249825" cy="6866467"/>
            </a:xfrm>
            <a:custGeom>
              <a:rect b="b" l="l" r="r" t="t"/>
              <a:pathLst>
                <a:path extrusionOk="0" h="6858000" w="1249825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26292">
                <a:alpha val="80000"/>
              </a:srgbClr>
            </a:solidFill>
            <a:ln>
              <a:noFill/>
            </a:ln>
          </p:spPr>
        </p:sp>
        <p:sp>
          <p:nvSpPr>
            <p:cNvPr id="787" name="Google Shape;787;p25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fmla="val 100000" name="adj"/>
              </a:avLst>
            </a:prstGeom>
            <a:solidFill>
              <a:srgbClr val="16B0E3">
                <a:alpha val="65882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8" name="Google Shape;788;p25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fmla="val 0" name="adj"/>
              </a:avLst>
            </a:prstGeom>
            <a:solidFill>
              <a:schemeClr val="accent1">
                <a:alpha val="69803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89" name="Google Shape;789;p25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0" name="Google Shape;790;p25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91" name="Google Shape;791;p25"/>
          <p:cNvCxnSpPr/>
          <p:nvPr/>
        </p:nvCxnSpPr>
        <p:spPr>
          <a:xfrm>
            <a:off x="2965032" y="0"/>
            <a:ext cx="914400" cy="5143500"/>
          </a:xfrm>
          <a:prstGeom prst="straightConnector1">
            <a:avLst/>
          </a:prstGeom>
          <a:noFill/>
          <a:ln cap="flat" cmpd="sng" w="9525">
            <a:solidFill>
              <a:srgbClr val="16B0E3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792" name="Google Shape;792;p25"/>
          <p:cNvCxnSpPr/>
          <p:nvPr/>
        </p:nvCxnSpPr>
        <p:spPr>
          <a:xfrm flipH="1">
            <a:off x="1599781" y="2761059"/>
            <a:ext cx="3572669" cy="2382441"/>
          </a:xfrm>
          <a:prstGeom prst="straightConnector1">
            <a:avLst/>
          </a:prstGeom>
          <a:noFill/>
          <a:ln cap="flat" cmpd="sng" w="9525">
            <a:solidFill>
              <a:srgbClr val="FEFEFE">
                <a:alpha val="80000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793" name="Google Shape;793;p25"/>
          <p:cNvSpPr/>
          <p:nvPr/>
        </p:nvSpPr>
        <p:spPr>
          <a:xfrm>
            <a:off x="2493473" y="-6350"/>
            <a:ext cx="2255512" cy="5149850"/>
          </a:xfrm>
          <a:custGeom>
            <a:rect b="b" l="l" r="r" t="t"/>
            <a:pathLst>
              <a:path extrusionOk="0" h="6866467" w="3007349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29803"/>
            </a:schemeClr>
          </a:solidFill>
          <a:ln>
            <a:noFill/>
          </a:ln>
        </p:spPr>
      </p:sp>
      <p:sp>
        <p:nvSpPr>
          <p:cNvPr id="794" name="Google Shape;794;p25"/>
          <p:cNvSpPr/>
          <p:nvPr/>
        </p:nvSpPr>
        <p:spPr>
          <a:xfrm>
            <a:off x="2809947" y="-6350"/>
            <a:ext cx="1941419" cy="5149850"/>
          </a:xfrm>
          <a:custGeom>
            <a:rect b="b" l="l" r="r" t="t"/>
            <a:pathLst>
              <a:path extrusionOk="0" h="6866467" w="2573311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</p:spPr>
      </p:sp>
      <p:sp>
        <p:nvSpPr>
          <p:cNvPr id="795" name="Google Shape;795;p25"/>
          <p:cNvSpPr/>
          <p:nvPr/>
        </p:nvSpPr>
        <p:spPr>
          <a:xfrm>
            <a:off x="2306616" y="2286000"/>
            <a:ext cx="2444750" cy="2857500"/>
          </a:xfrm>
          <a:prstGeom prst="triangle">
            <a:avLst>
              <a:gd fmla="val 100000" name="adj"/>
            </a:avLst>
          </a:prstGeom>
          <a:solidFill>
            <a:schemeClr val="accent2">
              <a:alpha val="71764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6" name="Google Shape;796;p25"/>
          <p:cNvSpPr/>
          <p:nvPr/>
        </p:nvSpPr>
        <p:spPr>
          <a:xfrm>
            <a:off x="2608241" y="-6350"/>
            <a:ext cx="2140744" cy="5149850"/>
          </a:xfrm>
          <a:custGeom>
            <a:rect b="b" l="l" r="r" t="t"/>
            <a:pathLst>
              <a:path extrusionOk="0" h="6866467" w="2858013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rgbClr val="226292">
              <a:alpha val="69803"/>
            </a:srgbClr>
          </a:solidFill>
          <a:ln>
            <a:noFill/>
          </a:ln>
        </p:spPr>
      </p:sp>
      <p:sp>
        <p:nvSpPr>
          <p:cNvPr id="797" name="Google Shape;797;p25"/>
          <p:cNvSpPr/>
          <p:nvPr/>
        </p:nvSpPr>
        <p:spPr>
          <a:xfrm>
            <a:off x="3386115" y="2692400"/>
            <a:ext cx="1362870" cy="2451100"/>
          </a:xfrm>
          <a:prstGeom prst="triangle">
            <a:avLst>
              <a:gd fmla="val 100000" name="adj"/>
            </a:avLst>
          </a:prstGeom>
          <a:solidFill>
            <a:schemeClr val="accent1">
              <a:alpha val="8000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8" name="Google Shape;798;p25"/>
          <p:cNvSpPr/>
          <p:nvPr/>
        </p:nvSpPr>
        <p:spPr>
          <a:xfrm>
            <a:off x="3811615" y="-6350"/>
            <a:ext cx="5332385" cy="5149850"/>
          </a:xfrm>
          <a:custGeom>
            <a:rect b="b" l="l" r="r" t="t"/>
            <a:pathLst>
              <a:path extrusionOk="0" h="6866467" w="7109846">
                <a:moveTo>
                  <a:pt x="0" y="0"/>
                </a:moveTo>
                <a:lnTo>
                  <a:pt x="1249825" y="0"/>
                </a:lnTo>
                <a:lnTo>
                  <a:pt x="1249825" y="8467"/>
                </a:lnTo>
                <a:lnTo>
                  <a:pt x="7109846" y="8467"/>
                </a:lnTo>
                <a:lnTo>
                  <a:pt x="7109846" y="6866467"/>
                </a:lnTo>
                <a:lnTo>
                  <a:pt x="1249825" y="6866467"/>
                </a:lnTo>
                <a:lnTo>
                  <a:pt x="1109382" y="6866467"/>
                </a:lnTo>
                <a:close/>
              </a:path>
            </a:pathLst>
          </a:custGeom>
          <a:solidFill>
            <a:srgbClr val="16B0E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9" name="Google Shape;799;p25"/>
          <p:cNvSpPr txBox="1"/>
          <p:nvPr>
            <p:ph type="title"/>
          </p:nvPr>
        </p:nvSpPr>
        <p:spPr>
          <a:xfrm>
            <a:off x="508000" y="457199"/>
            <a:ext cx="2882531" cy="4159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3600"/>
              <a:buFont typeface="Trebuchet MS"/>
              <a:buNone/>
            </a:pPr>
            <a:r>
              <a:rPr lang="en-US" sz="3600">
                <a:solidFill>
                  <a:srgbClr val="FEFEFE"/>
                </a:solidFill>
              </a:rPr>
              <a:t>School’s Website – Required Posting</a:t>
            </a:r>
            <a:endParaRPr/>
          </a:p>
        </p:txBody>
      </p:sp>
      <p:sp>
        <p:nvSpPr>
          <p:cNvPr id="800" name="Google Shape;800;p25"/>
          <p:cNvSpPr txBox="1"/>
          <p:nvPr>
            <p:ph idx="1" type="body"/>
          </p:nvPr>
        </p:nvSpPr>
        <p:spPr>
          <a:xfrm>
            <a:off x="4587063" y="457200"/>
            <a:ext cx="4133472" cy="4159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330200" lvl="1" marL="914400" rtl="0" algn="l">
              <a:spcBef>
                <a:spcPts val="1000"/>
              </a:spcBef>
              <a:spcAft>
                <a:spcPts val="0"/>
              </a:spcAft>
              <a:buSzPts val="960"/>
              <a:buFont typeface="Noto Sans Symbols"/>
              <a:buChar char="►"/>
            </a:pPr>
            <a:r>
              <a:rPr lang="en-US">
                <a:solidFill>
                  <a:srgbClr val="FFFFFF"/>
                </a:solidFill>
              </a:rPr>
              <a:t>Name/Contact for representative to facilitate parental involvement</a:t>
            </a:r>
            <a:endParaRPr/>
          </a:p>
          <a:p>
            <a:pPr indent="-330200" lvl="1" marL="914400" rtl="0" algn="l">
              <a:spcBef>
                <a:spcPts val="1000"/>
              </a:spcBef>
              <a:spcAft>
                <a:spcPts val="0"/>
              </a:spcAft>
              <a:buSzPts val="960"/>
              <a:buFont typeface="Noto Sans Symbols"/>
              <a:buChar char="►"/>
            </a:pPr>
            <a:r>
              <a:rPr lang="en-US">
                <a:solidFill>
                  <a:srgbClr val="FFFFFF"/>
                </a:solidFill>
              </a:rPr>
              <a:t>Names of governing board members</a:t>
            </a:r>
            <a:endParaRPr/>
          </a:p>
          <a:p>
            <a:pPr indent="-330200" lvl="1" marL="914400" rtl="0" algn="l">
              <a:spcBef>
                <a:spcPts val="1000"/>
              </a:spcBef>
              <a:spcAft>
                <a:spcPts val="0"/>
              </a:spcAft>
              <a:buSzPts val="960"/>
              <a:buFont typeface="Noto Sans Symbols"/>
              <a:buChar char="►"/>
            </a:pPr>
            <a:r>
              <a:rPr lang="en-US">
                <a:solidFill>
                  <a:srgbClr val="FFFFFF"/>
                </a:solidFill>
              </a:rPr>
              <a:t>Annual Budget</a:t>
            </a:r>
            <a:endParaRPr/>
          </a:p>
          <a:p>
            <a:pPr indent="-330200" lvl="1" marL="914400" rtl="0" algn="l">
              <a:spcBef>
                <a:spcPts val="1000"/>
              </a:spcBef>
              <a:spcAft>
                <a:spcPts val="0"/>
              </a:spcAft>
              <a:buSzPts val="960"/>
              <a:buFont typeface="Noto Sans Symbols"/>
              <a:buChar char="►"/>
            </a:pPr>
            <a:r>
              <a:rPr lang="en-US">
                <a:solidFill>
                  <a:srgbClr val="FFFFFF"/>
                </a:solidFill>
              </a:rPr>
              <a:t>Programs offered at the school</a:t>
            </a:r>
            <a:endParaRPr/>
          </a:p>
          <a:p>
            <a:pPr indent="-330200" lvl="1" marL="914400" rtl="0" algn="l">
              <a:spcBef>
                <a:spcPts val="1000"/>
              </a:spcBef>
              <a:spcAft>
                <a:spcPts val="0"/>
              </a:spcAft>
              <a:buSzPts val="960"/>
              <a:buFont typeface="Noto Sans Symbols"/>
              <a:buChar char="►"/>
            </a:pPr>
            <a:r>
              <a:rPr lang="en-US">
                <a:solidFill>
                  <a:srgbClr val="FFFFFF"/>
                </a:solidFill>
              </a:rPr>
              <a:t>Any EMO/CMO associated with the school</a:t>
            </a:r>
            <a:endParaRPr/>
          </a:p>
          <a:p>
            <a:pPr indent="-330200" lvl="1" marL="914400" rtl="0" algn="l">
              <a:spcBef>
                <a:spcPts val="1000"/>
              </a:spcBef>
              <a:spcAft>
                <a:spcPts val="0"/>
              </a:spcAft>
              <a:buSzPts val="960"/>
              <a:buFont typeface="Noto Sans Symbols"/>
              <a:buChar char="►"/>
            </a:pPr>
            <a:r>
              <a:rPr lang="en-US">
                <a:solidFill>
                  <a:srgbClr val="FFFFFF"/>
                </a:solidFill>
              </a:rPr>
              <a:t>Board Meeting Minutes posted quarterly</a:t>
            </a:r>
            <a:endParaRPr/>
          </a:p>
          <a:p>
            <a:pPr indent="-330200" lvl="1" marL="914400" rtl="0" algn="l">
              <a:spcBef>
                <a:spcPts val="1000"/>
              </a:spcBef>
              <a:spcAft>
                <a:spcPts val="0"/>
              </a:spcAft>
              <a:buSzPts val="960"/>
              <a:buFont typeface="Noto Sans Symbols"/>
              <a:buChar char="►"/>
            </a:pPr>
            <a:r>
              <a:rPr lang="en-US">
                <a:solidFill>
                  <a:srgbClr val="FFFFFF"/>
                </a:solidFill>
              </a:rPr>
              <a:t>Fortify FL</a:t>
            </a:r>
            <a:endParaRPr/>
          </a:p>
          <a:p>
            <a:pPr indent="-330200" lvl="1" marL="914400" rtl="0" algn="l">
              <a:spcBef>
                <a:spcPts val="1000"/>
              </a:spcBef>
              <a:spcAft>
                <a:spcPts val="0"/>
              </a:spcAft>
              <a:buSzPts val="960"/>
              <a:buFont typeface="Noto Sans Symbols"/>
              <a:buChar char="►"/>
            </a:pPr>
            <a:r>
              <a:rPr lang="en-US">
                <a:solidFill>
                  <a:srgbClr val="FFFFFF"/>
                </a:solidFill>
              </a:rPr>
              <a:t>Academic Performance</a:t>
            </a:r>
            <a:endParaRPr/>
          </a:p>
          <a:p>
            <a:pPr indent="-330200" lvl="1" marL="914400" rtl="0" algn="l">
              <a:spcBef>
                <a:spcPts val="1000"/>
              </a:spcBef>
              <a:spcAft>
                <a:spcPts val="0"/>
              </a:spcAft>
              <a:buSzPts val="960"/>
              <a:buFont typeface="Noto Sans Symbols"/>
              <a:buChar char="►"/>
            </a:pPr>
            <a:r>
              <a:rPr lang="en-US">
                <a:solidFill>
                  <a:srgbClr val="FFFFFF"/>
                </a:solidFill>
              </a:rPr>
              <a:t>Annual Audit</a:t>
            </a:r>
            <a:endParaRPr/>
          </a:p>
          <a:p>
            <a:pPr indent="-330200" lvl="1" marL="914400" rtl="0" algn="l">
              <a:spcBef>
                <a:spcPts val="1000"/>
              </a:spcBef>
              <a:spcAft>
                <a:spcPts val="0"/>
              </a:spcAft>
              <a:buSzPts val="960"/>
              <a:buFont typeface="Noto Sans Symbols"/>
              <a:buChar char="►"/>
            </a:pPr>
            <a:r>
              <a:rPr lang="en-US">
                <a:solidFill>
                  <a:srgbClr val="FFFFFF"/>
                </a:solidFill>
              </a:rPr>
              <a:t>School Grade</a:t>
            </a:r>
            <a:endParaRPr/>
          </a:p>
          <a:p>
            <a:pPr indent="-269240" lvl="1" marL="914400" rtl="0" algn="l">
              <a:spcBef>
                <a:spcPts val="1000"/>
              </a:spcBef>
              <a:spcAft>
                <a:spcPts val="0"/>
              </a:spcAft>
              <a:buSzPts val="960"/>
              <a:buFont typeface="Noto Sans Symbols"/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804" name="Shape 8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5" name="Google Shape;805;p26"/>
          <p:cNvGrpSpPr/>
          <p:nvPr/>
        </p:nvGrpSpPr>
        <p:grpSpPr>
          <a:xfrm>
            <a:off x="0" y="-6350"/>
            <a:ext cx="9144001" cy="5149850"/>
            <a:chOff x="0" y="-8467"/>
            <a:chExt cx="12192000" cy="6866467"/>
          </a:xfrm>
        </p:grpSpPr>
        <p:cxnSp>
          <p:nvCxnSpPr>
            <p:cNvPr id="806" name="Google Shape;806;p26"/>
            <p:cNvCxnSpPr/>
            <p:nvPr/>
          </p:nvCxnSpPr>
          <p:spPr>
            <a:xfrm>
              <a:off x="9371012" y="0"/>
              <a:ext cx="1219200" cy="6858000"/>
            </a:xfrm>
            <a:prstGeom prst="straightConnector1">
              <a:avLst/>
            </a:prstGeom>
            <a:noFill/>
            <a:ln cap="flat" cmpd="sng" w="9525">
              <a:solidFill>
                <a:schemeClr val="accent1">
                  <a:alpha val="69803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807" name="Google Shape;807;p26"/>
            <p:cNvCxnSpPr/>
            <p:nvPr/>
          </p:nvCxnSpPr>
          <p:spPr>
            <a:xfrm flipH="1">
              <a:off x="7425267" y="3681413"/>
              <a:ext cx="4763558" cy="3176587"/>
            </a:xfrm>
            <a:prstGeom prst="straightConnector1">
              <a:avLst/>
            </a:prstGeom>
            <a:noFill/>
            <a:ln cap="flat" cmpd="sng" w="9525">
              <a:solidFill>
                <a:schemeClr val="accent1">
                  <a:alpha val="69803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808" name="Google Shape;808;p26"/>
            <p:cNvSpPr/>
            <p:nvPr/>
          </p:nvSpPr>
          <p:spPr>
            <a:xfrm>
              <a:off x="9181476" y="-8467"/>
              <a:ext cx="3007349" cy="6866467"/>
            </a:xfrm>
            <a:custGeom>
              <a:rect b="b" l="l" r="r" t="t"/>
              <a:pathLst>
                <a:path extrusionOk="0" h="6866467" w="3007349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5686"/>
              </a:schemeClr>
            </a:solidFill>
            <a:ln>
              <a:noFill/>
            </a:ln>
          </p:spPr>
        </p:sp>
        <p:sp>
          <p:nvSpPr>
            <p:cNvPr id="809" name="Google Shape;809;p26"/>
            <p:cNvSpPr/>
            <p:nvPr/>
          </p:nvSpPr>
          <p:spPr>
            <a:xfrm>
              <a:off x="9603442" y="-8467"/>
              <a:ext cx="2588558" cy="6866467"/>
            </a:xfrm>
            <a:custGeom>
              <a:rect b="b" l="l" r="r" t="t"/>
              <a:pathLst>
                <a:path extrusionOk="0" h="6866467" w="2573311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</p:sp>
        <p:sp>
          <p:nvSpPr>
            <p:cNvPr id="810" name="Google Shape;810;p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fmla="val 100000" name="adj"/>
              </a:avLst>
            </a:prstGeom>
            <a:solidFill>
              <a:srgbClr val="16B0E3">
                <a:alpha val="65882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1" name="Google Shape;811;p26"/>
            <p:cNvSpPr/>
            <p:nvPr/>
          </p:nvSpPr>
          <p:spPr>
            <a:xfrm>
              <a:off x="9334500" y="-8467"/>
              <a:ext cx="2854326" cy="6866467"/>
            </a:xfrm>
            <a:custGeom>
              <a:rect b="b" l="l" r="r" t="t"/>
              <a:pathLst>
                <a:path extrusionOk="0" h="6866467" w="2858013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6B0E3">
                <a:alpha val="49803"/>
              </a:srgbClr>
            </a:solidFill>
            <a:ln>
              <a:noFill/>
            </a:ln>
          </p:spPr>
        </p:sp>
        <p:sp>
          <p:nvSpPr>
            <p:cNvPr id="812" name="Google Shape;812;p26"/>
            <p:cNvSpPr/>
            <p:nvPr/>
          </p:nvSpPr>
          <p:spPr>
            <a:xfrm>
              <a:off x="10898730" y="-8467"/>
              <a:ext cx="1290094" cy="6866467"/>
            </a:xfrm>
            <a:custGeom>
              <a:rect b="b" l="l" r="r" t="t"/>
              <a:pathLst>
                <a:path extrusionOk="0" h="6858000" w="1290094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69803"/>
              </a:schemeClr>
            </a:solidFill>
            <a:ln>
              <a:noFill/>
            </a:ln>
          </p:spPr>
        </p:sp>
        <p:sp>
          <p:nvSpPr>
            <p:cNvPr id="813" name="Google Shape;813;p26"/>
            <p:cNvSpPr/>
            <p:nvPr/>
          </p:nvSpPr>
          <p:spPr>
            <a:xfrm>
              <a:off x="10938999" y="-8467"/>
              <a:ext cx="1249825" cy="6866467"/>
            </a:xfrm>
            <a:custGeom>
              <a:rect b="b" l="l" r="r" t="t"/>
              <a:pathLst>
                <a:path extrusionOk="0" h="6858000" w="1249825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26292">
                <a:alpha val="80000"/>
              </a:srgbClr>
            </a:solidFill>
            <a:ln>
              <a:noFill/>
            </a:ln>
          </p:spPr>
        </p:sp>
        <p:sp>
          <p:nvSpPr>
            <p:cNvPr id="814" name="Google Shape;814;p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fmla="val 100000" name="adj"/>
              </a:avLst>
            </a:prstGeom>
            <a:solidFill>
              <a:srgbClr val="16B0E3">
                <a:alpha val="65882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5" name="Google Shape;815;p26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fmla="val 0" name="adj"/>
              </a:avLst>
            </a:prstGeom>
            <a:solidFill>
              <a:schemeClr val="accent1">
                <a:alpha val="69803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16" name="Google Shape;816;p26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7" name="Google Shape;817;p26"/>
          <p:cNvSpPr txBox="1"/>
          <p:nvPr>
            <p:ph type="title"/>
          </p:nvPr>
        </p:nvSpPr>
        <p:spPr>
          <a:xfrm>
            <a:off x="1000126" y="457200"/>
            <a:ext cx="6447501" cy="9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r>
              <a:rPr lang="en-US" sz="3100"/>
              <a:t>Board Policy - Basic Things To Remember</a:t>
            </a:r>
            <a:endParaRPr/>
          </a:p>
        </p:txBody>
      </p:sp>
      <p:sp>
        <p:nvSpPr>
          <p:cNvPr id="818" name="Google Shape;818;p26"/>
          <p:cNvSpPr/>
          <p:nvPr/>
        </p:nvSpPr>
        <p:spPr>
          <a:xfrm flipH="1" rot="10800000">
            <a:off x="0" y="0"/>
            <a:ext cx="336549" cy="2133600"/>
          </a:xfrm>
          <a:prstGeom prst="triangle">
            <a:avLst>
              <a:gd fmla="val 0" name="adj"/>
            </a:avLst>
          </a:prstGeom>
          <a:solidFill>
            <a:schemeClr val="accent1">
              <a:alpha val="84705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9" name="Google Shape;819;p26"/>
          <p:cNvSpPr/>
          <p:nvPr/>
        </p:nvSpPr>
        <p:spPr>
          <a:xfrm>
            <a:off x="5803900" y="2863850"/>
            <a:ext cx="3337719" cy="2279650"/>
          </a:xfrm>
          <a:prstGeom prst="triangle">
            <a:avLst>
              <a:gd fmla="val 10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820" name="Google Shape;820;p26"/>
          <p:cNvCxnSpPr/>
          <p:nvPr/>
        </p:nvCxnSpPr>
        <p:spPr>
          <a:xfrm>
            <a:off x="7600950" y="0"/>
            <a:ext cx="1295400" cy="5143500"/>
          </a:xfrm>
          <a:prstGeom prst="straightConnector1">
            <a:avLst/>
          </a:prstGeom>
          <a:noFill/>
          <a:ln cap="sq" cmpd="sng" w="15875">
            <a:solidFill>
              <a:schemeClr val="accent2"/>
            </a:solidFill>
            <a:prstDash val="solid"/>
            <a:bevel/>
            <a:headEnd len="sm" w="sm" type="none"/>
            <a:tailEnd len="sm" w="sm" type="none"/>
          </a:ln>
        </p:spPr>
      </p:cxnSp>
      <p:cxnSp>
        <p:nvCxnSpPr>
          <p:cNvPr id="821" name="Google Shape;821;p26"/>
          <p:cNvCxnSpPr/>
          <p:nvPr/>
        </p:nvCxnSpPr>
        <p:spPr>
          <a:xfrm flipH="1">
            <a:off x="5568950" y="2761059"/>
            <a:ext cx="3572668" cy="2382441"/>
          </a:xfrm>
          <a:prstGeom prst="straightConnector1">
            <a:avLst/>
          </a:prstGeom>
          <a:noFill/>
          <a:ln cap="flat" cmpd="sng" w="158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822" name="Google Shape;822;p26"/>
          <p:cNvSpPr txBox="1"/>
          <p:nvPr>
            <p:ph idx="1" type="body"/>
          </p:nvPr>
        </p:nvSpPr>
        <p:spPr>
          <a:xfrm>
            <a:off x="1000126" y="1620442"/>
            <a:ext cx="6353174" cy="25719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81000" lvl="0" marL="457200" rtl="0" algn="l">
              <a:spcBef>
                <a:spcPts val="1000"/>
              </a:spcBef>
              <a:spcAft>
                <a:spcPts val="0"/>
              </a:spcAft>
              <a:buSzPts val="1040"/>
              <a:buFont typeface="Noto Sans Symbols"/>
              <a:buChar char="►"/>
            </a:pPr>
            <a:r>
              <a:rPr lang="en-US"/>
              <a:t>All official acts must be taken at a public meeting</a:t>
            </a:r>
            <a:endParaRPr/>
          </a:p>
          <a:p>
            <a:pPr indent="-381000" lvl="0" marL="457200" rtl="0" algn="l">
              <a:spcBef>
                <a:spcPts val="1000"/>
              </a:spcBef>
              <a:spcAft>
                <a:spcPts val="0"/>
              </a:spcAft>
              <a:buSzPts val="1040"/>
              <a:buFont typeface="Noto Sans Symbols"/>
              <a:buChar char="►"/>
            </a:pPr>
            <a:r>
              <a:rPr lang="en-US"/>
              <a:t>No two board members may discuss anything that could potentially come before the Board outside of a public meeting</a:t>
            </a:r>
            <a:endParaRPr/>
          </a:p>
          <a:p>
            <a:pPr indent="-381000" lvl="0" marL="457200" rtl="0" algn="l">
              <a:spcBef>
                <a:spcPts val="1000"/>
              </a:spcBef>
              <a:spcAft>
                <a:spcPts val="0"/>
              </a:spcAft>
              <a:buSzPts val="1040"/>
              <a:buFont typeface="Noto Sans Symbols"/>
              <a:buChar char="►"/>
            </a:pPr>
            <a:r>
              <a:rPr lang="en-US"/>
              <a:t>Unilateral communication is okay, discussion is not</a:t>
            </a:r>
            <a:endParaRPr/>
          </a:p>
          <a:p>
            <a:pPr indent="-381000" lvl="0" marL="457200" rtl="0" algn="l">
              <a:spcBef>
                <a:spcPts val="1000"/>
              </a:spcBef>
              <a:spcAft>
                <a:spcPts val="0"/>
              </a:spcAft>
              <a:buSzPts val="1040"/>
              <a:buFont typeface="Noto Sans Symbols"/>
              <a:buChar char="►"/>
            </a:pPr>
            <a:r>
              <a:rPr lang="en-US"/>
              <a:t>Advisory committees are also subject to the sunshine laws</a:t>
            </a:r>
            <a:endParaRPr/>
          </a:p>
          <a:p>
            <a:pPr indent="-381000" lvl="0" marL="457200" rtl="0" algn="l">
              <a:spcBef>
                <a:spcPts val="1000"/>
              </a:spcBef>
              <a:spcAft>
                <a:spcPts val="0"/>
              </a:spcAft>
              <a:buSzPts val="1040"/>
              <a:buFont typeface="Noto Sans Symbols"/>
              <a:buChar char="►"/>
            </a:pPr>
            <a:r>
              <a:rPr lang="en-US"/>
              <a:t>Cannot use liaisons to circumvent the requirements</a:t>
            </a:r>
            <a:endParaRPr/>
          </a:p>
        </p:txBody>
      </p:sp>
      <p:sp>
        <p:nvSpPr>
          <p:cNvPr id="823" name="Google Shape;823;p26"/>
          <p:cNvSpPr/>
          <p:nvPr/>
        </p:nvSpPr>
        <p:spPr>
          <a:xfrm>
            <a:off x="7819230" y="0"/>
            <a:ext cx="1324770" cy="5143500"/>
          </a:xfrm>
          <a:custGeom>
            <a:rect b="b" l="l" r="r" t="t"/>
            <a:pathLst>
              <a:path extrusionOk="0" h="6866467" w="2858013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827" name="Shape 8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8" name="Google Shape;828;p27"/>
          <p:cNvGrpSpPr/>
          <p:nvPr/>
        </p:nvGrpSpPr>
        <p:grpSpPr>
          <a:xfrm>
            <a:off x="0" y="-6350"/>
            <a:ext cx="9144001" cy="5149850"/>
            <a:chOff x="0" y="-8467"/>
            <a:chExt cx="12192000" cy="6866467"/>
          </a:xfrm>
        </p:grpSpPr>
        <p:cxnSp>
          <p:nvCxnSpPr>
            <p:cNvPr id="829" name="Google Shape;829;p27"/>
            <p:cNvCxnSpPr/>
            <p:nvPr/>
          </p:nvCxnSpPr>
          <p:spPr>
            <a:xfrm>
              <a:off x="9371012" y="0"/>
              <a:ext cx="1219200" cy="6858000"/>
            </a:xfrm>
            <a:prstGeom prst="straightConnector1">
              <a:avLst/>
            </a:prstGeom>
            <a:noFill/>
            <a:ln cap="flat" cmpd="sng" w="9525">
              <a:solidFill>
                <a:schemeClr val="accent1">
                  <a:alpha val="69803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830" name="Google Shape;830;p27"/>
            <p:cNvCxnSpPr/>
            <p:nvPr/>
          </p:nvCxnSpPr>
          <p:spPr>
            <a:xfrm flipH="1">
              <a:off x="7425267" y="3681413"/>
              <a:ext cx="4763558" cy="3176587"/>
            </a:xfrm>
            <a:prstGeom prst="straightConnector1">
              <a:avLst/>
            </a:prstGeom>
            <a:noFill/>
            <a:ln cap="flat" cmpd="sng" w="9525">
              <a:solidFill>
                <a:schemeClr val="accent1">
                  <a:alpha val="69803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831" name="Google Shape;831;p27"/>
            <p:cNvSpPr/>
            <p:nvPr/>
          </p:nvSpPr>
          <p:spPr>
            <a:xfrm>
              <a:off x="9181476" y="-8467"/>
              <a:ext cx="3007349" cy="6866467"/>
            </a:xfrm>
            <a:custGeom>
              <a:rect b="b" l="l" r="r" t="t"/>
              <a:pathLst>
                <a:path extrusionOk="0" h="6866467" w="3007349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5686"/>
              </a:schemeClr>
            </a:solidFill>
            <a:ln>
              <a:noFill/>
            </a:ln>
          </p:spPr>
        </p:sp>
        <p:sp>
          <p:nvSpPr>
            <p:cNvPr id="832" name="Google Shape;832;p27"/>
            <p:cNvSpPr/>
            <p:nvPr/>
          </p:nvSpPr>
          <p:spPr>
            <a:xfrm>
              <a:off x="9603442" y="-8467"/>
              <a:ext cx="2588558" cy="6866467"/>
            </a:xfrm>
            <a:custGeom>
              <a:rect b="b" l="l" r="r" t="t"/>
              <a:pathLst>
                <a:path extrusionOk="0" h="6866467" w="2573311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</p:sp>
        <p:sp>
          <p:nvSpPr>
            <p:cNvPr id="833" name="Google Shape;833;p27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fmla="val 100000" name="adj"/>
              </a:avLst>
            </a:prstGeom>
            <a:solidFill>
              <a:srgbClr val="16B0E3">
                <a:alpha val="65882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4" name="Google Shape;834;p27"/>
            <p:cNvSpPr/>
            <p:nvPr/>
          </p:nvSpPr>
          <p:spPr>
            <a:xfrm>
              <a:off x="9334500" y="-8467"/>
              <a:ext cx="2854326" cy="6866467"/>
            </a:xfrm>
            <a:custGeom>
              <a:rect b="b" l="l" r="r" t="t"/>
              <a:pathLst>
                <a:path extrusionOk="0" h="6866467" w="2858013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6B0E3">
                <a:alpha val="49803"/>
              </a:srgbClr>
            </a:solidFill>
            <a:ln>
              <a:noFill/>
            </a:ln>
          </p:spPr>
        </p:sp>
        <p:sp>
          <p:nvSpPr>
            <p:cNvPr id="835" name="Google Shape;835;p27"/>
            <p:cNvSpPr/>
            <p:nvPr/>
          </p:nvSpPr>
          <p:spPr>
            <a:xfrm>
              <a:off x="10898730" y="-8467"/>
              <a:ext cx="1290094" cy="6866467"/>
            </a:xfrm>
            <a:custGeom>
              <a:rect b="b" l="l" r="r" t="t"/>
              <a:pathLst>
                <a:path extrusionOk="0" h="6858000" w="1290094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69803"/>
              </a:schemeClr>
            </a:solidFill>
            <a:ln>
              <a:noFill/>
            </a:ln>
          </p:spPr>
        </p:sp>
        <p:sp>
          <p:nvSpPr>
            <p:cNvPr id="836" name="Google Shape;836;p27"/>
            <p:cNvSpPr/>
            <p:nvPr/>
          </p:nvSpPr>
          <p:spPr>
            <a:xfrm>
              <a:off x="10938999" y="-8467"/>
              <a:ext cx="1249825" cy="6866467"/>
            </a:xfrm>
            <a:custGeom>
              <a:rect b="b" l="l" r="r" t="t"/>
              <a:pathLst>
                <a:path extrusionOk="0" h="6858000" w="1249825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26292">
                <a:alpha val="80000"/>
              </a:srgbClr>
            </a:solidFill>
            <a:ln>
              <a:noFill/>
            </a:ln>
          </p:spPr>
        </p:sp>
        <p:sp>
          <p:nvSpPr>
            <p:cNvPr id="837" name="Google Shape;837;p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fmla="val 100000" name="adj"/>
              </a:avLst>
            </a:prstGeom>
            <a:solidFill>
              <a:srgbClr val="16B0E3">
                <a:alpha val="65882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8" name="Google Shape;838;p27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fmla="val 0" name="adj"/>
              </a:avLst>
            </a:prstGeom>
            <a:solidFill>
              <a:schemeClr val="accent1">
                <a:alpha val="69803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39" name="Google Shape;839;p27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40" name="Google Shape;840;p27"/>
          <p:cNvGrpSpPr/>
          <p:nvPr/>
        </p:nvGrpSpPr>
        <p:grpSpPr>
          <a:xfrm>
            <a:off x="734303" y="-6350"/>
            <a:ext cx="3575050" cy="5149850"/>
            <a:chOff x="7425267" y="-8467"/>
            <a:chExt cx="4766733" cy="6866467"/>
          </a:xfrm>
        </p:grpSpPr>
        <p:cxnSp>
          <p:nvCxnSpPr>
            <p:cNvPr id="841" name="Google Shape;841;p27"/>
            <p:cNvCxnSpPr/>
            <p:nvPr/>
          </p:nvCxnSpPr>
          <p:spPr>
            <a:xfrm>
              <a:off x="9371012" y="0"/>
              <a:ext cx="1219200" cy="6858000"/>
            </a:xfrm>
            <a:prstGeom prst="straightConnector1">
              <a:avLst/>
            </a:prstGeom>
            <a:noFill/>
            <a:ln cap="flat" cmpd="sng" w="9525">
              <a:solidFill>
                <a:srgbClr val="BFBFBF">
                  <a:alpha val="74901"/>
                </a:srgbClr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842" name="Google Shape;842;p27"/>
            <p:cNvCxnSpPr/>
            <p:nvPr/>
          </p:nvCxnSpPr>
          <p:spPr>
            <a:xfrm flipH="1">
              <a:off x="7425267" y="3681413"/>
              <a:ext cx="4763558" cy="3176587"/>
            </a:xfrm>
            <a:prstGeom prst="straightConnector1">
              <a:avLst/>
            </a:prstGeom>
            <a:noFill/>
            <a:ln cap="flat" cmpd="sng" w="9525">
              <a:solidFill>
                <a:srgbClr val="BFBFBF">
                  <a:alpha val="80000"/>
                </a:srgbClr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843" name="Google Shape;843;p27"/>
            <p:cNvSpPr/>
            <p:nvPr/>
          </p:nvSpPr>
          <p:spPr>
            <a:xfrm>
              <a:off x="9181476" y="-8467"/>
              <a:ext cx="3007349" cy="6866467"/>
            </a:xfrm>
            <a:custGeom>
              <a:rect b="b" l="l" r="r" t="t"/>
              <a:pathLst>
                <a:path extrusionOk="0" h="6866467" w="3007349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29803"/>
              </a:schemeClr>
            </a:solidFill>
            <a:ln>
              <a:noFill/>
            </a:ln>
          </p:spPr>
        </p:sp>
        <p:sp>
          <p:nvSpPr>
            <p:cNvPr id="844" name="Google Shape;844;p27"/>
            <p:cNvSpPr/>
            <p:nvPr/>
          </p:nvSpPr>
          <p:spPr>
            <a:xfrm>
              <a:off x="9603442" y="-8467"/>
              <a:ext cx="2588558" cy="6866467"/>
            </a:xfrm>
            <a:custGeom>
              <a:rect b="b" l="l" r="r" t="t"/>
              <a:pathLst>
                <a:path extrusionOk="0" h="6866467" w="2573311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</p:sp>
        <p:sp>
          <p:nvSpPr>
            <p:cNvPr id="845" name="Google Shape;845;p27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fmla="val 100000" name="adj"/>
              </a:avLst>
            </a:prstGeom>
            <a:solidFill>
              <a:srgbClr val="16B0E3">
                <a:alpha val="71764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6" name="Google Shape;846;p27"/>
            <p:cNvSpPr/>
            <p:nvPr/>
          </p:nvSpPr>
          <p:spPr>
            <a:xfrm>
              <a:off x="9334500" y="-8467"/>
              <a:ext cx="2854326" cy="6866467"/>
            </a:xfrm>
            <a:custGeom>
              <a:rect b="b" l="l" r="r" t="t"/>
              <a:pathLst>
                <a:path extrusionOk="0" h="6866467" w="2858013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6B0E3">
                <a:alpha val="60000"/>
              </a:srgbClr>
            </a:solidFill>
            <a:ln>
              <a:noFill/>
            </a:ln>
          </p:spPr>
        </p:sp>
        <p:sp>
          <p:nvSpPr>
            <p:cNvPr id="847" name="Google Shape;847;p27"/>
            <p:cNvSpPr/>
            <p:nvPr/>
          </p:nvSpPr>
          <p:spPr>
            <a:xfrm>
              <a:off x="10898730" y="-8467"/>
              <a:ext cx="1290094" cy="6866467"/>
            </a:xfrm>
            <a:custGeom>
              <a:rect b="b" l="l" r="r" t="t"/>
              <a:pathLst>
                <a:path extrusionOk="0" h="6858000" w="1290094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rgbClr val="9EDFF5">
                <a:alpha val="69803"/>
              </a:srgbClr>
            </a:solidFill>
            <a:ln>
              <a:noFill/>
            </a:ln>
          </p:spPr>
        </p:sp>
        <p:sp>
          <p:nvSpPr>
            <p:cNvPr id="848" name="Google Shape;848;p27"/>
            <p:cNvSpPr/>
            <p:nvPr/>
          </p:nvSpPr>
          <p:spPr>
            <a:xfrm>
              <a:off x="10938999" y="-8467"/>
              <a:ext cx="1249825" cy="6866467"/>
            </a:xfrm>
            <a:custGeom>
              <a:rect b="b" l="l" r="r" t="t"/>
              <a:pathLst>
                <a:path extrusionOk="0" h="6858000" w="1249825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4705"/>
              </a:schemeClr>
            </a:solidFill>
            <a:ln>
              <a:noFill/>
            </a:ln>
          </p:spPr>
        </p:sp>
        <p:sp>
          <p:nvSpPr>
            <p:cNvPr id="849" name="Google Shape;849;p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fmla="val 100000" name="adj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50" name="Google Shape;850;p27"/>
          <p:cNvSpPr txBox="1"/>
          <p:nvPr>
            <p:ph type="title"/>
          </p:nvPr>
        </p:nvSpPr>
        <p:spPr>
          <a:xfrm>
            <a:off x="489360" y="1036864"/>
            <a:ext cx="2660686" cy="306977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16B0E3"/>
              </a:buClr>
              <a:buSzPts val="3600"/>
              <a:buFont typeface="Trebuchet MS"/>
              <a:buNone/>
            </a:pPr>
            <a:r>
              <a:rPr lang="en-US" sz="3300">
                <a:solidFill>
                  <a:srgbClr val="16B0E3"/>
                </a:solidFill>
              </a:rPr>
              <a:t>Stay Informed</a:t>
            </a:r>
            <a:endParaRPr/>
          </a:p>
        </p:txBody>
      </p:sp>
      <p:sp>
        <p:nvSpPr>
          <p:cNvPr id="851" name="Google Shape;851;p27"/>
          <p:cNvSpPr/>
          <p:nvPr/>
        </p:nvSpPr>
        <p:spPr>
          <a:xfrm>
            <a:off x="4306968" y="0"/>
            <a:ext cx="4837032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52" name="Google Shape;852;p27"/>
          <p:cNvGrpSpPr/>
          <p:nvPr/>
        </p:nvGrpSpPr>
        <p:grpSpPr>
          <a:xfrm>
            <a:off x="3639407" y="1056688"/>
            <a:ext cx="5019610" cy="2920861"/>
            <a:chOff x="0" y="348265"/>
            <a:chExt cx="5019610" cy="2920861"/>
          </a:xfrm>
        </p:grpSpPr>
        <p:sp>
          <p:nvSpPr>
            <p:cNvPr id="853" name="Google Shape;853;p27"/>
            <p:cNvSpPr/>
            <p:nvPr/>
          </p:nvSpPr>
          <p:spPr>
            <a:xfrm>
              <a:off x="0" y="348265"/>
              <a:ext cx="5019610" cy="1421550"/>
            </a:xfrm>
            <a:prstGeom prst="roundRect">
              <a:avLst>
                <a:gd fmla="val 16667" name="adj"/>
              </a:avLst>
            </a:prstGeom>
            <a:gradFill>
              <a:gsLst>
                <a:gs pos="0">
                  <a:srgbClr val="4689C6"/>
                </a:gs>
                <a:gs pos="78000">
                  <a:srgbClr val="2676B1"/>
                </a:gs>
                <a:gs pos="100000">
                  <a:srgbClr val="2676B1"/>
                </a:gs>
              </a:gsLst>
              <a:lin ang="5400000" scaled="0"/>
            </a:gradFill>
            <a:ln>
              <a:noFill/>
            </a:ln>
            <a:effectLst>
              <a:outerShdw blurRad="38100" rotWithShape="0" dir="5400000" dist="254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4" name="Google Shape;854;p27"/>
            <p:cNvSpPr txBox="1"/>
            <p:nvPr/>
          </p:nvSpPr>
          <p:spPr>
            <a:xfrm>
              <a:off x="69394" y="417659"/>
              <a:ext cx="4880822" cy="128276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02850" lIns="102850" spcFirstLastPara="1" rIns="102850" wrap="square" tIns="10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r>
                <a:rPr b="0" i="0" lang="en-US" sz="27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The charter landscape changes frequently. Statutes are usually changed annually. </a:t>
              </a:r>
              <a:endParaRPr/>
            </a:p>
          </p:txBody>
        </p:sp>
        <p:sp>
          <p:nvSpPr>
            <p:cNvPr id="855" name="Google Shape;855;p27"/>
            <p:cNvSpPr/>
            <p:nvPr/>
          </p:nvSpPr>
          <p:spPr>
            <a:xfrm>
              <a:off x="0" y="1847576"/>
              <a:ext cx="5019610" cy="1421550"/>
            </a:xfrm>
            <a:prstGeom prst="roundRect">
              <a:avLst>
                <a:gd fmla="val 16667" name="adj"/>
              </a:avLst>
            </a:prstGeom>
            <a:gradFill>
              <a:gsLst>
                <a:gs pos="0">
                  <a:srgbClr val="51D3A5"/>
                </a:gs>
                <a:gs pos="78000">
                  <a:srgbClr val="34C394"/>
                </a:gs>
                <a:gs pos="100000">
                  <a:srgbClr val="34C394"/>
                </a:gs>
              </a:gsLst>
              <a:lin ang="5400000" scaled="0"/>
            </a:gradFill>
            <a:ln>
              <a:noFill/>
            </a:ln>
            <a:effectLst>
              <a:outerShdw blurRad="38100" rotWithShape="0" dir="5400000" dist="254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6" name="Google Shape;856;p27"/>
            <p:cNvSpPr txBox="1"/>
            <p:nvPr/>
          </p:nvSpPr>
          <p:spPr>
            <a:xfrm>
              <a:off x="69394" y="1916970"/>
              <a:ext cx="4880822" cy="128276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02850" lIns="102850" spcFirstLastPara="1" rIns="102850" wrap="square" tIns="10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r>
                <a:rPr b="0" i="0" lang="en-US" sz="27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Pay attention to legislation that may change charter school operations.  </a:t>
              </a:r>
              <a:endParaRPr/>
            </a:p>
          </p:txBody>
        </p:sp>
      </p:grp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0" name="Shape 8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1" name="Google Shape;861;g140acee462a_0_10"/>
          <p:cNvPicPr preferRelativeResize="0"/>
          <p:nvPr/>
        </p:nvPicPr>
        <p:blipFill rotWithShape="1">
          <a:blip r:embed="rId3">
            <a:alphaModFix/>
          </a:blip>
          <a:srcRect b="0" l="13487" r="0" t="0"/>
          <a:stretch/>
        </p:blipFill>
        <p:spPr>
          <a:xfrm>
            <a:off x="800599" y="987100"/>
            <a:ext cx="1186450" cy="1371450"/>
          </a:xfrm>
          <a:prstGeom prst="rect">
            <a:avLst/>
          </a:prstGeom>
          <a:noFill/>
          <a:ln>
            <a:noFill/>
          </a:ln>
        </p:spPr>
      </p:pic>
      <p:sp>
        <p:nvSpPr>
          <p:cNvPr id="862" name="Google Shape;862;g140acee462a_0_10"/>
          <p:cNvSpPr txBox="1"/>
          <p:nvPr/>
        </p:nvSpPr>
        <p:spPr>
          <a:xfrm>
            <a:off x="2593541" y="2371147"/>
            <a:ext cx="2517300" cy="112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104127" marR="9461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14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Laura Feinb</a:t>
            </a:r>
            <a:r>
              <a:rPr b="1" i="1" lang="en-US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e</a:t>
            </a:r>
            <a:r>
              <a:rPr b="1" i="1" lang="en-US" sz="14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rg</a:t>
            </a:r>
            <a:endParaRPr b="1" i="1" sz="1400" u="none" cap="none" strike="noStrik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0" lvl="0" marL="104127" marR="9461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-US" sz="1400" u="none" cap="none" strike="noStrike">
                <a:solidFill>
                  <a:srgbClr val="7E7E7E"/>
                </a:solidFill>
                <a:latin typeface="Corbel"/>
                <a:ea typeface="Corbel"/>
                <a:cs typeface="Corbel"/>
                <a:sym typeface="Corbel"/>
              </a:rPr>
              <a:t>Partner,</a:t>
            </a:r>
            <a:endParaRPr/>
          </a:p>
          <a:p>
            <a:pPr indent="0" lvl="0" marL="104127" marR="9461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-US" sz="1400" u="none" cap="none" strike="noStrike">
                <a:solidFill>
                  <a:srgbClr val="7E7E7E"/>
                </a:solidFill>
                <a:latin typeface="Corbel"/>
                <a:ea typeface="Corbel"/>
                <a:cs typeface="Corbel"/>
                <a:sym typeface="Corbel"/>
              </a:rPr>
              <a:t>SWKJD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7E7E7E"/>
                </a:solidFill>
                <a:latin typeface="Corbel"/>
                <a:ea typeface="Corbel"/>
                <a:cs typeface="Corbel"/>
                <a:sym typeface="Corbel"/>
              </a:rPr>
              <a:t>Office: 786-536-1865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100" u="none" cap="none" strike="noStrike">
                <a:solidFill>
                  <a:srgbClr val="7E7E7E"/>
                </a:solidFill>
                <a:latin typeface="Corbel"/>
                <a:ea typeface="Corbel"/>
                <a:cs typeface="Corbel"/>
                <a:sym typeface="Corbel"/>
              </a:rPr>
              <a:t>Email: </a:t>
            </a:r>
            <a:r>
              <a:rPr b="0" i="0" lang="en-US" sz="1100" u="sng" cap="none" strike="noStrike">
                <a:solidFill>
                  <a:schemeClr val="hlink"/>
                </a:solidFill>
                <a:latin typeface="Corbel"/>
                <a:ea typeface="Corbel"/>
                <a:cs typeface="Corbel"/>
                <a:sym typeface="Corbel"/>
                <a:hlinkClick r:id="rId4"/>
              </a:rPr>
              <a:t>LFeinberg@swkj-cpa.com</a:t>
            </a:r>
            <a:endParaRPr b="0" i="0" sz="1100" u="sng" cap="none" strike="noStrike">
              <a:solidFill>
                <a:srgbClr val="6DAC1C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863" name="Google Shape;863;g140acee462a_0_10"/>
          <p:cNvSpPr txBox="1"/>
          <p:nvPr/>
        </p:nvSpPr>
        <p:spPr>
          <a:xfrm>
            <a:off x="4818780" y="2385270"/>
            <a:ext cx="2714100" cy="13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104127" marR="9461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14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Jose Nodarse</a:t>
            </a:r>
            <a:endParaRPr b="1" i="1" sz="1400" u="none" cap="none" strike="noStrik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0" lvl="0" marL="104127" marR="9461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-US" sz="1400" u="none" cap="none" strike="noStrike">
                <a:solidFill>
                  <a:srgbClr val="7E7E7E"/>
                </a:solidFill>
                <a:latin typeface="Corbel"/>
                <a:ea typeface="Corbel"/>
                <a:cs typeface="Corbel"/>
                <a:sym typeface="Corbel"/>
              </a:rPr>
              <a:t>Director of Finance,</a:t>
            </a:r>
            <a:endParaRPr/>
          </a:p>
          <a:p>
            <a:pPr indent="0" lvl="0" marL="104127" marR="9461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-US" sz="1400" u="none" cap="none" strike="noStrike">
                <a:solidFill>
                  <a:srgbClr val="7E7E7E"/>
                </a:solidFill>
                <a:latin typeface="Corbel"/>
                <a:ea typeface="Corbel"/>
                <a:cs typeface="Corbel"/>
                <a:sym typeface="Corbel"/>
              </a:rPr>
              <a:t>True North Charters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7E7E7E"/>
                </a:solidFill>
                <a:latin typeface="Corbel"/>
                <a:ea typeface="Corbel"/>
                <a:cs typeface="Corbel"/>
                <a:sym typeface="Corbel"/>
              </a:rPr>
              <a:t>Office: 305-749-5725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100" u="none" cap="none" strike="noStrike">
                <a:solidFill>
                  <a:srgbClr val="7E7E7E"/>
                </a:solidFill>
                <a:latin typeface="Corbel"/>
                <a:ea typeface="Corbel"/>
                <a:cs typeface="Corbel"/>
                <a:sym typeface="Corbel"/>
              </a:rPr>
              <a:t>Email: </a:t>
            </a:r>
            <a:r>
              <a:rPr b="0" i="0" lang="en-US" sz="1100" u="sng" cap="none" strike="noStrike">
                <a:solidFill>
                  <a:schemeClr val="hlink"/>
                </a:solidFill>
                <a:latin typeface="Corbel"/>
                <a:ea typeface="Corbel"/>
                <a:cs typeface="Corbel"/>
                <a:sym typeface="Corbel"/>
                <a:hlinkClick r:id="rId5"/>
              </a:rPr>
              <a:t>JNodarse@trueNorthCharter.org</a:t>
            </a:r>
            <a:endParaRPr b="0" i="0" sz="1100" u="none" cap="none" strike="noStrike">
              <a:solidFill>
                <a:srgbClr val="7E7E7E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4" name="Google Shape;864;g140acee462a_0_10"/>
          <p:cNvSpPr txBox="1"/>
          <p:nvPr/>
        </p:nvSpPr>
        <p:spPr>
          <a:xfrm>
            <a:off x="194101" y="2358562"/>
            <a:ext cx="2399400" cy="112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104127" marR="9461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14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Richard Moreno</a:t>
            </a:r>
            <a:endParaRPr/>
          </a:p>
          <a:p>
            <a:pPr indent="0" lvl="0" marL="104127" marR="9461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-US" sz="1400" u="none" cap="none" strike="noStrike">
                <a:solidFill>
                  <a:srgbClr val="7E7E7E"/>
                </a:solidFill>
                <a:latin typeface="Corbel"/>
                <a:ea typeface="Corbel"/>
                <a:cs typeface="Corbel"/>
                <a:sym typeface="Corbel"/>
              </a:rPr>
              <a:t>President, Southern Region  </a:t>
            </a:r>
            <a:endParaRPr/>
          </a:p>
          <a:p>
            <a:pPr indent="0" lvl="0" marL="104127" marR="9461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-US" sz="1400" u="none" cap="none" strike="noStrike">
                <a:solidFill>
                  <a:srgbClr val="7E7E7E"/>
                </a:solidFill>
                <a:latin typeface="Corbel"/>
                <a:ea typeface="Corbel"/>
                <a:cs typeface="Corbel"/>
                <a:sym typeface="Corbel"/>
              </a:rPr>
              <a:t>Building Hope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7E7E7E"/>
                </a:solidFill>
                <a:latin typeface="Corbel"/>
                <a:ea typeface="Corbel"/>
                <a:cs typeface="Corbel"/>
                <a:sym typeface="Corbel"/>
              </a:rPr>
              <a:t>Office: 954-767-1070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100" u="none" cap="none" strike="noStrike">
                <a:solidFill>
                  <a:srgbClr val="7E7E7E"/>
                </a:solidFill>
                <a:latin typeface="Corbel"/>
                <a:ea typeface="Corbel"/>
                <a:cs typeface="Corbel"/>
                <a:sym typeface="Corbel"/>
              </a:rPr>
              <a:t>Email: </a:t>
            </a:r>
            <a:r>
              <a:rPr b="0" i="0" lang="en-US" sz="1100" u="sng" cap="none" strike="noStrike">
                <a:solidFill>
                  <a:schemeClr val="hlink"/>
                </a:solidFill>
                <a:latin typeface="Corbel"/>
                <a:ea typeface="Corbel"/>
                <a:cs typeface="Corbel"/>
                <a:sym typeface="Corbel"/>
                <a:hlinkClick r:id="rId6"/>
              </a:rPr>
              <a:t>RMoreno@bhope.org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65" name="Google Shape;865;g140acee462a_0_10"/>
          <p:cNvPicPr preferRelativeResize="0"/>
          <p:nvPr/>
        </p:nvPicPr>
        <p:blipFill rotWithShape="1">
          <a:blip r:embed="rId7">
            <a:alphaModFix/>
          </a:blip>
          <a:srcRect b="3763" l="0" r="0" t="3763"/>
          <a:stretch/>
        </p:blipFill>
        <p:spPr>
          <a:xfrm>
            <a:off x="5582612" y="1013825"/>
            <a:ext cx="1186450" cy="1371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66" name="Google Shape;866;g140acee462a_0_10"/>
          <p:cNvPicPr preferRelativeResize="0"/>
          <p:nvPr/>
        </p:nvPicPr>
        <p:blipFill rotWithShape="1">
          <a:blip r:embed="rId8">
            <a:alphaModFix/>
          </a:blip>
          <a:srcRect b="11348" l="0" r="0" t="11348"/>
          <a:stretch/>
        </p:blipFill>
        <p:spPr>
          <a:xfrm>
            <a:off x="3258924" y="987100"/>
            <a:ext cx="1186450" cy="1371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1" name="Google Shape;191;p3"/>
          <p:cNvGrpSpPr/>
          <p:nvPr/>
        </p:nvGrpSpPr>
        <p:grpSpPr>
          <a:xfrm>
            <a:off x="0" y="-6350"/>
            <a:ext cx="9144001" cy="5149850"/>
            <a:chOff x="0" y="-8467"/>
            <a:chExt cx="12192000" cy="6866467"/>
          </a:xfrm>
        </p:grpSpPr>
        <p:cxnSp>
          <p:nvCxnSpPr>
            <p:cNvPr id="192" name="Google Shape;192;p3"/>
            <p:cNvCxnSpPr/>
            <p:nvPr/>
          </p:nvCxnSpPr>
          <p:spPr>
            <a:xfrm>
              <a:off x="9371012" y="0"/>
              <a:ext cx="1219200" cy="6858000"/>
            </a:xfrm>
            <a:prstGeom prst="straightConnector1">
              <a:avLst/>
            </a:prstGeom>
            <a:noFill/>
            <a:ln cap="flat" cmpd="sng" w="9525">
              <a:solidFill>
                <a:schemeClr val="accent1">
                  <a:alpha val="69803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93" name="Google Shape;193;p3"/>
            <p:cNvCxnSpPr/>
            <p:nvPr/>
          </p:nvCxnSpPr>
          <p:spPr>
            <a:xfrm flipH="1">
              <a:off x="7425267" y="3681413"/>
              <a:ext cx="4763558" cy="3176587"/>
            </a:xfrm>
            <a:prstGeom prst="straightConnector1">
              <a:avLst/>
            </a:prstGeom>
            <a:noFill/>
            <a:ln cap="flat" cmpd="sng" w="9525">
              <a:solidFill>
                <a:schemeClr val="accent1">
                  <a:alpha val="69803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194" name="Google Shape;194;p3"/>
            <p:cNvSpPr/>
            <p:nvPr/>
          </p:nvSpPr>
          <p:spPr>
            <a:xfrm>
              <a:off x="9181476" y="-8467"/>
              <a:ext cx="3007349" cy="6866467"/>
            </a:xfrm>
            <a:custGeom>
              <a:rect b="b" l="l" r="r" t="t"/>
              <a:pathLst>
                <a:path extrusionOk="0" h="6866467" w="3007349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5686"/>
              </a:schemeClr>
            </a:solidFill>
            <a:ln>
              <a:noFill/>
            </a:ln>
          </p:spPr>
        </p:sp>
        <p:sp>
          <p:nvSpPr>
            <p:cNvPr id="195" name="Google Shape;195;p3"/>
            <p:cNvSpPr/>
            <p:nvPr/>
          </p:nvSpPr>
          <p:spPr>
            <a:xfrm>
              <a:off x="9603442" y="-8467"/>
              <a:ext cx="2588558" cy="6866467"/>
            </a:xfrm>
            <a:custGeom>
              <a:rect b="b" l="l" r="r" t="t"/>
              <a:pathLst>
                <a:path extrusionOk="0" h="6866467" w="2573311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</p:sp>
        <p:sp>
          <p:nvSpPr>
            <p:cNvPr id="196" name="Google Shape;196;p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fmla="val 100000" name="adj"/>
              </a:avLst>
            </a:prstGeom>
            <a:solidFill>
              <a:srgbClr val="16B0E3">
                <a:alpha val="65882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" name="Google Shape;197;p3"/>
            <p:cNvSpPr/>
            <p:nvPr/>
          </p:nvSpPr>
          <p:spPr>
            <a:xfrm>
              <a:off x="9334500" y="-8467"/>
              <a:ext cx="2854326" cy="6866467"/>
            </a:xfrm>
            <a:custGeom>
              <a:rect b="b" l="l" r="r" t="t"/>
              <a:pathLst>
                <a:path extrusionOk="0" h="6866467" w="2858013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6B0E3">
                <a:alpha val="49803"/>
              </a:srgbClr>
            </a:solidFill>
            <a:ln>
              <a:noFill/>
            </a:ln>
          </p:spPr>
        </p:sp>
        <p:sp>
          <p:nvSpPr>
            <p:cNvPr id="198" name="Google Shape;198;p3"/>
            <p:cNvSpPr/>
            <p:nvPr/>
          </p:nvSpPr>
          <p:spPr>
            <a:xfrm>
              <a:off x="10898730" y="-8467"/>
              <a:ext cx="1290094" cy="6866467"/>
            </a:xfrm>
            <a:custGeom>
              <a:rect b="b" l="l" r="r" t="t"/>
              <a:pathLst>
                <a:path extrusionOk="0" h="6858000" w="1290094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69803"/>
              </a:schemeClr>
            </a:solidFill>
            <a:ln>
              <a:noFill/>
            </a:ln>
          </p:spPr>
        </p:sp>
        <p:sp>
          <p:nvSpPr>
            <p:cNvPr id="199" name="Google Shape;199;p3"/>
            <p:cNvSpPr/>
            <p:nvPr/>
          </p:nvSpPr>
          <p:spPr>
            <a:xfrm>
              <a:off x="10938999" y="-8467"/>
              <a:ext cx="1249825" cy="6866467"/>
            </a:xfrm>
            <a:custGeom>
              <a:rect b="b" l="l" r="r" t="t"/>
              <a:pathLst>
                <a:path extrusionOk="0" h="6858000" w="1249825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26292">
                <a:alpha val="80000"/>
              </a:srgbClr>
            </a:solidFill>
            <a:ln>
              <a:noFill/>
            </a:ln>
          </p:spPr>
        </p:sp>
        <p:sp>
          <p:nvSpPr>
            <p:cNvPr id="200" name="Google Shape;200;p3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fmla="val 100000" name="adj"/>
              </a:avLst>
            </a:prstGeom>
            <a:solidFill>
              <a:srgbClr val="16B0E3">
                <a:alpha val="65882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" name="Google Shape;201;p3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fmla="val 0" name="adj"/>
              </a:avLst>
            </a:prstGeom>
            <a:solidFill>
              <a:schemeClr val="accent1">
                <a:alpha val="69803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02" name="Google Shape;202;p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" name="Google Shape;203;p3"/>
          <p:cNvSpPr txBox="1"/>
          <p:nvPr>
            <p:ph type="title"/>
          </p:nvPr>
        </p:nvSpPr>
        <p:spPr>
          <a:xfrm>
            <a:off x="965199" y="457200"/>
            <a:ext cx="7648121" cy="8245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r>
              <a:rPr lang="en-US" sz="3600"/>
              <a:t>An audit is required every year</a:t>
            </a:r>
            <a:endParaRPr/>
          </a:p>
        </p:txBody>
      </p:sp>
      <p:sp>
        <p:nvSpPr>
          <p:cNvPr id="204" name="Google Shape;204;p3"/>
          <p:cNvSpPr/>
          <p:nvPr/>
        </p:nvSpPr>
        <p:spPr>
          <a:xfrm rot="10800000">
            <a:off x="0" y="0"/>
            <a:ext cx="631947" cy="4249615"/>
          </a:xfrm>
          <a:prstGeom prst="triangle">
            <a:avLst>
              <a:gd fmla="val 100000" name="adj"/>
            </a:avLst>
          </a:prstGeom>
          <a:solidFill>
            <a:schemeClr val="accent1">
              <a:alpha val="84705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5" name="Google Shape;205;p3"/>
          <p:cNvSpPr/>
          <p:nvPr/>
        </p:nvSpPr>
        <p:spPr>
          <a:xfrm flipH="1">
            <a:off x="8807450" y="3009900"/>
            <a:ext cx="336550" cy="2133600"/>
          </a:xfrm>
          <a:prstGeom prst="triangle">
            <a:avLst>
              <a:gd fmla="val 0" name="adj"/>
            </a:avLst>
          </a:prstGeom>
          <a:solidFill>
            <a:schemeClr val="accent1">
              <a:alpha val="84705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06" name="Google Shape;206;p3"/>
          <p:cNvGrpSpPr/>
          <p:nvPr/>
        </p:nvGrpSpPr>
        <p:grpSpPr>
          <a:xfrm>
            <a:off x="965199" y="1461407"/>
            <a:ext cx="7213600" cy="3070111"/>
            <a:chOff x="0" y="0"/>
            <a:chExt cx="7213600" cy="3070111"/>
          </a:xfrm>
        </p:grpSpPr>
        <p:sp>
          <p:nvSpPr>
            <p:cNvPr id="207" name="Google Shape;207;p3"/>
            <p:cNvSpPr/>
            <p:nvPr/>
          </p:nvSpPr>
          <p:spPr>
            <a:xfrm>
              <a:off x="0" y="0"/>
              <a:ext cx="7213600" cy="3070111"/>
            </a:xfrm>
            <a:prstGeom prst="rect">
              <a:avLst/>
            </a:prstGeom>
            <a:solidFill>
              <a:srgbClr val="2B82C3"/>
            </a:solidFill>
            <a:ln cap="rnd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" name="Google Shape;208;p3"/>
            <p:cNvSpPr txBox="1"/>
            <p:nvPr/>
          </p:nvSpPr>
          <p:spPr>
            <a:xfrm>
              <a:off x="0" y="0"/>
              <a:ext cx="7213600" cy="165785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84475" lIns="284475" spcFirstLastPara="1" rIns="284475" wrap="square" tIns="2844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000"/>
                <a:buFont typeface="Arial"/>
                <a:buNone/>
              </a:pPr>
              <a:r>
                <a:rPr b="0" i="0" lang="en-US" sz="40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Charter School Requirements: </a:t>
              </a:r>
              <a:endParaRPr/>
            </a:p>
          </p:txBody>
        </p:sp>
        <p:sp>
          <p:nvSpPr>
            <p:cNvPr id="209" name="Google Shape;209;p3"/>
            <p:cNvSpPr/>
            <p:nvPr/>
          </p:nvSpPr>
          <p:spPr>
            <a:xfrm>
              <a:off x="0" y="1596457"/>
              <a:ext cx="3606799" cy="1412251"/>
            </a:xfrm>
            <a:prstGeom prst="rect">
              <a:avLst/>
            </a:prstGeom>
            <a:solidFill>
              <a:srgbClr val="CCD8E9">
                <a:alpha val="89803"/>
              </a:srgbClr>
            </a:solidFill>
            <a:ln cap="rnd" cmpd="sng" w="19050">
              <a:solidFill>
                <a:srgbClr val="CCD8E9">
                  <a:alpha val="89803"/>
                </a:srgb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" name="Google Shape;210;p3"/>
            <p:cNvSpPr txBox="1"/>
            <p:nvPr/>
          </p:nvSpPr>
          <p:spPr>
            <a:xfrm>
              <a:off x="0" y="1596457"/>
              <a:ext cx="3606799" cy="141225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9050" lIns="106675" spcFirstLastPara="1" rIns="106675" wrap="square" tIns="190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r>
                <a:rPr b="0" i="0" lang="en-US" sz="15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1002.33(j)2. Ensuring that the charter school has retained the services of a certified public accountant or auditor for the annual financial audit, pursuant to s. 1002.345(2), who shall submit the report to the governing body.</a:t>
              </a:r>
              <a:endParaRPr/>
            </a:p>
          </p:txBody>
        </p:sp>
        <p:sp>
          <p:nvSpPr>
            <p:cNvPr id="211" name="Google Shape;211;p3"/>
            <p:cNvSpPr/>
            <p:nvPr/>
          </p:nvSpPr>
          <p:spPr>
            <a:xfrm>
              <a:off x="3606800" y="1596457"/>
              <a:ext cx="3606799" cy="1412251"/>
            </a:xfrm>
            <a:prstGeom prst="rect">
              <a:avLst/>
            </a:prstGeom>
            <a:solidFill>
              <a:srgbClr val="CDEDDE">
                <a:alpha val="89803"/>
              </a:srgbClr>
            </a:solidFill>
            <a:ln cap="rnd" cmpd="sng" w="19050">
              <a:solidFill>
                <a:srgbClr val="CDEDDE">
                  <a:alpha val="89803"/>
                </a:srgb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" name="Google Shape;212;p3"/>
            <p:cNvSpPr txBox="1"/>
            <p:nvPr/>
          </p:nvSpPr>
          <p:spPr>
            <a:xfrm>
              <a:off x="3606800" y="1596457"/>
              <a:ext cx="3606799" cy="141225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9050" lIns="106675" spcFirstLastPara="1" rIns="106675" wrap="square" tIns="190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r>
                <a:rPr b="0" i="0" lang="en-US" sz="15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1002.33(j)3. 3. Reviewing and approving the audit report, including audit findings and recommendations for the financial recovery plan.</a:t>
              </a:r>
              <a:endParaRPr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7" name="Google Shape;217;p4"/>
          <p:cNvGrpSpPr/>
          <p:nvPr/>
        </p:nvGrpSpPr>
        <p:grpSpPr>
          <a:xfrm>
            <a:off x="0" y="-6350"/>
            <a:ext cx="9144001" cy="5149850"/>
            <a:chOff x="0" y="-8467"/>
            <a:chExt cx="12192000" cy="6866467"/>
          </a:xfrm>
        </p:grpSpPr>
        <p:cxnSp>
          <p:nvCxnSpPr>
            <p:cNvPr id="218" name="Google Shape;218;p4"/>
            <p:cNvCxnSpPr/>
            <p:nvPr/>
          </p:nvCxnSpPr>
          <p:spPr>
            <a:xfrm>
              <a:off x="9371012" y="0"/>
              <a:ext cx="1219200" cy="6858000"/>
            </a:xfrm>
            <a:prstGeom prst="straightConnector1">
              <a:avLst/>
            </a:prstGeom>
            <a:noFill/>
            <a:ln cap="flat" cmpd="sng" w="9525">
              <a:solidFill>
                <a:schemeClr val="accent1">
                  <a:alpha val="69803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19" name="Google Shape;219;p4"/>
            <p:cNvCxnSpPr/>
            <p:nvPr/>
          </p:nvCxnSpPr>
          <p:spPr>
            <a:xfrm flipH="1">
              <a:off x="7425267" y="3681413"/>
              <a:ext cx="4763558" cy="3176587"/>
            </a:xfrm>
            <a:prstGeom prst="straightConnector1">
              <a:avLst/>
            </a:prstGeom>
            <a:noFill/>
            <a:ln cap="flat" cmpd="sng" w="9525">
              <a:solidFill>
                <a:schemeClr val="accent1">
                  <a:alpha val="69803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220" name="Google Shape;220;p4"/>
            <p:cNvSpPr/>
            <p:nvPr/>
          </p:nvSpPr>
          <p:spPr>
            <a:xfrm>
              <a:off x="9181476" y="-8467"/>
              <a:ext cx="3007349" cy="6866467"/>
            </a:xfrm>
            <a:custGeom>
              <a:rect b="b" l="l" r="r" t="t"/>
              <a:pathLst>
                <a:path extrusionOk="0" h="6866467" w="3007349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5686"/>
              </a:schemeClr>
            </a:solidFill>
            <a:ln>
              <a:noFill/>
            </a:ln>
          </p:spPr>
        </p:sp>
        <p:sp>
          <p:nvSpPr>
            <p:cNvPr id="221" name="Google Shape;221;p4"/>
            <p:cNvSpPr/>
            <p:nvPr/>
          </p:nvSpPr>
          <p:spPr>
            <a:xfrm>
              <a:off x="9603442" y="-8467"/>
              <a:ext cx="2588558" cy="6866467"/>
            </a:xfrm>
            <a:custGeom>
              <a:rect b="b" l="l" r="r" t="t"/>
              <a:pathLst>
                <a:path extrusionOk="0" h="6866467" w="2573311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</p:sp>
        <p:sp>
          <p:nvSpPr>
            <p:cNvPr id="222" name="Google Shape;222;p4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fmla="val 100000" name="adj"/>
              </a:avLst>
            </a:prstGeom>
            <a:solidFill>
              <a:srgbClr val="16B0E3">
                <a:alpha val="65882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" name="Google Shape;223;p4"/>
            <p:cNvSpPr/>
            <p:nvPr/>
          </p:nvSpPr>
          <p:spPr>
            <a:xfrm>
              <a:off x="9334500" y="-8467"/>
              <a:ext cx="2854326" cy="6866467"/>
            </a:xfrm>
            <a:custGeom>
              <a:rect b="b" l="l" r="r" t="t"/>
              <a:pathLst>
                <a:path extrusionOk="0" h="6866467" w="2858013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6B0E3">
                <a:alpha val="49803"/>
              </a:srgbClr>
            </a:solidFill>
            <a:ln>
              <a:noFill/>
            </a:ln>
          </p:spPr>
        </p:sp>
        <p:sp>
          <p:nvSpPr>
            <p:cNvPr id="224" name="Google Shape;224;p4"/>
            <p:cNvSpPr/>
            <p:nvPr/>
          </p:nvSpPr>
          <p:spPr>
            <a:xfrm>
              <a:off x="10898730" y="-8467"/>
              <a:ext cx="1290094" cy="6866467"/>
            </a:xfrm>
            <a:custGeom>
              <a:rect b="b" l="l" r="r" t="t"/>
              <a:pathLst>
                <a:path extrusionOk="0" h="6858000" w="1290094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69803"/>
              </a:schemeClr>
            </a:solidFill>
            <a:ln>
              <a:noFill/>
            </a:ln>
          </p:spPr>
        </p:sp>
        <p:sp>
          <p:nvSpPr>
            <p:cNvPr id="225" name="Google Shape;225;p4"/>
            <p:cNvSpPr/>
            <p:nvPr/>
          </p:nvSpPr>
          <p:spPr>
            <a:xfrm>
              <a:off x="10938999" y="-8467"/>
              <a:ext cx="1249825" cy="6866467"/>
            </a:xfrm>
            <a:custGeom>
              <a:rect b="b" l="l" r="r" t="t"/>
              <a:pathLst>
                <a:path extrusionOk="0" h="6858000" w="1249825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26292">
                <a:alpha val="80000"/>
              </a:srgbClr>
            </a:solidFill>
            <a:ln>
              <a:noFill/>
            </a:ln>
          </p:spPr>
        </p:sp>
        <p:sp>
          <p:nvSpPr>
            <p:cNvPr id="226" name="Google Shape;226;p4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fmla="val 100000" name="adj"/>
              </a:avLst>
            </a:prstGeom>
            <a:solidFill>
              <a:srgbClr val="16B0E3">
                <a:alpha val="65882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" name="Google Shape;227;p4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fmla="val 0" name="adj"/>
              </a:avLst>
            </a:prstGeom>
            <a:solidFill>
              <a:schemeClr val="accent1">
                <a:alpha val="69803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28" name="Google Shape;228;p4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" name="Google Shape;229;p4"/>
          <p:cNvSpPr txBox="1"/>
          <p:nvPr>
            <p:ph type="title"/>
          </p:nvPr>
        </p:nvSpPr>
        <p:spPr>
          <a:xfrm>
            <a:off x="965199" y="457200"/>
            <a:ext cx="7648121" cy="8245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r>
              <a:rPr lang="en-US" sz="3600"/>
              <a:t>General Parts of the audit</a:t>
            </a:r>
            <a:endParaRPr/>
          </a:p>
        </p:txBody>
      </p:sp>
      <p:sp>
        <p:nvSpPr>
          <p:cNvPr id="230" name="Google Shape;230;p4"/>
          <p:cNvSpPr/>
          <p:nvPr/>
        </p:nvSpPr>
        <p:spPr>
          <a:xfrm rot="10800000">
            <a:off x="0" y="0"/>
            <a:ext cx="631947" cy="4249615"/>
          </a:xfrm>
          <a:prstGeom prst="triangle">
            <a:avLst>
              <a:gd fmla="val 100000" name="adj"/>
            </a:avLst>
          </a:prstGeom>
          <a:solidFill>
            <a:schemeClr val="accent1">
              <a:alpha val="84705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1" name="Google Shape;231;p4"/>
          <p:cNvSpPr/>
          <p:nvPr/>
        </p:nvSpPr>
        <p:spPr>
          <a:xfrm flipH="1">
            <a:off x="8807450" y="3009900"/>
            <a:ext cx="336550" cy="2133600"/>
          </a:xfrm>
          <a:prstGeom prst="triangle">
            <a:avLst>
              <a:gd fmla="val 0" name="adj"/>
            </a:avLst>
          </a:prstGeom>
          <a:solidFill>
            <a:schemeClr val="accent1">
              <a:alpha val="84705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32" name="Google Shape;232;p4"/>
          <p:cNvGrpSpPr/>
          <p:nvPr/>
        </p:nvGrpSpPr>
        <p:grpSpPr>
          <a:xfrm>
            <a:off x="2120793" y="1501015"/>
            <a:ext cx="4902411" cy="2990894"/>
            <a:chOff x="1155594" y="39608"/>
            <a:chExt cx="4902411" cy="2990894"/>
          </a:xfrm>
        </p:grpSpPr>
        <p:sp>
          <p:nvSpPr>
            <p:cNvPr id="233" name="Google Shape;233;p4"/>
            <p:cNvSpPr/>
            <p:nvPr/>
          </p:nvSpPr>
          <p:spPr>
            <a:xfrm>
              <a:off x="1155594" y="39608"/>
              <a:ext cx="649019" cy="649019"/>
            </a:xfrm>
            <a:prstGeom prst="ellipse">
              <a:avLst/>
            </a:prstGeom>
            <a:solidFill>
              <a:srgbClr val="F2F2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" name="Google Shape;234;p4"/>
            <p:cNvSpPr/>
            <p:nvPr/>
          </p:nvSpPr>
          <p:spPr>
            <a:xfrm>
              <a:off x="1291888" y="175902"/>
              <a:ext cx="376431" cy="376431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" name="Google Shape;235;p4"/>
            <p:cNvSpPr/>
            <p:nvPr/>
          </p:nvSpPr>
          <p:spPr>
            <a:xfrm>
              <a:off x="1943688" y="39608"/>
              <a:ext cx="1529830" cy="64901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" name="Google Shape;236;p4"/>
            <p:cNvSpPr txBox="1"/>
            <p:nvPr/>
          </p:nvSpPr>
          <p:spPr>
            <a:xfrm>
              <a:off x="1943688" y="39608"/>
              <a:ext cx="1529830" cy="64901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b="0" i="0" lang="en-US" sz="16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Management Discussion &amp; Analysis</a:t>
              </a:r>
              <a:endParaRPr/>
            </a:p>
          </p:txBody>
        </p:sp>
        <p:sp>
          <p:nvSpPr>
            <p:cNvPr id="237" name="Google Shape;237;p4"/>
            <p:cNvSpPr/>
            <p:nvPr/>
          </p:nvSpPr>
          <p:spPr>
            <a:xfrm>
              <a:off x="3740080" y="39608"/>
              <a:ext cx="649019" cy="649019"/>
            </a:xfrm>
            <a:prstGeom prst="ellipse">
              <a:avLst/>
            </a:prstGeom>
            <a:solidFill>
              <a:srgbClr val="F2F2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" name="Google Shape;238;p4"/>
            <p:cNvSpPr/>
            <p:nvPr/>
          </p:nvSpPr>
          <p:spPr>
            <a:xfrm>
              <a:off x="3876374" y="175902"/>
              <a:ext cx="376431" cy="376431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" name="Google Shape;239;p4"/>
            <p:cNvSpPr/>
            <p:nvPr/>
          </p:nvSpPr>
          <p:spPr>
            <a:xfrm>
              <a:off x="4528175" y="39608"/>
              <a:ext cx="1529830" cy="64901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" name="Google Shape;240;p4"/>
            <p:cNvSpPr txBox="1"/>
            <p:nvPr/>
          </p:nvSpPr>
          <p:spPr>
            <a:xfrm>
              <a:off x="4528175" y="39608"/>
              <a:ext cx="1529830" cy="64901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b="0" i="0" lang="en-US" sz="16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Independent Auditors Report on Financials</a:t>
              </a:r>
              <a:endParaRPr/>
            </a:p>
          </p:txBody>
        </p:sp>
        <p:sp>
          <p:nvSpPr>
            <p:cNvPr id="241" name="Google Shape;241;p4"/>
            <p:cNvSpPr/>
            <p:nvPr/>
          </p:nvSpPr>
          <p:spPr>
            <a:xfrm>
              <a:off x="1155594" y="1210545"/>
              <a:ext cx="649019" cy="649019"/>
            </a:xfrm>
            <a:prstGeom prst="ellipse">
              <a:avLst/>
            </a:prstGeom>
            <a:solidFill>
              <a:srgbClr val="F2F2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" name="Google Shape;242;p4"/>
            <p:cNvSpPr/>
            <p:nvPr/>
          </p:nvSpPr>
          <p:spPr>
            <a:xfrm>
              <a:off x="1291888" y="1346839"/>
              <a:ext cx="376431" cy="376431"/>
            </a:xfrm>
            <a:prstGeom prst="rect">
              <a:avLst/>
            </a:prstGeom>
            <a:blipFill rotWithShape="1">
              <a:blip r:embed="rId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" name="Google Shape;243;p4"/>
            <p:cNvSpPr/>
            <p:nvPr/>
          </p:nvSpPr>
          <p:spPr>
            <a:xfrm>
              <a:off x="1943688" y="1210545"/>
              <a:ext cx="1529830" cy="64901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" name="Google Shape;244;p4"/>
            <p:cNvSpPr txBox="1"/>
            <p:nvPr/>
          </p:nvSpPr>
          <p:spPr>
            <a:xfrm>
              <a:off x="1943688" y="1210545"/>
              <a:ext cx="1529830" cy="64901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b="0" i="0" lang="en-US" sz="16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Financial Statement</a:t>
              </a:r>
              <a:endParaRPr/>
            </a:p>
          </p:txBody>
        </p:sp>
        <p:sp>
          <p:nvSpPr>
            <p:cNvPr id="245" name="Google Shape;245;p4"/>
            <p:cNvSpPr/>
            <p:nvPr/>
          </p:nvSpPr>
          <p:spPr>
            <a:xfrm>
              <a:off x="3740080" y="1210545"/>
              <a:ext cx="649019" cy="649019"/>
            </a:xfrm>
            <a:prstGeom prst="ellipse">
              <a:avLst/>
            </a:prstGeom>
            <a:solidFill>
              <a:srgbClr val="F2F2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" name="Google Shape;246;p4"/>
            <p:cNvSpPr/>
            <p:nvPr/>
          </p:nvSpPr>
          <p:spPr>
            <a:xfrm>
              <a:off x="3876374" y="1346839"/>
              <a:ext cx="376431" cy="376431"/>
            </a:xfrm>
            <a:prstGeom prst="rect">
              <a:avLst/>
            </a:prstGeom>
            <a:blipFill rotWithShape="1">
              <a:blip r:embed="rId6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" name="Google Shape;247;p4"/>
            <p:cNvSpPr/>
            <p:nvPr/>
          </p:nvSpPr>
          <p:spPr>
            <a:xfrm>
              <a:off x="4528175" y="1210545"/>
              <a:ext cx="1529830" cy="64901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" name="Google Shape;248;p4"/>
            <p:cNvSpPr txBox="1"/>
            <p:nvPr/>
          </p:nvSpPr>
          <p:spPr>
            <a:xfrm>
              <a:off x="4528175" y="1210545"/>
              <a:ext cx="1529830" cy="64901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b="0" i="0" lang="en-US" sz="16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Supplementary Information</a:t>
              </a:r>
              <a:endParaRPr/>
            </a:p>
          </p:txBody>
        </p:sp>
        <p:sp>
          <p:nvSpPr>
            <p:cNvPr id="249" name="Google Shape;249;p4"/>
            <p:cNvSpPr/>
            <p:nvPr/>
          </p:nvSpPr>
          <p:spPr>
            <a:xfrm>
              <a:off x="1155594" y="2381483"/>
              <a:ext cx="649019" cy="649019"/>
            </a:xfrm>
            <a:prstGeom prst="ellipse">
              <a:avLst/>
            </a:prstGeom>
            <a:solidFill>
              <a:srgbClr val="F2F2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" name="Google Shape;250;p4"/>
            <p:cNvSpPr/>
            <p:nvPr/>
          </p:nvSpPr>
          <p:spPr>
            <a:xfrm>
              <a:off x="1291888" y="2517777"/>
              <a:ext cx="376431" cy="376431"/>
            </a:xfrm>
            <a:prstGeom prst="rect">
              <a:avLst/>
            </a:prstGeom>
            <a:blipFill rotWithShape="1">
              <a:blip r:embed="rId7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" name="Google Shape;251;p4"/>
            <p:cNvSpPr/>
            <p:nvPr/>
          </p:nvSpPr>
          <p:spPr>
            <a:xfrm>
              <a:off x="1943688" y="2381483"/>
              <a:ext cx="1529830" cy="64901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" name="Google Shape;252;p4"/>
            <p:cNvSpPr txBox="1"/>
            <p:nvPr/>
          </p:nvSpPr>
          <p:spPr>
            <a:xfrm>
              <a:off x="1943688" y="2381483"/>
              <a:ext cx="1529830" cy="64901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b="0" i="0" lang="en-US" sz="16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Report on Internal Controls</a:t>
              </a:r>
              <a:endParaRPr/>
            </a:p>
          </p:txBody>
        </p:sp>
        <p:sp>
          <p:nvSpPr>
            <p:cNvPr id="253" name="Google Shape;253;p4"/>
            <p:cNvSpPr/>
            <p:nvPr/>
          </p:nvSpPr>
          <p:spPr>
            <a:xfrm>
              <a:off x="3740080" y="2381483"/>
              <a:ext cx="649019" cy="649019"/>
            </a:xfrm>
            <a:prstGeom prst="ellipse">
              <a:avLst/>
            </a:prstGeom>
            <a:solidFill>
              <a:srgbClr val="F2F2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" name="Google Shape;254;p4"/>
            <p:cNvSpPr/>
            <p:nvPr/>
          </p:nvSpPr>
          <p:spPr>
            <a:xfrm>
              <a:off x="3876374" y="2517777"/>
              <a:ext cx="376431" cy="376431"/>
            </a:xfrm>
            <a:prstGeom prst="rect">
              <a:avLst/>
            </a:prstGeom>
            <a:blipFill rotWithShape="1">
              <a:blip r:embed="rId8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" name="Google Shape;255;p4"/>
            <p:cNvSpPr/>
            <p:nvPr/>
          </p:nvSpPr>
          <p:spPr>
            <a:xfrm>
              <a:off x="4528175" y="2381483"/>
              <a:ext cx="1529830" cy="64901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" name="Google Shape;256;p4"/>
            <p:cNvSpPr txBox="1"/>
            <p:nvPr/>
          </p:nvSpPr>
          <p:spPr>
            <a:xfrm>
              <a:off x="4528175" y="2381483"/>
              <a:ext cx="1529830" cy="64901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b="0" i="0" lang="en-US" sz="16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Additional Information</a:t>
              </a:r>
              <a:endParaRPr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1" name="Google Shape;261;p5"/>
          <p:cNvGrpSpPr/>
          <p:nvPr/>
        </p:nvGrpSpPr>
        <p:grpSpPr>
          <a:xfrm>
            <a:off x="0" y="-6350"/>
            <a:ext cx="9144001" cy="5149850"/>
            <a:chOff x="0" y="-8467"/>
            <a:chExt cx="12192000" cy="6866467"/>
          </a:xfrm>
        </p:grpSpPr>
        <p:cxnSp>
          <p:nvCxnSpPr>
            <p:cNvPr id="262" name="Google Shape;262;p5"/>
            <p:cNvCxnSpPr/>
            <p:nvPr/>
          </p:nvCxnSpPr>
          <p:spPr>
            <a:xfrm>
              <a:off x="9371012" y="0"/>
              <a:ext cx="1219200" cy="6858000"/>
            </a:xfrm>
            <a:prstGeom prst="straightConnector1">
              <a:avLst/>
            </a:prstGeom>
            <a:noFill/>
            <a:ln cap="flat" cmpd="sng" w="9525">
              <a:solidFill>
                <a:schemeClr val="accent1">
                  <a:alpha val="69803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63" name="Google Shape;263;p5"/>
            <p:cNvCxnSpPr/>
            <p:nvPr/>
          </p:nvCxnSpPr>
          <p:spPr>
            <a:xfrm flipH="1">
              <a:off x="7425267" y="3681413"/>
              <a:ext cx="4763558" cy="3176587"/>
            </a:xfrm>
            <a:prstGeom prst="straightConnector1">
              <a:avLst/>
            </a:prstGeom>
            <a:noFill/>
            <a:ln cap="flat" cmpd="sng" w="9525">
              <a:solidFill>
                <a:schemeClr val="accent1">
                  <a:alpha val="69803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264" name="Google Shape;264;p5"/>
            <p:cNvSpPr/>
            <p:nvPr/>
          </p:nvSpPr>
          <p:spPr>
            <a:xfrm>
              <a:off x="9181476" y="-8467"/>
              <a:ext cx="3007349" cy="6866467"/>
            </a:xfrm>
            <a:custGeom>
              <a:rect b="b" l="l" r="r" t="t"/>
              <a:pathLst>
                <a:path extrusionOk="0" h="6866467" w="3007349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5686"/>
              </a:schemeClr>
            </a:solidFill>
            <a:ln>
              <a:noFill/>
            </a:ln>
          </p:spPr>
        </p:sp>
        <p:sp>
          <p:nvSpPr>
            <p:cNvPr id="265" name="Google Shape;265;p5"/>
            <p:cNvSpPr/>
            <p:nvPr/>
          </p:nvSpPr>
          <p:spPr>
            <a:xfrm>
              <a:off x="9603442" y="-8467"/>
              <a:ext cx="2588558" cy="6866467"/>
            </a:xfrm>
            <a:custGeom>
              <a:rect b="b" l="l" r="r" t="t"/>
              <a:pathLst>
                <a:path extrusionOk="0" h="6866467" w="2573311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</p:sp>
        <p:sp>
          <p:nvSpPr>
            <p:cNvPr id="266" name="Google Shape;266;p5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fmla="val 100000" name="adj"/>
              </a:avLst>
            </a:prstGeom>
            <a:solidFill>
              <a:srgbClr val="16B0E3">
                <a:alpha val="65882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" name="Google Shape;267;p5"/>
            <p:cNvSpPr/>
            <p:nvPr/>
          </p:nvSpPr>
          <p:spPr>
            <a:xfrm>
              <a:off x="9334500" y="-8467"/>
              <a:ext cx="2854326" cy="6866467"/>
            </a:xfrm>
            <a:custGeom>
              <a:rect b="b" l="l" r="r" t="t"/>
              <a:pathLst>
                <a:path extrusionOk="0" h="6866467" w="2858013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6B0E3">
                <a:alpha val="49803"/>
              </a:srgbClr>
            </a:solidFill>
            <a:ln>
              <a:noFill/>
            </a:ln>
          </p:spPr>
        </p:sp>
        <p:sp>
          <p:nvSpPr>
            <p:cNvPr id="268" name="Google Shape;268;p5"/>
            <p:cNvSpPr/>
            <p:nvPr/>
          </p:nvSpPr>
          <p:spPr>
            <a:xfrm>
              <a:off x="10898730" y="-8467"/>
              <a:ext cx="1290094" cy="6866467"/>
            </a:xfrm>
            <a:custGeom>
              <a:rect b="b" l="l" r="r" t="t"/>
              <a:pathLst>
                <a:path extrusionOk="0" h="6858000" w="1290094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69803"/>
              </a:schemeClr>
            </a:solidFill>
            <a:ln>
              <a:noFill/>
            </a:ln>
          </p:spPr>
        </p:sp>
        <p:sp>
          <p:nvSpPr>
            <p:cNvPr id="269" name="Google Shape;269;p5"/>
            <p:cNvSpPr/>
            <p:nvPr/>
          </p:nvSpPr>
          <p:spPr>
            <a:xfrm>
              <a:off x="10938999" y="-8467"/>
              <a:ext cx="1249825" cy="6866467"/>
            </a:xfrm>
            <a:custGeom>
              <a:rect b="b" l="l" r="r" t="t"/>
              <a:pathLst>
                <a:path extrusionOk="0" h="6858000" w="1249825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26292">
                <a:alpha val="80000"/>
              </a:srgbClr>
            </a:solidFill>
            <a:ln>
              <a:noFill/>
            </a:ln>
          </p:spPr>
        </p:sp>
        <p:sp>
          <p:nvSpPr>
            <p:cNvPr id="270" name="Google Shape;270;p5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fmla="val 100000" name="adj"/>
              </a:avLst>
            </a:prstGeom>
            <a:solidFill>
              <a:srgbClr val="16B0E3">
                <a:alpha val="65882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" name="Google Shape;271;p5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fmla="val 0" name="adj"/>
              </a:avLst>
            </a:prstGeom>
            <a:solidFill>
              <a:schemeClr val="accent1">
                <a:alpha val="69803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72" name="Google Shape;272;p5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73" name="Google Shape;273;p5"/>
          <p:cNvGrpSpPr/>
          <p:nvPr/>
        </p:nvGrpSpPr>
        <p:grpSpPr>
          <a:xfrm>
            <a:off x="734303" y="-6350"/>
            <a:ext cx="3575050" cy="5149850"/>
            <a:chOff x="7425267" y="-8467"/>
            <a:chExt cx="4766733" cy="6866467"/>
          </a:xfrm>
        </p:grpSpPr>
        <p:cxnSp>
          <p:nvCxnSpPr>
            <p:cNvPr id="274" name="Google Shape;274;p5"/>
            <p:cNvCxnSpPr/>
            <p:nvPr/>
          </p:nvCxnSpPr>
          <p:spPr>
            <a:xfrm>
              <a:off x="9371012" y="0"/>
              <a:ext cx="1219200" cy="6858000"/>
            </a:xfrm>
            <a:prstGeom prst="straightConnector1">
              <a:avLst/>
            </a:prstGeom>
            <a:noFill/>
            <a:ln cap="flat" cmpd="sng" w="9525">
              <a:solidFill>
                <a:srgbClr val="BFBFBF">
                  <a:alpha val="74901"/>
                </a:srgbClr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75" name="Google Shape;275;p5"/>
            <p:cNvCxnSpPr/>
            <p:nvPr/>
          </p:nvCxnSpPr>
          <p:spPr>
            <a:xfrm flipH="1">
              <a:off x="7425267" y="3681413"/>
              <a:ext cx="4763558" cy="3176587"/>
            </a:xfrm>
            <a:prstGeom prst="straightConnector1">
              <a:avLst/>
            </a:prstGeom>
            <a:noFill/>
            <a:ln cap="flat" cmpd="sng" w="9525">
              <a:solidFill>
                <a:srgbClr val="BFBFBF">
                  <a:alpha val="80000"/>
                </a:srgbClr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276" name="Google Shape;276;p5"/>
            <p:cNvSpPr/>
            <p:nvPr/>
          </p:nvSpPr>
          <p:spPr>
            <a:xfrm>
              <a:off x="9181476" y="-8467"/>
              <a:ext cx="3007349" cy="6866467"/>
            </a:xfrm>
            <a:custGeom>
              <a:rect b="b" l="l" r="r" t="t"/>
              <a:pathLst>
                <a:path extrusionOk="0" h="6866467" w="3007349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29803"/>
              </a:schemeClr>
            </a:solidFill>
            <a:ln>
              <a:noFill/>
            </a:ln>
          </p:spPr>
        </p:sp>
        <p:sp>
          <p:nvSpPr>
            <p:cNvPr id="277" name="Google Shape;277;p5"/>
            <p:cNvSpPr/>
            <p:nvPr/>
          </p:nvSpPr>
          <p:spPr>
            <a:xfrm>
              <a:off x="9603442" y="-8467"/>
              <a:ext cx="2588558" cy="6866467"/>
            </a:xfrm>
            <a:custGeom>
              <a:rect b="b" l="l" r="r" t="t"/>
              <a:pathLst>
                <a:path extrusionOk="0" h="6866467" w="2573311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</p:sp>
        <p:sp>
          <p:nvSpPr>
            <p:cNvPr id="278" name="Google Shape;278;p5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fmla="val 100000" name="adj"/>
              </a:avLst>
            </a:prstGeom>
            <a:solidFill>
              <a:srgbClr val="16B0E3">
                <a:alpha val="71764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" name="Google Shape;279;p5"/>
            <p:cNvSpPr/>
            <p:nvPr/>
          </p:nvSpPr>
          <p:spPr>
            <a:xfrm>
              <a:off x="9334500" y="-8467"/>
              <a:ext cx="2854326" cy="6866467"/>
            </a:xfrm>
            <a:custGeom>
              <a:rect b="b" l="l" r="r" t="t"/>
              <a:pathLst>
                <a:path extrusionOk="0" h="6866467" w="2858013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6B0E3">
                <a:alpha val="60000"/>
              </a:srgbClr>
            </a:solidFill>
            <a:ln>
              <a:noFill/>
            </a:ln>
          </p:spPr>
        </p:sp>
        <p:sp>
          <p:nvSpPr>
            <p:cNvPr id="280" name="Google Shape;280;p5"/>
            <p:cNvSpPr/>
            <p:nvPr/>
          </p:nvSpPr>
          <p:spPr>
            <a:xfrm>
              <a:off x="10898730" y="-8467"/>
              <a:ext cx="1290094" cy="6866467"/>
            </a:xfrm>
            <a:custGeom>
              <a:rect b="b" l="l" r="r" t="t"/>
              <a:pathLst>
                <a:path extrusionOk="0" h="6858000" w="1290094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rgbClr val="9EDFF5">
                <a:alpha val="69803"/>
              </a:srgbClr>
            </a:solidFill>
            <a:ln>
              <a:noFill/>
            </a:ln>
          </p:spPr>
        </p:sp>
        <p:sp>
          <p:nvSpPr>
            <p:cNvPr id="281" name="Google Shape;281;p5"/>
            <p:cNvSpPr/>
            <p:nvPr/>
          </p:nvSpPr>
          <p:spPr>
            <a:xfrm>
              <a:off x="10938999" y="-8467"/>
              <a:ext cx="1249825" cy="6866467"/>
            </a:xfrm>
            <a:custGeom>
              <a:rect b="b" l="l" r="r" t="t"/>
              <a:pathLst>
                <a:path extrusionOk="0" h="6858000" w="1249825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4705"/>
              </a:schemeClr>
            </a:solidFill>
            <a:ln>
              <a:noFill/>
            </a:ln>
          </p:spPr>
        </p:sp>
        <p:sp>
          <p:nvSpPr>
            <p:cNvPr id="282" name="Google Shape;282;p5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fmla="val 100000" name="adj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83" name="Google Shape;283;p5"/>
          <p:cNvSpPr txBox="1"/>
          <p:nvPr>
            <p:ph type="title"/>
          </p:nvPr>
        </p:nvSpPr>
        <p:spPr>
          <a:xfrm>
            <a:off x="489360" y="1036864"/>
            <a:ext cx="2660686" cy="306977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16B0E3"/>
              </a:buClr>
              <a:buSzPts val="3600"/>
              <a:buFont typeface="Trebuchet MS"/>
              <a:buNone/>
            </a:pPr>
            <a:r>
              <a:rPr lang="en-US" sz="3300">
                <a:solidFill>
                  <a:srgbClr val="16B0E3"/>
                </a:solidFill>
              </a:rPr>
              <a:t>Auditors are required to report...</a:t>
            </a:r>
            <a:endParaRPr/>
          </a:p>
        </p:txBody>
      </p:sp>
      <p:sp>
        <p:nvSpPr>
          <p:cNvPr id="284" name="Google Shape;284;p5"/>
          <p:cNvSpPr/>
          <p:nvPr/>
        </p:nvSpPr>
        <p:spPr>
          <a:xfrm>
            <a:off x="4306968" y="0"/>
            <a:ext cx="4837032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85" name="Google Shape;285;p5"/>
          <p:cNvGrpSpPr/>
          <p:nvPr/>
        </p:nvGrpSpPr>
        <p:grpSpPr>
          <a:xfrm>
            <a:off x="3639407" y="836998"/>
            <a:ext cx="5019610" cy="3360240"/>
            <a:chOff x="0" y="128575"/>
            <a:chExt cx="5019610" cy="3360240"/>
          </a:xfrm>
        </p:grpSpPr>
        <p:sp>
          <p:nvSpPr>
            <p:cNvPr id="286" name="Google Shape;286;p5"/>
            <p:cNvSpPr/>
            <p:nvPr/>
          </p:nvSpPr>
          <p:spPr>
            <a:xfrm>
              <a:off x="0" y="128575"/>
              <a:ext cx="5019610" cy="1095120"/>
            </a:xfrm>
            <a:prstGeom prst="roundRect">
              <a:avLst>
                <a:gd fmla="val 16667" name="adj"/>
              </a:avLst>
            </a:prstGeom>
            <a:gradFill>
              <a:gsLst>
                <a:gs pos="0">
                  <a:srgbClr val="4689C6"/>
                </a:gs>
                <a:gs pos="78000">
                  <a:srgbClr val="2676B1"/>
                </a:gs>
                <a:gs pos="100000">
                  <a:srgbClr val="2676B1"/>
                </a:gs>
              </a:gsLst>
              <a:lin ang="5400000" scaled="0"/>
            </a:gradFill>
            <a:ln>
              <a:noFill/>
            </a:ln>
            <a:effectLst>
              <a:outerShdw blurRad="38100" rotWithShape="0" dir="5400000" dist="254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" name="Google Shape;287;p5"/>
            <p:cNvSpPr txBox="1"/>
            <p:nvPr/>
          </p:nvSpPr>
          <p:spPr>
            <a:xfrm>
              <a:off x="53459" y="182034"/>
              <a:ext cx="4912692" cy="98820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9525" lIns="49525" spcFirstLastPara="1" rIns="49525" wrap="square" tIns="495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rPr b="1" i="0" lang="en-US" sz="13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Material weaknesses </a:t>
              </a:r>
              <a:r>
                <a:rPr b="0" i="0" lang="en-US" sz="13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- deficiency, or combination of deficiencies, in internal control, such that there is a reasonable possibility that a material misstatement of the financial statements will not be prevented or detected and corrected on a timely basis.</a:t>
              </a:r>
              <a:endParaRPr/>
            </a:p>
          </p:txBody>
        </p:sp>
        <p:sp>
          <p:nvSpPr>
            <p:cNvPr id="288" name="Google Shape;288;p5"/>
            <p:cNvSpPr/>
            <p:nvPr/>
          </p:nvSpPr>
          <p:spPr>
            <a:xfrm>
              <a:off x="0" y="1261136"/>
              <a:ext cx="5019610" cy="1095120"/>
            </a:xfrm>
            <a:prstGeom prst="roundRect">
              <a:avLst>
                <a:gd fmla="val 16667" name="adj"/>
              </a:avLst>
            </a:prstGeom>
            <a:gradFill>
              <a:gsLst>
                <a:gs pos="0">
                  <a:srgbClr val="49C8D1"/>
                </a:gs>
                <a:gs pos="78000">
                  <a:srgbClr val="2BB4BC"/>
                </a:gs>
                <a:gs pos="100000">
                  <a:srgbClr val="2BB4BC"/>
                </a:gs>
              </a:gsLst>
              <a:lin ang="5400000" scaled="0"/>
            </a:gradFill>
            <a:ln>
              <a:noFill/>
            </a:ln>
            <a:effectLst>
              <a:outerShdw blurRad="38100" rotWithShape="0" dir="5400000" dist="254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" name="Google Shape;289;p5"/>
            <p:cNvSpPr txBox="1"/>
            <p:nvPr/>
          </p:nvSpPr>
          <p:spPr>
            <a:xfrm>
              <a:off x="53459" y="1314595"/>
              <a:ext cx="4912692" cy="98820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9525" lIns="49525" spcFirstLastPara="1" rIns="49525" wrap="square" tIns="495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rPr b="1" i="0" lang="en-US" sz="13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Significant deficiencies</a:t>
              </a:r>
              <a:r>
                <a:rPr b="0" i="0" lang="en-US" sz="13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 in internal controls - a deficiency, or combination of deficiencies, in internal control that is less severe than a material weakness, yet important enough to merit attention by those charged with governance.</a:t>
              </a:r>
              <a:endParaRPr/>
            </a:p>
          </p:txBody>
        </p:sp>
        <p:sp>
          <p:nvSpPr>
            <p:cNvPr id="290" name="Google Shape;290;p5"/>
            <p:cNvSpPr/>
            <p:nvPr/>
          </p:nvSpPr>
          <p:spPr>
            <a:xfrm>
              <a:off x="0" y="2393695"/>
              <a:ext cx="5019610" cy="1095120"/>
            </a:xfrm>
            <a:prstGeom prst="roundRect">
              <a:avLst>
                <a:gd fmla="val 16667" name="adj"/>
              </a:avLst>
            </a:prstGeom>
            <a:gradFill>
              <a:gsLst>
                <a:gs pos="0">
                  <a:srgbClr val="51D3A5"/>
                </a:gs>
                <a:gs pos="78000">
                  <a:srgbClr val="34C394"/>
                </a:gs>
                <a:gs pos="100000">
                  <a:srgbClr val="34C394"/>
                </a:gs>
              </a:gsLst>
              <a:lin ang="5400000" scaled="0"/>
            </a:gradFill>
            <a:ln>
              <a:noFill/>
            </a:ln>
            <a:effectLst>
              <a:outerShdw blurRad="38100" rotWithShape="0" dir="5400000" dist="254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1" name="Google Shape;291;p5"/>
            <p:cNvSpPr txBox="1"/>
            <p:nvPr/>
          </p:nvSpPr>
          <p:spPr>
            <a:xfrm>
              <a:off x="53459" y="2447154"/>
              <a:ext cx="4912692" cy="98820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9525" lIns="49525" spcFirstLastPara="1" rIns="49525" wrap="square" tIns="495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rPr b="1" i="0" lang="en-US" sz="13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Noncompliance </a:t>
              </a:r>
              <a:r>
                <a:rPr b="0" i="0" lang="en-US" sz="13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with provisions of laws, regulations, contracts, or grant agreements that have a material effect on the financial statements.</a:t>
              </a:r>
              <a:endParaRPr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" name="Google Shape;296;p6"/>
          <p:cNvGrpSpPr/>
          <p:nvPr/>
        </p:nvGrpSpPr>
        <p:grpSpPr>
          <a:xfrm>
            <a:off x="0" y="-6350"/>
            <a:ext cx="9144001" cy="5149850"/>
            <a:chOff x="0" y="-8467"/>
            <a:chExt cx="12192000" cy="6866467"/>
          </a:xfrm>
        </p:grpSpPr>
        <p:cxnSp>
          <p:nvCxnSpPr>
            <p:cNvPr id="297" name="Google Shape;297;p6"/>
            <p:cNvCxnSpPr/>
            <p:nvPr/>
          </p:nvCxnSpPr>
          <p:spPr>
            <a:xfrm>
              <a:off x="9371012" y="0"/>
              <a:ext cx="1219200" cy="6858000"/>
            </a:xfrm>
            <a:prstGeom prst="straightConnector1">
              <a:avLst/>
            </a:prstGeom>
            <a:noFill/>
            <a:ln cap="flat" cmpd="sng" w="9525">
              <a:solidFill>
                <a:schemeClr val="accent1">
                  <a:alpha val="69803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98" name="Google Shape;298;p6"/>
            <p:cNvCxnSpPr/>
            <p:nvPr/>
          </p:nvCxnSpPr>
          <p:spPr>
            <a:xfrm flipH="1">
              <a:off x="7425267" y="3681413"/>
              <a:ext cx="4763558" cy="3176587"/>
            </a:xfrm>
            <a:prstGeom prst="straightConnector1">
              <a:avLst/>
            </a:prstGeom>
            <a:noFill/>
            <a:ln cap="flat" cmpd="sng" w="9525">
              <a:solidFill>
                <a:schemeClr val="accent1">
                  <a:alpha val="69803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299" name="Google Shape;299;p6"/>
            <p:cNvSpPr/>
            <p:nvPr/>
          </p:nvSpPr>
          <p:spPr>
            <a:xfrm>
              <a:off x="9181476" y="-8467"/>
              <a:ext cx="3007349" cy="6866467"/>
            </a:xfrm>
            <a:custGeom>
              <a:rect b="b" l="l" r="r" t="t"/>
              <a:pathLst>
                <a:path extrusionOk="0" h="6866467" w="3007349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5686"/>
              </a:schemeClr>
            </a:solidFill>
            <a:ln>
              <a:noFill/>
            </a:ln>
          </p:spPr>
        </p:sp>
        <p:sp>
          <p:nvSpPr>
            <p:cNvPr id="300" name="Google Shape;300;p6"/>
            <p:cNvSpPr/>
            <p:nvPr/>
          </p:nvSpPr>
          <p:spPr>
            <a:xfrm>
              <a:off x="9603442" y="-8467"/>
              <a:ext cx="2588558" cy="6866467"/>
            </a:xfrm>
            <a:custGeom>
              <a:rect b="b" l="l" r="r" t="t"/>
              <a:pathLst>
                <a:path extrusionOk="0" h="6866467" w="2573311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</p:sp>
        <p:sp>
          <p:nvSpPr>
            <p:cNvPr id="301" name="Google Shape;301;p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fmla="val 100000" name="adj"/>
              </a:avLst>
            </a:prstGeom>
            <a:solidFill>
              <a:srgbClr val="16B0E3">
                <a:alpha val="65882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2" name="Google Shape;302;p6"/>
            <p:cNvSpPr/>
            <p:nvPr/>
          </p:nvSpPr>
          <p:spPr>
            <a:xfrm>
              <a:off x="9334500" y="-8467"/>
              <a:ext cx="2854326" cy="6866467"/>
            </a:xfrm>
            <a:custGeom>
              <a:rect b="b" l="l" r="r" t="t"/>
              <a:pathLst>
                <a:path extrusionOk="0" h="6866467" w="2858013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6B0E3">
                <a:alpha val="49803"/>
              </a:srgbClr>
            </a:solidFill>
            <a:ln>
              <a:noFill/>
            </a:ln>
          </p:spPr>
        </p:sp>
        <p:sp>
          <p:nvSpPr>
            <p:cNvPr id="303" name="Google Shape;303;p6"/>
            <p:cNvSpPr/>
            <p:nvPr/>
          </p:nvSpPr>
          <p:spPr>
            <a:xfrm>
              <a:off x="10898730" y="-8467"/>
              <a:ext cx="1290094" cy="6866467"/>
            </a:xfrm>
            <a:custGeom>
              <a:rect b="b" l="l" r="r" t="t"/>
              <a:pathLst>
                <a:path extrusionOk="0" h="6858000" w="1290094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69803"/>
              </a:schemeClr>
            </a:solidFill>
            <a:ln>
              <a:noFill/>
            </a:ln>
          </p:spPr>
        </p:sp>
        <p:sp>
          <p:nvSpPr>
            <p:cNvPr id="304" name="Google Shape;304;p6"/>
            <p:cNvSpPr/>
            <p:nvPr/>
          </p:nvSpPr>
          <p:spPr>
            <a:xfrm>
              <a:off x="10938999" y="-8467"/>
              <a:ext cx="1249825" cy="6866467"/>
            </a:xfrm>
            <a:custGeom>
              <a:rect b="b" l="l" r="r" t="t"/>
              <a:pathLst>
                <a:path extrusionOk="0" h="6858000" w="1249825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26292">
                <a:alpha val="80000"/>
              </a:srgbClr>
            </a:solidFill>
            <a:ln>
              <a:noFill/>
            </a:ln>
          </p:spPr>
        </p:sp>
        <p:sp>
          <p:nvSpPr>
            <p:cNvPr id="305" name="Google Shape;305;p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fmla="val 100000" name="adj"/>
              </a:avLst>
            </a:prstGeom>
            <a:solidFill>
              <a:srgbClr val="16B0E3">
                <a:alpha val="65882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6" name="Google Shape;306;p6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fmla="val 0" name="adj"/>
              </a:avLst>
            </a:prstGeom>
            <a:solidFill>
              <a:schemeClr val="accent1">
                <a:alpha val="69803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07" name="Google Shape;307;p6"/>
          <p:cNvSpPr/>
          <p:nvPr/>
        </p:nvSpPr>
        <p:spPr>
          <a:xfrm>
            <a:off x="0" y="0"/>
            <a:ext cx="9141618" cy="514349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8" name="Google Shape;308;p6"/>
          <p:cNvSpPr txBox="1"/>
          <p:nvPr>
            <p:ph idx="1" type="body"/>
          </p:nvPr>
        </p:nvSpPr>
        <p:spPr>
          <a:xfrm>
            <a:off x="508000" y="939800"/>
            <a:ext cx="4616450" cy="32638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393700" lvl="0" marL="457200" rtl="0" algn="l">
              <a:spcBef>
                <a:spcPts val="1000"/>
              </a:spcBef>
              <a:spcAft>
                <a:spcPts val="0"/>
              </a:spcAft>
              <a:buSzPts val="1040"/>
              <a:buFont typeface="Noto Sans Symbols"/>
              <a:buChar char="►"/>
            </a:pPr>
            <a:r>
              <a:rPr lang="en-US"/>
              <a:t>16% of schools had findings </a:t>
            </a:r>
            <a:endParaRPr/>
          </a:p>
          <a:p>
            <a:pPr indent="-393700" lvl="0" marL="457200" rtl="0" algn="l">
              <a:spcBef>
                <a:spcPts val="1000"/>
              </a:spcBef>
              <a:spcAft>
                <a:spcPts val="0"/>
              </a:spcAft>
              <a:buSzPts val="1040"/>
              <a:buFont typeface="Noto Sans Symbols"/>
              <a:buChar char="►"/>
            </a:pPr>
            <a:r>
              <a:rPr lang="en-US"/>
              <a:t>208 findings total</a:t>
            </a:r>
            <a:endParaRPr/>
          </a:p>
          <a:p>
            <a:pPr indent="-393700" lvl="0" marL="457200" rtl="0" algn="l">
              <a:spcBef>
                <a:spcPts val="1000"/>
              </a:spcBef>
              <a:spcAft>
                <a:spcPts val="0"/>
              </a:spcAft>
              <a:buSzPts val="1040"/>
              <a:buFont typeface="Noto Sans Symbols"/>
              <a:buChar char="►"/>
            </a:pPr>
            <a:r>
              <a:rPr lang="en-US"/>
              <a:t>38 of the findings were material weaknesses</a:t>
            </a:r>
            <a:endParaRPr/>
          </a:p>
          <a:p>
            <a:pPr indent="-393700" lvl="0" marL="457200" rtl="0" algn="l">
              <a:spcBef>
                <a:spcPts val="1000"/>
              </a:spcBef>
              <a:spcAft>
                <a:spcPts val="0"/>
              </a:spcAft>
              <a:buSzPts val="1040"/>
              <a:buFont typeface="Noto Sans Symbols"/>
              <a:buChar char="►"/>
            </a:pPr>
            <a:r>
              <a:rPr lang="en-US"/>
              <a:t>18 of the findings were noncompliance</a:t>
            </a:r>
            <a:endParaRPr/>
          </a:p>
          <a:p>
            <a:pPr indent="-393700" lvl="0" marL="457200" rtl="0" algn="l">
              <a:spcBef>
                <a:spcPts val="1000"/>
              </a:spcBef>
              <a:spcAft>
                <a:spcPts val="0"/>
              </a:spcAft>
              <a:buSzPts val="1040"/>
              <a:buFont typeface="Noto Sans Symbols"/>
              <a:buChar char="►"/>
            </a:pPr>
            <a:r>
              <a:rPr lang="en-US"/>
              <a:t>50% of the audit reports did not have information required by the Auditor General</a:t>
            </a:r>
            <a:endParaRPr/>
          </a:p>
          <a:p>
            <a:pPr indent="-393700" lvl="0" marL="457200" rtl="0" algn="l">
              <a:spcBef>
                <a:spcPts val="1000"/>
              </a:spcBef>
              <a:spcAft>
                <a:spcPts val="0"/>
              </a:spcAft>
              <a:buSzPts val="1040"/>
              <a:buFont typeface="Noto Sans Symbols"/>
              <a:buChar char="►"/>
            </a:pPr>
            <a:r>
              <a:rPr lang="en-US"/>
              <a:t>35% of the reports had issues that were repeated from the year before</a:t>
            </a:r>
            <a:endParaRPr/>
          </a:p>
        </p:txBody>
      </p:sp>
      <p:sp>
        <p:nvSpPr>
          <p:cNvPr id="309" name="Google Shape;309;p6"/>
          <p:cNvSpPr/>
          <p:nvPr/>
        </p:nvSpPr>
        <p:spPr>
          <a:xfrm>
            <a:off x="5650992" y="0"/>
            <a:ext cx="3493008" cy="5143500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10" name="Google Shape;310;p6"/>
          <p:cNvCxnSpPr/>
          <p:nvPr/>
        </p:nvCxnSpPr>
        <p:spPr>
          <a:xfrm flipH="1">
            <a:off x="7942659" y="0"/>
            <a:ext cx="794940" cy="5143500"/>
          </a:xfrm>
          <a:prstGeom prst="straightConnector1">
            <a:avLst/>
          </a:prstGeom>
          <a:noFill/>
          <a:ln cap="flat" cmpd="sng" w="9525">
            <a:solidFill>
              <a:srgbClr val="BFBFBF">
                <a:alpha val="69803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11" name="Google Shape;311;p6"/>
          <p:cNvCxnSpPr/>
          <p:nvPr/>
        </p:nvCxnSpPr>
        <p:spPr>
          <a:xfrm flipH="1">
            <a:off x="5791200" y="2791046"/>
            <a:ext cx="3259170" cy="2352453"/>
          </a:xfrm>
          <a:prstGeom prst="straightConnector1">
            <a:avLst/>
          </a:prstGeom>
          <a:noFill/>
          <a:ln cap="flat" cmpd="sng" w="9525">
            <a:solidFill>
              <a:srgbClr val="BFBFBF">
                <a:alpha val="69803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12" name="Google Shape;312;p6"/>
          <p:cNvSpPr/>
          <p:nvPr/>
        </p:nvSpPr>
        <p:spPr>
          <a:xfrm>
            <a:off x="6886107" y="-6350"/>
            <a:ext cx="2255511" cy="5149850"/>
          </a:xfrm>
          <a:custGeom>
            <a:rect b="b" l="l" r="r" t="t"/>
            <a:pathLst>
              <a:path extrusionOk="0" h="6866467" w="3007349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29803"/>
            </a:schemeClr>
          </a:solidFill>
          <a:ln>
            <a:noFill/>
          </a:ln>
        </p:spPr>
      </p:sp>
      <p:sp>
        <p:nvSpPr>
          <p:cNvPr id="313" name="Google Shape;313;p6"/>
          <p:cNvSpPr/>
          <p:nvPr/>
        </p:nvSpPr>
        <p:spPr>
          <a:xfrm>
            <a:off x="7202581" y="-6350"/>
            <a:ext cx="1941419" cy="5149850"/>
          </a:xfrm>
          <a:custGeom>
            <a:rect b="b" l="l" r="r" t="t"/>
            <a:pathLst>
              <a:path extrusionOk="0" h="6866467" w="2573311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</p:spPr>
      </p:sp>
      <p:sp>
        <p:nvSpPr>
          <p:cNvPr id="314" name="Google Shape;314;p6"/>
          <p:cNvSpPr/>
          <p:nvPr/>
        </p:nvSpPr>
        <p:spPr>
          <a:xfrm>
            <a:off x="6699249" y="2286000"/>
            <a:ext cx="2444751" cy="2857500"/>
          </a:xfrm>
          <a:prstGeom prst="triangle">
            <a:avLst>
              <a:gd fmla="val 100000" name="adj"/>
            </a:avLst>
          </a:prstGeom>
          <a:solidFill>
            <a:schemeClr val="accent2">
              <a:alpha val="71764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5" name="Google Shape;315;p6"/>
          <p:cNvSpPr/>
          <p:nvPr/>
        </p:nvSpPr>
        <p:spPr>
          <a:xfrm>
            <a:off x="7000875" y="-6350"/>
            <a:ext cx="2140744" cy="5149850"/>
          </a:xfrm>
          <a:custGeom>
            <a:rect b="b" l="l" r="r" t="t"/>
            <a:pathLst>
              <a:path extrusionOk="0" h="6866467" w="2858013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rgbClr val="226292">
              <a:alpha val="69803"/>
            </a:srgbClr>
          </a:solidFill>
          <a:ln>
            <a:noFill/>
          </a:ln>
        </p:spPr>
      </p:sp>
      <p:sp>
        <p:nvSpPr>
          <p:cNvPr id="316" name="Google Shape;316;p6"/>
          <p:cNvSpPr/>
          <p:nvPr/>
        </p:nvSpPr>
        <p:spPr>
          <a:xfrm>
            <a:off x="8174047" y="-6350"/>
            <a:ext cx="967571" cy="5149850"/>
          </a:xfrm>
          <a:custGeom>
            <a:rect b="b" l="l" r="r" t="t"/>
            <a:pathLst>
              <a:path extrusionOk="0" h="6858000" w="1290094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rgbClr val="9EDFF5">
              <a:alpha val="69803"/>
            </a:srgbClr>
          </a:solidFill>
          <a:ln>
            <a:noFill/>
          </a:ln>
        </p:spPr>
      </p:sp>
      <p:sp>
        <p:nvSpPr>
          <p:cNvPr id="317" name="Google Shape;317;p6"/>
          <p:cNvSpPr/>
          <p:nvPr/>
        </p:nvSpPr>
        <p:spPr>
          <a:xfrm>
            <a:off x="8204249" y="-6350"/>
            <a:ext cx="937369" cy="5149850"/>
          </a:xfrm>
          <a:custGeom>
            <a:rect b="b" l="l" r="r" t="t"/>
            <a:pathLst>
              <a:path extrusionOk="0" h="6858000" w="1249825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4705"/>
            </a:schemeClr>
          </a:solidFill>
          <a:ln>
            <a:noFill/>
          </a:ln>
        </p:spPr>
      </p:sp>
      <p:sp>
        <p:nvSpPr>
          <p:cNvPr id="318" name="Google Shape;318;p6"/>
          <p:cNvSpPr/>
          <p:nvPr/>
        </p:nvSpPr>
        <p:spPr>
          <a:xfrm>
            <a:off x="7778749" y="2692400"/>
            <a:ext cx="1362869" cy="2451100"/>
          </a:xfrm>
          <a:prstGeom prst="triangle">
            <a:avLst>
              <a:gd fmla="val 100000" name="adj"/>
            </a:avLst>
          </a:prstGeom>
          <a:solidFill>
            <a:schemeClr val="accent1">
              <a:alpha val="8000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9" name="Google Shape;319;p6"/>
          <p:cNvSpPr txBox="1"/>
          <p:nvPr>
            <p:ph type="title"/>
          </p:nvPr>
        </p:nvSpPr>
        <p:spPr>
          <a:xfrm>
            <a:off x="5872243" y="939800"/>
            <a:ext cx="2528807" cy="32638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rebuchet MS"/>
              <a:buNone/>
            </a:pPr>
            <a:r>
              <a:rPr lang="en-US" sz="3600">
                <a:solidFill>
                  <a:schemeClr val="lt1"/>
                </a:solidFill>
              </a:rPr>
              <a:t>Significant Findings for recent years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4" name="Google Shape;324;p7"/>
          <p:cNvGrpSpPr/>
          <p:nvPr/>
        </p:nvGrpSpPr>
        <p:grpSpPr>
          <a:xfrm>
            <a:off x="0" y="-6350"/>
            <a:ext cx="9144001" cy="5149850"/>
            <a:chOff x="0" y="-8467"/>
            <a:chExt cx="12192000" cy="6866467"/>
          </a:xfrm>
        </p:grpSpPr>
        <p:cxnSp>
          <p:nvCxnSpPr>
            <p:cNvPr id="325" name="Google Shape;325;p7"/>
            <p:cNvCxnSpPr/>
            <p:nvPr/>
          </p:nvCxnSpPr>
          <p:spPr>
            <a:xfrm>
              <a:off x="9371012" y="0"/>
              <a:ext cx="1219200" cy="6858000"/>
            </a:xfrm>
            <a:prstGeom prst="straightConnector1">
              <a:avLst/>
            </a:prstGeom>
            <a:noFill/>
            <a:ln cap="flat" cmpd="sng" w="9525">
              <a:solidFill>
                <a:schemeClr val="accent1">
                  <a:alpha val="69803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326" name="Google Shape;326;p7"/>
            <p:cNvCxnSpPr/>
            <p:nvPr/>
          </p:nvCxnSpPr>
          <p:spPr>
            <a:xfrm flipH="1">
              <a:off x="7425267" y="3681413"/>
              <a:ext cx="4763558" cy="3176587"/>
            </a:xfrm>
            <a:prstGeom prst="straightConnector1">
              <a:avLst/>
            </a:prstGeom>
            <a:noFill/>
            <a:ln cap="flat" cmpd="sng" w="9525">
              <a:solidFill>
                <a:schemeClr val="accent1">
                  <a:alpha val="69803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327" name="Google Shape;327;p7"/>
            <p:cNvSpPr/>
            <p:nvPr/>
          </p:nvSpPr>
          <p:spPr>
            <a:xfrm>
              <a:off x="9181476" y="-8467"/>
              <a:ext cx="3007349" cy="6866467"/>
            </a:xfrm>
            <a:custGeom>
              <a:rect b="b" l="l" r="r" t="t"/>
              <a:pathLst>
                <a:path extrusionOk="0" h="6866467" w="3007349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5686"/>
              </a:schemeClr>
            </a:solidFill>
            <a:ln>
              <a:noFill/>
            </a:ln>
          </p:spPr>
        </p:sp>
        <p:sp>
          <p:nvSpPr>
            <p:cNvPr id="328" name="Google Shape;328;p7"/>
            <p:cNvSpPr/>
            <p:nvPr/>
          </p:nvSpPr>
          <p:spPr>
            <a:xfrm>
              <a:off x="9603442" y="-8467"/>
              <a:ext cx="2588558" cy="6866467"/>
            </a:xfrm>
            <a:custGeom>
              <a:rect b="b" l="l" r="r" t="t"/>
              <a:pathLst>
                <a:path extrusionOk="0" h="6866467" w="2573311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</p:sp>
        <p:sp>
          <p:nvSpPr>
            <p:cNvPr id="329" name="Google Shape;329;p7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fmla="val 100000" name="adj"/>
              </a:avLst>
            </a:prstGeom>
            <a:solidFill>
              <a:srgbClr val="16B0E3">
                <a:alpha val="65882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0" name="Google Shape;330;p7"/>
            <p:cNvSpPr/>
            <p:nvPr/>
          </p:nvSpPr>
          <p:spPr>
            <a:xfrm>
              <a:off x="9334500" y="-8467"/>
              <a:ext cx="2854326" cy="6866467"/>
            </a:xfrm>
            <a:custGeom>
              <a:rect b="b" l="l" r="r" t="t"/>
              <a:pathLst>
                <a:path extrusionOk="0" h="6866467" w="2858013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6B0E3">
                <a:alpha val="49803"/>
              </a:srgbClr>
            </a:solidFill>
            <a:ln>
              <a:noFill/>
            </a:ln>
          </p:spPr>
        </p:sp>
        <p:sp>
          <p:nvSpPr>
            <p:cNvPr id="331" name="Google Shape;331;p7"/>
            <p:cNvSpPr/>
            <p:nvPr/>
          </p:nvSpPr>
          <p:spPr>
            <a:xfrm>
              <a:off x="10898730" y="-8467"/>
              <a:ext cx="1290094" cy="6866467"/>
            </a:xfrm>
            <a:custGeom>
              <a:rect b="b" l="l" r="r" t="t"/>
              <a:pathLst>
                <a:path extrusionOk="0" h="6858000" w="1290094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69803"/>
              </a:schemeClr>
            </a:solidFill>
            <a:ln>
              <a:noFill/>
            </a:ln>
          </p:spPr>
        </p:sp>
        <p:sp>
          <p:nvSpPr>
            <p:cNvPr id="332" name="Google Shape;332;p7"/>
            <p:cNvSpPr/>
            <p:nvPr/>
          </p:nvSpPr>
          <p:spPr>
            <a:xfrm>
              <a:off x="10938999" y="-8467"/>
              <a:ext cx="1249825" cy="6866467"/>
            </a:xfrm>
            <a:custGeom>
              <a:rect b="b" l="l" r="r" t="t"/>
              <a:pathLst>
                <a:path extrusionOk="0" h="6858000" w="1249825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26292">
                <a:alpha val="80000"/>
              </a:srgbClr>
            </a:solidFill>
            <a:ln>
              <a:noFill/>
            </a:ln>
          </p:spPr>
        </p:sp>
        <p:sp>
          <p:nvSpPr>
            <p:cNvPr id="333" name="Google Shape;333;p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fmla="val 100000" name="adj"/>
              </a:avLst>
            </a:prstGeom>
            <a:solidFill>
              <a:srgbClr val="16B0E3">
                <a:alpha val="65882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4" name="Google Shape;334;p7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fmla="val 0" name="adj"/>
              </a:avLst>
            </a:prstGeom>
            <a:solidFill>
              <a:schemeClr val="accent1">
                <a:alpha val="69803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35" name="Google Shape;335;p7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6" name="Google Shape;336;p7"/>
          <p:cNvSpPr txBox="1"/>
          <p:nvPr>
            <p:ph type="title"/>
          </p:nvPr>
        </p:nvSpPr>
        <p:spPr>
          <a:xfrm>
            <a:off x="965199" y="457200"/>
            <a:ext cx="7648121" cy="8245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r>
              <a:rPr lang="en-US" sz="3600"/>
              <a:t>Financial Trends</a:t>
            </a:r>
            <a:endParaRPr/>
          </a:p>
        </p:txBody>
      </p:sp>
      <p:sp>
        <p:nvSpPr>
          <p:cNvPr id="337" name="Google Shape;337;p7"/>
          <p:cNvSpPr/>
          <p:nvPr/>
        </p:nvSpPr>
        <p:spPr>
          <a:xfrm rot="10800000">
            <a:off x="0" y="0"/>
            <a:ext cx="631947" cy="4249615"/>
          </a:xfrm>
          <a:prstGeom prst="triangle">
            <a:avLst>
              <a:gd fmla="val 100000" name="adj"/>
            </a:avLst>
          </a:prstGeom>
          <a:solidFill>
            <a:schemeClr val="accent1">
              <a:alpha val="84705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8" name="Google Shape;338;p7"/>
          <p:cNvSpPr/>
          <p:nvPr/>
        </p:nvSpPr>
        <p:spPr>
          <a:xfrm flipH="1">
            <a:off x="8807450" y="3009900"/>
            <a:ext cx="336550" cy="2133600"/>
          </a:xfrm>
          <a:prstGeom prst="triangle">
            <a:avLst>
              <a:gd fmla="val 0" name="adj"/>
            </a:avLst>
          </a:prstGeom>
          <a:solidFill>
            <a:schemeClr val="accent1">
              <a:alpha val="84705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39" name="Google Shape;339;p7"/>
          <p:cNvGrpSpPr/>
          <p:nvPr/>
        </p:nvGrpSpPr>
        <p:grpSpPr>
          <a:xfrm>
            <a:off x="987327" y="1700345"/>
            <a:ext cx="7169343" cy="2592234"/>
            <a:chOff x="22128" y="238938"/>
            <a:chExt cx="7169343" cy="2592234"/>
          </a:xfrm>
        </p:grpSpPr>
        <p:sp>
          <p:nvSpPr>
            <p:cNvPr id="340" name="Google Shape;340;p7"/>
            <p:cNvSpPr/>
            <p:nvPr/>
          </p:nvSpPr>
          <p:spPr>
            <a:xfrm>
              <a:off x="928596" y="238938"/>
              <a:ext cx="1483312" cy="1483312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1" name="Google Shape;341;p7"/>
            <p:cNvSpPr/>
            <p:nvPr/>
          </p:nvSpPr>
          <p:spPr>
            <a:xfrm>
              <a:off x="22128" y="2111172"/>
              <a:ext cx="3296250" cy="72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2" name="Google Shape;342;p7"/>
            <p:cNvSpPr txBox="1"/>
            <p:nvPr/>
          </p:nvSpPr>
          <p:spPr>
            <a:xfrm>
              <a:off x="22128" y="2111172"/>
              <a:ext cx="3296250" cy="72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0" i="0" lang="en-US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7 audits questioned the school’s ability to continue operations</a:t>
              </a:r>
              <a:endParaRPr/>
            </a:p>
          </p:txBody>
        </p:sp>
        <p:sp>
          <p:nvSpPr>
            <p:cNvPr id="343" name="Google Shape;343;p7"/>
            <p:cNvSpPr/>
            <p:nvPr/>
          </p:nvSpPr>
          <p:spPr>
            <a:xfrm>
              <a:off x="4801690" y="238938"/>
              <a:ext cx="1483312" cy="1483312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4" name="Google Shape;344;p7"/>
            <p:cNvSpPr/>
            <p:nvPr/>
          </p:nvSpPr>
          <p:spPr>
            <a:xfrm>
              <a:off x="3895221" y="2111172"/>
              <a:ext cx="3296250" cy="72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5" name="Google Shape;345;p7"/>
            <p:cNvSpPr txBox="1"/>
            <p:nvPr/>
          </p:nvSpPr>
          <p:spPr>
            <a:xfrm>
              <a:off x="3895221" y="2111172"/>
              <a:ext cx="3296250" cy="72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0" i="0" lang="en-US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8% schools reported a general fund deficit</a:t>
              </a:r>
              <a:endParaRPr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0" name="Google Shape;350;p8"/>
          <p:cNvGrpSpPr/>
          <p:nvPr/>
        </p:nvGrpSpPr>
        <p:grpSpPr>
          <a:xfrm>
            <a:off x="0" y="-6350"/>
            <a:ext cx="9144001" cy="5149850"/>
            <a:chOff x="0" y="-8467"/>
            <a:chExt cx="12192000" cy="6866467"/>
          </a:xfrm>
        </p:grpSpPr>
        <p:cxnSp>
          <p:nvCxnSpPr>
            <p:cNvPr id="351" name="Google Shape;351;p8"/>
            <p:cNvCxnSpPr/>
            <p:nvPr/>
          </p:nvCxnSpPr>
          <p:spPr>
            <a:xfrm>
              <a:off x="9371012" y="0"/>
              <a:ext cx="1219200" cy="6858000"/>
            </a:xfrm>
            <a:prstGeom prst="straightConnector1">
              <a:avLst/>
            </a:prstGeom>
            <a:noFill/>
            <a:ln cap="flat" cmpd="sng" w="9525">
              <a:solidFill>
                <a:schemeClr val="accent1">
                  <a:alpha val="69803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352" name="Google Shape;352;p8"/>
            <p:cNvCxnSpPr/>
            <p:nvPr/>
          </p:nvCxnSpPr>
          <p:spPr>
            <a:xfrm flipH="1">
              <a:off x="7425267" y="3681413"/>
              <a:ext cx="4763558" cy="3176587"/>
            </a:xfrm>
            <a:prstGeom prst="straightConnector1">
              <a:avLst/>
            </a:prstGeom>
            <a:noFill/>
            <a:ln cap="flat" cmpd="sng" w="9525">
              <a:solidFill>
                <a:schemeClr val="accent1">
                  <a:alpha val="69803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353" name="Google Shape;353;p8"/>
            <p:cNvSpPr/>
            <p:nvPr/>
          </p:nvSpPr>
          <p:spPr>
            <a:xfrm>
              <a:off x="9181476" y="-8467"/>
              <a:ext cx="3007349" cy="6866467"/>
            </a:xfrm>
            <a:custGeom>
              <a:rect b="b" l="l" r="r" t="t"/>
              <a:pathLst>
                <a:path extrusionOk="0" h="6866467" w="3007349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5686"/>
              </a:schemeClr>
            </a:solidFill>
            <a:ln>
              <a:noFill/>
            </a:ln>
          </p:spPr>
        </p:sp>
        <p:sp>
          <p:nvSpPr>
            <p:cNvPr id="354" name="Google Shape;354;p8"/>
            <p:cNvSpPr/>
            <p:nvPr/>
          </p:nvSpPr>
          <p:spPr>
            <a:xfrm>
              <a:off x="9603442" y="-8467"/>
              <a:ext cx="2588558" cy="6866467"/>
            </a:xfrm>
            <a:custGeom>
              <a:rect b="b" l="l" r="r" t="t"/>
              <a:pathLst>
                <a:path extrusionOk="0" h="6866467" w="2573311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</p:sp>
        <p:sp>
          <p:nvSpPr>
            <p:cNvPr id="355" name="Google Shape;355;p8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fmla="val 100000" name="adj"/>
              </a:avLst>
            </a:prstGeom>
            <a:solidFill>
              <a:srgbClr val="16B0E3">
                <a:alpha val="65882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6" name="Google Shape;356;p8"/>
            <p:cNvSpPr/>
            <p:nvPr/>
          </p:nvSpPr>
          <p:spPr>
            <a:xfrm>
              <a:off x="9334500" y="-8467"/>
              <a:ext cx="2854326" cy="6866467"/>
            </a:xfrm>
            <a:custGeom>
              <a:rect b="b" l="l" r="r" t="t"/>
              <a:pathLst>
                <a:path extrusionOk="0" h="6866467" w="2858013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6B0E3">
                <a:alpha val="49803"/>
              </a:srgbClr>
            </a:solidFill>
            <a:ln>
              <a:noFill/>
            </a:ln>
          </p:spPr>
        </p:sp>
        <p:sp>
          <p:nvSpPr>
            <p:cNvPr id="357" name="Google Shape;357;p8"/>
            <p:cNvSpPr/>
            <p:nvPr/>
          </p:nvSpPr>
          <p:spPr>
            <a:xfrm>
              <a:off x="10898730" y="-8467"/>
              <a:ext cx="1290094" cy="6866467"/>
            </a:xfrm>
            <a:custGeom>
              <a:rect b="b" l="l" r="r" t="t"/>
              <a:pathLst>
                <a:path extrusionOk="0" h="6858000" w="1290094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69803"/>
              </a:schemeClr>
            </a:solidFill>
            <a:ln>
              <a:noFill/>
            </a:ln>
          </p:spPr>
        </p:sp>
        <p:sp>
          <p:nvSpPr>
            <p:cNvPr id="358" name="Google Shape;358;p8"/>
            <p:cNvSpPr/>
            <p:nvPr/>
          </p:nvSpPr>
          <p:spPr>
            <a:xfrm>
              <a:off x="10938999" y="-8467"/>
              <a:ext cx="1249825" cy="6866467"/>
            </a:xfrm>
            <a:custGeom>
              <a:rect b="b" l="l" r="r" t="t"/>
              <a:pathLst>
                <a:path extrusionOk="0" h="6858000" w="1249825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26292">
                <a:alpha val="80000"/>
              </a:srgbClr>
            </a:solidFill>
            <a:ln>
              <a:noFill/>
            </a:ln>
          </p:spPr>
        </p:sp>
        <p:sp>
          <p:nvSpPr>
            <p:cNvPr id="359" name="Google Shape;359;p8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fmla="val 100000" name="adj"/>
              </a:avLst>
            </a:prstGeom>
            <a:solidFill>
              <a:srgbClr val="16B0E3">
                <a:alpha val="65882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0" name="Google Shape;360;p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fmla="val 0" name="adj"/>
              </a:avLst>
            </a:prstGeom>
            <a:solidFill>
              <a:schemeClr val="accent1">
                <a:alpha val="69803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cxnSp>
        <p:nvCxnSpPr>
          <p:cNvPr id="361" name="Google Shape;361;p8"/>
          <p:cNvCxnSpPr/>
          <p:nvPr/>
        </p:nvCxnSpPr>
        <p:spPr>
          <a:xfrm>
            <a:off x="3181353" y="1095375"/>
            <a:ext cx="0" cy="2952750"/>
          </a:xfrm>
          <a:prstGeom prst="straightConnector1">
            <a:avLst/>
          </a:prstGeom>
          <a:noFill/>
          <a:ln cap="rnd" cmpd="sng" w="127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62" name="Google Shape;362;p8"/>
          <p:cNvSpPr txBox="1"/>
          <p:nvPr>
            <p:ph type="title"/>
          </p:nvPr>
        </p:nvSpPr>
        <p:spPr>
          <a:xfrm>
            <a:off x="482600" y="612478"/>
            <a:ext cx="2525519" cy="39185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r>
              <a:rPr lang="en-US" sz="3300"/>
              <a:t>Top 10 Significant Deficiencies</a:t>
            </a:r>
            <a:endParaRPr/>
          </a:p>
        </p:txBody>
      </p:sp>
      <p:sp>
        <p:nvSpPr>
          <p:cNvPr id="363" name="Google Shape;363;p8"/>
          <p:cNvSpPr txBox="1"/>
          <p:nvPr>
            <p:ph idx="1" type="body"/>
          </p:nvPr>
        </p:nvSpPr>
        <p:spPr>
          <a:xfrm>
            <a:off x="3490721" y="612478"/>
            <a:ext cx="3464779" cy="39185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SzPts val="1040"/>
              <a:buNone/>
            </a:pPr>
            <a:r>
              <a:rPr lang="en-US"/>
              <a:t>The next slides will review each of the top ten significant deficiencies with recommendations on how to avoid. 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SzPts val="1080"/>
              <a:buFont typeface="Noto Sans Symbols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8" name="Google Shape;368;p9"/>
          <p:cNvGrpSpPr/>
          <p:nvPr/>
        </p:nvGrpSpPr>
        <p:grpSpPr>
          <a:xfrm>
            <a:off x="0" y="-6350"/>
            <a:ext cx="9144001" cy="5149850"/>
            <a:chOff x="0" y="-8467"/>
            <a:chExt cx="12192000" cy="6866467"/>
          </a:xfrm>
        </p:grpSpPr>
        <p:cxnSp>
          <p:nvCxnSpPr>
            <p:cNvPr id="369" name="Google Shape;369;p9"/>
            <p:cNvCxnSpPr/>
            <p:nvPr/>
          </p:nvCxnSpPr>
          <p:spPr>
            <a:xfrm>
              <a:off x="9371012" y="0"/>
              <a:ext cx="1219200" cy="6858000"/>
            </a:xfrm>
            <a:prstGeom prst="straightConnector1">
              <a:avLst/>
            </a:prstGeom>
            <a:noFill/>
            <a:ln cap="flat" cmpd="sng" w="9525">
              <a:solidFill>
                <a:schemeClr val="accent1">
                  <a:alpha val="69803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370" name="Google Shape;370;p9"/>
            <p:cNvCxnSpPr/>
            <p:nvPr/>
          </p:nvCxnSpPr>
          <p:spPr>
            <a:xfrm flipH="1">
              <a:off x="7425267" y="3681413"/>
              <a:ext cx="4763558" cy="3176587"/>
            </a:xfrm>
            <a:prstGeom prst="straightConnector1">
              <a:avLst/>
            </a:prstGeom>
            <a:noFill/>
            <a:ln cap="flat" cmpd="sng" w="9525">
              <a:solidFill>
                <a:schemeClr val="accent1">
                  <a:alpha val="69803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371" name="Google Shape;371;p9"/>
            <p:cNvSpPr/>
            <p:nvPr/>
          </p:nvSpPr>
          <p:spPr>
            <a:xfrm>
              <a:off x="9181476" y="-8467"/>
              <a:ext cx="3007349" cy="6866467"/>
            </a:xfrm>
            <a:custGeom>
              <a:rect b="b" l="l" r="r" t="t"/>
              <a:pathLst>
                <a:path extrusionOk="0" h="6866467" w="3007349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5686"/>
              </a:schemeClr>
            </a:solidFill>
            <a:ln>
              <a:noFill/>
            </a:ln>
          </p:spPr>
        </p:sp>
        <p:sp>
          <p:nvSpPr>
            <p:cNvPr id="372" name="Google Shape;372;p9"/>
            <p:cNvSpPr/>
            <p:nvPr/>
          </p:nvSpPr>
          <p:spPr>
            <a:xfrm>
              <a:off x="9603442" y="-8467"/>
              <a:ext cx="2588558" cy="6866467"/>
            </a:xfrm>
            <a:custGeom>
              <a:rect b="b" l="l" r="r" t="t"/>
              <a:pathLst>
                <a:path extrusionOk="0" h="6866467" w="2573311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</p:sp>
        <p:sp>
          <p:nvSpPr>
            <p:cNvPr id="373" name="Google Shape;373;p9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fmla="val 100000" name="adj"/>
              </a:avLst>
            </a:prstGeom>
            <a:solidFill>
              <a:srgbClr val="16B0E3">
                <a:alpha val="65882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4" name="Google Shape;374;p9"/>
            <p:cNvSpPr/>
            <p:nvPr/>
          </p:nvSpPr>
          <p:spPr>
            <a:xfrm>
              <a:off x="9334500" y="-8467"/>
              <a:ext cx="2854326" cy="6866467"/>
            </a:xfrm>
            <a:custGeom>
              <a:rect b="b" l="l" r="r" t="t"/>
              <a:pathLst>
                <a:path extrusionOk="0" h="6866467" w="2858013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6B0E3">
                <a:alpha val="49803"/>
              </a:srgbClr>
            </a:solidFill>
            <a:ln>
              <a:noFill/>
            </a:ln>
          </p:spPr>
        </p:sp>
        <p:sp>
          <p:nvSpPr>
            <p:cNvPr id="375" name="Google Shape;375;p9"/>
            <p:cNvSpPr/>
            <p:nvPr/>
          </p:nvSpPr>
          <p:spPr>
            <a:xfrm>
              <a:off x="10898730" y="-8467"/>
              <a:ext cx="1290094" cy="6866467"/>
            </a:xfrm>
            <a:custGeom>
              <a:rect b="b" l="l" r="r" t="t"/>
              <a:pathLst>
                <a:path extrusionOk="0" h="6858000" w="1290094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69803"/>
              </a:schemeClr>
            </a:solidFill>
            <a:ln>
              <a:noFill/>
            </a:ln>
          </p:spPr>
        </p:sp>
        <p:sp>
          <p:nvSpPr>
            <p:cNvPr id="376" name="Google Shape;376;p9"/>
            <p:cNvSpPr/>
            <p:nvPr/>
          </p:nvSpPr>
          <p:spPr>
            <a:xfrm>
              <a:off x="10938999" y="-8467"/>
              <a:ext cx="1249825" cy="6866467"/>
            </a:xfrm>
            <a:custGeom>
              <a:rect b="b" l="l" r="r" t="t"/>
              <a:pathLst>
                <a:path extrusionOk="0" h="6858000" w="1249825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26292">
                <a:alpha val="80000"/>
              </a:srgbClr>
            </a:solidFill>
            <a:ln>
              <a:noFill/>
            </a:ln>
          </p:spPr>
        </p:sp>
        <p:sp>
          <p:nvSpPr>
            <p:cNvPr id="377" name="Google Shape;377;p9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fmla="val 100000" name="adj"/>
              </a:avLst>
            </a:prstGeom>
            <a:solidFill>
              <a:srgbClr val="16B0E3">
                <a:alpha val="65882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8" name="Google Shape;378;p9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fmla="val 0" name="adj"/>
              </a:avLst>
            </a:prstGeom>
            <a:solidFill>
              <a:schemeClr val="accent1">
                <a:alpha val="69803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79" name="Google Shape;379;p9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0" name="Google Shape;380;p9"/>
          <p:cNvSpPr txBox="1"/>
          <p:nvPr>
            <p:ph type="title"/>
          </p:nvPr>
        </p:nvSpPr>
        <p:spPr>
          <a:xfrm>
            <a:off x="782962" y="884363"/>
            <a:ext cx="2475485" cy="334791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r>
              <a:rPr lang="en-US" sz="3600"/>
              <a:t>#1 - Cash Controls</a:t>
            </a:r>
            <a:endParaRPr/>
          </a:p>
        </p:txBody>
      </p:sp>
      <p:sp>
        <p:nvSpPr>
          <p:cNvPr id="381" name="Google Shape;381;p9"/>
          <p:cNvSpPr/>
          <p:nvPr/>
        </p:nvSpPr>
        <p:spPr>
          <a:xfrm>
            <a:off x="0" y="3009900"/>
            <a:ext cx="336549" cy="2133600"/>
          </a:xfrm>
          <a:prstGeom prst="triangle">
            <a:avLst>
              <a:gd fmla="val 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382" name="Google Shape;382;p9"/>
          <p:cNvCxnSpPr/>
          <p:nvPr/>
        </p:nvCxnSpPr>
        <p:spPr>
          <a:xfrm>
            <a:off x="3492502" y="1081946"/>
            <a:ext cx="0" cy="2952750"/>
          </a:xfrm>
          <a:prstGeom prst="straightConnector1">
            <a:avLst/>
          </a:prstGeom>
          <a:noFill/>
          <a:ln cap="rnd" cmpd="sng" w="127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83" name="Google Shape;383;p9"/>
          <p:cNvSpPr txBox="1"/>
          <p:nvPr>
            <p:ph idx="1" type="body"/>
          </p:nvPr>
        </p:nvSpPr>
        <p:spPr>
          <a:xfrm>
            <a:off x="3734188" y="831858"/>
            <a:ext cx="4755762" cy="34529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66040" lvl="0" marL="0" rtl="0" algn="l">
              <a:spcBef>
                <a:spcPts val="1000"/>
              </a:spcBef>
              <a:spcAft>
                <a:spcPts val="0"/>
              </a:spcAft>
              <a:buSzPts val="1040"/>
              <a:buFont typeface="Noto Sans Symbols"/>
              <a:buChar char="►"/>
            </a:pPr>
            <a:r>
              <a:rPr lang="en-US"/>
              <a:t>You must have policies and practices in place to ensure proper control of the school’s funds.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SzPts val="1080"/>
              <a:buFont typeface="Noto Sans Symbols"/>
              <a:buNone/>
            </a:pPr>
            <a:r>
              <a:t/>
            </a:r>
            <a:endParaRPr i="1" u="sng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SzPts val="1040"/>
              <a:buNone/>
            </a:pPr>
            <a:r>
              <a:rPr i="1" lang="en-US" u="sng"/>
              <a:t>Repeated Report Finding:</a:t>
            </a:r>
            <a:r>
              <a:rPr i="1" lang="en-US"/>
              <a:t> </a:t>
            </a:r>
            <a:endParaRPr/>
          </a:p>
          <a:p>
            <a:pPr indent="-66040" lvl="0" marL="0" rtl="0" algn="l">
              <a:spcBef>
                <a:spcPts val="1000"/>
              </a:spcBef>
              <a:spcAft>
                <a:spcPts val="0"/>
              </a:spcAft>
              <a:buSzPts val="1040"/>
              <a:buFont typeface="Noto Sans Symbols"/>
              <a:buChar char="►"/>
            </a:pPr>
            <a:r>
              <a:rPr i="1" lang="en-US"/>
              <a:t>For multiple charter schools, the CPAs noted inadequate controls over cash. </a:t>
            </a:r>
            <a:endParaRPr/>
          </a:p>
          <a:p>
            <a:pPr indent="-66040" lvl="0" marL="0" rtl="0" algn="l">
              <a:spcBef>
                <a:spcPts val="1000"/>
              </a:spcBef>
              <a:spcAft>
                <a:spcPts val="0"/>
              </a:spcAft>
              <a:buSzPts val="1040"/>
              <a:buFont typeface="Noto Sans Symbols"/>
              <a:buChar char="►"/>
            </a:pPr>
            <a:r>
              <a:rPr i="1" lang="en-US"/>
              <a:t>They noted control deficiencies included untimely prepared bank reconciliations and inadequately safeguarded cash collections. </a:t>
            </a:r>
            <a:endParaRPr/>
          </a:p>
          <a:p>
            <a:pPr indent="-66040" lvl="0" marL="0" rtl="0" algn="l">
              <a:spcBef>
                <a:spcPts val="1000"/>
              </a:spcBef>
              <a:spcAft>
                <a:spcPts val="0"/>
              </a:spcAft>
              <a:buSzPts val="1040"/>
              <a:buFont typeface="Noto Sans Symbols"/>
              <a:buChar char="►"/>
            </a:pPr>
            <a:r>
              <a:rPr i="1" lang="en-US"/>
              <a:t>These deficiencies increase the risk that unauthorized disbursements or loss of cash could occur and not be timely detected.</a:t>
            </a:r>
            <a:endParaRPr/>
          </a:p>
        </p:txBody>
      </p:sp>
      <p:sp>
        <p:nvSpPr>
          <p:cNvPr id="384" name="Google Shape;384;p9"/>
          <p:cNvSpPr/>
          <p:nvPr/>
        </p:nvSpPr>
        <p:spPr>
          <a:xfrm flipH="1" rot="10800000">
            <a:off x="8523104" y="0"/>
            <a:ext cx="631947" cy="3462216"/>
          </a:xfrm>
          <a:prstGeom prst="triangle">
            <a:avLst>
              <a:gd fmla="val 10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Facet">
  <a:themeElements>
    <a:clrScheme name="Facet">
      <a:dk1>
        <a:srgbClr val="000000"/>
      </a:dk1>
      <a:lt1>
        <a:srgbClr val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Facet">
  <a:themeElements>
    <a:clrScheme name="Facet">
      <a:dk1>
        <a:srgbClr val="000000"/>
      </a:dk1>
      <a:lt1>
        <a:srgbClr val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tleitem</dc:creator>
</cp:coreProperties>
</file>