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56" r:id="rId4"/>
    <p:sldId id="260" r:id="rId5"/>
    <p:sldId id="259" r:id="rId6"/>
    <p:sldId id="261" r:id="rId7"/>
    <p:sldId id="266" r:id="rId8"/>
    <p:sldId id="265" r:id="rId9"/>
    <p:sldId id="262" r:id="rId10"/>
    <p:sldId id="267" r:id="rId11"/>
    <p:sldId id="268" r:id="rId12"/>
    <p:sldId id="277" r:id="rId13"/>
    <p:sldId id="278" r:id="rId14"/>
    <p:sldId id="271" r:id="rId15"/>
    <p:sldId id="276" r:id="rId16"/>
    <p:sldId id="275" r:id="rId17"/>
    <p:sldId id="279" r:id="rId18"/>
    <p:sldId id="280"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3C550F-5C5C-484E-A30D-EFD013B98A61}" v="10" dt="2022-09-26T13:44:48.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D1462-3E38-43FD-BA9F-A9ACBC15E21A}" type="datetimeFigureOut">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C5A0B-21FD-447A-A03B-ACFFA65F6F79}" type="slidenum">
              <a:t>‹#›</a:t>
            </a:fld>
            <a:endParaRPr lang="en-US"/>
          </a:p>
        </p:txBody>
      </p:sp>
    </p:spTree>
    <p:extLst>
      <p:ext uri="{BB962C8B-B14F-4D97-AF65-F5344CB8AC3E}">
        <p14:creationId xmlns:p14="http://schemas.microsoft.com/office/powerpoint/2010/main" val="264561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screen prior to participants entering – if either of you know how to loop the video please do!</a:t>
            </a:r>
          </a:p>
        </p:txBody>
      </p:sp>
      <p:sp>
        <p:nvSpPr>
          <p:cNvPr id="4" name="Slide Number Placeholder 3"/>
          <p:cNvSpPr>
            <a:spLocks noGrp="1"/>
          </p:cNvSpPr>
          <p:nvPr>
            <p:ph type="sldNum" sz="quarter" idx="5"/>
          </p:nvPr>
        </p:nvSpPr>
        <p:spPr/>
        <p:txBody>
          <a:bodyPr/>
          <a:lstStyle/>
          <a:p>
            <a:fld id="{16AC5A0B-21FD-447A-A03B-ACFFA65F6F79}" type="slidenum">
              <a:t>1</a:t>
            </a:fld>
            <a:endParaRPr lang="en-US"/>
          </a:p>
        </p:txBody>
      </p:sp>
    </p:spTree>
    <p:extLst>
      <p:ext uri="{BB962C8B-B14F-4D97-AF65-F5344CB8AC3E}">
        <p14:creationId xmlns:p14="http://schemas.microsoft.com/office/powerpoint/2010/main" val="86834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Essential questions for the day....</a:t>
            </a:r>
          </a:p>
        </p:txBody>
      </p:sp>
      <p:sp>
        <p:nvSpPr>
          <p:cNvPr id="4" name="Slide Number Placeholder 3"/>
          <p:cNvSpPr>
            <a:spLocks noGrp="1"/>
          </p:cNvSpPr>
          <p:nvPr>
            <p:ph type="sldNum" sz="quarter" idx="5"/>
          </p:nvPr>
        </p:nvSpPr>
        <p:spPr/>
        <p:txBody>
          <a:bodyPr/>
          <a:lstStyle/>
          <a:p>
            <a:fld id="{16AC5A0B-21FD-447A-A03B-ACFFA65F6F79}" type="slidenum">
              <a:t>18</a:t>
            </a:fld>
            <a:endParaRPr lang="en-US"/>
          </a:p>
        </p:txBody>
      </p:sp>
    </p:spTree>
    <p:extLst>
      <p:ext uri="{BB962C8B-B14F-4D97-AF65-F5344CB8AC3E}">
        <p14:creationId xmlns:p14="http://schemas.microsoft.com/office/powerpoint/2010/main" val="14894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folks take their seats we can go to this slide, thank people for having their seatbacks in the upright position!</a:t>
            </a:r>
          </a:p>
        </p:txBody>
      </p:sp>
      <p:sp>
        <p:nvSpPr>
          <p:cNvPr id="4" name="Slide Number Placeholder 3"/>
          <p:cNvSpPr>
            <a:spLocks noGrp="1"/>
          </p:cNvSpPr>
          <p:nvPr>
            <p:ph type="sldNum" sz="quarter" idx="5"/>
          </p:nvPr>
        </p:nvSpPr>
        <p:spPr/>
        <p:txBody>
          <a:bodyPr/>
          <a:lstStyle/>
          <a:p>
            <a:fld id="{16AC5A0B-21FD-447A-A03B-ACFFA65F6F79}" type="slidenum">
              <a:t>2</a:t>
            </a:fld>
            <a:endParaRPr lang="en-US"/>
          </a:p>
        </p:txBody>
      </p:sp>
    </p:spTree>
    <p:extLst>
      <p:ext uri="{BB962C8B-B14F-4D97-AF65-F5344CB8AC3E}">
        <p14:creationId xmlns:p14="http://schemas.microsoft.com/office/powerpoint/2010/main" val="205122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we are ready to begin we will ask folks to give us their attention while we review the safety information for today's flight - - I know the whole speech so I'll go over the exits, flotation devices (we will all model this part) then the oxygen mask demo!  Once we have attention we'll go to the next slide which introduces us then we will do the routine!</a:t>
            </a:r>
          </a:p>
        </p:txBody>
      </p:sp>
      <p:sp>
        <p:nvSpPr>
          <p:cNvPr id="4" name="Slide Number Placeholder 3"/>
          <p:cNvSpPr>
            <a:spLocks noGrp="1"/>
          </p:cNvSpPr>
          <p:nvPr>
            <p:ph type="sldNum" sz="quarter" idx="5"/>
          </p:nvPr>
        </p:nvSpPr>
        <p:spPr/>
        <p:txBody>
          <a:bodyPr/>
          <a:lstStyle/>
          <a:p>
            <a:fld id="{16AC5A0B-21FD-447A-A03B-ACFFA65F6F79}" type="slidenum">
              <a:t>3</a:t>
            </a:fld>
            <a:endParaRPr lang="en-US"/>
          </a:p>
        </p:txBody>
      </p:sp>
    </p:spTree>
    <p:extLst>
      <p:ext uri="{BB962C8B-B14F-4D97-AF65-F5344CB8AC3E}">
        <p14:creationId xmlns:p14="http://schemas.microsoft.com/office/powerpoint/2010/main" val="50319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Following introductions we will go over the routine for pre-flight</a:t>
            </a:r>
          </a:p>
        </p:txBody>
      </p:sp>
      <p:sp>
        <p:nvSpPr>
          <p:cNvPr id="4" name="Slide Number Placeholder 3"/>
          <p:cNvSpPr>
            <a:spLocks noGrp="1"/>
          </p:cNvSpPr>
          <p:nvPr>
            <p:ph type="sldNum" sz="quarter" idx="5"/>
          </p:nvPr>
        </p:nvSpPr>
        <p:spPr/>
        <p:txBody>
          <a:bodyPr/>
          <a:lstStyle/>
          <a:p>
            <a:fld id="{16AC5A0B-21FD-447A-A03B-ACFFA65F6F79}" type="slidenum">
              <a:t>4</a:t>
            </a:fld>
            <a:endParaRPr lang="en-US"/>
          </a:p>
        </p:txBody>
      </p:sp>
    </p:spTree>
    <p:extLst>
      <p:ext uri="{BB962C8B-B14F-4D97-AF65-F5344CB8AC3E}">
        <p14:creationId xmlns:p14="http://schemas.microsoft.com/office/powerpoint/2010/main" val="332253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we get to this part one of us will need to switch to this slide.....we will break and ask the participants the questions on the next slide....</a:t>
            </a:r>
          </a:p>
        </p:txBody>
      </p:sp>
      <p:sp>
        <p:nvSpPr>
          <p:cNvPr id="4" name="Slide Number Placeholder 3"/>
          <p:cNvSpPr>
            <a:spLocks noGrp="1"/>
          </p:cNvSpPr>
          <p:nvPr>
            <p:ph type="sldNum" sz="quarter" idx="5"/>
          </p:nvPr>
        </p:nvSpPr>
        <p:spPr/>
        <p:txBody>
          <a:bodyPr/>
          <a:lstStyle/>
          <a:p>
            <a:fld id="{16AC5A0B-21FD-447A-A03B-ACFFA65F6F79}" type="slidenum">
              <a:t>5</a:t>
            </a:fld>
            <a:endParaRPr lang="en-US"/>
          </a:p>
        </p:txBody>
      </p:sp>
    </p:spTree>
    <p:extLst>
      <p:ext uri="{BB962C8B-B14F-4D97-AF65-F5344CB8AC3E}">
        <p14:creationId xmlns:p14="http://schemas.microsoft.com/office/powerpoint/2010/main" val="327140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Essential questions for the day....</a:t>
            </a:r>
          </a:p>
        </p:txBody>
      </p:sp>
      <p:sp>
        <p:nvSpPr>
          <p:cNvPr id="4" name="Slide Number Placeholder 3"/>
          <p:cNvSpPr>
            <a:spLocks noGrp="1"/>
          </p:cNvSpPr>
          <p:nvPr>
            <p:ph type="sldNum" sz="quarter" idx="5"/>
          </p:nvPr>
        </p:nvSpPr>
        <p:spPr/>
        <p:txBody>
          <a:bodyPr/>
          <a:lstStyle/>
          <a:p>
            <a:fld id="{16AC5A0B-21FD-447A-A03B-ACFFA65F6F79}" type="slidenum">
              <a:t>6</a:t>
            </a:fld>
            <a:endParaRPr lang="en-US"/>
          </a:p>
        </p:txBody>
      </p:sp>
    </p:spTree>
    <p:extLst>
      <p:ext uri="{BB962C8B-B14F-4D97-AF65-F5344CB8AC3E}">
        <p14:creationId xmlns:p14="http://schemas.microsoft.com/office/powerpoint/2010/main" val="72759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Circulate and allow folks to share out - - understand that there will be a variety of attendees, mostly admin.</a:t>
            </a:r>
          </a:p>
        </p:txBody>
      </p:sp>
      <p:sp>
        <p:nvSpPr>
          <p:cNvPr id="4" name="Slide Number Placeholder 3"/>
          <p:cNvSpPr>
            <a:spLocks noGrp="1"/>
          </p:cNvSpPr>
          <p:nvPr>
            <p:ph type="sldNum" sz="quarter" idx="5"/>
          </p:nvPr>
        </p:nvSpPr>
        <p:spPr/>
        <p:txBody>
          <a:bodyPr/>
          <a:lstStyle/>
          <a:p>
            <a:fld id="{16AC5A0B-21FD-447A-A03B-ACFFA65F6F79}" type="slidenum">
              <a:rPr lang="en-US"/>
              <a:t>8</a:t>
            </a:fld>
            <a:endParaRPr lang="en-US"/>
          </a:p>
        </p:txBody>
      </p:sp>
    </p:spTree>
    <p:extLst>
      <p:ext uri="{BB962C8B-B14F-4D97-AF65-F5344CB8AC3E}">
        <p14:creationId xmlns:p14="http://schemas.microsoft.com/office/powerpoint/2010/main" val="18700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RAND Corporation Data (2022) from the LTS Survey</a:t>
            </a:r>
          </a:p>
        </p:txBody>
      </p:sp>
      <p:sp>
        <p:nvSpPr>
          <p:cNvPr id="4" name="Slide Number Placeholder 3"/>
          <p:cNvSpPr>
            <a:spLocks noGrp="1"/>
          </p:cNvSpPr>
          <p:nvPr>
            <p:ph type="sldNum" sz="quarter" idx="5"/>
          </p:nvPr>
        </p:nvSpPr>
        <p:spPr/>
        <p:txBody>
          <a:bodyPr/>
          <a:lstStyle/>
          <a:p>
            <a:fld id="{16AC5A0B-21FD-447A-A03B-ACFFA65F6F79}" type="slidenum">
              <a:rPr lang="en-US"/>
              <a:t>9</a:t>
            </a:fld>
            <a:endParaRPr lang="en-US"/>
          </a:p>
        </p:txBody>
      </p:sp>
    </p:spTree>
    <p:extLst>
      <p:ext uri="{BB962C8B-B14F-4D97-AF65-F5344CB8AC3E}">
        <p14:creationId xmlns:p14="http://schemas.microsoft.com/office/powerpoint/2010/main" val="1402783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we are ready to begin we will ask folks to give us their attention while we review the safety information for today's flight - - I know the whole speech so I'll go over the exits, flotation devices (we will all model this part) then the oxygen mask demo!  Once we have attention we'll go to the next slide which introduces us then we will do the routine!</a:t>
            </a:r>
          </a:p>
        </p:txBody>
      </p:sp>
      <p:sp>
        <p:nvSpPr>
          <p:cNvPr id="4" name="Slide Number Placeholder 3"/>
          <p:cNvSpPr>
            <a:spLocks noGrp="1"/>
          </p:cNvSpPr>
          <p:nvPr>
            <p:ph type="sldNum" sz="quarter" idx="5"/>
          </p:nvPr>
        </p:nvSpPr>
        <p:spPr/>
        <p:txBody>
          <a:bodyPr/>
          <a:lstStyle/>
          <a:p>
            <a:fld id="{16AC5A0B-21FD-447A-A03B-ACFFA65F6F79}" type="slidenum">
              <a:t>17</a:t>
            </a:fld>
            <a:endParaRPr lang="en-US"/>
          </a:p>
        </p:txBody>
      </p:sp>
    </p:spTree>
    <p:extLst>
      <p:ext uri="{BB962C8B-B14F-4D97-AF65-F5344CB8AC3E}">
        <p14:creationId xmlns:p14="http://schemas.microsoft.com/office/powerpoint/2010/main" val="358953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theidearoom.net/2011/08/oxygen-stat.html" TargetMode="Externa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AFF4C84-C6AD-10FB-A254-87DD550785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6250" b="6250"/>
          <a:stretch/>
        </p:blipFill>
        <p:spPr>
          <a:xfrm>
            <a:off x="35053"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2D77EE-0AB9-8783-A730-7E5E1C789B24}"/>
              </a:ext>
            </a:extLst>
          </p:cNvPr>
          <p:cNvSpPr txBox="1"/>
          <p:nvPr/>
        </p:nvSpPr>
        <p:spPr>
          <a:xfrm>
            <a:off x="1097280" y="325550"/>
            <a:ext cx="10058400" cy="6267178"/>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200" b="1">
                <a:solidFill>
                  <a:schemeClr val="bg1"/>
                </a:solidFill>
                <a:latin typeface="+mj-lt"/>
                <a:ea typeface="+mj-ea"/>
                <a:cs typeface="+mj-cs"/>
              </a:rPr>
              <a:t>Welcome to FCSC Flight 2022</a:t>
            </a:r>
            <a:endParaRPr lang="en-US" sz="5200" b="1">
              <a:solidFill>
                <a:schemeClr val="bg1"/>
              </a:solidFill>
              <a:latin typeface="+mj-lt"/>
              <a:ea typeface="Calibri Light"/>
              <a:cs typeface="Calibri Light"/>
            </a:endParaRPr>
          </a:p>
          <a:p>
            <a:pPr algn="ctr">
              <a:lnSpc>
                <a:spcPct val="90000"/>
              </a:lnSpc>
              <a:spcBef>
                <a:spcPct val="0"/>
              </a:spcBef>
              <a:spcAft>
                <a:spcPts val="600"/>
              </a:spcAft>
            </a:pPr>
            <a:r>
              <a:rPr lang="en-US" sz="5200" b="1">
                <a:solidFill>
                  <a:schemeClr val="bg1"/>
                </a:solidFill>
                <a:latin typeface="+mj-lt"/>
                <a:ea typeface="Calibri Light"/>
                <a:cs typeface="Calibri Light"/>
              </a:rPr>
              <a:t>Nonstop Jet service to May 2023</a:t>
            </a:r>
          </a:p>
        </p:txBody>
      </p:sp>
    </p:spTree>
    <p:extLst>
      <p:ext uri="{BB962C8B-B14F-4D97-AF65-F5344CB8AC3E}">
        <p14:creationId xmlns:p14="http://schemas.microsoft.com/office/powerpoint/2010/main" val="109965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445EE75C-7504-05E1-D852-813C505BF1EB}"/>
              </a:ext>
            </a:extLst>
          </p:cNvPr>
          <p:cNvSpPr txBox="1"/>
          <p:nvPr/>
        </p:nvSpPr>
        <p:spPr>
          <a:xfrm>
            <a:off x="142457" y="2767106"/>
            <a:ext cx="3915996" cy="30719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ct val="0"/>
              </a:spcBef>
              <a:spcAft>
                <a:spcPts val="600"/>
              </a:spcAft>
            </a:pPr>
            <a:r>
              <a:rPr lang="en-US" sz="5400" b="1" kern="1200" dirty="0">
                <a:solidFill>
                  <a:srgbClr val="FFFFFF"/>
                </a:solidFill>
                <a:latin typeface="+mj-lt"/>
                <a:ea typeface="+mj-ea"/>
                <a:cs typeface="+mj-cs"/>
              </a:rPr>
              <a:t>Compassion Fatigue</a:t>
            </a:r>
            <a:endParaRPr lang="en-US">
              <a:ea typeface="+mj-ea"/>
              <a:cs typeface="+mj-cs"/>
            </a:endParaRPr>
          </a:p>
          <a:p>
            <a:pPr>
              <a:lnSpc>
                <a:spcPct val="90000"/>
              </a:lnSpc>
              <a:spcBef>
                <a:spcPct val="0"/>
              </a:spcBef>
              <a:spcAft>
                <a:spcPts val="600"/>
              </a:spcAft>
            </a:pPr>
            <a:endParaRPr lang="en-US" sz="4000" kern="1200" dirty="0">
              <a:solidFill>
                <a:srgbClr val="FFFFFF"/>
              </a:solidFill>
              <a:latin typeface="+mj-lt"/>
              <a:ea typeface="Calibri Light"/>
              <a:cs typeface="Calibri Light"/>
            </a:endParaRPr>
          </a:p>
        </p:txBody>
      </p:sp>
      <p:pic>
        <p:nvPicPr>
          <p:cNvPr id="3" name="Picture 3" descr="Table&#10;&#10;Description automatically generated">
            <a:extLst>
              <a:ext uri="{FF2B5EF4-FFF2-40B4-BE49-F238E27FC236}">
                <a16:creationId xmlns:a16="http://schemas.microsoft.com/office/drawing/2014/main" id="{74B071AB-9724-C6FD-254C-E24C5790F54D}"/>
              </a:ext>
            </a:extLst>
          </p:cNvPr>
          <p:cNvPicPr>
            <a:picLocks noChangeAspect="1"/>
          </p:cNvPicPr>
          <p:nvPr/>
        </p:nvPicPr>
        <p:blipFill>
          <a:blip r:embed="rId2"/>
          <a:stretch>
            <a:fillRect/>
          </a:stretch>
        </p:blipFill>
        <p:spPr>
          <a:xfrm>
            <a:off x="4502428" y="520637"/>
            <a:ext cx="7225748" cy="5816725"/>
          </a:xfrm>
          <a:prstGeom prst="rect">
            <a:avLst/>
          </a:prstGeom>
        </p:spPr>
      </p:pic>
    </p:spTree>
    <p:extLst>
      <p:ext uri="{BB962C8B-B14F-4D97-AF65-F5344CB8AC3E}">
        <p14:creationId xmlns:p14="http://schemas.microsoft.com/office/powerpoint/2010/main" val="181582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E5264D7-B090-F0DC-5F3E-8101C6B63F2A}"/>
              </a:ext>
            </a:extLst>
          </p:cNvPr>
          <p:cNvSpPr txBox="1"/>
          <p:nvPr/>
        </p:nvSpPr>
        <p:spPr>
          <a:xfrm>
            <a:off x="4909574" y="640080"/>
            <a:ext cx="5733524" cy="35661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600" b="1" dirty="0">
                <a:latin typeface="+mj-lt"/>
                <a:ea typeface="+mj-ea"/>
                <a:cs typeface="+mj-cs"/>
              </a:rPr>
              <a:t>How</a:t>
            </a:r>
            <a:r>
              <a:rPr lang="en-US" sz="6600" dirty="0">
                <a:latin typeface="+mj-lt"/>
                <a:ea typeface="+mj-ea"/>
                <a:cs typeface="+mj-cs"/>
              </a:rPr>
              <a:t> do we put our oxygen mask on first?</a:t>
            </a:r>
            <a:endParaRPr lang="en-US">
              <a:ea typeface="+mj-ea"/>
              <a:cs typeface="+mj-cs"/>
            </a:endParaRPr>
          </a:p>
        </p:txBody>
      </p:sp>
      <p:pic>
        <p:nvPicPr>
          <p:cNvPr id="3" name="Picture 3" descr="A picture containing person, indoor&#10;&#10;Description automatically generated">
            <a:extLst>
              <a:ext uri="{FF2B5EF4-FFF2-40B4-BE49-F238E27FC236}">
                <a16:creationId xmlns:a16="http://schemas.microsoft.com/office/drawing/2014/main" id="{B0B5A9D4-E290-546B-6D99-6189B955012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600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20C1AB-20A1-2797-29ED-14202DB3F03D}"/>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6" name="TextBox 5">
            <a:extLst>
              <a:ext uri="{FF2B5EF4-FFF2-40B4-BE49-F238E27FC236}">
                <a16:creationId xmlns:a16="http://schemas.microsoft.com/office/drawing/2014/main" id="{CDBA78ED-8848-00A2-7271-BF2F172F55DF}"/>
              </a:ext>
            </a:extLst>
          </p:cNvPr>
          <p:cNvSpPr txBox="1"/>
          <p:nvPr/>
        </p:nvSpPr>
        <p:spPr>
          <a:xfrm>
            <a:off x="5169477" y="4701886"/>
            <a:ext cx="51175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i="1" dirty="0">
                <a:solidFill>
                  <a:schemeClr val="accent1">
                    <a:lumMod val="60000"/>
                    <a:lumOff val="40000"/>
                  </a:schemeClr>
                </a:solidFill>
                <a:ea typeface="Calibri"/>
                <a:cs typeface="Calibri"/>
              </a:rPr>
              <a:t>5 Strategies to Help You Breathe Easier</a:t>
            </a:r>
          </a:p>
        </p:txBody>
      </p:sp>
    </p:spTree>
    <p:extLst>
      <p:ext uri="{BB962C8B-B14F-4D97-AF65-F5344CB8AC3E}">
        <p14:creationId xmlns:p14="http://schemas.microsoft.com/office/powerpoint/2010/main" val="2935435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34A7EA-F609-DA8B-064F-0912EBBB3787}"/>
              </a:ext>
            </a:extLst>
          </p:cNvPr>
          <p:cNvSpPr txBox="1"/>
          <p:nvPr/>
        </p:nvSpPr>
        <p:spPr>
          <a:xfrm>
            <a:off x="550653" y="470197"/>
            <a:ext cx="11090693" cy="168499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r>
              <a:rPr lang="en-US" sz="3200" b="1" u="sng" dirty="0">
                <a:solidFill>
                  <a:schemeClr val="bg1"/>
                </a:solidFill>
                <a:latin typeface="Calibri Light"/>
                <a:ea typeface="Calibri"/>
                <a:cs typeface="Calibri"/>
              </a:rPr>
              <a:t>Strategy 1</a:t>
            </a:r>
            <a:r>
              <a:rPr lang="en-US" sz="3200" b="1" dirty="0">
                <a:solidFill>
                  <a:schemeClr val="bg1"/>
                </a:solidFill>
                <a:latin typeface="Calibri Light"/>
                <a:ea typeface="Calibri"/>
                <a:cs typeface="Calibri"/>
              </a:rPr>
              <a:t>:  Distributive Leadership</a:t>
            </a:r>
            <a:endParaRPr lang="en-US" sz="3200" b="1" dirty="0">
              <a:solidFill>
                <a:schemeClr val="bg1"/>
              </a:solidFill>
              <a:latin typeface="Calibri Light"/>
              <a:ea typeface="+mn-lt"/>
              <a:cs typeface="+mn-lt"/>
            </a:endParaRPr>
          </a:p>
          <a:p>
            <a:pPr algn="ctr"/>
            <a:r>
              <a:rPr lang="en-US" sz="3200" i="1" dirty="0">
                <a:solidFill>
                  <a:schemeClr val="bg1"/>
                </a:solidFill>
                <a:latin typeface="Calibri Light"/>
                <a:ea typeface="Calibri"/>
                <a:cs typeface="Calibri"/>
              </a:rPr>
              <a:t> Let others help lift the load –</a:t>
            </a:r>
            <a:endParaRPr lang="en-US" sz="3200" dirty="0">
              <a:solidFill>
                <a:schemeClr val="bg1"/>
              </a:solidFill>
              <a:latin typeface="Calibri Light"/>
              <a:ea typeface="Calibri Light"/>
              <a:cs typeface="Calibri Light"/>
            </a:endParaRPr>
          </a:p>
          <a:p>
            <a:pPr algn="ctr"/>
            <a:r>
              <a:rPr lang="en-US" sz="3200" i="1" dirty="0">
                <a:solidFill>
                  <a:schemeClr val="bg1"/>
                </a:solidFill>
                <a:latin typeface="Calibri Light"/>
                <a:ea typeface="Calibri"/>
                <a:cs typeface="Calibri"/>
              </a:rPr>
              <a:t> it will make you feel better, and they will feel more connected.</a:t>
            </a:r>
            <a:endParaRPr lang="en-US" sz="3200" dirty="0">
              <a:solidFill>
                <a:schemeClr val="bg1"/>
              </a:solidFill>
              <a:latin typeface="Calibri Light"/>
              <a:ea typeface="Calibri Light"/>
              <a:cs typeface="Calibri Light"/>
            </a:endParaRPr>
          </a:p>
        </p:txBody>
      </p:sp>
      <p:sp>
        <p:nvSpPr>
          <p:cNvPr id="2" name="TextBox 1">
            <a:extLst>
              <a:ext uri="{FF2B5EF4-FFF2-40B4-BE49-F238E27FC236}">
                <a16:creationId xmlns:a16="http://schemas.microsoft.com/office/drawing/2014/main" id="{84BC7C99-93F7-1985-2867-2C4F44BB6D47}"/>
              </a:ext>
            </a:extLst>
          </p:cNvPr>
          <p:cNvSpPr txBox="1"/>
          <p:nvPr/>
        </p:nvSpPr>
        <p:spPr>
          <a:xfrm>
            <a:off x="6813603" y="2329872"/>
            <a:ext cx="4781563" cy="416339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algn="just"/>
            <a:r>
              <a:rPr lang="en-US" sz="2400" i="1" dirty="0">
                <a:solidFill>
                  <a:srgbClr val="0070C0"/>
                </a:solidFill>
              </a:rPr>
              <a:t>“Self-care is </a:t>
            </a:r>
            <a:r>
              <a:rPr lang="en-US" sz="2400" b="1" i="1" u="sng" dirty="0">
                <a:solidFill>
                  <a:srgbClr val="0070C0"/>
                </a:solidFill>
              </a:rPr>
              <a:t>not</a:t>
            </a:r>
            <a:r>
              <a:rPr lang="en-US" sz="2400" i="1" dirty="0">
                <a:solidFill>
                  <a:srgbClr val="0070C0"/>
                </a:solidFill>
              </a:rPr>
              <a:t> skipping out on work to heal mentally.  Self-care</a:t>
            </a:r>
            <a:r>
              <a:rPr lang="en-US" sz="2400" b="1" i="1" dirty="0">
                <a:solidFill>
                  <a:srgbClr val="0070C0"/>
                </a:solidFill>
              </a:rPr>
              <a:t> </a:t>
            </a:r>
            <a:r>
              <a:rPr lang="en-US" sz="2400" b="1" i="1" u="sng" dirty="0">
                <a:solidFill>
                  <a:srgbClr val="0070C0"/>
                </a:solidFill>
              </a:rPr>
              <a:t>is</a:t>
            </a:r>
            <a:r>
              <a:rPr lang="en-US" sz="2400" b="1" i="1" dirty="0">
                <a:solidFill>
                  <a:srgbClr val="0070C0"/>
                </a:solidFill>
              </a:rPr>
              <a:t> </a:t>
            </a:r>
            <a:r>
              <a:rPr lang="en-US" sz="2400" i="1" dirty="0">
                <a:solidFill>
                  <a:srgbClr val="0070C0"/>
                </a:solidFill>
              </a:rPr>
              <a:t>the incorporation of healthier practices into your life that reduce stress. Working with our staff to be mindful of how they are doing and ways to create true self-care instead of procrastination was critical. " </a:t>
            </a:r>
            <a:endParaRPr lang="en-US" sz="2400" dirty="0">
              <a:ea typeface="+mn-lt"/>
              <a:cs typeface="+mn-lt"/>
            </a:endParaRPr>
          </a:p>
          <a:p>
            <a:pPr algn="just"/>
            <a:endParaRPr lang="en-US" sz="2000" dirty="0">
              <a:ea typeface="+mn-lt"/>
              <a:cs typeface="+mn-lt"/>
            </a:endParaRPr>
          </a:p>
          <a:p>
            <a:pPr algn="just"/>
            <a:r>
              <a:rPr lang="en-US" sz="2000" b="1" dirty="0">
                <a:solidFill>
                  <a:srgbClr val="0070C0"/>
                </a:solidFill>
              </a:rPr>
              <a:t>Principal Brian E. Cox</a:t>
            </a:r>
            <a:endParaRPr lang="en-US" sz="2000" dirty="0">
              <a:ea typeface="+mn-lt"/>
              <a:cs typeface="+mn-lt"/>
            </a:endParaRPr>
          </a:p>
          <a:p>
            <a:pPr algn="just"/>
            <a:r>
              <a:rPr lang="en-US" sz="2000" b="1" dirty="0">
                <a:solidFill>
                  <a:srgbClr val="0070C0"/>
                </a:solidFill>
              </a:rPr>
              <a:t>Johnson Junior High School, Cheyenne, WY</a:t>
            </a:r>
            <a:endParaRPr lang="en-US" sz="2000" dirty="0">
              <a:ea typeface="+mn-lt"/>
              <a:cs typeface="+mn-lt"/>
            </a:endParaRPr>
          </a:p>
          <a:p>
            <a:pPr algn="just">
              <a:lnSpc>
                <a:spcPct val="90000"/>
              </a:lnSpc>
              <a:spcAft>
                <a:spcPts val="600"/>
              </a:spcAft>
            </a:pPr>
            <a:endParaRPr lang="en-US" sz="2000" i="1" dirty="0">
              <a:ea typeface="Calibri" panose="020F0502020204030204"/>
              <a:cs typeface="Calibri" panose="020F0502020204030204"/>
            </a:endParaRPr>
          </a:p>
        </p:txBody>
      </p:sp>
      <p:pic>
        <p:nvPicPr>
          <p:cNvPr id="6" name="Picture 10" descr="A picture containing engine, airplane&#10;&#10;Description automatically generated">
            <a:extLst>
              <a:ext uri="{FF2B5EF4-FFF2-40B4-BE49-F238E27FC236}">
                <a16:creationId xmlns:a16="http://schemas.microsoft.com/office/drawing/2014/main" id="{3B33D94F-BA4D-FA4D-0897-9417E8FAB79F}"/>
              </a:ext>
            </a:extLst>
          </p:cNvPr>
          <p:cNvPicPr>
            <a:picLocks noChangeAspect="1"/>
          </p:cNvPicPr>
          <p:nvPr/>
        </p:nvPicPr>
        <p:blipFill>
          <a:blip r:embed="rId2"/>
          <a:stretch>
            <a:fillRect/>
          </a:stretch>
        </p:blipFill>
        <p:spPr>
          <a:xfrm>
            <a:off x="621321" y="2402797"/>
            <a:ext cx="5302250" cy="4019550"/>
          </a:xfrm>
          <a:prstGeom prst="rect">
            <a:avLst/>
          </a:prstGeom>
        </p:spPr>
      </p:pic>
      <p:sp>
        <p:nvSpPr>
          <p:cNvPr id="7" name="TextBox 6">
            <a:extLst>
              <a:ext uri="{FF2B5EF4-FFF2-40B4-BE49-F238E27FC236}">
                <a16:creationId xmlns:a16="http://schemas.microsoft.com/office/drawing/2014/main" id="{1382ADCE-20BC-A695-BE7F-7D52BA45605B}"/>
              </a:ext>
            </a:extLst>
          </p:cNvPr>
          <p:cNvSpPr txBox="1"/>
          <p:nvPr/>
        </p:nvSpPr>
        <p:spPr>
          <a:xfrm>
            <a:off x="-4424" y="6420043"/>
            <a:ext cx="12289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ea typeface="Calibri"/>
                <a:cs typeface="Calibri"/>
              </a:rPr>
              <a:t>Navarra, Katie. </a:t>
            </a:r>
            <a:r>
              <a:rPr lang="en-US" sz="1400" i="1" dirty="0">
                <a:ea typeface="Calibri"/>
                <a:cs typeface="Calibri"/>
              </a:rPr>
              <a:t> "Burnout Busters: 5 Strategies to Help School Leaders Combat Pandemic Fatigue"</a:t>
            </a:r>
            <a:r>
              <a:rPr lang="en-US" sz="1400" dirty="0">
                <a:ea typeface="Calibri"/>
                <a:cs typeface="Calibri"/>
              </a:rPr>
              <a:t>.  K 12 Dive. August 2021. www. K12dive.com</a:t>
            </a:r>
          </a:p>
        </p:txBody>
      </p:sp>
    </p:spTree>
    <p:extLst>
      <p:ext uri="{BB962C8B-B14F-4D97-AF65-F5344CB8AC3E}">
        <p14:creationId xmlns:p14="http://schemas.microsoft.com/office/powerpoint/2010/main" val="52541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34A7EA-F609-DA8B-064F-0912EBBB3787}"/>
              </a:ext>
            </a:extLst>
          </p:cNvPr>
          <p:cNvSpPr txBox="1"/>
          <p:nvPr/>
        </p:nvSpPr>
        <p:spPr>
          <a:xfrm>
            <a:off x="838200" y="585216"/>
            <a:ext cx="10501223" cy="145495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10000"/>
          </a:bodyPr>
          <a:lstStyle/>
          <a:p>
            <a:pPr algn="ctr"/>
            <a:r>
              <a:rPr lang="en-US" sz="3500" b="1" u="sng" dirty="0">
                <a:solidFill>
                  <a:schemeClr val="bg1"/>
                </a:solidFill>
                <a:latin typeface="Calibri Light"/>
                <a:ea typeface="Calibri"/>
                <a:cs typeface="Calibri"/>
              </a:rPr>
              <a:t>Strategy</a:t>
            </a:r>
            <a:r>
              <a:rPr lang="en-US" sz="3400" b="1" u="sng" dirty="0">
                <a:solidFill>
                  <a:schemeClr val="bg1"/>
                </a:solidFill>
                <a:latin typeface="Calibri Light"/>
                <a:ea typeface="Calibri"/>
                <a:cs typeface="Calibri"/>
              </a:rPr>
              <a:t> 2</a:t>
            </a:r>
            <a:r>
              <a:rPr lang="en-US" sz="3400" b="1" dirty="0">
                <a:solidFill>
                  <a:schemeClr val="bg1"/>
                </a:solidFill>
                <a:latin typeface="Calibri Light"/>
                <a:ea typeface="Calibri"/>
                <a:cs typeface="Calibri"/>
              </a:rPr>
              <a:t>:  Stay Connected </a:t>
            </a:r>
            <a:r>
              <a:rPr lang="en-US" sz="3400" dirty="0">
                <a:solidFill>
                  <a:schemeClr val="bg1"/>
                </a:solidFill>
                <a:latin typeface="Calibri Light"/>
                <a:ea typeface="Calibri"/>
                <a:cs typeface="Calibri"/>
              </a:rPr>
              <a:t> </a:t>
            </a:r>
            <a:endParaRPr lang="en-US" sz="3400" dirty="0">
              <a:solidFill>
                <a:schemeClr val="bg1"/>
              </a:solidFill>
              <a:latin typeface="Calibri Light"/>
              <a:ea typeface="+mn-lt"/>
              <a:cs typeface="+mn-lt"/>
            </a:endParaRPr>
          </a:p>
          <a:p>
            <a:pPr algn="ctr"/>
            <a:r>
              <a:rPr lang="en-US" sz="3500" i="1" dirty="0">
                <a:solidFill>
                  <a:schemeClr val="bg1"/>
                </a:solidFill>
                <a:latin typeface="Calibri Light"/>
                <a:ea typeface="Calibri"/>
                <a:cs typeface="Calibri"/>
              </a:rPr>
              <a:t>Leverage your online connections with other leaders, associations and peers</a:t>
            </a:r>
            <a:r>
              <a:rPr lang="en-US" sz="3500" dirty="0">
                <a:solidFill>
                  <a:schemeClr val="bg1"/>
                </a:solidFill>
                <a:latin typeface="Calibri Light"/>
                <a:ea typeface="Calibri"/>
                <a:cs typeface="Calibri"/>
              </a:rPr>
              <a:t>. </a:t>
            </a:r>
          </a:p>
        </p:txBody>
      </p:sp>
      <p:sp>
        <p:nvSpPr>
          <p:cNvPr id="2" name="TextBox 1">
            <a:extLst>
              <a:ext uri="{FF2B5EF4-FFF2-40B4-BE49-F238E27FC236}">
                <a16:creationId xmlns:a16="http://schemas.microsoft.com/office/drawing/2014/main" id="{84BC7C99-93F7-1985-2867-2C4F44BB6D47}"/>
              </a:ext>
            </a:extLst>
          </p:cNvPr>
          <p:cNvSpPr txBox="1"/>
          <p:nvPr/>
        </p:nvSpPr>
        <p:spPr>
          <a:xfrm>
            <a:off x="5174585" y="2603041"/>
            <a:ext cx="6075525"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just"/>
            <a:r>
              <a:rPr lang="en-US" sz="2800" i="1" dirty="0">
                <a:solidFill>
                  <a:srgbClr val="FF0000"/>
                </a:solidFill>
                <a:ea typeface="+mn-lt"/>
                <a:cs typeface="+mn-lt"/>
              </a:rPr>
              <a:t>Superintendent Ken Wallace of Maine Township High School District 207 in Illinois started </a:t>
            </a:r>
            <a:r>
              <a:rPr lang="en-US" sz="2800" b="1" i="1" dirty="0">
                <a:solidFill>
                  <a:srgbClr val="FF0000"/>
                </a:solidFill>
                <a:ea typeface="+mn-lt"/>
                <a:cs typeface="+mn-lt"/>
              </a:rPr>
              <a:t>Project 3x3</a:t>
            </a:r>
            <a:r>
              <a:rPr lang="en-US" sz="2800" i="1" dirty="0">
                <a:solidFill>
                  <a:srgbClr val="FF0000"/>
                </a:solidFill>
                <a:ea typeface="+mn-lt"/>
                <a:cs typeface="+mn-lt"/>
              </a:rPr>
              <a:t>. Through this initiative, he checked in with three connections daily via tweets and encouraged others to do the same to amplify the benefits.  Each person then was able to reach three more colleagues.</a:t>
            </a:r>
            <a:endParaRPr lang="en-US" sz="2800" dirty="0">
              <a:solidFill>
                <a:srgbClr val="FF0000"/>
              </a:solidFill>
              <a:ea typeface="+mn-lt"/>
              <a:cs typeface="+mn-lt"/>
            </a:endParaRPr>
          </a:p>
          <a:p>
            <a:pPr algn="just">
              <a:lnSpc>
                <a:spcPct val="90000"/>
              </a:lnSpc>
              <a:spcAft>
                <a:spcPts val="600"/>
              </a:spcAft>
            </a:pPr>
            <a:endParaRPr lang="en-US" sz="2000" i="1" dirty="0">
              <a:ea typeface="Calibri" panose="020F0502020204030204"/>
              <a:cs typeface="Calibri" panose="020F0502020204030204"/>
            </a:endParaRPr>
          </a:p>
        </p:txBody>
      </p:sp>
      <p:pic>
        <p:nvPicPr>
          <p:cNvPr id="6" name="Picture 5" descr="A picture containing transport&#10;&#10;Description automatically generated">
            <a:extLst>
              <a:ext uri="{FF2B5EF4-FFF2-40B4-BE49-F238E27FC236}">
                <a16:creationId xmlns:a16="http://schemas.microsoft.com/office/drawing/2014/main" id="{1C65EC7F-8BB0-600A-782E-52E71A8E53BC}"/>
              </a:ext>
            </a:extLst>
          </p:cNvPr>
          <p:cNvPicPr>
            <a:picLocks noChangeAspect="1"/>
          </p:cNvPicPr>
          <p:nvPr/>
        </p:nvPicPr>
        <p:blipFill>
          <a:blip r:embed="rId2"/>
          <a:stretch>
            <a:fillRect/>
          </a:stretch>
        </p:blipFill>
        <p:spPr>
          <a:xfrm>
            <a:off x="1242234" y="2199587"/>
            <a:ext cx="3463925" cy="4295775"/>
          </a:xfrm>
          <a:prstGeom prst="rect">
            <a:avLst/>
          </a:prstGeom>
        </p:spPr>
      </p:pic>
      <p:sp>
        <p:nvSpPr>
          <p:cNvPr id="7" name="TextBox 6">
            <a:extLst>
              <a:ext uri="{FF2B5EF4-FFF2-40B4-BE49-F238E27FC236}">
                <a16:creationId xmlns:a16="http://schemas.microsoft.com/office/drawing/2014/main" id="{81710BA2-C6FF-E3C6-2862-E991B680D3DB}"/>
              </a:ext>
            </a:extLst>
          </p:cNvPr>
          <p:cNvSpPr txBox="1"/>
          <p:nvPr/>
        </p:nvSpPr>
        <p:spPr>
          <a:xfrm>
            <a:off x="8628" y="6334663"/>
            <a:ext cx="121891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Navarra, Katie. </a:t>
            </a:r>
            <a:r>
              <a:rPr lang="en-US" sz="1400" i="1" dirty="0"/>
              <a:t> "Burnout Busters: 5 Strategies to Help School Leaders Combat Pandemic Fatigue"</a:t>
            </a:r>
            <a:r>
              <a:rPr lang="en-US" sz="1400" dirty="0"/>
              <a:t>.  K 12 Dive. August 2021. www. K12dive</a:t>
            </a:r>
            <a:r>
              <a:rPr lang="en-US" sz="1600" dirty="0"/>
              <a:t>.</a:t>
            </a:r>
            <a:r>
              <a:rPr lang="en-US" sz="1400" dirty="0"/>
              <a:t>com</a:t>
            </a:r>
            <a:endParaRPr lang="en-US" sz="1400"/>
          </a:p>
        </p:txBody>
      </p:sp>
    </p:spTree>
    <p:extLst>
      <p:ext uri="{BB962C8B-B14F-4D97-AF65-F5344CB8AC3E}">
        <p14:creationId xmlns:p14="http://schemas.microsoft.com/office/powerpoint/2010/main" val="1115240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34A7EA-F609-DA8B-064F-0912EBBB3787}"/>
              </a:ext>
            </a:extLst>
          </p:cNvPr>
          <p:cNvSpPr txBox="1"/>
          <p:nvPr/>
        </p:nvSpPr>
        <p:spPr>
          <a:xfrm>
            <a:off x="838200" y="585216"/>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3200" b="1" u="sng" dirty="0">
                <a:solidFill>
                  <a:schemeClr val="bg1"/>
                </a:solidFill>
                <a:latin typeface="+mj-lt"/>
                <a:ea typeface="+mj-ea"/>
                <a:cs typeface="+mj-cs"/>
              </a:rPr>
              <a:t>Strategy 3</a:t>
            </a:r>
            <a:r>
              <a:rPr lang="en-US" sz="3200" b="1" dirty="0">
                <a:solidFill>
                  <a:schemeClr val="bg1"/>
                </a:solidFill>
                <a:latin typeface="+mj-lt"/>
                <a:ea typeface="+mj-ea"/>
                <a:cs typeface="+mj-cs"/>
              </a:rPr>
              <a:t>:  Do Not Disturb</a:t>
            </a:r>
            <a:endParaRPr lang="en-US" sz="3200" b="1" dirty="0">
              <a:solidFill>
                <a:schemeClr val="bg1"/>
              </a:solidFill>
              <a:ea typeface="+mj-ea"/>
              <a:cs typeface="+mj-cs"/>
            </a:endParaRPr>
          </a:p>
          <a:p>
            <a:pPr algn="ctr">
              <a:lnSpc>
                <a:spcPct val="90000"/>
              </a:lnSpc>
              <a:spcBef>
                <a:spcPct val="0"/>
              </a:spcBef>
              <a:spcAft>
                <a:spcPts val="600"/>
              </a:spcAft>
            </a:pPr>
            <a:r>
              <a:rPr lang="en-US" sz="3200" i="1" dirty="0">
                <a:solidFill>
                  <a:schemeClr val="bg1"/>
                </a:solidFill>
                <a:latin typeface="+mj-lt"/>
                <a:ea typeface="+mj-ea"/>
                <a:cs typeface="+mj-cs"/>
              </a:rPr>
              <a:t>Be in the moment at ALL times, even away from school </a:t>
            </a:r>
            <a:endParaRPr lang="en-US" sz="3200" i="1" dirty="0">
              <a:solidFill>
                <a:schemeClr val="bg1"/>
              </a:solidFill>
              <a:latin typeface="+mj-lt"/>
              <a:ea typeface="Calibri Light"/>
              <a:cs typeface="Calibri Light"/>
            </a:endParaRPr>
          </a:p>
        </p:txBody>
      </p:sp>
      <p:pic>
        <p:nvPicPr>
          <p:cNvPr id="4" name="Picture 4">
            <a:extLst>
              <a:ext uri="{FF2B5EF4-FFF2-40B4-BE49-F238E27FC236}">
                <a16:creationId xmlns:a16="http://schemas.microsoft.com/office/drawing/2014/main" id="{C2CBD41F-6B56-7E17-D1D7-B761D5D5E5BB}"/>
              </a:ext>
            </a:extLst>
          </p:cNvPr>
          <p:cNvPicPr>
            <a:picLocks noChangeAspect="1"/>
          </p:cNvPicPr>
          <p:nvPr/>
        </p:nvPicPr>
        <p:blipFill rotWithShape="1">
          <a:blip r:embed="rId2"/>
          <a:srcRect r="329" b="1"/>
          <a:stretch/>
        </p:blipFill>
        <p:spPr>
          <a:xfrm>
            <a:off x="553701" y="2516777"/>
            <a:ext cx="5488586" cy="3214487"/>
          </a:xfrm>
          <a:prstGeom prst="rect">
            <a:avLst/>
          </a:prstGeom>
        </p:spPr>
      </p:pic>
      <p:sp>
        <p:nvSpPr>
          <p:cNvPr id="2" name="TextBox 1">
            <a:extLst>
              <a:ext uri="{FF2B5EF4-FFF2-40B4-BE49-F238E27FC236}">
                <a16:creationId xmlns:a16="http://schemas.microsoft.com/office/drawing/2014/main" id="{84BC7C99-93F7-1985-2867-2C4F44BB6D47}"/>
              </a:ext>
            </a:extLst>
          </p:cNvPr>
          <p:cNvSpPr txBox="1"/>
          <p:nvPr/>
        </p:nvSpPr>
        <p:spPr>
          <a:xfrm>
            <a:off x="6310395" y="2387381"/>
            <a:ext cx="5184129"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just">
              <a:lnSpc>
                <a:spcPct val="90000"/>
              </a:lnSpc>
              <a:spcAft>
                <a:spcPts val="600"/>
              </a:spcAft>
            </a:pPr>
            <a:r>
              <a:rPr lang="en-US" sz="2400" i="1" dirty="0"/>
              <a:t>Sabreen </a:t>
            </a:r>
            <a:r>
              <a:rPr lang="en-US" sz="2400" i="1" dirty="0" err="1"/>
              <a:t>Mutawally</a:t>
            </a:r>
            <a:r>
              <a:rPr lang="en-US" sz="2400" i="1" dirty="0"/>
              <a:t>, AP at Page High School, Greensboro, NC, said she often found herself checking and responding to emails first thing in the morning or as she laid in bed at night, which ultimately led to a lack of sleep and feelings of anxiety and frustration. Using the DND or Bedtime Mode for all electronics </a:t>
            </a:r>
            <a:r>
              <a:rPr lang="en-US" sz="2400" b="1" i="1" dirty="0"/>
              <a:t>honors your personal time and space</a:t>
            </a:r>
            <a:r>
              <a:rPr lang="en-US" sz="2400" i="1" dirty="0"/>
              <a:t> and allow you to break from your work.</a:t>
            </a:r>
            <a:endParaRPr lang="en-US" sz="2400">
              <a:ea typeface="Calibri" panose="020F0502020204030204"/>
              <a:cs typeface="Calibri" panose="020F0502020204030204"/>
            </a:endParaRPr>
          </a:p>
        </p:txBody>
      </p:sp>
      <p:sp>
        <p:nvSpPr>
          <p:cNvPr id="5" name="TextBox 4">
            <a:extLst>
              <a:ext uri="{FF2B5EF4-FFF2-40B4-BE49-F238E27FC236}">
                <a16:creationId xmlns:a16="http://schemas.microsoft.com/office/drawing/2014/main" id="{5B945F2C-6CA5-E0D7-386A-122C7CC6B31B}"/>
              </a:ext>
            </a:extLst>
          </p:cNvPr>
          <p:cNvSpPr txBox="1"/>
          <p:nvPr/>
        </p:nvSpPr>
        <p:spPr>
          <a:xfrm>
            <a:off x="8627" y="6392174"/>
            <a:ext cx="12203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Navarra, Katie. </a:t>
            </a:r>
            <a:r>
              <a:rPr lang="en-US" sz="1400" i="1" dirty="0"/>
              <a:t> "Burnout Busters: 5 Strategies to Help School Leaders Combat Pandemic Fatigue"</a:t>
            </a:r>
            <a:r>
              <a:rPr lang="en-US" sz="1400" dirty="0"/>
              <a:t>.  K 12 Dive. August 2021. www. K12dive.com</a:t>
            </a:r>
            <a:endParaRPr lang="en-US"/>
          </a:p>
        </p:txBody>
      </p:sp>
    </p:spTree>
    <p:extLst>
      <p:ext uri="{BB962C8B-B14F-4D97-AF65-F5344CB8AC3E}">
        <p14:creationId xmlns:p14="http://schemas.microsoft.com/office/powerpoint/2010/main" val="4266052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34A7EA-F609-DA8B-064F-0912EBBB3787}"/>
              </a:ext>
            </a:extLst>
          </p:cNvPr>
          <p:cNvSpPr txBox="1"/>
          <p:nvPr/>
        </p:nvSpPr>
        <p:spPr>
          <a:xfrm>
            <a:off x="838200" y="585216"/>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r>
              <a:rPr lang="en-US" sz="3200" b="1" u="sng" dirty="0">
                <a:solidFill>
                  <a:schemeClr val="bg1"/>
                </a:solidFill>
                <a:latin typeface="+mj-lt"/>
                <a:ea typeface="Calibri"/>
                <a:cs typeface="Calibri"/>
              </a:rPr>
              <a:t>Strategy 4</a:t>
            </a:r>
            <a:r>
              <a:rPr lang="en-US" sz="3200" b="1" dirty="0">
                <a:solidFill>
                  <a:schemeClr val="bg1"/>
                </a:solidFill>
                <a:latin typeface="+mj-lt"/>
                <a:ea typeface="Calibri"/>
                <a:cs typeface="Calibri"/>
              </a:rPr>
              <a:t>:  Pace Yourself </a:t>
            </a:r>
            <a:endParaRPr lang="en-US" sz="3200" b="1" dirty="0">
              <a:solidFill>
                <a:schemeClr val="bg1"/>
              </a:solidFill>
              <a:latin typeface="+mj-lt"/>
              <a:ea typeface="+mn-lt"/>
              <a:cs typeface="+mn-lt"/>
            </a:endParaRPr>
          </a:p>
          <a:p>
            <a:pPr algn="ctr"/>
            <a:r>
              <a:rPr lang="en-US" sz="3200" i="1" dirty="0">
                <a:solidFill>
                  <a:schemeClr val="bg1"/>
                </a:solidFill>
                <a:latin typeface="+mj-lt"/>
                <a:ea typeface="Calibri"/>
                <a:cs typeface="Calibri"/>
              </a:rPr>
              <a:t> Your flight plan should be adjusted gradually – not all at once</a:t>
            </a:r>
            <a:endParaRPr lang="en-US" sz="3200" dirty="0">
              <a:solidFill>
                <a:schemeClr val="bg1"/>
              </a:solidFill>
              <a:latin typeface="+mj-lt"/>
            </a:endParaRPr>
          </a:p>
        </p:txBody>
      </p:sp>
      <p:sp>
        <p:nvSpPr>
          <p:cNvPr id="2" name="TextBox 1">
            <a:extLst>
              <a:ext uri="{FF2B5EF4-FFF2-40B4-BE49-F238E27FC236}">
                <a16:creationId xmlns:a16="http://schemas.microsoft.com/office/drawing/2014/main" id="{84BC7C99-93F7-1985-2867-2C4F44BB6D47}"/>
              </a:ext>
            </a:extLst>
          </p:cNvPr>
          <p:cNvSpPr txBox="1"/>
          <p:nvPr/>
        </p:nvSpPr>
        <p:spPr>
          <a:xfrm>
            <a:off x="7388699" y="2229231"/>
            <a:ext cx="3746393" cy="403399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just">
              <a:lnSpc>
                <a:spcPct val="90000"/>
              </a:lnSpc>
              <a:spcAft>
                <a:spcPts val="600"/>
              </a:spcAft>
            </a:pPr>
            <a:r>
              <a:rPr lang="en-US" sz="2000" i="1" dirty="0">
                <a:solidFill>
                  <a:schemeClr val="accent6">
                    <a:lumMod val="75000"/>
                  </a:schemeClr>
                </a:solidFill>
                <a:ea typeface="+mn-lt"/>
                <a:cs typeface="+mn-lt"/>
              </a:rPr>
              <a:t>One way Principal Cox paced himself was through using feedback from climate surveys and informal communications to gauge student, staff and parent pressures. That feedback has allowed for</a:t>
            </a:r>
            <a:r>
              <a:rPr lang="en-US" sz="2000" b="1" i="1" dirty="0">
                <a:solidFill>
                  <a:schemeClr val="accent6">
                    <a:lumMod val="75000"/>
                  </a:schemeClr>
                </a:solidFill>
                <a:ea typeface="+mn-lt"/>
                <a:cs typeface="+mn-lt"/>
              </a:rPr>
              <a:t> changes to be made in an efficient and more timely way.</a:t>
            </a:r>
            <a:r>
              <a:rPr lang="en-US" sz="2000" i="1" dirty="0">
                <a:solidFill>
                  <a:schemeClr val="accent6">
                    <a:lumMod val="75000"/>
                  </a:schemeClr>
                </a:solidFill>
                <a:ea typeface="+mn-lt"/>
                <a:cs typeface="+mn-lt"/>
              </a:rPr>
              <a:t>  It also allows him to make smaller changes over a longer period which reduces stress if the decision is incorrect.</a:t>
            </a:r>
            <a:endParaRPr lang="en-US" sz="2000">
              <a:solidFill>
                <a:schemeClr val="accent6">
                  <a:lumMod val="75000"/>
                </a:schemeClr>
              </a:solidFill>
              <a:ea typeface="+mn-lt"/>
              <a:cs typeface="+mn-lt"/>
            </a:endParaRPr>
          </a:p>
        </p:txBody>
      </p:sp>
      <p:pic>
        <p:nvPicPr>
          <p:cNvPr id="6" name="Picture 4" descr="A picture containing text&#10;&#10;Description automatically generated">
            <a:extLst>
              <a:ext uri="{FF2B5EF4-FFF2-40B4-BE49-F238E27FC236}">
                <a16:creationId xmlns:a16="http://schemas.microsoft.com/office/drawing/2014/main" id="{D95CE4A4-FC07-B079-6415-D97B02A47896}"/>
              </a:ext>
            </a:extLst>
          </p:cNvPr>
          <p:cNvPicPr>
            <a:picLocks noChangeAspect="1"/>
          </p:cNvPicPr>
          <p:nvPr/>
        </p:nvPicPr>
        <p:blipFill>
          <a:blip r:embed="rId2"/>
          <a:stretch>
            <a:fillRect/>
          </a:stretch>
        </p:blipFill>
        <p:spPr>
          <a:xfrm>
            <a:off x="947320" y="2408658"/>
            <a:ext cx="5802521" cy="3681382"/>
          </a:xfrm>
          <a:prstGeom prst="rect">
            <a:avLst/>
          </a:prstGeom>
        </p:spPr>
      </p:pic>
      <p:sp>
        <p:nvSpPr>
          <p:cNvPr id="7" name="TextBox 6">
            <a:extLst>
              <a:ext uri="{FF2B5EF4-FFF2-40B4-BE49-F238E27FC236}">
                <a16:creationId xmlns:a16="http://schemas.microsoft.com/office/drawing/2014/main" id="{2D5EF550-8DD2-3796-48CA-51ADE9BD66EB}"/>
              </a:ext>
            </a:extLst>
          </p:cNvPr>
          <p:cNvSpPr txBox="1"/>
          <p:nvPr/>
        </p:nvSpPr>
        <p:spPr>
          <a:xfrm>
            <a:off x="8628" y="6435306"/>
            <a:ext cx="12203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Navarra, Katie. </a:t>
            </a:r>
            <a:r>
              <a:rPr lang="en-US" sz="1400" i="1" dirty="0"/>
              <a:t> "Burnout Busters: 5 Strategies to Help School Leaders Combat Pandemic Fatigue"</a:t>
            </a:r>
            <a:r>
              <a:rPr lang="en-US" sz="1400" dirty="0"/>
              <a:t>.  K 12 Dive. August 2021. www. K12dive.com</a:t>
            </a:r>
            <a:endParaRPr lang="en-US"/>
          </a:p>
        </p:txBody>
      </p:sp>
    </p:spTree>
    <p:extLst>
      <p:ext uri="{BB962C8B-B14F-4D97-AF65-F5344CB8AC3E}">
        <p14:creationId xmlns:p14="http://schemas.microsoft.com/office/powerpoint/2010/main" val="3266197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34A7EA-F609-DA8B-064F-0912EBBB3787}"/>
              </a:ext>
            </a:extLst>
          </p:cNvPr>
          <p:cNvSpPr txBox="1"/>
          <p:nvPr/>
        </p:nvSpPr>
        <p:spPr>
          <a:xfrm>
            <a:off x="838200" y="585216"/>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r>
              <a:rPr lang="en-US" sz="3200" b="1" u="sng" dirty="0">
                <a:solidFill>
                  <a:schemeClr val="bg1"/>
                </a:solidFill>
                <a:latin typeface="+mj-lt"/>
                <a:ea typeface="Calibri"/>
                <a:cs typeface="Calibri"/>
              </a:rPr>
              <a:t>Strategy 5</a:t>
            </a:r>
            <a:r>
              <a:rPr lang="en-US" sz="3200" b="1" dirty="0">
                <a:solidFill>
                  <a:schemeClr val="bg1"/>
                </a:solidFill>
                <a:latin typeface="+mj-lt"/>
                <a:ea typeface="Calibri"/>
                <a:cs typeface="Calibri"/>
              </a:rPr>
              <a:t>:  Put "Your Self" First</a:t>
            </a:r>
            <a:endParaRPr lang="en-US" sz="3200" b="1" dirty="0">
              <a:solidFill>
                <a:schemeClr val="bg1"/>
              </a:solidFill>
              <a:latin typeface="+mj-lt"/>
              <a:ea typeface="+mn-lt"/>
              <a:cs typeface="+mn-lt"/>
            </a:endParaRPr>
          </a:p>
          <a:p>
            <a:pPr algn="ctr"/>
            <a:r>
              <a:rPr lang="en-US" sz="3200" i="1" dirty="0">
                <a:solidFill>
                  <a:schemeClr val="bg1"/>
                </a:solidFill>
                <a:latin typeface="Calibri Light" panose="020F0302020204030204" pitchFamily="34" charset="0"/>
                <a:ea typeface="Calibri"/>
                <a:cs typeface="Calibri Light" panose="020F0302020204030204" pitchFamily="34" charset="0"/>
              </a:rPr>
              <a:t>Servant Leadership does NOT equal self-sacrifice</a:t>
            </a:r>
            <a:endParaRPr lang="en-US" sz="3200" dirty="0">
              <a:solidFill>
                <a:schemeClr val="bg1"/>
              </a:solidFill>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84BC7C99-93F7-1985-2867-2C4F44BB6D47}"/>
              </a:ext>
            </a:extLst>
          </p:cNvPr>
          <p:cNvSpPr txBox="1"/>
          <p:nvPr/>
        </p:nvSpPr>
        <p:spPr>
          <a:xfrm>
            <a:off x="5807188" y="2516777"/>
            <a:ext cx="5716092" cy="36601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just"/>
            <a:r>
              <a:rPr lang="en-US" sz="2000" i="1" dirty="0">
                <a:solidFill>
                  <a:schemeClr val="accent5">
                    <a:lumMod val="50000"/>
                  </a:schemeClr>
                </a:solidFill>
                <a:ea typeface="+mn-lt"/>
                <a:cs typeface="+mn-lt"/>
              </a:rPr>
              <a:t>“Make sure you are eating and sleeping well. Plan your meals so the business of the day does not overwhelm you.  The most important part of self-care when you are experiencing burnout is self-compassion. You are doing your best right now, and while it may not feel good enough, </a:t>
            </a:r>
            <a:r>
              <a:rPr lang="en-US" sz="2000" b="1" i="1" dirty="0">
                <a:solidFill>
                  <a:schemeClr val="accent5">
                    <a:lumMod val="50000"/>
                  </a:schemeClr>
                </a:solidFill>
                <a:ea typeface="+mn-lt"/>
                <a:cs typeface="+mn-lt"/>
              </a:rPr>
              <a:t>it’s all anyone can ask of you.</a:t>
            </a:r>
            <a:r>
              <a:rPr lang="en-US" sz="2000" i="1" dirty="0">
                <a:solidFill>
                  <a:schemeClr val="accent5">
                    <a:lumMod val="50000"/>
                  </a:schemeClr>
                </a:solidFill>
                <a:ea typeface="+mn-lt"/>
                <a:cs typeface="+mn-lt"/>
              </a:rPr>
              <a:t> Release your self-guilt and continue doing the best you can.”</a:t>
            </a:r>
            <a:r>
              <a:rPr lang="en-US" sz="2000" i="1" dirty="0">
                <a:solidFill>
                  <a:schemeClr val="accent5">
                    <a:lumMod val="50000"/>
                  </a:schemeClr>
                </a:solidFill>
              </a:rPr>
              <a:t> </a:t>
            </a:r>
            <a:endParaRPr lang="en-US" sz="2000" dirty="0">
              <a:solidFill>
                <a:schemeClr val="accent5">
                  <a:lumMod val="50000"/>
                </a:schemeClr>
              </a:solidFill>
              <a:ea typeface="+mn-lt"/>
              <a:cs typeface="+mn-lt"/>
            </a:endParaRPr>
          </a:p>
          <a:p>
            <a:endParaRPr lang="en-US" sz="2000" dirty="0">
              <a:solidFill>
                <a:schemeClr val="accent5">
                  <a:lumMod val="50000"/>
                </a:schemeClr>
              </a:solidFill>
              <a:ea typeface="+mn-lt"/>
              <a:cs typeface="+mn-lt"/>
            </a:endParaRPr>
          </a:p>
          <a:p>
            <a:r>
              <a:rPr lang="en-US" sz="2000" dirty="0">
                <a:solidFill>
                  <a:schemeClr val="accent5">
                    <a:lumMod val="50000"/>
                  </a:schemeClr>
                </a:solidFill>
              </a:rPr>
              <a:t>Laurie Cure</a:t>
            </a:r>
            <a:endParaRPr lang="en-US" sz="2000" dirty="0">
              <a:solidFill>
                <a:schemeClr val="accent5">
                  <a:lumMod val="50000"/>
                </a:schemeClr>
              </a:solidFill>
              <a:ea typeface="+mn-lt"/>
              <a:cs typeface="+mn-lt"/>
            </a:endParaRPr>
          </a:p>
          <a:p>
            <a:r>
              <a:rPr lang="en-US" sz="2000" dirty="0">
                <a:solidFill>
                  <a:schemeClr val="accent5">
                    <a:lumMod val="50000"/>
                  </a:schemeClr>
                </a:solidFill>
              </a:rPr>
              <a:t>CEO of Innovative Connections</a:t>
            </a:r>
            <a:endParaRPr lang="en-US" sz="2000" dirty="0">
              <a:solidFill>
                <a:schemeClr val="accent5">
                  <a:lumMod val="50000"/>
                </a:schemeClr>
              </a:solidFill>
              <a:ea typeface="Calibri"/>
              <a:cs typeface="Calibri"/>
            </a:endParaRPr>
          </a:p>
        </p:txBody>
      </p:sp>
      <p:pic>
        <p:nvPicPr>
          <p:cNvPr id="6" name="Picture 4" descr="A picture containing indoor&#10;&#10;Description automatically generated">
            <a:extLst>
              <a:ext uri="{FF2B5EF4-FFF2-40B4-BE49-F238E27FC236}">
                <a16:creationId xmlns:a16="http://schemas.microsoft.com/office/drawing/2014/main" id="{A66FD397-D1A0-9B30-C9FB-91E517D56D9C}"/>
              </a:ext>
            </a:extLst>
          </p:cNvPr>
          <p:cNvPicPr>
            <a:picLocks noChangeAspect="1"/>
          </p:cNvPicPr>
          <p:nvPr/>
        </p:nvPicPr>
        <p:blipFill>
          <a:blip r:embed="rId2"/>
          <a:stretch>
            <a:fillRect/>
          </a:stretch>
        </p:blipFill>
        <p:spPr>
          <a:xfrm>
            <a:off x="618227" y="2509622"/>
            <a:ext cx="4863621" cy="3346940"/>
          </a:xfrm>
          <a:prstGeom prst="rect">
            <a:avLst/>
          </a:prstGeom>
        </p:spPr>
      </p:pic>
      <p:sp>
        <p:nvSpPr>
          <p:cNvPr id="7" name="TextBox 6">
            <a:extLst>
              <a:ext uri="{FF2B5EF4-FFF2-40B4-BE49-F238E27FC236}">
                <a16:creationId xmlns:a16="http://schemas.microsoft.com/office/drawing/2014/main" id="{83E87320-E138-DBA0-A84C-1057C386249E}"/>
              </a:ext>
            </a:extLst>
          </p:cNvPr>
          <p:cNvSpPr txBox="1"/>
          <p:nvPr/>
        </p:nvSpPr>
        <p:spPr>
          <a:xfrm>
            <a:off x="-5749" y="6464060"/>
            <a:ext cx="122178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Navarra, Katie. </a:t>
            </a:r>
            <a:r>
              <a:rPr lang="en-US" sz="1400" i="1" dirty="0"/>
              <a:t> "Burnout Busters: 5 Strategies to Help School Leaders Combat Pandemic Fatigue"</a:t>
            </a:r>
            <a:r>
              <a:rPr lang="en-US" sz="1400" dirty="0"/>
              <a:t>.  K 12 Dive. August 2021. www. K12dive.com</a:t>
            </a:r>
            <a:endParaRPr lang="en-US"/>
          </a:p>
        </p:txBody>
      </p:sp>
    </p:spTree>
    <p:extLst>
      <p:ext uri="{BB962C8B-B14F-4D97-AF65-F5344CB8AC3E}">
        <p14:creationId xmlns:p14="http://schemas.microsoft.com/office/powerpoint/2010/main" val="1014096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D7C45-ED62-489B-9E98-EDA49CB62995}"/>
              </a:ext>
            </a:extLst>
          </p:cNvPr>
          <p:cNvSpPr txBox="1"/>
          <p:nvPr/>
        </p:nvSpPr>
        <p:spPr>
          <a:xfrm>
            <a:off x="0" y="254000"/>
            <a:ext cx="121793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dirty="0">
                <a:solidFill>
                  <a:srgbClr val="FF0000"/>
                </a:solidFill>
                <a:highlight>
                  <a:srgbClr val="FFFF00"/>
                </a:highlight>
                <a:ea typeface="Calibri"/>
                <a:cs typeface="Calibri"/>
              </a:rPr>
              <a:t>We are preparing for our descent into May 2023</a:t>
            </a:r>
            <a:endParaRPr lang="en-US" dirty="0"/>
          </a:p>
        </p:txBody>
      </p:sp>
      <p:sp>
        <p:nvSpPr>
          <p:cNvPr id="5" name="TextBox 4">
            <a:extLst>
              <a:ext uri="{FF2B5EF4-FFF2-40B4-BE49-F238E27FC236}">
                <a16:creationId xmlns:a16="http://schemas.microsoft.com/office/drawing/2014/main" id="{4ECBEBFF-A4B1-C653-E650-C81FD077BDB0}"/>
              </a:ext>
            </a:extLst>
          </p:cNvPr>
          <p:cNvSpPr txBox="1"/>
          <p:nvPr/>
        </p:nvSpPr>
        <p:spPr>
          <a:xfrm>
            <a:off x="6096000" y="1885950"/>
            <a:ext cx="10287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FCSC </a:t>
            </a:r>
          </a:p>
          <a:p>
            <a:pPr algn="ctr"/>
            <a:r>
              <a:rPr lang="en-US" b="1">
                <a:solidFill>
                  <a:schemeClr val="bg1"/>
                </a:solidFill>
                <a:ea typeface="Calibri"/>
                <a:cs typeface="Calibri"/>
              </a:rPr>
              <a:t>Flight </a:t>
            </a:r>
          </a:p>
          <a:p>
            <a:pPr algn="ctr"/>
            <a:r>
              <a:rPr lang="en-US" b="1">
                <a:solidFill>
                  <a:schemeClr val="bg1"/>
                </a:solidFill>
                <a:ea typeface="Calibri"/>
                <a:cs typeface="Calibri"/>
              </a:rPr>
              <a:t>2022</a:t>
            </a:r>
          </a:p>
        </p:txBody>
      </p:sp>
      <p:sp>
        <p:nvSpPr>
          <p:cNvPr id="6" name="TextBox 5">
            <a:extLst>
              <a:ext uri="{FF2B5EF4-FFF2-40B4-BE49-F238E27FC236}">
                <a16:creationId xmlns:a16="http://schemas.microsoft.com/office/drawing/2014/main" id="{F79FF2F5-31F1-38D1-1D8A-53505BB21223}"/>
              </a:ext>
            </a:extLst>
          </p:cNvPr>
          <p:cNvSpPr txBox="1"/>
          <p:nvPr/>
        </p:nvSpPr>
        <p:spPr>
          <a:xfrm>
            <a:off x="10083800" y="28956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rgbClr val="FFFFFF"/>
                </a:solidFill>
                <a:cs typeface="Segoe UI"/>
              </a:rPr>
              <a:t>FCSC </a:t>
            </a:r>
            <a:r>
              <a:rPr lang="en-US" sz="800">
                <a:cs typeface="Segoe UI"/>
              </a:rPr>
              <a:t>​</a:t>
            </a:r>
            <a:endParaRPr lang="en-US" sz="800">
              <a:ea typeface="Calibri"/>
              <a:cs typeface="Segoe UI"/>
            </a:endParaRPr>
          </a:p>
          <a:p>
            <a:pPr algn="ctr"/>
            <a:r>
              <a:rPr lang="en-US" sz="800" b="1">
                <a:solidFill>
                  <a:srgbClr val="FFFFFF"/>
                </a:solidFill>
                <a:cs typeface="Segoe UI"/>
              </a:rPr>
              <a:t>Flight </a:t>
            </a:r>
            <a:r>
              <a:rPr lang="en-US" sz="800">
                <a:cs typeface="Segoe UI"/>
              </a:rPr>
              <a:t>​</a:t>
            </a:r>
            <a:endParaRPr lang="en-US" sz="800">
              <a:ea typeface="Calibri"/>
              <a:cs typeface="Segoe UI"/>
            </a:endParaRPr>
          </a:p>
          <a:p>
            <a:pPr algn="ctr"/>
            <a:r>
              <a:rPr lang="en-US" sz="800" b="1">
                <a:solidFill>
                  <a:srgbClr val="FFFFFF"/>
                </a:solidFill>
                <a:cs typeface="Segoe UI"/>
              </a:rPr>
              <a:t>2022</a:t>
            </a:r>
            <a:r>
              <a:rPr lang="en-US" sz="800">
                <a:cs typeface="Segoe UI"/>
              </a:rPr>
              <a:t>​</a:t>
            </a:r>
            <a:endParaRPr lang="en-US" sz="1000">
              <a:ea typeface="Calibri"/>
              <a:cs typeface="Segoe UI"/>
            </a:endParaRPr>
          </a:p>
        </p:txBody>
      </p:sp>
      <p:sp>
        <p:nvSpPr>
          <p:cNvPr id="7" name="TextBox 6">
            <a:extLst>
              <a:ext uri="{FF2B5EF4-FFF2-40B4-BE49-F238E27FC236}">
                <a16:creationId xmlns:a16="http://schemas.microsoft.com/office/drawing/2014/main" id="{4580BDA4-970C-B0D6-C40F-12906EA4E493}"/>
              </a:ext>
            </a:extLst>
          </p:cNvPr>
          <p:cNvSpPr txBox="1"/>
          <p:nvPr/>
        </p:nvSpPr>
        <p:spPr>
          <a:xfrm>
            <a:off x="8534400" y="2908300"/>
            <a:ext cx="3314700"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700" b="1">
              <a:solidFill>
                <a:srgbClr val="FFFFFF"/>
              </a:solidFill>
              <a:ea typeface="Calibri"/>
              <a:cs typeface="Segoe UI"/>
            </a:endParaRPr>
          </a:p>
          <a:p>
            <a:pPr algn="ctr"/>
            <a:r>
              <a:rPr lang="en-US" sz="800" b="1">
                <a:solidFill>
                  <a:srgbClr val="FFFFFF"/>
                </a:solidFill>
                <a:latin typeface="Calibri"/>
                <a:ea typeface="Segoe UI"/>
                <a:cs typeface="Segoe UI"/>
              </a:rPr>
              <a:t>Flight </a:t>
            </a:r>
            <a:r>
              <a:rPr lang="en-US" sz="800">
                <a:latin typeface="Calibri"/>
                <a:ea typeface="Segoe UI"/>
                <a:cs typeface="Segoe UI"/>
              </a:rPr>
              <a:t>​​</a:t>
            </a:r>
            <a:endParaRPr lang="en-US" sz="800">
              <a:ea typeface="Calibri"/>
              <a:cs typeface="Calibri"/>
            </a:endParaRPr>
          </a:p>
          <a:p>
            <a:pPr algn="ctr" rtl="0"/>
            <a:r>
              <a:rPr lang="en-US" sz="800" b="1">
                <a:solidFill>
                  <a:srgbClr val="FFFFFF"/>
                </a:solidFill>
                <a:latin typeface="Calibri"/>
                <a:ea typeface="Segoe UI"/>
                <a:cs typeface="Segoe UI"/>
              </a:rPr>
              <a:t>2022</a:t>
            </a:r>
            <a:r>
              <a:rPr lang="en-US" sz="800">
                <a:latin typeface="Calibri"/>
                <a:ea typeface="Segoe UI"/>
                <a:cs typeface="Segoe UI"/>
              </a:rPr>
              <a:t>​</a:t>
            </a:r>
            <a:endParaRPr lang="en-US" sz="800">
              <a:ea typeface="Calibri" panose="020F0502020204030204"/>
              <a:cs typeface="Segoe UI"/>
            </a:endParaRPr>
          </a:p>
        </p:txBody>
      </p:sp>
      <p:sp>
        <p:nvSpPr>
          <p:cNvPr id="8" name="TextBox 7">
            <a:extLst>
              <a:ext uri="{FF2B5EF4-FFF2-40B4-BE49-F238E27FC236}">
                <a16:creationId xmlns:a16="http://schemas.microsoft.com/office/drawing/2014/main" id="{E1019028-41D8-B98A-7B16-AD718BFB2317}"/>
              </a:ext>
            </a:extLst>
          </p:cNvPr>
          <p:cNvSpPr txBox="1"/>
          <p:nvPr/>
        </p:nvSpPr>
        <p:spPr>
          <a:xfrm>
            <a:off x="8750299" y="3155950"/>
            <a:ext cx="151447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bg1"/>
                </a:solidFill>
                <a:ea typeface="Calibri"/>
                <a:cs typeface="Calibri"/>
              </a:rPr>
              <a:t>2022</a:t>
            </a:r>
          </a:p>
        </p:txBody>
      </p:sp>
      <p:sp>
        <p:nvSpPr>
          <p:cNvPr id="2" name="TextBox 1">
            <a:extLst>
              <a:ext uri="{FF2B5EF4-FFF2-40B4-BE49-F238E27FC236}">
                <a16:creationId xmlns:a16="http://schemas.microsoft.com/office/drawing/2014/main" id="{293D167A-3FE5-133F-AD94-E48302343A23}"/>
              </a:ext>
            </a:extLst>
          </p:cNvPr>
          <p:cNvSpPr txBox="1"/>
          <p:nvPr/>
        </p:nvSpPr>
        <p:spPr>
          <a:xfrm>
            <a:off x="5930900" y="2800350"/>
            <a:ext cx="1504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cs typeface="Calibri"/>
              </a:rPr>
              <a:t>2022</a:t>
            </a:r>
            <a:endParaRPr lang="en-US"/>
          </a:p>
        </p:txBody>
      </p:sp>
      <p:sp>
        <p:nvSpPr>
          <p:cNvPr id="3" name="TextBox 2">
            <a:extLst>
              <a:ext uri="{FF2B5EF4-FFF2-40B4-BE49-F238E27FC236}">
                <a16:creationId xmlns:a16="http://schemas.microsoft.com/office/drawing/2014/main" id="{53E6F823-5F8B-293B-F913-D11BE388BB86}"/>
              </a:ext>
            </a:extLst>
          </p:cNvPr>
          <p:cNvSpPr txBox="1"/>
          <p:nvPr/>
        </p:nvSpPr>
        <p:spPr>
          <a:xfrm>
            <a:off x="-20128" y="5845833"/>
            <a:ext cx="122035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dirty="0">
                <a:solidFill>
                  <a:srgbClr val="FF0000"/>
                </a:solidFill>
                <a:highlight>
                  <a:srgbClr val="FFFF00"/>
                </a:highlight>
              </a:rPr>
              <a:t>Share</a:t>
            </a:r>
            <a:r>
              <a:rPr lang="en-US" sz="4000" b="1" i="1" dirty="0">
                <a:solidFill>
                  <a:srgbClr val="FF0000"/>
                </a:solidFill>
                <a:highlight>
                  <a:srgbClr val="FFFF00"/>
                </a:highlight>
                <a:ea typeface="Calibri"/>
                <a:cs typeface="Calibri"/>
              </a:rPr>
              <a:t> with a partner one idea you may try for self care</a:t>
            </a:r>
            <a:endParaRPr lang="en-US" sz="4000" dirty="0">
              <a:highlight>
                <a:srgbClr val="FFFF00"/>
              </a:highlight>
              <a:ea typeface="Calibri"/>
              <a:cs typeface="Calibri"/>
            </a:endParaRPr>
          </a:p>
        </p:txBody>
      </p:sp>
    </p:spTree>
    <p:extLst>
      <p:ext uri="{BB962C8B-B14F-4D97-AF65-F5344CB8AC3E}">
        <p14:creationId xmlns:p14="http://schemas.microsoft.com/office/powerpoint/2010/main" val="127640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30EFF8-F7B0-48AD-8664-82FFE8E54252}"/>
              </a:ext>
            </a:extLst>
          </p:cNvPr>
          <p:cNvSpPr txBox="1"/>
          <p:nvPr/>
        </p:nvSpPr>
        <p:spPr>
          <a:xfrm>
            <a:off x="535709" y="2586182"/>
            <a:ext cx="11037455" cy="3046988"/>
          </a:xfrm>
          <a:prstGeom prst="rect">
            <a:avLst/>
          </a:prstGeom>
          <a:noFill/>
        </p:spPr>
        <p:txBody>
          <a:bodyPr wrap="square" rtlCol="0">
            <a:spAutoFit/>
          </a:bodyPr>
          <a:lstStyle/>
          <a:p>
            <a:pPr algn="ctr"/>
            <a:r>
              <a:rPr lang="en-US" sz="3200" dirty="0">
                <a:solidFill>
                  <a:srgbClr val="0070C0"/>
                </a:solidFill>
              </a:rPr>
              <a:t>This presentation and additional materials, articles and our contact information can be found in your </a:t>
            </a:r>
            <a:r>
              <a:rPr lang="en-US" sz="3200" i="1" dirty="0">
                <a:solidFill>
                  <a:srgbClr val="0070C0"/>
                </a:solidFill>
              </a:rPr>
              <a:t>WHOVA App</a:t>
            </a:r>
            <a:r>
              <a:rPr lang="en-US" sz="3200" dirty="0">
                <a:solidFill>
                  <a:srgbClr val="0070C0"/>
                </a:solidFill>
              </a:rPr>
              <a:t>!</a:t>
            </a:r>
          </a:p>
          <a:p>
            <a:pPr algn="ctr"/>
            <a:endParaRPr lang="en-US" sz="3200" dirty="0">
              <a:solidFill>
                <a:srgbClr val="0070C0"/>
              </a:solidFill>
            </a:endParaRPr>
          </a:p>
          <a:p>
            <a:pPr algn="ctr"/>
            <a:r>
              <a:rPr lang="en-US" sz="3200" i="1" dirty="0">
                <a:solidFill>
                  <a:srgbClr val="0070C0"/>
                </a:solidFill>
              </a:rPr>
              <a:t>Please stay seated until we arrive </a:t>
            </a:r>
          </a:p>
          <a:p>
            <a:pPr algn="ctr"/>
            <a:r>
              <a:rPr lang="en-US" sz="3200" i="1" dirty="0">
                <a:solidFill>
                  <a:srgbClr val="0070C0"/>
                </a:solidFill>
              </a:rPr>
              <a:t>and feel free to review the materials </a:t>
            </a:r>
          </a:p>
          <a:p>
            <a:pPr algn="ctr"/>
            <a:r>
              <a:rPr lang="en-US" sz="3200" i="1" dirty="0">
                <a:solidFill>
                  <a:srgbClr val="0070C0"/>
                </a:solidFill>
              </a:rPr>
              <a:t>attached to our presentation!</a:t>
            </a:r>
          </a:p>
        </p:txBody>
      </p:sp>
    </p:spTree>
    <p:extLst>
      <p:ext uri="{BB962C8B-B14F-4D97-AF65-F5344CB8AC3E}">
        <p14:creationId xmlns:p14="http://schemas.microsoft.com/office/powerpoint/2010/main" val="1682936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Picture 4" descr="A picture containing text, transport, airplane, aircraft&#10;&#10;Description automatically generated">
            <a:extLst>
              <a:ext uri="{FF2B5EF4-FFF2-40B4-BE49-F238E27FC236}">
                <a16:creationId xmlns:a16="http://schemas.microsoft.com/office/drawing/2014/main" id="{AB44E462-030A-4F53-9BEB-2408C5365251}"/>
              </a:ext>
            </a:extLst>
          </p:cNvPr>
          <p:cNvPicPr>
            <a:picLocks noChangeAspect="1"/>
          </p:cNvPicPr>
          <p:nvPr/>
        </p:nvPicPr>
        <p:blipFill>
          <a:blip r:embed="rId2"/>
          <a:stretch>
            <a:fillRect/>
          </a:stretch>
        </p:blipFill>
        <p:spPr>
          <a:xfrm>
            <a:off x="2136476" y="891"/>
            <a:ext cx="7789652" cy="5260331"/>
          </a:xfrm>
          <a:prstGeom prst="rect">
            <a:avLst/>
          </a:prstGeom>
        </p:spPr>
      </p:pic>
      <p:sp>
        <p:nvSpPr>
          <p:cNvPr id="5" name="TextBox 4">
            <a:extLst>
              <a:ext uri="{FF2B5EF4-FFF2-40B4-BE49-F238E27FC236}">
                <a16:creationId xmlns:a16="http://schemas.microsoft.com/office/drawing/2014/main" id="{4B0B280D-7818-43AD-73A4-099E10EC0074}"/>
              </a:ext>
            </a:extLst>
          </p:cNvPr>
          <p:cNvSpPr txBox="1"/>
          <p:nvPr/>
        </p:nvSpPr>
        <p:spPr>
          <a:xfrm>
            <a:off x="43961" y="5275384"/>
            <a:ext cx="1208942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a:cs typeface="Calibri"/>
              </a:rPr>
              <a:t>On behalf of the CSUSA-based flight crew, we hope you have enjoyed your flight!</a:t>
            </a:r>
            <a:endParaRPr lang="en-US" b="1" dirty="0">
              <a:ea typeface="Calibri"/>
              <a:cs typeface="Calibri"/>
            </a:endParaRPr>
          </a:p>
          <a:p>
            <a:pPr algn="ctr"/>
            <a:r>
              <a:rPr lang="en-US" sz="2800" b="1" dirty="0">
                <a:ea typeface="Calibri"/>
                <a:cs typeface="Calibri"/>
              </a:rPr>
              <a:t>Wherever your travels may take you – make sure you take care of yourself!</a:t>
            </a:r>
          </a:p>
          <a:p>
            <a:pPr algn="ctr"/>
            <a:r>
              <a:rPr lang="en-US" sz="2800" b="1" dirty="0">
                <a:ea typeface="Calibri"/>
                <a:cs typeface="Calibri"/>
              </a:rPr>
              <a:t>It has been our pleasure to serve you and we hope to see you on another flight!</a:t>
            </a:r>
          </a:p>
        </p:txBody>
      </p:sp>
    </p:spTree>
    <p:extLst>
      <p:ext uri="{BB962C8B-B14F-4D97-AF65-F5344CB8AC3E}">
        <p14:creationId xmlns:p14="http://schemas.microsoft.com/office/powerpoint/2010/main" val="273348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mpty aeroplane seats">
            <a:extLst>
              <a:ext uri="{FF2B5EF4-FFF2-40B4-BE49-F238E27FC236}">
                <a16:creationId xmlns:a16="http://schemas.microsoft.com/office/drawing/2014/main" id="{9F5B5C8D-B786-4303-D33C-3E50F4013BBC}"/>
              </a:ext>
            </a:extLst>
          </p:cNvPr>
          <p:cNvPicPr>
            <a:picLocks noChangeAspect="1"/>
          </p:cNvPicPr>
          <p:nvPr/>
        </p:nvPicPr>
        <p:blipFill rotWithShape="1">
          <a:blip r:embed="rId3"/>
          <a:srcRect t="7644" r="-2" b="8083"/>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4D7C45-ED62-489B-9E98-EDA49CB62995}"/>
              </a:ext>
            </a:extLst>
          </p:cNvPr>
          <p:cNvSpPr txBox="1"/>
          <p:nvPr/>
        </p:nvSpPr>
        <p:spPr>
          <a:xfrm>
            <a:off x="-7620" y="-131650"/>
            <a:ext cx="12611100" cy="971278"/>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2800" b="1" i="1">
                <a:solidFill>
                  <a:schemeClr val="bg1"/>
                </a:solidFill>
                <a:latin typeface="+mj-lt"/>
                <a:ea typeface="+mj-ea"/>
                <a:cs typeface="+mj-cs"/>
              </a:rPr>
              <a:t>Please find your seat and stow all belongings under the seat in front of you</a:t>
            </a:r>
            <a:r>
              <a:rPr lang="en-US" sz="2800" b="1" i="1">
                <a:solidFill>
                  <a:srgbClr val="FFFFFF"/>
                </a:solidFill>
                <a:latin typeface="+mj-lt"/>
                <a:ea typeface="+mj-ea"/>
                <a:cs typeface="+mj-cs"/>
              </a:rPr>
              <a:t> </a:t>
            </a:r>
            <a:endParaRPr lang="en-US" sz="2800" b="1" i="1">
              <a:solidFill>
                <a:srgbClr val="FFFFFF"/>
              </a:solidFill>
              <a:latin typeface="+mj-lt"/>
              <a:ea typeface="Calibri Light"/>
              <a:cs typeface="Calibri Light"/>
            </a:endParaRPr>
          </a:p>
        </p:txBody>
      </p:sp>
    </p:spTree>
    <p:extLst>
      <p:ext uri="{BB962C8B-B14F-4D97-AF65-F5344CB8AC3E}">
        <p14:creationId xmlns:p14="http://schemas.microsoft.com/office/powerpoint/2010/main" val="1072242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D7C45-ED62-489B-9E98-EDA49CB62995}"/>
              </a:ext>
            </a:extLst>
          </p:cNvPr>
          <p:cNvSpPr txBox="1"/>
          <p:nvPr/>
        </p:nvSpPr>
        <p:spPr>
          <a:xfrm>
            <a:off x="0" y="254000"/>
            <a:ext cx="121793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a:solidFill>
                  <a:srgbClr val="FF0000"/>
                </a:solidFill>
                <a:highlight>
                  <a:srgbClr val="FFFF00"/>
                </a:highlight>
                <a:ea typeface="Calibri"/>
                <a:cs typeface="Calibri"/>
              </a:rPr>
              <a:t>Kindly give your attention to the inflight crew as we review some important safety announcements</a:t>
            </a:r>
            <a:endParaRPr lang="en-US">
              <a:solidFill>
                <a:srgbClr val="FF0000"/>
              </a:solidFill>
              <a:highlight>
                <a:srgbClr val="FFFF00"/>
              </a:highlight>
              <a:ea typeface="Calibri"/>
              <a:cs typeface="Calibri"/>
            </a:endParaRPr>
          </a:p>
        </p:txBody>
      </p:sp>
      <p:sp>
        <p:nvSpPr>
          <p:cNvPr id="5" name="TextBox 4">
            <a:extLst>
              <a:ext uri="{FF2B5EF4-FFF2-40B4-BE49-F238E27FC236}">
                <a16:creationId xmlns:a16="http://schemas.microsoft.com/office/drawing/2014/main" id="{4ECBEBFF-A4B1-C653-E650-C81FD077BDB0}"/>
              </a:ext>
            </a:extLst>
          </p:cNvPr>
          <p:cNvSpPr txBox="1"/>
          <p:nvPr/>
        </p:nvSpPr>
        <p:spPr>
          <a:xfrm>
            <a:off x="6096000" y="1885950"/>
            <a:ext cx="10287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FCSC </a:t>
            </a:r>
          </a:p>
          <a:p>
            <a:pPr algn="ctr"/>
            <a:r>
              <a:rPr lang="en-US" b="1">
                <a:solidFill>
                  <a:schemeClr val="bg1"/>
                </a:solidFill>
                <a:ea typeface="Calibri"/>
                <a:cs typeface="Calibri"/>
              </a:rPr>
              <a:t>Flight </a:t>
            </a:r>
          </a:p>
          <a:p>
            <a:pPr algn="ctr"/>
            <a:r>
              <a:rPr lang="en-US" b="1">
                <a:solidFill>
                  <a:schemeClr val="bg1"/>
                </a:solidFill>
                <a:ea typeface="Calibri"/>
                <a:cs typeface="Calibri"/>
              </a:rPr>
              <a:t>2022</a:t>
            </a:r>
          </a:p>
        </p:txBody>
      </p:sp>
      <p:sp>
        <p:nvSpPr>
          <p:cNvPr id="6" name="TextBox 5">
            <a:extLst>
              <a:ext uri="{FF2B5EF4-FFF2-40B4-BE49-F238E27FC236}">
                <a16:creationId xmlns:a16="http://schemas.microsoft.com/office/drawing/2014/main" id="{F79FF2F5-31F1-38D1-1D8A-53505BB21223}"/>
              </a:ext>
            </a:extLst>
          </p:cNvPr>
          <p:cNvSpPr txBox="1"/>
          <p:nvPr/>
        </p:nvSpPr>
        <p:spPr>
          <a:xfrm>
            <a:off x="10083800" y="28956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rgbClr val="FFFFFF"/>
                </a:solidFill>
                <a:cs typeface="Segoe UI"/>
              </a:rPr>
              <a:t>FCSC </a:t>
            </a:r>
            <a:r>
              <a:rPr lang="en-US" sz="800">
                <a:cs typeface="Segoe UI"/>
              </a:rPr>
              <a:t>​</a:t>
            </a:r>
            <a:endParaRPr lang="en-US" sz="800">
              <a:ea typeface="Calibri"/>
              <a:cs typeface="Segoe UI"/>
            </a:endParaRPr>
          </a:p>
          <a:p>
            <a:pPr algn="ctr"/>
            <a:r>
              <a:rPr lang="en-US" sz="800" b="1">
                <a:solidFill>
                  <a:srgbClr val="FFFFFF"/>
                </a:solidFill>
                <a:cs typeface="Segoe UI"/>
              </a:rPr>
              <a:t>Flight </a:t>
            </a:r>
            <a:r>
              <a:rPr lang="en-US" sz="800">
                <a:cs typeface="Segoe UI"/>
              </a:rPr>
              <a:t>​</a:t>
            </a:r>
            <a:endParaRPr lang="en-US" sz="800">
              <a:ea typeface="Calibri"/>
              <a:cs typeface="Segoe UI"/>
            </a:endParaRPr>
          </a:p>
          <a:p>
            <a:pPr algn="ctr"/>
            <a:r>
              <a:rPr lang="en-US" sz="800" b="1">
                <a:solidFill>
                  <a:srgbClr val="FFFFFF"/>
                </a:solidFill>
                <a:cs typeface="Segoe UI"/>
              </a:rPr>
              <a:t>2022</a:t>
            </a:r>
            <a:r>
              <a:rPr lang="en-US" sz="800">
                <a:cs typeface="Segoe UI"/>
              </a:rPr>
              <a:t>​</a:t>
            </a:r>
            <a:endParaRPr lang="en-US" sz="1000">
              <a:ea typeface="Calibri"/>
              <a:cs typeface="Segoe UI"/>
            </a:endParaRPr>
          </a:p>
        </p:txBody>
      </p:sp>
      <p:sp>
        <p:nvSpPr>
          <p:cNvPr id="7" name="TextBox 6">
            <a:extLst>
              <a:ext uri="{FF2B5EF4-FFF2-40B4-BE49-F238E27FC236}">
                <a16:creationId xmlns:a16="http://schemas.microsoft.com/office/drawing/2014/main" id="{4580BDA4-970C-B0D6-C40F-12906EA4E493}"/>
              </a:ext>
            </a:extLst>
          </p:cNvPr>
          <p:cNvSpPr txBox="1"/>
          <p:nvPr/>
        </p:nvSpPr>
        <p:spPr>
          <a:xfrm>
            <a:off x="8534400" y="2908300"/>
            <a:ext cx="3314700"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700" b="1">
              <a:solidFill>
                <a:srgbClr val="FFFFFF"/>
              </a:solidFill>
              <a:ea typeface="Calibri"/>
              <a:cs typeface="Segoe UI"/>
            </a:endParaRPr>
          </a:p>
          <a:p>
            <a:pPr algn="ctr"/>
            <a:r>
              <a:rPr lang="en-US" sz="800" b="1">
                <a:solidFill>
                  <a:srgbClr val="FFFFFF"/>
                </a:solidFill>
                <a:latin typeface="Calibri"/>
                <a:ea typeface="Segoe UI"/>
                <a:cs typeface="Segoe UI"/>
              </a:rPr>
              <a:t>Flight </a:t>
            </a:r>
            <a:r>
              <a:rPr lang="en-US" sz="800">
                <a:latin typeface="Calibri"/>
                <a:ea typeface="Segoe UI"/>
                <a:cs typeface="Segoe UI"/>
              </a:rPr>
              <a:t>​​</a:t>
            </a:r>
            <a:endParaRPr lang="en-US" sz="800">
              <a:ea typeface="Calibri"/>
              <a:cs typeface="Calibri"/>
            </a:endParaRPr>
          </a:p>
          <a:p>
            <a:pPr algn="ctr" rtl="0"/>
            <a:r>
              <a:rPr lang="en-US" sz="800" b="1">
                <a:solidFill>
                  <a:srgbClr val="FFFFFF"/>
                </a:solidFill>
                <a:latin typeface="Calibri"/>
                <a:ea typeface="Segoe UI"/>
                <a:cs typeface="Segoe UI"/>
              </a:rPr>
              <a:t>2022</a:t>
            </a:r>
            <a:r>
              <a:rPr lang="en-US" sz="800">
                <a:latin typeface="Calibri"/>
                <a:ea typeface="Segoe UI"/>
                <a:cs typeface="Segoe UI"/>
              </a:rPr>
              <a:t>​</a:t>
            </a:r>
            <a:endParaRPr lang="en-US" sz="800">
              <a:ea typeface="Calibri" panose="020F0502020204030204"/>
              <a:cs typeface="Segoe UI"/>
            </a:endParaRPr>
          </a:p>
        </p:txBody>
      </p:sp>
      <p:sp>
        <p:nvSpPr>
          <p:cNvPr id="8" name="TextBox 7">
            <a:extLst>
              <a:ext uri="{FF2B5EF4-FFF2-40B4-BE49-F238E27FC236}">
                <a16:creationId xmlns:a16="http://schemas.microsoft.com/office/drawing/2014/main" id="{E1019028-41D8-B98A-7B16-AD718BFB2317}"/>
              </a:ext>
            </a:extLst>
          </p:cNvPr>
          <p:cNvSpPr txBox="1"/>
          <p:nvPr/>
        </p:nvSpPr>
        <p:spPr>
          <a:xfrm>
            <a:off x="8750299" y="3155950"/>
            <a:ext cx="151447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bg1"/>
                </a:solidFill>
                <a:ea typeface="Calibri"/>
                <a:cs typeface="Calibri"/>
              </a:rPr>
              <a:t>2022</a:t>
            </a:r>
          </a:p>
        </p:txBody>
      </p:sp>
      <p:sp>
        <p:nvSpPr>
          <p:cNvPr id="2" name="TextBox 1">
            <a:extLst>
              <a:ext uri="{FF2B5EF4-FFF2-40B4-BE49-F238E27FC236}">
                <a16:creationId xmlns:a16="http://schemas.microsoft.com/office/drawing/2014/main" id="{293D167A-3FE5-133F-AD94-E48302343A23}"/>
              </a:ext>
            </a:extLst>
          </p:cNvPr>
          <p:cNvSpPr txBox="1"/>
          <p:nvPr/>
        </p:nvSpPr>
        <p:spPr>
          <a:xfrm>
            <a:off x="5930900" y="2800350"/>
            <a:ext cx="1504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cs typeface="Calibri"/>
              </a:rPr>
              <a:t>2022</a:t>
            </a:r>
            <a:endParaRPr lang="en-US"/>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l="-4000" r="-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9FF2F5-31F1-38D1-1D8A-53505BB21223}"/>
              </a:ext>
            </a:extLst>
          </p:cNvPr>
          <p:cNvSpPr txBox="1"/>
          <p:nvPr/>
        </p:nvSpPr>
        <p:spPr>
          <a:xfrm>
            <a:off x="10083800" y="28956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rgbClr val="FFFFFF"/>
                </a:solidFill>
                <a:cs typeface="Segoe UI"/>
              </a:rPr>
              <a:t>FCSC </a:t>
            </a:r>
            <a:r>
              <a:rPr lang="en-US" sz="800">
                <a:cs typeface="Segoe UI"/>
              </a:rPr>
              <a:t>​</a:t>
            </a:r>
            <a:endParaRPr lang="en-US" sz="800">
              <a:ea typeface="Calibri"/>
              <a:cs typeface="Segoe UI"/>
            </a:endParaRPr>
          </a:p>
          <a:p>
            <a:pPr algn="ctr"/>
            <a:r>
              <a:rPr lang="en-US" sz="800" b="1">
                <a:solidFill>
                  <a:srgbClr val="FFFFFF"/>
                </a:solidFill>
                <a:cs typeface="Segoe UI"/>
              </a:rPr>
              <a:t>Flight </a:t>
            </a:r>
            <a:r>
              <a:rPr lang="en-US" sz="800">
                <a:cs typeface="Segoe UI"/>
              </a:rPr>
              <a:t>​</a:t>
            </a:r>
            <a:endParaRPr lang="en-US" sz="800">
              <a:ea typeface="Calibri"/>
              <a:cs typeface="Segoe UI"/>
            </a:endParaRPr>
          </a:p>
          <a:p>
            <a:pPr algn="ctr"/>
            <a:r>
              <a:rPr lang="en-US" sz="800" b="1">
                <a:solidFill>
                  <a:srgbClr val="FFFFFF"/>
                </a:solidFill>
                <a:cs typeface="Segoe UI"/>
              </a:rPr>
              <a:t>2022</a:t>
            </a:r>
            <a:r>
              <a:rPr lang="en-US" sz="800">
                <a:cs typeface="Segoe UI"/>
              </a:rPr>
              <a:t>​</a:t>
            </a:r>
            <a:endParaRPr lang="en-US" sz="1000">
              <a:ea typeface="Calibri"/>
              <a:cs typeface="Segoe UI"/>
            </a:endParaRPr>
          </a:p>
        </p:txBody>
      </p:sp>
      <p:sp>
        <p:nvSpPr>
          <p:cNvPr id="7" name="TextBox 6">
            <a:extLst>
              <a:ext uri="{FF2B5EF4-FFF2-40B4-BE49-F238E27FC236}">
                <a16:creationId xmlns:a16="http://schemas.microsoft.com/office/drawing/2014/main" id="{4580BDA4-970C-B0D6-C40F-12906EA4E493}"/>
              </a:ext>
            </a:extLst>
          </p:cNvPr>
          <p:cNvSpPr txBox="1"/>
          <p:nvPr/>
        </p:nvSpPr>
        <p:spPr>
          <a:xfrm>
            <a:off x="8534400" y="2908300"/>
            <a:ext cx="3314700"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700" b="1">
              <a:solidFill>
                <a:srgbClr val="FFFFFF"/>
              </a:solidFill>
              <a:ea typeface="Calibri"/>
              <a:cs typeface="Segoe UI"/>
            </a:endParaRPr>
          </a:p>
          <a:p>
            <a:pPr algn="ctr"/>
            <a:r>
              <a:rPr lang="en-US" sz="800" b="1">
                <a:solidFill>
                  <a:srgbClr val="FFFFFF"/>
                </a:solidFill>
                <a:latin typeface="Calibri"/>
                <a:ea typeface="Segoe UI"/>
                <a:cs typeface="Segoe UI"/>
              </a:rPr>
              <a:t>Flight </a:t>
            </a:r>
            <a:r>
              <a:rPr lang="en-US" sz="800">
                <a:latin typeface="Calibri"/>
                <a:ea typeface="Segoe UI"/>
                <a:cs typeface="Segoe UI"/>
              </a:rPr>
              <a:t>​​</a:t>
            </a:r>
            <a:endParaRPr lang="en-US" sz="800">
              <a:ea typeface="Calibri"/>
              <a:cs typeface="Calibri"/>
            </a:endParaRPr>
          </a:p>
          <a:p>
            <a:pPr algn="ctr" rtl="0"/>
            <a:r>
              <a:rPr lang="en-US" sz="800" b="1">
                <a:solidFill>
                  <a:srgbClr val="FFFFFF"/>
                </a:solidFill>
                <a:latin typeface="Calibri"/>
                <a:ea typeface="Segoe UI"/>
                <a:cs typeface="Segoe UI"/>
              </a:rPr>
              <a:t>2022</a:t>
            </a:r>
            <a:r>
              <a:rPr lang="en-US" sz="800">
                <a:latin typeface="Calibri"/>
                <a:ea typeface="Segoe UI"/>
                <a:cs typeface="Segoe UI"/>
              </a:rPr>
              <a:t>​</a:t>
            </a:r>
            <a:endParaRPr lang="en-US" sz="800">
              <a:ea typeface="Calibri" panose="020F0502020204030204"/>
              <a:cs typeface="Segoe UI"/>
            </a:endParaRPr>
          </a:p>
        </p:txBody>
      </p:sp>
      <p:sp>
        <p:nvSpPr>
          <p:cNvPr id="8" name="TextBox 7">
            <a:extLst>
              <a:ext uri="{FF2B5EF4-FFF2-40B4-BE49-F238E27FC236}">
                <a16:creationId xmlns:a16="http://schemas.microsoft.com/office/drawing/2014/main" id="{E1019028-41D8-B98A-7B16-AD718BFB2317}"/>
              </a:ext>
            </a:extLst>
          </p:cNvPr>
          <p:cNvSpPr txBox="1"/>
          <p:nvPr/>
        </p:nvSpPr>
        <p:spPr>
          <a:xfrm>
            <a:off x="8750299" y="3155950"/>
            <a:ext cx="151447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chemeClr val="bg1"/>
                </a:solidFill>
                <a:ea typeface="Calibri"/>
                <a:cs typeface="Calibri"/>
              </a:rPr>
              <a:t>2022</a:t>
            </a:r>
          </a:p>
        </p:txBody>
      </p:sp>
      <p:sp>
        <p:nvSpPr>
          <p:cNvPr id="9" name="TextBox 8">
            <a:extLst>
              <a:ext uri="{FF2B5EF4-FFF2-40B4-BE49-F238E27FC236}">
                <a16:creationId xmlns:a16="http://schemas.microsoft.com/office/drawing/2014/main" id="{D0F751B1-748D-B27D-F841-C4598608CBE1}"/>
              </a:ext>
            </a:extLst>
          </p:cNvPr>
          <p:cNvSpPr txBox="1"/>
          <p:nvPr/>
        </p:nvSpPr>
        <p:spPr>
          <a:xfrm>
            <a:off x="8267698" y="3181350"/>
            <a:ext cx="151447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bg1"/>
                </a:solidFill>
                <a:ea typeface="Calibri"/>
                <a:cs typeface="Calibri"/>
              </a:rPr>
              <a:t>2022</a:t>
            </a:r>
          </a:p>
        </p:txBody>
      </p:sp>
      <p:sp>
        <p:nvSpPr>
          <p:cNvPr id="10" name="TextBox 9">
            <a:extLst>
              <a:ext uri="{FF2B5EF4-FFF2-40B4-BE49-F238E27FC236}">
                <a16:creationId xmlns:a16="http://schemas.microsoft.com/office/drawing/2014/main" id="{FF33298A-DADC-EE0F-DC67-D443B07C6FE4}"/>
              </a:ext>
            </a:extLst>
          </p:cNvPr>
          <p:cNvSpPr txBox="1"/>
          <p:nvPr/>
        </p:nvSpPr>
        <p:spPr>
          <a:xfrm>
            <a:off x="7912098" y="3181350"/>
            <a:ext cx="151447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bg1"/>
                </a:solidFill>
                <a:ea typeface="Calibri"/>
                <a:cs typeface="Calibri"/>
              </a:rPr>
              <a:t>2022</a:t>
            </a:r>
          </a:p>
        </p:txBody>
      </p:sp>
      <p:sp>
        <p:nvSpPr>
          <p:cNvPr id="11" name="TextBox 10">
            <a:extLst>
              <a:ext uri="{FF2B5EF4-FFF2-40B4-BE49-F238E27FC236}">
                <a16:creationId xmlns:a16="http://schemas.microsoft.com/office/drawing/2014/main" id="{7A01773E-EAAA-B917-1AE3-0CEB27F73D91}"/>
              </a:ext>
            </a:extLst>
          </p:cNvPr>
          <p:cNvSpPr txBox="1"/>
          <p:nvPr/>
        </p:nvSpPr>
        <p:spPr>
          <a:xfrm>
            <a:off x="7785098" y="3206750"/>
            <a:ext cx="151447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a:solidFill>
                  <a:schemeClr val="bg1"/>
                </a:solidFill>
                <a:ea typeface="Calibri"/>
                <a:cs typeface="Calibri"/>
              </a:rPr>
              <a:t>2022</a:t>
            </a:r>
          </a:p>
        </p:txBody>
      </p:sp>
      <p:sp>
        <p:nvSpPr>
          <p:cNvPr id="3" name="TextBox 2">
            <a:extLst>
              <a:ext uri="{FF2B5EF4-FFF2-40B4-BE49-F238E27FC236}">
                <a16:creationId xmlns:a16="http://schemas.microsoft.com/office/drawing/2014/main" id="{B2D78AC3-1D6E-AD4A-17EF-60849F84BA04}"/>
              </a:ext>
            </a:extLst>
          </p:cNvPr>
          <p:cNvSpPr txBox="1"/>
          <p:nvPr/>
        </p:nvSpPr>
        <p:spPr>
          <a:xfrm>
            <a:off x="0" y="114300"/>
            <a:ext cx="122047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i="1">
                <a:solidFill>
                  <a:srgbClr val="FF0000"/>
                </a:solidFill>
                <a:highlight>
                  <a:srgbClr val="FFFF00"/>
                </a:highlight>
                <a:cs typeface="Calibri"/>
              </a:rPr>
              <a:t>Your Inflight Crew for Today's Flight:</a:t>
            </a:r>
          </a:p>
        </p:txBody>
      </p:sp>
      <p:sp>
        <p:nvSpPr>
          <p:cNvPr id="4" name="TextBox 3">
            <a:extLst>
              <a:ext uri="{FF2B5EF4-FFF2-40B4-BE49-F238E27FC236}">
                <a16:creationId xmlns:a16="http://schemas.microsoft.com/office/drawing/2014/main" id="{FCB52EC2-BAEC-2C54-2A72-4D635EC7592C}"/>
              </a:ext>
            </a:extLst>
          </p:cNvPr>
          <p:cNvSpPr txBox="1"/>
          <p:nvPr/>
        </p:nvSpPr>
        <p:spPr>
          <a:xfrm>
            <a:off x="7620000" y="647700"/>
            <a:ext cx="440055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solidFill>
                  <a:srgbClr val="FF0000"/>
                </a:solidFill>
                <a:highlight>
                  <a:srgbClr val="FFFF00"/>
                </a:highlight>
                <a:cs typeface="Calibri"/>
              </a:rPr>
              <a:t>CSUSA Based Crew:</a:t>
            </a:r>
            <a:endParaRPr lang="en-US" b="1" u="sng">
              <a:solidFill>
                <a:srgbClr val="FF0000"/>
              </a:solidFill>
              <a:highlight>
                <a:srgbClr val="FFFF00"/>
              </a:highlight>
              <a:cs typeface="Calibri"/>
            </a:endParaRPr>
          </a:p>
          <a:p>
            <a:pPr algn="ctr"/>
            <a:r>
              <a:rPr lang="en-US" sz="3200" b="1">
                <a:solidFill>
                  <a:srgbClr val="FF0000"/>
                </a:solidFill>
                <a:highlight>
                  <a:srgbClr val="FFFF00"/>
                </a:highlight>
                <a:cs typeface="Calibri"/>
              </a:rPr>
              <a:t>Christina Hamlin</a:t>
            </a:r>
          </a:p>
          <a:p>
            <a:pPr algn="ctr"/>
            <a:r>
              <a:rPr lang="en-US" sz="3200" b="1">
                <a:solidFill>
                  <a:srgbClr val="FF0000"/>
                </a:solidFill>
                <a:highlight>
                  <a:srgbClr val="FFFF00"/>
                </a:highlight>
                <a:cs typeface="Calibri"/>
              </a:rPr>
              <a:t> Deputy Director Area 5</a:t>
            </a:r>
            <a:endParaRPr lang="en-US" b="1">
              <a:solidFill>
                <a:srgbClr val="FF0000"/>
              </a:solidFill>
              <a:highlight>
                <a:srgbClr val="FFFF00"/>
              </a:highlight>
              <a:cs typeface="Calibri"/>
            </a:endParaRPr>
          </a:p>
          <a:p>
            <a:pPr algn="ctr"/>
            <a:endParaRPr lang="en-US" sz="3200">
              <a:solidFill>
                <a:srgbClr val="FF0000"/>
              </a:solidFill>
              <a:highlight>
                <a:srgbClr val="FFFF00"/>
              </a:highlight>
              <a:cs typeface="Calibri"/>
            </a:endParaRPr>
          </a:p>
          <a:p>
            <a:pPr algn="ctr"/>
            <a:r>
              <a:rPr lang="en-US" sz="3200" b="1">
                <a:solidFill>
                  <a:srgbClr val="FF0000"/>
                </a:solidFill>
                <a:highlight>
                  <a:srgbClr val="FFFF00"/>
                </a:highlight>
                <a:cs typeface="Calibri"/>
              </a:rPr>
              <a:t>Rachel Windler-Freitag Deputy Director Area 2</a:t>
            </a:r>
            <a:endParaRPr lang="en-US" b="1">
              <a:solidFill>
                <a:srgbClr val="FF0000"/>
              </a:solidFill>
              <a:highlight>
                <a:srgbClr val="FFFF00"/>
              </a:highlight>
              <a:cs typeface="Calibri"/>
            </a:endParaRPr>
          </a:p>
          <a:p>
            <a:pPr algn="ctr"/>
            <a:endParaRPr lang="en-US" sz="3200">
              <a:solidFill>
                <a:srgbClr val="FF0000"/>
              </a:solidFill>
              <a:highlight>
                <a:srgbClr val="FFFF00"/>
              </a:highlight>
              <a:cs typeface="Calibri"/>
            </a:endParaRPr>
          </a:p>
          <a:p>
            <a:pPr algn="ctr"/>
            <a:r>
              <a:rPr lang="en-US" sz="3200" b="1">
                <a:solidFill>
                  <a:srgbClr val="FF0000"/>
                </a:solidFill>
                <a:highlight>
                  <a:srgbClr val="FFFF00"/>
                </a:highlight>
                <a:cs typeface="Calibri"/>
              </a:rPr>
              <a:t>Tracey Jones Saxon</a:t>
            </a:r>
            <a:endParaRPr lang="en-US" b="1">
              <a:solidFill>
                <a:srgbClr val="FF0000"/>
              </a:solidFill>
              <a:highlight>
                <a:srgbClr val="FFFF00"/>
              </a:highlight>
              <a:cs typeface="Calibri"/>
            </a:endParaRPr>
          </a:p>
          <a:p>
            <a:pPr algn="ctr"/>
            <a:r>
              <a:rPr lang="en-US" sz="3200" b="1">
                <a:solidFill>
                  <a:srgbClr val="FF0000"/>
                </a:solidFill>
                <a:highlight>
                  <a:srgbClr val="FFFF00"/>
                </a:highlight>
                <a:cs typeface="Calibri"/>
              </a:rPr>
              <a:t> Director of School Support</a:t>
            </a:r>
            <a:endParaRPr lang="en-US" b="1">
              <a:solidFill>
                <a:srgbClr val="FF0000"/>
              </a:solidFill>
              <a:highlight>
                <a:srgbClr val="FFFF00"/>
              </a:highlight>
              <a:cs typeface="Calibri"/>
            </a:endParaRPr>
          </a:p>
        </p:txBody>
      </p:sp>
    </p:spTree>
    <p:extLst>
      <p:ext uri="{BB962C8B-B14F-4D97-AF65-F5344CB8AC3E}">
        <p14:creationId xmlns:p14="http://schemas.microsoft.com/office/powerpoint/2010/main" val="2297828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D7C45-ED62-489B-9E98-EDA49CB62995}"/>
              </a:ext>
            </a:extLst>
          </p:cNvPr>
          <p:cNvSpPr txBox="1"/>
          <p:nvPr/>
        </p:nvSpPr>
        <p:spPr>
          <a:xfrm>
            <a:off x="0" y="254000"/>
            <a:ext cx="121793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i="1">
                <a:solidFill>
                  <a:srgbClr val="FF0000"/>
                </a:solidFill>
                <a:highlight>
                  <a:srgbClr val="FFFF00"/>
                </a:highlight>
                <a:ea typeface="Calibri"/>
                <a:cs typeface="Calibri"/>
              </a:rPr>
              <a:t>Please place </a:t>
            </a:r>
            <a:r>
              <a:rPr lang="en-US" sz="4000" b="1" i="1" u="sng">
                <a:solidFill>
                  <a:srgbClr val="FF0000"/>
                </a:solidFill>
                <a:highlight>
                  <a:srgbClr val="FFFF00"/>
                </a:highlight>
                <a:ea typeface="Calibri"/>
                <a:cs typeface="Calibri"/>
              </a:rPr>
              <a:t>YOUR</a:t>
            </a:r>
            <a:r>
              <a:rPr lang="en-US" sz="4000" b="1" i="1">
                <a:solidFill>
                  <a:srgbClr val="FF0000"/>
                </a:solidFill>
                <a:highlight>
                  <a:srgbClr val="FFFF00"/>
                </a:highlight>
                <a:ea typeface="Calibri"/>
                <a:cs typeface="Calibri"/>
              </a:rPr>
              <a:t> oxygen mask on first </a:t>
            </a:r>
            <a:endParaRPr lang="en-US">
              <a:solidFill>
                <a:srgbClr val="000000"/>
              </a:solidFill>
              <a:ea typeface="Calibri"/>
              <a:cs typeface="Calibri"/>
            </a:endParaRPr>
          </a:p>
          <a:p>
            <a:pPr algn="ctr"/>
            <a:r>
              <a:rPr lang="en-US" sz="4000" b="1" i="1">
                <a:solidFill>
                  <a:srgbClr val="FF0000"/>
                </a:solidFill>
                <a:highlight>
                  <a:srgbClr val="FFFF00"/>
                </a:highlight>
                <a:ea typeface="Calibri"/>
                <a:cs typeface="Calibri"/>
              </a:rPr>
              <a:t>before trying to assist others</a:t>
            </a:r>
            <a:endParaRPr lang="en-US">
              <a:ea typeface="Calibri"/>
              <a:cs typeface="Calibri"/>
            </a:endParaRPr>
          </a:p>
        </p:txBody>
      </p:sp>
      <p:sp>
        <p:nvSpPr>
          <p:cNvPr id="5" name="TextBox 4">
            <a:extLst>
              <a:ext uri="{FF2B5EF4-FFF2-40B4-BE49-F238E27FC236}">
                <a16:creationId xmlns:a16="http://schemas.microsoft.com/office/drawing/2014/main" id="{4ECBEBFF-A4B1-C653-E650-C81FD077BDB0}"/>
              </a:ext>
            </a:extLst>
          </p:cNvPr>
          <p:cNvSpPr txBox="1"/>
          <p:nvPr/>
        </p:nvSpPr>
        <p:spPr>
          <a:xfrm>
            <a:off x="6096000" y="1885950"/>
            <a:ext cx="10287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FCSC </a:t>
            </a:r>
          </a:p>
          <a:p>
            <a:pPr algn="ctr"/>
            <a:r>
              <a:rPr lang="en-US" b="1">
                <a:solidFill>
                  <a:schemeClr val="bg1"/>
                </a:solidFill>
                <a:ea typeface="Calibri"/>
                <a:cs typeface="Calibri"/>
              </a:rPr>
              <a:t>Flight </a:t>
            </a:r>
          </a:p>
          <a:p>
            <a:pPr algn="ctr"/>
            <a:r>
              <a:rPr lang="en-US" b="1">
                <a:solidFill>
                  <a:schemeClr val="bg1"/>
                </a:solidFill>
                <a:ea typeface="Calibri"/>
                <a:cs typeface="Calibri"/>
              </a:rPr>
              <a:t>2022</a:t>
            </a:r>
          </a:p>
        </p:txBody>
      </p:sp>
      <p:sp>
        <p:nvSpPr>
          <p:cNvPr id="6" name="TextBox 5">
            <a:extLst>
              <a:ext uri="{FF2B5EF4-FFF2-40B4-BE49-F238E27FC236}">
                <a16:creationId xmlns:a16="http://schemas.microsoft.com/office/drawing/2014/main" id="{F79FF2F5-31F1-38D1-1D8A-53505BB21223}"/>
              </a:ext>
            </a:extLst>
          </p:cNvPr>
          <p:cNvSpPr txBox="1"/>
          <p:nvPr/>
        </p:nvSpPr>
        <p:spPr>
          <a:xfrm>
            <a:off x="10083800" y="28956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rgbClr val="FFFFFF"/>
                </a:solidFill>
                <a:cs typeface="Segoe UI"/>
              </a:rPr>
              <a:t>FCSC </a:t>
            </a:r>
            <a:r>
              <a:rPr lang="en-US" sz="800">
                <a:cs typeface="Segoe UI"/>
              </a:rPr>
              <a:t>​</a:t>
            </a:r>
            <a:endParaRPr lang="en-US" sz="800">
              <a:ea typeface="Calibri"/>
              <a:cs typeface="Segoe UI"/>
            </a:endParaRPr>
          </a:p>
          <a:p>
            <a:pPr algn="ctr"/>
            <a:r>
              <a:rPr lang="en-US" sz="800" b="1">
                <a:solidFill>
                  <a:srgbClr val="FFFFFF"/>
                </a:solidFill>
                <a:cs typeface="Segoe UI"/>
              </a:rPr>
              <a:t>Flight </a:t>
            </a:r>
            <a:r>
              <a:rPr lang="en-US" sz="800">
                <a:cs typeface="Segoe UI"/>
              </a:rPr>
              <a:t>​</a:t>
            </a:r>
            <a:endParaRPr lang="en-US" sz="800">
              <a:ea typeface="Calibri"/>
              <a:cs typeface="Segoe UI"/>
            </a:endParaRPr>
          </a:p>
          <a:p>
            <a:pPr algn="ctr"/>
            <a:r>
              <a:rPr lang="en-US" sz="800" b="1">
                <a:solidFill>
                  <a:srgbClr val="FFFFFF"/>
                </a:solidFill>
                <a:cs typeface="Segoe UI"/>
              </a:rPr>
              <a:t>2022</a:t>
            </a:r>
            <a:r>
              <a:rPr lang="en-US" sz="800">
                <a:cs typeface="Segoe UI"/>
              </a:rPr>
              <a:t>​</a:t>
            </a:r>
            <a:endParaRPr lang="en-US" sz="1000">
              <a:ea typeface="Calibri"/>
              <a:cs typeface="Segoe UI"/>
            </a:endParaRPr>
          </a:p>
        </p:txBody>
      </p:sp>
      <p:sp>
        <p:nvSpPr>
          <p:cNvPr id="7" name="TextBox 6">
            <a:extLst>
              <a:ext uri="{FF2B5EF4-FFF2-40B4-BE49-F238E27FC236}">
                <a16:creationId xmlns:a16="http://schemas.microsoft.com/office/drawing/2014/main" id="{4580BDA4-970C-B0D6-C40F-12906EA4E493}"/>
              </a:ext>
            </a:extLst>
          </p:cNvPr>
          <p:cNvSpPr txBox="1"/>
          <p:nvPr/>
        </p:nvSpPr>
        <p:spPr>
          <a:xfrm>
            <a:off x="8534400" y="2908300"/>
            <a:ext cx="3314700"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700" b="1">
              <a:solidFill>
                <a:srgbClr val="FFFFFF"/>
              </a:solidFill>
              <a:ea typeface="Calibri"/>
              <a:cs typeface="Segoe UI"/>
            </a:endParaRPr>
          </a:p>
          <a:p>
            <a:pPr algn="ctr"/>
            <a:r>
              <a:rPr lang="en-US" sz="800" b="1">
                <a:solidFill>
                  <a:srgbClr val="FFFFFF"/>
                </a:solidFill>
                <a:latin typeface="Calibri"/>
                <a:ea typeface="Segoe UI"/>
                <a:cs typeface="Segoe UI"/>
              </a:rPr>
              <a:t>Flight </a:t>
            </a:r>
            <a:r>
              <a:rPr lang="en-US" sz="800">
                <a:latin typeface="Calibri"/>
                <a:ea typeface="Segoe UI"/>
                <a:cs typeface="Segoe UI"/>
              </a:rPr>
              <a:t>​​</a:t>
            </a:r>
            <a:endParaRPr lang="en-US" sz="800">
              <a:ea typeface="Calibri"/>
              <a:cs typeface="Calibri"/>
            </a:endParaRPr>
          </a:p>
          <a:p>
            <a:pPr algn="ctr" rtl="0"/>
            <a:r>
              <a:rPr lang="en-US" sz="800" b="1">
                <a:solidFill>
                  <a:srgbClr val="FFFFFF"/>
                </a:solidFill>
                <a:latin typeface="Calibri"/>
                <a:ea typeface="Segoe UI"/>
                <a:cs typeface="Segoe UI"/>
              </a:rPr>
              <a:t>2022</a:t>
            </a:r>
            <a:r>
              <a:rPr lang="en-US" sz="800">
                <a:latin typeface="Calibri"/>
                <a:ea typeface="Segoe UI"/>
                <a:cs typeface="Segoe UI"/>
              </a:rPr>
              <a:t>​</a:t>
            </a:r>
            <a:endParaRPr lang="en-US" sz="800">
              <a:ea typeface="Calibri" panose="020F0502020204030204"/>
              <a:cs typeface="Segoe UI"/>
            </a:endParaRPr>
          </a:p>
        </p:txBody>
      </p:sp>
      <p:sp>
        <p:nvSpPr>
          <p:cNvPr id="8" name="TextBox 7">
            <a:extLst>
              <a:ext uri="{FF2B5EF4-FFF2-40B4-BE49-F238E27FC236}">
                <a16:creationId xmlns:a16="http://schemas.microsoft.com/office/drawing/2014/main" id="{E1019028-41D8-B98A-7B16-AD718BFB2317}"/>
              </a:ext>
            </a:extLst>
          </p:cNvPr>
          <p:cNvSpPr txBox="1"/>
          <p:nvPr/>
        </p:nvSpPr>
        <p:spPr>
          <a:xfrm>
            <a:off x="8750299" y="3155950"/>
            <a:ext cx="151447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b="1">
                <a:solidFill>
                  <a:schemeClr val="bg1"/>
                </a:solidFill>
                <a:ea typeface="Calibri"/>
                <a:cs typeface="Calibri"/>
              </a:rPr>
              <a:t>2022</a:t>
            </a:r>
          </a:p>
        </p:txBody>
      </p:sp>
      <p:sp>
        <p:nvSpPr>
          <p:cNvPr id="9" name="TextBox 8">
            <a:extLst>
              <a:ext uri="{FF2B5EF4-FFF2-40B4-BE49-F238E27FC236}">
                <a16:creationId xmlns:a16="http://schemas.microsoft.com/office/drawing/2014/main" id="{D0F751B1-748D-B27D-F841-C4598608CBE1}"/>
              </a:ext>
            </a:extLst>
          </p:cNvPr>
          <p:cNvSpPr txBox="1"/>
          <p:nvPr/>
        </p:nvSpPr>
        <p:spPr>
          <a:xfrm>
            <a:off x="8267698" y="3181350"/>
            <a:ext cx="151447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bg1"/>
                </a:solidFill>
                <a:ea typeface="Calibri"/>
                <a:cs typeface="Calibri"/>
              </a:rPr>
              <a:t>2022</a:t>
            </a:r>
          </a:p>
        </p:txBody>
      </p:sp>
      <p:sp>
        <p:nvSpPr>
          <p:cNvPr id="10" name="TextBox 9">
            <a:extLst>
              <a:ext uri="{FF2B5EF4-FFF2-40B4-BE49-F238E27FC236}">
                <a16:creationId xmlns:a16="http://schemas.microsoft.com/office/drawing/2014/main" id="{FF33298A-DADC-EE0F-DC67-D443B07C6FE4}"/>
              </a:ext>
            </a:extLst>
          </p:cNvPr>
          <p:cNvSpPr txBox="1"/>
          <p:nvPr/>
        </p:nvSpPr>
        <p:spPr>
          <a:xfrm>
            <a:off x="7912098" y="3181350"/>
            <a:ext cx="151447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bg1"/>
                </a:solidFill>
                <a:ea typeface="Calibri"/>
                <a:cs typeface="Calibri"/>
              </a:rPr>
              <a:t>2022</a:t>
            </a:r>
          </a:p>
        </p:txBody>
      </p:sp>
      <p:sp>
        <p:nvSpPr>
          <p:cNvPr id="11" name="TextBox 10">
            <a:extLst>
              <a:ext uri="{FF2B5EF4-FFF2-40B4-BE49-F238E27FC236}">
                <a16:creationId xmlns:a16="http://schemas.microsoft.com/office/drawing/2014/main" id="{7A01773E-EAAA-B917-1AE3-0CEB27F73D91}"/>
              </a:ext>
            </a:extLst>
          </p:cNvPr>
          <p:cNvSpPr txBox="1"/>
          <p:nvPr/>
        </p:nvSpPr>
        <p:spPr>
          <a:xfrm>
            <a:off x="7785098" y="3206750"/>
            <a:ext cx="151447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b="1">
                <a:solidFill>
                  <a:schemeClr val="bg1"/>
                </a:solidFill>
                <a:ea typeface="Calibri"/>
                <a:cs typeface="Calibri"/>
              </a:rPr>
              <a:t>2022</a:t>
            </a:r>
          </a:p>
        </p:txBody>
      </p:sp>
    </p:spTree>
    <p:extLst>
      <p:ext uri="{BB962C8B-B14F-4D97-AF65-F5344CB8AC3E}">
        <p14:creationId xmlns:p14="http://schemas.microsoft.com/office/powerpoint/2010/main" val="308303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5CB3EE-A7AA-2C6B-57D1-B330EE48479B}"/>
              </a:ext>
            </a:extLst>
          </p:cNvPr>
          <p:cNvSpPr txBox="1"/>
          <p:nvPr/>
        </p:nvSpPr>
        <p:spPr>
          <a:xfrm>
            <a:off x="158750" y="685800"/>
            <a:ext cx="346710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i="1" u="sng" dirty="0">
                <a:cs typeface="Calibri"/>
              </a:rPr>
              <a:t>Why </a:t>
            </a:r>
            <a:endParaRPr lang="en-US" b="1" i="1" dirty="0">
              <a:cs typeface="Calibri"/>
            </a:endParaRPr>
          </a:p>
          <a:p>
            <a:pPr algn="ctr"/>
            <a:r>
              <a:rPr lang="en-US" sz="4800" b="1" i="1" dirty="0">
                <a:cs typeface="Calibri"/>
              </a:rPr>
              <a:t>do you put your oxygen mask on first, </a:t>
            </a:r>
            <a:r>
              <a:rPr lang="en-US" sz="4800" b="1" i="1" u="sng" dirty="0">
                <a:cs typeface="Calibri"/>
              </a:rPr>
              <a:t>before</a:t>
            </a:r>
            <a:r>
              <a:rPr lang="en-US" sz="4800" b="1" i="1" dirty="0">
                <a:cs typeface="Calibri"/>
              </a:rPr>
              <a:t> assisting others?</a:t>
            </a:r>
            <a:endParaRPr lang="en-US" b="1" i="1" dirty="0">
              <a:cs typeface="Calibri"/>
            </a:endParaRPr>
          </a:p>
        </p:txBody>
      </p:sp>
      <p:sp>
        <p:nvSpPr>
          <p:cNvPr id="6" name="TextBox 5">
            <a:extLst>
              <a:ext uri="{FF2B5EF4-FFF2-40B4-BE49-F238E27FC236}">
                <a16:creationId xmlns:a16="http://schemas.microsoft.com/office/drawing/2014/main" id="{900AEC19-0662-1950-8D23-56EE4C3B693C}"/>
              </a:ext>
            </a:extLst>
          </p:cNvPr>
          <p:cNvSpPr txBox="1"/>
          <p:nvPr/>
        </p:nvSpPr>
        <p:spPr>
          <a:xfrm>
            <a:off x="8636000" y="533400"/>
            <a:ext cx="328930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u="sng" dirty="0">
                <a:cs typeface="Calibri"/>
              </a:rPr>
              <a:t>How often</a:t>
            </a:r>
            <a:r>
              <a:rPr lang="en-US" sz="4800" b="1" dirty="0">
                <a:cs typeface="Calibri"/>
              </a:rPr>
              <a:t> do you put on </a:t>
            </a:r>
            <a:r>
              <a:rPr lang="en-US" sz="4800" b="1" u="sng" dirty="0">
                <a:cs typeface="Calibri"/>
              </a:rPr>
              <a:t>someone else's</a:t>
            </a:r>
            <a:r>
              <a:rPr lang="en-US" sz="4800" b="1" dirty="0">
                <a:cs typeface="Calibri"/>
              </a:rPr>
              <a:t> oxygen mask first?</a:t>
            </a:r>
          </a:p>
        </p:txBody>
      </p:sp>
    </p:spTree>
    <p:extLst>
      <p:ext uri="{BB962C8B-B14F-4D97-AF65-F5344CB8AC3E}">
        <p14:creationId xmlns:p14="http://schemas.microsoft.com/office/powerpoint/2010/main" val="181854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022FA-E066-5845-2561-F5655D76AF48}"/>
              </a:ext>
            </a:extLst>
          </p:cNvPr>
          <p:cNvSpPr>
            <a:spLocks noGrp="1"/>
          </p:cNvSpPr>
          <p:nvPr>
            <p:ph type="title"/>
          </p:nvPr>
        </p:nvSpPr>
        <p:spPr>
          <a:xfrm>
            <a:off x="640080" y="325369"/>
            <a:ext cx="4368602" cy="1956841"/>
          </a:xfrm>
        </p:spPr>
        <p:txBody>
          <a:bodyPr anchor="b">
            <a:normAutofit/>
          </a:bodyPr>
          <a:lstStyle/>
          <a:p>
            <a:r>
              <a:rPr lang="en-US" sz="5400" b="1" dirty="0">
                <a:cs typeface="Calibri Light"/>
              </a:rPr>
              <a:t>Flight Plan</a:t>
            </a:r>
            <a:endParaRPr lang="en-US" sz="5400" b="1">
              <a:cs typeface="Calibri Light"/>
            </a:endParaRP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CCEE3C6-524B-97E8-ACD3-44D6504157BD}"/>
              </a:ext>
            </a:extLst>
          </p:cNvPr>
          <p:cNvSpPr>
            <a:spLocks noGrp="1"/>
          </p:cNvSpPr>
          <p:nvPr>
            <p:ph idx="1"/>
          </p:nvPr>
        </p:nvSpPr>
        <p:spPr>
          <a:xfrm>
            <a:off x="640080" y="2872899"/>
            <a:ext cx="4243589" cy="3320668"/>
          </a:xfrm>
        </p:spPr>
        <p:txBody>
          <a:bodyPr vert="horz" lIns="91440" tIns="45720" rIns="91440" bIns="45720" rtlCol="0" anchor="t">
            <a:normAutofit/>
          </a:bodyPr>
          <a:lstStyle/>
          <a:p>
            <a:pPr marL="342900" indent="-342900"/>
            <a:r>
              <a:rPr lang="en-US" sz="3200" dirty="0">
                <a:cs typeface="Calibri" panose="020F0502020204030204"/>
              </a:rPr>
              <a:t>Our Current State</a:t>
            </a:r>
            <a:endParaRPr lang="en-US" sz="3200" dirty="0">
              <a:ea typeface="Calibri"/>
              <a:cs typeface="Calibri" panose="020F0502020204030204"/>
            </a:endParaRPr>
          </a:p>
          <a:p>
            <a:pPr marL="800100" lvl="1"/>
            <a:r>
              <a:rPr lang="en-US" sz="2800" dirty="0">
                <a:cs typeface="Calibri" panose="020F0502020204030204"/>
              </a:rPr>
              <a:t>Personal</a:t>
            </a:r>
            <a:endParaRPr lang="en-US" sz="2800">
              <a:ea typeface="Calibri"/>
              <a:cs typeface="Calibri" panose="020F0502020204030204"/>
            </a:endParaRPr>
          </a:p>
          <a:p>
            <a:pPr marL="800100" lvl="1"/>
            <a:r>
              <a:rPr lang="en-US" sz="2800" dirty="0">
                <a:cs typeface="Calibri" panose="020F0502020204030204"/>
              </a:rPr>
              <a:t>Research</a:t>
            </a:r>
            <a:endParaRPr lang="en-US" sz="2800">
              <a:ea typeface="Calibri"/>
              <a:cs typeface="Calibri" panose="020F0502020204030204"/>
            </a:endParaRPr>
          </a:p>
          <a:p>
            <a:pPr marL="342900" indent="-342900"/>
            <a:r>
              <a:rPr lang="en-US" sz="3200" dirty="0">
                <a:cs typeface="Calibri" panose="020F0502020204030204"/>
              </a:rPr>
              <a:t>Sharing of Solutions</a:t>
            </a:r>
            <a:endParaRPr lang="en-US" sz="3200" dirty="0">
              <a:ea typeface="Calibri"/>
              <a:cs typeface="Calibri" panose="020F0502020204030204"/>
            </a:endParaRPr>
          </a:p>
          <a:p>
            <a:pPr marL="342900" indent="-342900"/>
            <a:r>
              <a:rPr lang="en-US" sz="3200" dirty="0">
                <a:ea typeface="Calibri"/>
                <a:cs typeface="Calibri" panose="020F0502020204030204"/>
              </a:rPr>
              <a:t>File your own flight plan!</a:t>
            </a:r>
          </a:p>
          <a:p>
            <a:pPr marL="342900" indent="-342900"/>
            <a:endParaRPr lang="en-US" sz="2200">
              <a:ea typeface="Calibri"/>
              <a:cs typeface="Calibri" panose="020F0502020204030204"/>
            </a:endParaRPr>
          </a:p>
        </p:txBody>
      </p:sp>
      <p:pic>
        <p:nvPicPr>
          <p:cNvPr id="4" name="Picture 4" descr="White airplane toy on gray background">
            <a:extLst>
              <a:ext uri="{FF2B5EF4-FFF2-40B4-BE49-F238E27FC236}">
                <a16:creationId xmlns:a16="http://schemas.microsoft.com/office/drawing/2014/main" id="{55FA2024-D703-62F7-6158-BE000DC03AC1}"/>
              </a:ext>
            </a:extLst>
          </p:cNvPr>
          <p:cNvPicPr>
            <a:picLocks noChangeAspect="1"/>
          </p:cNvPicPr>
          <p:nvPr/>
        </p:nvPicPr>
        <p:blipFill rotWithShape="1">
          <a:blip r:embed="rId2"/>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30699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lose up of a control panel of an aeroplane flying at night">
            <a:extLst>
              <a:ext uri="{FF2B5EF4-FFF2-40B4-BE49-F238E27FC236}">
                <a16:creationId xmlns:a16="http://schemas.microsoft.com/office/drawing/2014/main" id="{2498289A-46CC-3757-A7EC-AE1CA8BF7F2D}"/>
              </a:ext>
            </a:extLst>
          </p:cNvPr>
          <p:cNvPicPr>
            <a:picLocks noChangeAspect="1"/>
          </p:cNvPicPr>
          <p:nvPr/>
        </p:nvPicPr>
        <p:blipFill rotWithShape="1">
          <a:blip r:embed="rId3"/>
          <a:srcRect t="11312" r="-2" b="4414"/>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a16="http://schemas.microsoft.com/office/drawing/2014/main" id="{1A94D323-E342-8473-6703-153F642EF7B8}"/>
              </a:ext>
            </a:extLst>
          </p:cNvPr>
          <p:cNvSpPr txBox="1"/>
          <p:nvPr/>
        </p:nvSpPr>
        <p:spPr>
          <a:xfrm>
            <a:off x="8022021" y="3231931"/>
            <a:ext cx="3852041" cy="285484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400" b="1" dirty="0">
                <a:latin typeface="+mj-lt"/>
                <a:ea typeface="+mj-ea"/>
                <a:cs typeface="+mj-cs"/>
              </a:rPr>
              <a:t>Co-Pilot Conversation</a:t>
            </a:r>
          </a:p>
          <a:p>
            <a:pPr algn="ctr">
              <a:lnSpc>
                <a:spcPct val="90000"/>
              </a:lnSpc>
              <a:spcBef>
                <a:spcPct val="0"/>
              </a:spcBef>
              <a:spcAft>
                <a:spcPts val="600"/>
              </a:spcAft>
            </a:pPr>
            <a:endParaRPr lang="en-US" sz="4000" b="1" dirty="0">
              <a:latin typeface="+mj-lt"/>
              <a:ea typeface="Calibri Light"/>
              <a:cs typeface="Calibri Light"/>
            </a:endParaRPr>
          </a:p>
          <a:p>
            <a:pPr algn="ctr">
              <a:lnSpc>
                <a:spcPct val="90000"/>
              </a:lnSpc>
              <a:spcBef>
                <a:spcPct val="0"/>
              </a:spcBef>
              <a:spcAft>
                <a:spcPts val="600"/>
              </a:spcAft>
            </a:pPr>
            <a:r>
              <a:rPr lang="en-US" sz="4000" b="1" i="1" dirty="0">
                <a:solidFill>
                  <a:schemeClr val="accent1">
                    <a:lumMod val="75000"/>
                  </a:schemeClr>
                </a:solidFill>
                <a:latin typeface="+mj-lt"/>
                <a:ea typeface="Calibri Light"/>
                <a:cs typeface="Calibri Light"/>
              </a:rPr>
              <a:t>Turn &amp; Talk</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A0A143E-BB8E-B6EC-48ED-AB25749A4C02}"/>
              </a:ext>
            </a:extLst>
          </p:cNvPr>
          <p:cNvSpPr txBox="1"/>
          <p:nvPr/>
        </p:nvSpPr>
        <p:spPr>
          <a:xfrm>
            <a:off x="259772" y="285750"/>
            <a:ext cx="52474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4" name="TextBox 3">
            <a:extLst>
              <a:ext uri="{FF2B5EF4-FFF2-40B4-BE49-F238E27FC236}">
                <a16:creationId xmlns:a16="http://schemas.microsoft.com/office/drawing/2014/main" id="{35732AA5-6EC4-E09C-7B8D-EAA246B585F9}"/>
              </a:ext>
            </a:extLst>
          </p:cNvPr>
          <p:cNvSpPr txBox="1"/>
          <p:nvPr/>
        </p:nvSpPr>
        <p:spPr>
          <a:xfrm>
            <a:off x="401259" y="294573"/>
            <a:ext cx="569376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FFFFFF"/>
                </a:solidFill>
                <a:ea typeface="Calibri"/>
                <a:cs typeface="Calibri"/>
              </a:rPr>
              <a:t>What are YOUR biggest stressors at work?</a:t>
            </a:r>
            <a:endParaRPr lang="en-US" sz="4000" dirty="0">
              <a:solidFill>
                <a:srgbClr val="FFFFFF"/>
              </a:solidFill>
              <a:ea typeface="Calibri" panose="020F0502020204030204"/>
              <a:cs typeface="Calibri" panose="020F0502020204030204"/>
            </a:endParaRPr>
          </a:p>
        </p:txBody>
      </p:sp>
      <p:sp>
        <p:nvSpPr>
          <p:cNvPr id="6" name="TextBox 5">
            <a:extLst>
              <a:ext uri="{FF2B5EF4-FFF2-40B4-BE49-F238E27FC236}">
                <a16:creationId xmlns:a16="http://schemas.microsoft.com/office/drawing/2014/main" id="{B22151E4-5B37-85EF-E91C-592E0F806209}"/>
              </a:ext>
            </a:extLst>
          </p:cNvPr>
          <p:cNvSpPr txBox="1"/>
          <p:nvPr/>
        </p:nvSpPr>
        <p:spPr>
          <a:xfrm>
            <a:off x="409591" y="1818409"/>
            <a:ext cx="568983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FFFFFF"/>
                </a:solidFill>
                <a:ea typeface="Calibri"/>
                <a:cs typeface="Calibri"/>
              </a:rPr>
              <a:t>Who gets the first oxygen mask at your school?</a:t>
            </a:r>
            <a:endParaRPr lang="en-US"/>
          </a:p>
        </p:txBody>
      </p:sp>
      <p:sp>
        <p:nvSpPr>
          <p:cNvPr id="7" name="TextBox 6">
            <a:extLst>
              <a:ext uri="{FF2B5EF4-FFF2-40B4-BE49-F238E27FC236}">
                <a16:creationId xmlns:a16="http://schemas.microsoft.com/office/drawing/2014/main" id="{3074A2A8-4304-6D49-5207-BFA6B10C9BC6}"/>
              </a:ext>
            </a:extLst>
          </p:cNvPr>
          <p:cNvSpPr txBox="1"/>
          <p:nvPr/>
        </p:nvSpPr>
        <p:spPr>
          <a:xfrm>
            <a:off x="312218" y="3870613"/>
            <a:ext cx="578214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ea typeface="Calibri"/>
                <a:cs typeface="Calibri"/>
              </a:rPr>
              <a:t>Share one or two words that describe a quality that is shared by school administrators</a:t>
            </a:r>
            <a:endParaRPr lang="en-US" sz="4000" dirty="0">
              <a:solidFill>
                <a:schemeClr val="bg1"/>
              </a:solidFill>
              <a:ea typeface="Calibri"/>
              <a:cs typeface="Calibri"/>
            </a:endParaRPr>
          </a:p>
        </p:txBody>
      </p:sp>
    </p:spTree>
    <p:extLst>
      <p:ext uri="{BB962C8B-B14F-4D97-AF65-F5344CB8AC3E}">
        <p14:creationId xmlns:p14="http://schemas.microsoft.com/office/powerpoint/2010/main" val="315495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art, bar chart&#10;&#10;Description automatically generated">
            <a:extLst>
              <a:ext uri="{FF2B5EF4-FFF2-40B4-BE49-F238E27FC236}">
                <a16:creationId xmlns:a16="http://schemas.microsoft.com/office/drawing/2014/main" id="{37794A27-4609-4D45-BB92-644841CACC7B}"/>
              </a:ext>
            </a:extLst>
          </p:cNvPr>
          <p:cNvPicPr>
            <a:picLocks noChangeAspect="1"/>
          </p:cNvPicPr>
          <p:nvPr/>
        </p:nvPicPr>
        <p:blipFill>
          <a:blip r:embed="rId3"/>
          <a:stretch>
            <a:fillRect/>
          </a:stretch>
        </p:blipFill>
        <p:spPr>
          <a:xfrm>
            <a:off x="140496" y="1435326"/>
            <a:ext cx="11997018" cy="5328491"/>
          </a:xfrm>
          <a:prstGeom prst="rect">
            <a:avLst/>
          </a:prstGeom>
        </p:spPr>
      </p:pic>
      <p:sp>
        <p:nvSpPr>
          <p:cNvPr id="3" name="TextBox 2">
            <a:extLst>
              <a:ext uri="{FF2B5EF4-FFF2-40B4-BE49-F238E27FC236}">
                <a16:creationId xmlns:a16="http://schemas.microsoft.com/office/drawing/2014/main" id="{806BE065-74AD-911C-0243-4F1FDC8DEEAD}"/>
              </a:ext>
            </a:extLst>
          </p:cNvPr>
          <p:cNvSpPr txBox="1"/>
          <p:nvPr/>
        </p:nvSpPr>
        <p:spPr>
          <a:xfrm>
            <a:off x="232172" y="160734"/>
            <a:ext cx="1174194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1,686 Principals across the country took part in the RAND Corporation's annual </a:t>
            </a:r>
            <a:r>
              <a:rPr lang="en-US" sz="3200" u="sng" dirty="0">
                <a:cs typeface="Calibri"/>
              </a:rPr>
              <a:t>Learning Together Survey</a:t>
            </a:r>
            <a:r>
              <a:rPr lang="en-US" sz="3200" dirty="0">
                <a:cs typeface="Calibri"/>
              </a:rPr>
              <a:t> in 2022.  </a:t>
            </a:r>
            <a:endParaRPr lang="en-US">
              <a:cs typeface="Calibri"/>
            </a:endParaRPr>
          </a:p>
          <a:p>
            <a:pPr algn="ctr"/>
            <a:r>
              <a:rPr lang="en-US" sz="3200" dirty="0">
                <a:cs typeface="Calibri"/>
              </a:rPr>
              <a:t>When asked to indicate sources of stress they said:</a:t>
            </a:r>
            <a:endParaRPr lang="en-US">
              <a:cs typeface="Calibri"/>
            </a:endParaRPr>
          </a:p>
        </p:txBody>
      </p:sp>
    </p:spTree>
    <p:extLst>
      <p:ext uri="{BB962C8B-B14F-4D97-AF65-F5344CB8AC3E}">
        <p14:creationId xmlns:p14="http://schemas.microsoft.com/office/powerpoint/2010/main" val="121858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1258</Words>
  <Application>Microsoft Office PowerPoint</Application>
  <PresentationFormat>Widescreen</PresentationFormat>
  <Paragraphs>138</Paragraphs>
  <Slides>19</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Flight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Saxon</dc:creator>
  <cp:lastModifiedBy>Tracey Saxon</cp:lastModifiedBy>
  <cp:revision>910</cp:revision>
  <dcterms:created xsi:type="dcterms:W3CDTF">2022-08-08T13:22:32Z</dcterms:created>
  <dcterms:modified xsi:type="dcterms:W3CDTF">2022-09-26T15:30:17Z</dcterms:modified>
</cp:coreProperties>
</file>