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notesSlides/notesSlide12.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notesSlides/notesSlide13.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13" r:id="rId2"/>
    <p:sldMasterId id="2147483648" r:id="rId3"/>
  </p:sldMasterIdLst>
  <p:notesMasterIdLst>
    <p:notesMasterId r:id="rId34"/>
  </p:notesMasterIdLst>
  <p:sldIdLst>
    <p:sldId id="670" r:id="rId4"/>
    <p:sldId id="256" r:id="rId5"/>
    <p:sldId id="661" r:id="rId6"/>
    <p:sldId id="655" r:id="rId7"/>
    <p:sldId id="272" r:id="rId8"/>
    <p:sldId id="644" r:id="rId9"/>
    <p:sldId id="662" r:id="rId10"/>
    <p:sldId id="624" r:id="rId11"/>
    <p:sldId id="258" r:id="rId12"/>
    <p:sldId id="645" r:id="rId13"/>
    <p:sldId id="663" r:id="rId14"/>
    <p:sldId id="259" r:id="rId15"/>
    <p:sldId id="646" r:id="rId16"/>
    <p:sldId id="668" r:id="rId17"/>
    <p:sldId id="274" r:id="rId18"/>
    <p:sldId id="647" r:id="rId19"/>
    <p:sldId id="664" r:id="rId20"/>
    <p:sldId id="653" r:id="rId21"/>
    <p:sldId id="648" r:id="rId22"/>
    <p:sldId id="665" r:id="rId23"/>
    <p:sldId id="263" r:id="rId24"/>
    <p:sldId id="649" r:id="rId25"/>
    <p:sldId id="666" r:id="rId26"/>
    <p:sldId id="273" r:id="rId27"/>
    <p:sldId id="656" r:id="rId28"/>
    <p:sldId id="657" r:id="rId29"/>
    <p:sldId id="660" r:id="rId30"/>
    <p:sldId id="659" r:id="rId31"/>
    <p:sldId id="658" r:id="rId32"/>
    <p:sldId id="333"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134162-9254-C444-9F8D-5B9ABF97A38B}">
          <p14:sldIdLst>
            <p14:sldId id="670"/>
            <p14:sldId id="256"/>
            <p14:sldId id="661"/>
            <p14:sldId id="655"/>
            <p14:sldId id="272"/>
            <p14:sldId id="644"/>
            <p14:sldId id="662"/>
            <p14:sldId id="624"/>
            <p14:sldId id="258"/>
            <p14:sldId id="645"/>
            <p14:sldId id="663"/>
            <p14:sldId id="259"/>
            <p14:sldId id="646"/>
            <p14:sldId id="668"/>
            <p14:sldId id="274"/>
            <p14:sldId id="647"/>
            <p14:sldId id="664"/>
            <p14:sldId id="653"/>
            <p14:sldId id="648"/>
            <p14:sldId id="665"/>
            <p14:sldId id="263"/>
            <p14:sldId id="649"/>
            <p14:sldId id="666"/>
            <p14:sldId id="273"/>
            <p14:sldId id="656"/>
            <p14:sldId id="657"/>
            <p14:sldId id="660"/>
            <p14:sldId id="659"/>
            <p14:sldId id="658"/>
            <p14:sldId id="333"/>
          </p14:sldIdLst>
        </p14:section>
      </p14:sectionLst>
    </p:ext>
    <p:ext uri="{EFAFB233-063F-42B5-8137-9DF3F51BA10A}">
      <p15:sldGuideLst xmlns:p15="http://schemas.microsoft.com/office/powerpoint/2012/main">
        <p15:guide id="1" orient="horz" pos="2244" userDrawn="1">
          <p15:clr>
            <a:srgbClr val="A4A3A4"/>
          </p15:clr>
        </p15:guide>
        <p15:guide id="2" pos="2880" userDrawn="1">
          <p15:clr>
            <a:srgbClr val="A4A3A4"/>
          </p15:clr>
        </p15:guide>
        <p15:guide id="3" orient="horz" pos="4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635"/>
    <a:srgbClr val="F8E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p:restoredTop sz="94694"/>
  </p:normalViewPr>
  <p:slideViewPr>
    <p:cSldViewPr snapToGrid="0" snapToObjects="1">
      <p:cViewPr varScale="1">
        <p:scale>
          <a:sx n="161" d="100"/>
          <a:sy n="161" d="100"/>
        </p:scale>
        <p:origin x="904" y="200"/>
      </p:cViewPr>
      <p:guideLst>
        <p:guide orient="horz" pos="2244"/>
        <p:guide pos="2880"/>
        <p:guide orient="horz" pos="46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dahlberg:Library:Containers:com.apple.mail:Data:Library:Mail%20Downloads:3B895520-0ECF-4B44-8483-563ED75D697A:Facilities%20Potential%20Proj%20Budget.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E078-6E4B-8773-8929DD4E15D7}"/>
              </c:ext>
            </c:extLst>
          </c:dPt>
          <c:dPt>
            <c:idx val="1"/>
            <c:bubble3D val="0"/>
            <c:spPr>
              <a:solidFill>
                <a:schemeClr val="accent4"/>
              </a:solidFill>
              <a:ln w="19050">
                <a:noFill/>
              </a:ln>
              <a:effectLst/>
            </c:spPr>
            <c:extLst>
              <c:ext xmlns:c16="http://schemas.microsoft.com/office/drawing/2014/chart" uri="{C3380CC4-5D6E-409C-BE32-E72D297353CC}">
                <c16:uniqueId val="{00000003-E078-6E4B-8773-8929DD4E15D7}"/>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E078-6E4B-8773-8929DD4E15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8-6E4B-8773-8929DD4E15D7}"/>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E078-6E4B-8773-8929DD4E15D7}"/>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3E4B-C841-A454-5F5C9E2259F9}"/>
              </c:ext>
            </c:extLst>
          </c:dPt>
          <c:dPt>
            <c:idx val="1"/>
            <c:bubble3D val="0"/>
            <c:spPr>
              <a:solidFill>
                <a:schemeClr val="accent6"/>
              </a:solidFill>
              <a:ln w="19050">
                <a:noFill/>
              </a:ln>
              <a:effectLst/>
            </c:spPr>
            <c:extLst>
              <c:ext xmlns:c16="http://schemas.microsoft.com/office/drawing/2014/chart" uri="{C3380CC4-5D6E-409C-BE32-E72D297353CC}">
                <c16:uniqueId val="{00000003-3E4B-C841-A454-5F5C9E2259F9}"/>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3E4B-C841-A454-5F5C9E2259F9}"/>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3E4B-C841-A454-5F5C9E2259F9}"/>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3E4B-C841-A454-5F5C9E2259F9}"/>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5C26-BF4B-B971-6666840F430D}"/>
              </c:ext>
            </c:extLst>
          </c:dPt>
          <c:dPt>
            <c:idx val="1"/>
            <c:bubble3D val="0"/>
            <c:spPr>
              <a:solidFill>
                <a:schemeClr val="accent4"/>
              </a:solidFill>
              <a:ln w="19050">
                <a:noFill/>
              </a:ln>
              <a:effectLst/>
            </c:spPr>
            <c:extLst>
              <c:ext xmlns:c16="http://schemas.microsoft.com/office/drawing/2014/chart" uri="{C3380CC4-5D6E-409C-BE32-E72D297353CC}">
                <c16:uniqueId val="{00000003-5C26-BF4B-B971-6666840F430D}"/>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5C26-BF4B-B971-6666840F43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26-BF4B-B971-6666840F430D}"/>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5C26-BF4B-B971-6666840F430D}"/>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6DEF-DD42-BFED-DCF23D516296}"/>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6DEF-DD42-BFED-DCF23D5162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EF-DD42-BFED-DCF23D51629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EF-DD42-BFED-DCF23D516296}"/>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6DEF-DD42-BFED-DCF23D516296}"/>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A270-7A4E-AD35-5BD4487B55B9}"/>
              </c:ext>
            </c:extLst>
          </c:dPt>
          <c:dPt>
            <c:idx val="1"/>
            <c:bubble3D val="0"/>
            <c:spPr>
              <a:solidFill>
                <a:schemeClr val="accent6"/>
              </a:solidFill>
              <a:ln w="19050">
                <a:noFill/>
              </a:ln>
              <a:effectLst/>
            </c:spPr>
            <c:extLst>
              <c:ext xmlns:c16="http://schemas.microsoft.com/office/drawing/2014/chart" uri="{C3380CC4-5D6E-409C-BE32-E72D297353CC}">
                <c16:uniqueId val="{00000003-A270-7A4E-AD35-5BD4487B55B9}"/>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A270-7A4E-AD35-5BD4487B55B9}"/>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A270-7A4E-AD35-5BD4487B55B9}"/>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A270-7A4E-AD35-5BD4487B55B9}"/>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9B52-0C40-8B0C-59A67FA323E3}"/>
              </c:ext>
            </c:extLst>
          </c:dPt>
          <c:dPt>
            <c:idx val="1"/>
            <c:bubble3D val="0"/>
            <c:spPr>
              <a:solidFill>
                <a:schemeClr val="accent4"/>
              </a:solidFill>
              <a:ln w="19050">
                <a:noFill/>
              </a:ln>
              <a:effectLst/>
            </c:spPr>
            <c:extLst>
              <c:ext xmlns:c16="http://schemas.microsoft.com/office/drawing/2014/chart" uri="{C3380CC4-5D6E-409C-BE32-E72D297353CC}">
                <c16:uniqueId val="{00000003-9B52-0C40-8B0C-59A67FA323E3}"/>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9B52-0C40-8B0C-59A67FA323E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52-0C40-8B0C-59A67FA323E3}"/>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9B52-0C40-8B0C-59A67FA323E3}"/>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3ACB-A948-89D1-6F10B939E3CA}"/>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3ACB-A948-89D1-6F10B939E3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CB-A948-89D1-6F10B939E3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CB-A948-89D1-6F10B939E3CA}"/>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3ACB-A948-89D1-6F10B939E3C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DD46-F64B-82E0-8DFAA6CE19B1}"/>
              </c:ext>
            </c:extLst>
          </c:dPt>
          <c:dPt>
            <c:idx val="1"/>
            <c:bubble3D val="0"/>
            <c:spPr>
              <a:solidFill>
                <a:schemeClr val="accent6"/>
              </a:solidFill>
              <a:ln w="19050">
                <a:noFill/>
              </a:ln>
              <a:effectLst/>
            </c:spPr>
            <c:extLst>
              <c:ext xmlns:c16="http://schemas.microsoft.com/office/drawing/2014/chart" uri="{C3380CC4-5D6E-409C-BE32-E72D297353CC}">
                <c16:uniqueId val="{00000003-DD46-F64B-82E0-8DFAA6CE19B1}"/>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DD46-F64B-82E0-8DFAA6CE19B1}"/>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DD46-F64B-82E0-8DFAA6CE19B1}"/>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DD46-F64B-82E0-8DFAA6CE19B1}"/>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17F6-D94F-8903-DAFCB9191979}"/>
              </c:ext>
            </c:extLst>
          </c:dPt>
          <c:dPt>
            <c:idx val="1"/>
            <c:bubble3D val="0"/>
            <c:spPr>
              <a:solidFill>
                <a:schemeClr val="accent4"/>
              </a:solidFill>
              <a:ln w="19050">
                <a:noFill/>
              </a:ln>
              <a:effectLst/>
            </c:spPr>
            <c:extLst>
              <c:ext xmlns:c16="http://schemas.microsoft.com/office/drawing/2014/chart" uri="{C3380CC4-5D6E-409C-BE32-E72D297353CC}">
                <c16:uniqueId val="{00000003-17F6-D94F-8903-DAFCB9191979}"/>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17F6-D94F-8903-DAFCB91919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F6-D94F-8903-DAFCB9191979}"/>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17F6-D94F-8903-DAFCB9191979}"/>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A30C-7B48-BF6F-7276536C832A}"/>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A30C-7B48-BF6F-7276536C83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0C-7B48-BF6F-7276536C83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30C-7B48-BF6F-7276536C832A}"/>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A30C-7B48-BF6F-7276536C832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558B-384A-AEC1-F63C27501A63}"/>
              </c:ext>
            </c:extLst>
          </c:dPt>
          <c:dPt>
            <c:idx val="1"/>
            <c:bubble3D val="0"/>
            <c:spPr>
              <a:solidFill>
                <a:schemeClr val="accent6"/>
              </a:solidFill>
              <a:ln w="19050">
                <a:noFill/>
              </a:ln>
              <a:effectLst/>
            </c:spPr>
            <c:extLst>
              <c:ext xmlns:c16="http://schemas.microsoft.com/office/drawing/2014/chart" uri="{C3380CC4-5D6E-409C-BE32-E72D297353CC}">
                <c16:uniqueId val="{00000003-558B-384A-AEC1-F63C27501A63}"/>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558B-384A-AEC1-F63C27501A63}"/>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558B-384A-AEC1-F63C27501A63}"/>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558B-384A-AEC1-F63C27501A63}"/>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03E9-474F-A12E-5BE776E0EC7C}"/>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03E9-474F-A12E-5BE776E0EC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E9-474F-A12E-5BE776E0EC7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E9-474F-A12E-5BE776E0EC7C}"/>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03E9-474F-A12E-5BE776E0EC7C}"/>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3D2B-584A-B8C3-7285371DE722}"/>
              </c:ext>
            </c:extLst>
          </c:dPt>
          <c:dPt>
            <c:idx val="1"/>
            <c:bubble3D val="0"/>
            <c:spPr>
              <a:solidFill>
                <a:schemeClr val="accent6"/>
              </a:solidFill>
              <a:ln w="19050">
                <a:noFill/>
              </a:ln>
              <a:effectLst/>
            </c:spPr>
            <c:extLst>
              <c:ext xmlns:c16="http://schemas.microsoft.com/office/drawing/2014/chart" uri="{C3380CC4-5D6E-409C-BE32-E72D297353CC}">
                <c16:uniqueId val="{00000003-3D2B-584A-B8C3-7285371DE722}"/>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3D2B-584A-B8C3-7285371DE722}"/>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3D2B-584A-B8C3-7285371DE722}"/>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3D2B-584A-B8C3-7285371DE722}"/>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798596601093093"/>
          <c:y val="0.21287640225777227"/>
          <c:w val="0.69045004974385438"/>
          <c:h val="0.63125250746725026"/>
        </c:manualLayout>
      </c:layout>
      <c:lineChart>
        <c:grouping val="standard"/>
        <c:varyColors val="0"/>
        <c:ser>
          <c:idx val="0"/>
          <c:order val="0"/>
          <c:tx>
            <c:strRef>
              <c:f>Sheet1!$D$3</c:f>
              <c:strCache>
                <c:ptCount val="1"/>
                <c:pt idx="0">
                  <c:v>10% Facilities Cost/Rev</c:v>
                </c:pt>
              </c:strCache>
            </c:strRef>
          </c:tx>
          <c:spPr>
            <a:ln>
              <a:solidFill>
                <a:srgbClr val="B1B700"/>
              </a:solidFill>
            </a:ln>
          </c:spPr>
          <c:marker>
            <c:symbol val="none"/>
          </c:marker>
          <c:cat>
            <c:numRef>
              <c:f>Sheet1!$C$4:$C$9</c:f>
              <c:numCache>
                <c:formatCode>"$"0"mm"</c:formatCode>
                <c:ptCount val="6"/>
                <c:pt idx="0">
                  <c:v>0</c:v>
                </c:pt>
                <c:pt idx="1">
                  <c:v>2</c:v>
                </c:pt>
                <c:pt idx="2">
                  <c:v>4</c:v>
                </c:pt>
                <c:pt idx="3">
                  <c:v>6</c:v>
                </c:pt>
                <c:pt idx="4">
                  <c:v>8</c:v>
                </c:pt>
                <c:pt idx="5">
                  <c:v>10</c:v>
                </c:pt>
              </c:numCache>
            </c:numRef>
          </c:cat>
          <c:val>
            <c:numRef>
              <c:f>Sheet1!$D$4:$D$9</c:f>
              <c:numCache>
                <c:formatCode>"$"0"mm"</c:formatCode>
                <c:ptCount val="6"/>
                <c:pt idx="0">
                  <c:v>0</c:v>
                </c:pt>
                <c:pt idx="1">
                  <c:v>2</c:v>
                </c:pt>
                <c:pt idx="2">
                  <c:v>4</c:v>
                </c:pt>
                <c:pt idx="3">
                  <c:v>6.0000000000000009</c:v>
                </c:pt>
                <c:pt idx="4">
                  <c:v>8</c:v>
                </c:pt>
                <c:pt idx="5">
                  <c:v>10</c:v>
                </c:pt>
              </c:numCache>
            </c:numRef>
          </c:val>
          <c:smooth val="0"/>
          <c:extLst>
            <c:ext xmlns:c16="http://schemas.microsoft.com/office/drawing/2014/chart" uri="{C3380CC4-5D6E-409C-BE32-E72D297353CC}">
              <c16:uniqueId val="{00000000-BF6A-D944-9007-409D9DBF972E}"/>
            </c:ext>
          </c:extLst>
        </c:ser>
        <c:ser>
          <c:idx val="1"/>
          <c:order val="1"/>
          <c:tx>
            <c:strRef>
              <c:f>Sheet1!$E$3</c:f>
              <c:strCache>
                <c:ptCount val="1"/>
                <c:pt idx="0">
                  <c:v>15% Facilities Cost/Rev</c:v>
                </c:pt>
              </c:strCache>
            </c:strRef>
          </c:tx>
          <c:spPr>
            <a:ln>
              <a:solidFill>
                <a:srgbClr val="77C5D5"/>
              </a:solidFill>
            </a:ln>
          </c:spPr>
          <c:marker>
            <c:symbol val="none"/>
          </c:marker>
          <c:cat>
            <c:numRef>
              <c:f>Sheet1!$C$4:$C$9</c:f>
              <c:numCache>
                <c:formatCode>"$"0"mm"</c:formatCode>
                <c:ptCount val="6"/>
                <c:pt idx="0">
                  <c:v>0</c:v>
                </c:pt>
                <c:pt idx="1">
                  <c:v>2</c:v>
                </c:pt>
                <c:pt idx="2">
                  <c:v>4</c:v>
                </c:pt>
                <c:pt idx="3">
                  <c:v>6</c:v>
                </c:pt>
                <c:pt idx="4">
                  <c:v>8</c:v>
                </c:pt>
                <c:pt idx="5">
                  <c:v>10</c:v>
                </c:pt>
              </c:numCache>
            </c:numRef>
          </c:cat>
          <c:val>
            <c:numRef>
              <c:f>Sheet1!$E$4:$E$9</c:f>
              <c:numCache>
                <c:formatCode>"$"0"mm"</c:formatCode>
                <c:ptCount val="6"/>
                <c:pt idx="0">
                  <c:v>0</c:v>
                </c:pt>
                <c:pt idx="1">
                  <c:v>3</c:v>
                </c:pt>
                <c:pt idx="2">
                  <c:v>6</c:v>
                </c:pt>
                <c:pt idx="3">
                  <c:v>9.0000000000000018</c:v>
                </c:pt>
                <c:pt idx="4">
                  <c:v>12</c:v>
                </c:pt>
                <c:pt idx="5">
                  <c:v>15</c:v>
                </c:pt>
              </c:numCache>
            </c:numRef>
          </c:val>
          <c:smooth val="0"/>
          <c:extLst>
            <c:ext xmlns:c16="http://schemas.microsoft.com/office/drawing/2014/chart" uri="{C3380CC4-5D6E-409C-BE32-E72D297353CC}">
              <c16:uniqueId val="{00000001-BF6A-D944-9007-409D9DBF972E}"/>
            </c:ext>
          </c:extLst>
        </c:ser>
        <c:ser>
          <c:idx val="2"/>
          <c:order val="2"/>
          <c:tx>
            <c:strRef>
              <c:f>Sheet1!$F$3</c:f>
              <c:strCache>
                <c:ptCount val="1"/>
                <c:pt idx="0">
                  <c:v>20% Facilities Cost/Rev</c:v>
                </c:pt>
              </c:strCache>
            </c:strRef>
          </c:tx>
          <c:spPr>
            <a:ln>
              <a:solidFill>
                <a:srgbClr val="CF7F00"/>
              </a:solidFill>
            </a:ln>
          </c:spPr>
          <c:marker>
            <c:symbol val="none"/>
          </c:marker>
          <c:dPt>
            <c:idx val="5"/>
            <c:bubble3D val="0"/>
            <c:extLst>
              <c:ext xmlns:c16="http://schemas.microsoft.com/office/drawing/2014/chart" uri="{C3380CC4-5D6E-409C-BE32-E72D297353CC}">
                <c16:uniqueId val="{00000002-BF6A-D944-9007-409D9DBF972E}"/>
              </c:ext>
            </c:extLst>
          </c:dPt>
          <c:cat>
            <c:numRef>
              <c:f>Sheet1!$C$4:$C$9</c:f>
              <c:numCache>
                <c:formatCode>"$"0"mm"</c:formatCode>
                <c:ptCount val="6"/>
                <c:pt idx="0">
                  <c:v>0</c:v>
                </c:pt>
                <c:pt idx="1">
                  <c:v>2</c:v>
                </c:pt>
                <c:pt idx="2">
                  <c:v>4</c:v>
                </c:pt>
                <c:pt idx="3">
                  <c:v>6</c:v>
                </c:pt>
                <c:pt idx="4">
                  <c:v>8</c:v>
                </c:pt>
                <c:pt idx="5">
                  <c:v>10</c:v>
                </c:pt>
              </c:numCache>
            </c:numRef>
          </c:cat>
          <c:val>
            <c:numRef>
              <c:f>Sheet1!$F$4:$F$9</c:f>
              <c:numCache>
                <c:formatCode>"$"0"mm"</c:formatCode>
                <c:ptCount val="6"/>
                <c:pt idx="0">
                  <c:v>0</c:v>
                </c:pt>
                <c:pt idx="1">
                  <c:v>4</c:v>
                </c:pt>
                <c:pt idx="2">
                  <c:v>8</c:v>
                </c:pt>
                <c:pt idx="3">
                  <c:v>12</c:v>
                </c:pt>
                <c:pt idx="4">
                  <c:v>16</c:v>
                </c:pt>
                <c:pt idx="5">
                  <c:v>20</c:v>
                </c:pt>
              </c:numCache>
            </c:numRef>
          </c:val>
          <c:smooth val="0"/>
          <c:extLst>
            <c:ext xmlns:c16="http://schemas.microsoft.com/office/drawing/2014/chart" uri="{C3380CC4-5D6E-409C-BE32-E72D297353CC}">
              <c16:uniqueId val="{00000003-BF6A-D944-9007-409D9DBF972E}"/>
            </c:ext>
          </c:extLst>
        </c:ser>
        <c:dLbls>
          <c:showLegendKey val="0"/>
          <c:showVal val="0"/>
          <c:showCatName val="0"/>
          <c:showSerName val="0"/>
          <c:showPercent val="0"/>
          <c:showBubbleSize val="0"/>
        </c:dLbls>
        <c:dropLines>
          <c:spPr>
            <a:ln>
              <a:prstDash val="sysDash"/>
            </a:ln>
          </c:spPr>
        </c:dropLines>
        <c:smooth val="0"/>
        <c:axId val="-2048866776"/>
        <c:axId val="-2049621096"/>
      </c:lineChart>
      <c:catAx>
        <c:axId val="-2048866776"/>
        <c:scaling>
          <c:orientation val="minMax"/>
        </c:scaling>
        <c:delete val="0"/>
        <c:axPos val="b"/>
        <c:numFmt formatCode="&quot;$&quot;0&quot;mm&quot;" sourceLinked="1"/>
        <c:majorTickMark val="out"/>
        <c:minorTickMark val="none"/>
        <c:tickLblPos val="nextTo"/>
        <c:txPr>
          <a:bodyPr/>
          <a:lstStyle/>
          <a:p>
            <a:pPr>
              <a:defRPr sz="1600">
                <a:solidFill>
                  <a:srgbClr val="6F7072"/>
                </a:solidFill>
                <a:latin typeface="Roboto Thin" pitchFamily="2" charset="0"/>
                <a:ea typeface="Roboto Thin" pitchFamily="2" charset="0"/>
              </a:defRPr>
            </a:pPr>
            <a:endParaRPr lang="en-US"/>
          </a:p>
        </c:txPr>
        <c:crossAx val="-2049621096"/>
        <c:crosses val="autoZero"/>
        <c:auto val="1"/>
        <c:lblAlgn val="ctr"/>
        <c:lblOffset val="100"/>
        <c:noMultiLvlLbl val="0"/>
      </c:catAx>
      <c:valAx>
        <c:axId val="-2049621096"/>
        <c:scaling>
          <c:orientation val="minMax"/>
          <c:max val="20"/>
        </c:scaling>
        <c:delete val="0"/>
        <c:axPos val="l"/>
        <c:majorGridlines/>
        <c:numFmt formatCode="&quot;$&quot;0&quot;mm&quot;" sourceLinked="1"/>
        <c:majorTickMark val="out"/>
        <c:minorTickMark val="none"/>
        <c:tickLblPos val="nextTo"/>
        <c:txPr>
          <a:bodyPr/>
          <a:lstStyle/>
          <a:p>
            <a:pPr>
              <a:defRPr sz="1600">
                <a:solidFill>
                  <a:srgbClr val="6F7072"/>
                </a:solidFill>
                <a:latin typeface="Roboto Thin" pitchFamily="2" charset="0"/>
                <a:ea typeface="Roboto Thin" pitchFamily="2" charset="0"/>
              </a:defRPr>
            </a:pPr>
            <a:endParaRPr lang="en-US"/>
          </a:p>
        </c:txPr>
        <c:crossAx val="-2048866776"/>
        <c:crosses val="autoZero"/>
        <c:crossBetween val="between"/>
      </c:valAx>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E0F8-A84D-8219-62D0FA8EC9C1}"/>
              </c:ext>
            </c:extLst>
          </c:dPt>
          <c:dPt>
            <c:idx val="1"/>
            <c:bubble3D val="0"/>
            <c:spPr>
              <a:solidFill>
                <a:schemeClr val="accent4"/>
              </a:solidFill>
              <a:ln w="19050">
                <a:noFill/>
              </a:ln>
              <a:effectLst/>
            </c:spPr>
            <c:extLst>
              <c:ext xmlns:c16="http://schemas.microsoft.com/office/drawing/2014/chart" uri="{C3380CC4-5D6E-409C-BE32-E72D297353CC}">
                <c16:uniqueId val="{00000003-E0F8-A84D-8219-62D0FA8EC9C1}"/>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E0F8-A84D-8219-62D0FA8EC9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F8-A84D-8219-62D0FA8EC9C1}"/>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E0F8-A84D-8219-62D0FA8EC9C1}"/>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617C-3A47-A234-93486C1EA77A}"/>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617C-3A47-A234-93486C1EA7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7C-3A47-A234-93486C1EA7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17C-3A47-A234-93486C1EA77A}"/>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617C-3A47-A234-93486C1EA77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7B15-A641-8EAA-4CADC4052B1A}"/>
              </c:ext>
            </c:extLst>
          </c:dPt>
          <c:dPt>
            <c:idx val="1"/>
            <c:bubble3D val="0"/>
            <c:spPr>
              <a:solidFill>
                <a:schemeClr val="accent6"/>
              </a:solidFill>
              <a:ln w="19050">
                <a:noFill/>
              </a:ln>
              <a:effectLst/>
            </c:spPr>
            <c:extLst>
              <c:ext xmlns:c16="http://schemas.microsoft.com/office/drawing/2014/chart" uri="{C3380CC4-5D6E-409C-BE32-E72D297353CC}">
                <c16:uniqueId val="{00000003-7B15-A641-8EAA-4CADC4052B1A}"/>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7B15-A641-8EAA-4CADC4052B1A}"/>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7B15-A641-8EAA-4CADC4052B1A}"/>
              </c:ext>
            </c:extLst>
          </c:dPt>
          <c:cat>
            <c:strRef>
              <c:f>Sheet1!$A$2:$A$5</c:f>
              <c:strCache>
                <c:ptCount val="2"/>
                <c:pt idx="0">
                  <c:v>1st Qtr</c:v>
                </c:pt>
                <c:pt idx="1">
                  <c:v>2nd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7B15-A641-8EAA-4CADC4052B1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bg1">
                  <a:lumMod val="95000"/>
                </a:schemeClr>
              </a:solidFill>
              <a:ln w="19050">
                <a:noFill/>
              </a:ln>
              <a:effectLst/>
            </c:spPr>
            <c:extLst>
              <c:ext xmlns:c16="http://schemas.microsoft.com/office/drawing/2014/chart" uri="{C3380CC4-5D6E-409C-BE32-E72D297353CC}">
                <c16:uniqueId val="{00000001-7610-0B4D-B975-859624A945AD}"/>
              </c:ext>
            </c:extLst>
          </c:dPt>
          <c:dPt>
            <c:idx val="1"/>
            <c:bubble3D val="0"/>
            <c:spPr>
              <a:solidFill>
                <a:schemeClr val="accent4"/>
              </a:solidFill>
              <a:ln w="19050">
                <a:noFill/>
              </a:ln>
              <a:effectLst/>
            </c:spPr>
            <c:extLst>
              <c:ext xmlns:c16="http://schemas.microsoft.com/office/drawing/2014/chart" uri="{C3380CC4-5D6E-409C-BE32-E72D297353CC}">
                <c16:uniqueId val="{00000003-7610-0B4D-B975-859624A945AD}"/>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7610-0B4D-B975-859624A945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10-0B4D-B975-859624A945AD}"/>
              </c:ext>
            </c:extLst>
          </c:dPt>
          <c:cat>
            <c:strRef>
              <c:f>Sheet1!$A$2:$A$5</c:f>
              <c:strCache>
                <c:ptCount val="2"/>
                <c:pt idx="0">
                  <c:v>1st Qtr</c:v>
                </c:pt>
                <c:pt idx="1">
                  <c:v>2nd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7610-0B4D-B975-859624A945AD}"/>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D9DC-9340-85C4-A40EEA9925E7}"/>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D9DC-9340-85C4-A40EEA9925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DC-9340-85C4-A40EEA9925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DC-9340-85C4-A40EEA9925E7}"/>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D9DC-9340-85C4-A40EEA9925E7}"/>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7.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0.28541</cdr:x>
      <cdr:y>0.20469</cdr:y>
    </cdr:from>
    <cdr:to>
      <cdr:x>0.81608</cdr:x>
      <cdr:y>0.76418</cdr:y>
    </cdr:to>
    <cdr:sp macro="" textlink="">
      <cdr:nvSpPr>
        <cdr:cNvPr id="2" name="TextBox 1">
          <a:extLst xmlns:a="http://schemas.openxmlformats.org/drawingml/2006/main">
            <a:ext uri="{FF2B5EF4-FFF2-40B4-BE49-F238E27FC236}">
              <a16:creationId xmlns:a16="http://schemas.microsoft.com/office/drawing/2014/main" id="{099BF319-50CD-4258-C1A2-76018B1BD657}"/>
            </a:ext>
          </a:extLst>
        </cdr:cNvPr>
        <cdr:cNvSpPr txBox="1"/>
      </cdr:nvSpPr>
      <cdr:spPr>
        <a:xfrm xmlns:a="http://schemas.openxmlformats.org/drawingml/2006/main">
          <a:off x="491791" y="33454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2AAC0-94E8-8A40-9956-E64CA5146AC4}" type="datetimeFigureOut">
              <a:rPr lang="en-US" smtClean="0"/>
              <a:t>10/4/22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0A304-A4DA-2E43-9803-C36CD0D3D006}" type="slidenum">
              <a:rPr lang="en-US" smtClean="0"/>
              <a:t>‹#›</a:t>
            </a:fld>
            <a:endParaRPr lang="en-US"/>
          </a:p>
        </p:txBody>
      </p:sp>
    </p:spTree>
    <p:extLst>
      <p:ext uri="{BB962C8B-B14F-4D97-AF65-F5344CB8AC3E}">
        <p14:creationId xmlns:p14="http://schemas.microsoft.com/office/powerpoint/2010/main" val="258915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9F6A8-2154-D24D-9E4B-F77AEFC2ECFC}" type="slidenum">
              <a:rPr lang="en-US" smtClean="0"/>
              <a:t>1</a:t>
            </a:fld>
            <a:endParaRPr lang="en-US"/>
          </a:p>
        </p:txBody>
      </p:sp>
    </p:spTree>
    <p:extLst>
      <p:ext uri="{BB962C8B-B14F-4D97-AF65-F5344CB8AC3E}">
        <p14:creationId xmlns:p14="http://schemas.microsoft.com/office/powerpoint/2010/main" val="320958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80CBA-CA74-6F45-991C-7E770BAD8873}" type="slidenum">
              <a:rPr lang="en-US" smtClean="0"/>
              <a:t>14</a:t>
            </a:fld>
            <a:endParaRPr lang="en-US"/>
          </a:p>
        </p:txBody>
      </p:sp>
    </p:spTree>
    <p:extLst>
      <p:ext uri="{BB962C8B-B14F-4D97-AF65-F5344CB8AC3E}">
        <p14:creationId xmlns:p14="http://schemas.microsoft.com/office/powerpoint/2010/main" val="73869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for a moment to reflect on the new money options available to us. Decisions are best made when heads and hearts are aligned. Be in that space when as best you can.  (Authenticity)</a:t>
            </a:r>
          </a:p>
          <a:p>
            <a:endParaRPr lang="en-US" dirty="0"/>
          </a:p>
        </p:txBody>
      </p:sp>
      <p:sp>
        <p:nvSpPr>
          <p:cNvPr id="4" name="Slide Number Placeholder 3"/>
          <p:cNvSpPr>
            <a:spLocks noGrp="1"/>
          </p:cNvSpPr>
          <p:nvPr>
            <p:ph type="sldNum" sz="quarter" idx="5"/>
          </p:nvPr>
        </p:nvSpPr>
        <p:spPr/>
        <p:txBody>
          <a:bodyPr/>
          <a:lstStyle/>
          <a:p>
            <a:fld id="{1E1A7C9F-EB97-DB4F-9C5D-70D4363BECDF}" type="slidenum">
              <a:rPr lang="en-US" smtClean="0"/>
              <a:t>15</a:t>
            </a:fld>
            <a:endParaRPr lang="en-US"/>
          </a:p>
        </p:txBody>
      </p:sp>
    </p:spTree>
    <p:extLst>
      <p:ext uri="{BB962C8B-B14F-4D97-AF65-F5344CB8AC3E}">
        <p14:creationId xmlns:p14="http://schemas.microsoft.com/office/powerpoint/2010/main" val="26880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been able to make the tougher decisions, we hope you’ll feel a sense of renewal, and creativity. (renewal)</a:t>
            </a:r>
          </a:p>
        </p:txBody>
      </p:sp>
      <p:sp>
        <p:nvSpPr>
          <p:cNvPr id="4" name="Slide Number Placeholder 3"/>
          <p:cNvSpPr>
            <a:spLocks noGrp="1"/>
          </p:cNvSpPr>
          <p:nvPr>
            <p:ph type="sldNum" sz="quarter" idx="5"/>
          </p:nvPr>
        </p:nvSpPr>
        <p:spPr/>
        <p:txBody>
          <a:bodyPr/>
          <a:lstStyle/>
          <a:p>
            <a:fld id="{BDB0A304-A4DA-2E43-9803-C36CD0D3D006}" type="slidenum">
              <a:rPr lang="en-US" smtClean="0"/>
              <a:t>18</a:t>
            </a:fld>
            <a:endParaRPr lang="en-US"/>
          </a:p>
        </p:txBody>
      </p:sp>
    </p:spTree>
    <p:extLst>
      <p:ext uri="{BB962C8B-B14F-4D97-AF65-F5344CB8AC3E}">
        <p14:creationId xmlns:p14="http://schemas.microsoft.com/office/powerpoint/2010/main" val="176560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begin to SEE your future is now!  Optimism</a:t>
            </a:r>
          </a:p>
        </p:txBody>
      </p:sp>
      <p:sp>
        <p:nvSpPr>
          <p:cNvPr id="4" name="Slide Number Placeholder 3"/>
          <p:cNvSpPr>
            <a:spLocks noGrp="1"/>
          </p:cNvSpPr>
          <p:nvPr>
            <p:ph type="sldNum" sz="quarter" idx="5"/>
          </p:nvPr>
        </p:nvSpPr>
        <p:spPr/>
        <p:txBody>
          <a:bodyPr/>
          <a:lstStyle/>
          <a:p>
            <a:fld id="{1E1A7C9F-EB97-DB4F-9C5D-70D4363BECDF}" type="slidenum">
              <a:rPr lang="en-US" smtClean="0"/>
              <a:t>21</a:t>
            </a:fld>
            <a:endParaRPr lang="en-US"/>
          </a:p>
        </p:txBody>
      </p:sp>
    </p:spTree>
    <p:extLst>
      <p:ext uri="{BB962C8B-B14F-4D97-AF65-F5344CB8AC3E}">
        <p14:creationId xmlns:p14="http://schemas.microsoft.com/office/powerpoint/2010/main" val="396967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80CBA-CA74-6F45-991C-7E770BAD8873}" type="slidenum">
              <a:rPr lang="en-US" smtClean="0"/>
              <a:t>23</a:t>
            </a:fld>
            <a:endParaRPr lang="en-US"/>
          </a:p>
        </p:txBody>
      </p:sp>
    </p:spTree>
    <p:extLst>
      <p:ext uri="{BB962C8B-B14F-4D97-AF65-F5344CB8AC3E}">
        <p14:creationId xmlns:p14="http://schemas.microsoft.com/office/powerpoint/2010/main" val="1403931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here! Together… - Optimism</a:t>
            </a:r>
          </a:p>
        </p:txBody>
      </p:sp>
      <p:sp>
        <p:nvSpPr>
          <p:cNvPr id="4" name="Slide Number Placeholder 3"/>
          <p:cNvSpPr>
            <a:spLocks noGrp="1"/>
          </p:cNvSpPr>
          <p:nvPr>
            <p:ph type="sldNum" sz="quarter" idx="5"/>
          </p:nvPr>
        </p:nvSpPr>
        <p:spPr/>
        <p:txBody>
          <a:bodyPr/>
          <a:lstStyle/>
          <a:p>
            <a:fld id="{1E1A7C9F-EB97-DB4F-9C5D-70D4363BECDF}" type="slidenum">
              <a:rPr lang="en-US" smtClean="0"/>
              <a:t>24</a:t>
            </a:fld>
            <a:endParaRPr lang="en-US"/>
          </a:p>
        </p:txBody>
      </p:sp>
    </p:spTree>
    <p:extLst>
      <p:ext uri="{BB962C8B-B14F-4D97-AF65-F5344CB8AC3E}">
        <p14:creationId xmlns:p14="http://schemas.microsoft.com/office/powerpoint/2010/main" val="184209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9F6A8-2154-D24D-9E4B-F77AEFC2EC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5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9F6A8-2154-D24D-9E4B-F77AEFC2EC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86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0A304-A4DA-2E43-9803-C36CD0D3D006}" type="slidenum">
              <a:rPr lang="en-US" smtClean="0"/>
              <a:t>30</a:t>
            </a:fld>
            <a:endParaRPr lang="en-US"/>
          </a:p>
        </p:txBody>
      </p:sp>
    </p:spTree>
    <p:extLst>
      <p:ext uri="{BB962C8B-B14F-4D97-AF65-F5344CB8AC3E}">
        <p14:creationId xmlns:p14="http://schemas.microsoft.com/office/powerpoint/2010/main" val="290163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acknowledge, it’s been a tough two years. We’ve missed being together! Have you been able to visit the therapy dogs in the expo hall? I know we have… (empathy)</a:t>
            </a:r>
          </a:p>
        </p:txBody>
      </p:sp>
      <p:sp>
        <p:nvSpPr>
          <p:cNvPr id="4" name="Slide Number Placeholder 3"/>
          <p:cNvSpPr>
            <a:spLocks noGrp="1"/>
          </p:cNvSpPr>
          <p:nvPr>
            <p:ph type="sldNum" sz="quarter" idx="5"/>
          </p:nvPr>
        </p:nvSpPr>
        <p:spPr/>
        <p:txBody>
          <a:bodyPr/>
          <a:lstStyle/>
          <a:p>
            <a:fld id="{1E1A7C9F-EB97-DB4F-9C5D-70D4363BECDF}" type="slidenum">
              <a:rPr lang="en-US" smtClean="0"/>
              <a:t>2</a:t>
            </a:fld>
            <a:endParaRPr lang="en-US"/>
          </a:p>
        </p:txBody>
      </p:sp>
    </p:spTree>
    <p:extLst>
      <p:ext uri="{BB962C8B-B14F-4D97-AF65-F5344CB8AC3E}">
        <p14:creationId xmlns:p14="http://schemas.microsoft.com/office/powerpoint/2010/main" val="422548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9F6A8-2154-D24D-9E4B-F77AEFC2ECFC}" type="slidenum">
              <a:rPr lang="en-US" smtClean="0"/>
              <a:t>3</a:t>
            </a:fld>
            <a:endParaRPr lang="en-US"/>
          </a:p>
        </p:txBody>
      </p:sp>
    </p:spTree>
    <p:extLst>
      <p:ext uri="{BB962C8B-B14F-4D97-AF65-F5344CB8AC3E}">
        <p14:creationId xmlns:p14="http://schemas.microsoft.com/office/powerpoint/2010/main" val="152667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9F6A8-2154-D24D-9E4B-F77AEFC2ECFC}" type="slidenum">
              <a:rPr lang="en-US" smtClean="0"/>
              <a:t>4</a:t>
            </a:fld>
            <a:endParaRPr lang="en-US"/>
          </a:p>
        </p:txBody>
      </p:sp>
    </p:spTree>
    <p:extLst>
      <p:ext uri="{BB962C8B-B14F-4D97-AF65-F5344CB8AC3E}">
        <p14:creationId xmlns:p14="http://schemas.microsoft.com/office/powerpoint/2010/main" val="278788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path to your forever home is different for everyone. So, let’s dream a little as we create milestones along the way. – (Stability)</a:t>
            </a:r>
          </a:p>
        </p:txBody>
      </p:sp>
      <p:sp>
        <p:nvSpPr>
          <p:cNvPr id="4" name="Slide Number Placeholder 3"/>
          <p:cNvSpPr>
            <a:spLocks noGrp="1"/>
          </p:cNvSpPr>
          <p:nvPr>
            <p:ph type="sldNum" sz="quarter" idx="5"/>
          </p:nvPr>
        </p:nvSpPr>
        <p:spPr/>
        <p:txBody>
          <a:bodyPr/>
          <a:lstStyle/>
          <a:p>
            <a:fld id="{1E1A7C9F-EB97-DB4F-9C5D-70D4363BECDF}" type="slidenum">
              <a:rPr lang="en-US" smtClean="0"/>
              <a:t>5</a:t>
            </a:fld>
            <a:endParaRPr lang="en-US"/>
          </a:p>
        </p:txBody>
      </p:sp>
    </p:spTree>
    <p:extLst>
      <p:ext uri="{BB962C8B-B14F-4D97-AF65-F5344CB8AC3E}">
        <p14:creationId xmlns:p14="http://schemas.microsoft.com/office/powerpoint/2010/main" val="2284280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mn-lt"/>
              </a:rPr>
              <a:t>As we look to map our dreams with reality, our goal is to pick a path that will provide stability so the school and community will outlast everyone in this room. (Authenticity)</a:t>
            </a:r>
          </a:p>
        </p:txBody>
      </p:sp>
      <p:sp>
        <p:nvSpPr>
          <p:cNvPr id="4" name="Slide Number Placeholder 3"/>
          <p:cNvSpPr>
            <a:spLocks noGrp="1"/>
          </p:cNvSpPr>
          <p:nvPr>
            <p:ph type="sldNum" sz="quarter" idx="5"/>
          </p:nvPr>
        </p:nvSpPr>
        <p:spPr/>
        <p:txBody>
          <a:bodyPr/>
          <a:lstStyle/>
          <a:p>
            <a:fld id="{1E1A7C9F-EB97-DB4F-9C5D-70D4363BECDF}" type="slidenum">
              <a:rPr lang="en-US" smtClean="0"/>
              <a:t>9</a:t>
            </a:fld>
            <a:endParaRPr lang="en-US"/>
          </a:p>
        </p:txBody>
      </p:sp>
    </p:spTree>
    <p:extLst>
      <p:ext uri="{BB962C8B-B14F-4D97-AF65-F5344CB8AC3E}">
        <p14:creationId xmlns:p14="http://schemas.microsoft.com/office/powerpoint/2010/main" val="312003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9F6A8-2154-D24D-9E4B-F77AEFC2ECFC}" type="slidenum">
              <a:rPr lang="en-US" smtClean="0"/>
              <a:t>10</a:t>
            </a:fld>
            <a:endParaRPr lang="en-US"/>
          </a:p>
        </p:txBody>
      </p:sp>
    </p:spTree>
    <p:extLst>
      <p:ext uri="{BB962C8B-B14F-4D97-AF65-F5344CB8AC3E}">
        <p14:creationId xmlns:p14="http://schemas.microsoft.com/office/powerpoint/2010/main" val="47650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a new beginning – exploring new dreams, new spaces – can breathe energy into your approach to your school. Enjoy this process. (Approachable)</a:t>
            </a:r>
          </a:p>
        </p:txBody>
      </p:sp>
      <p:sp>
        <p:nvSpPr>
          <p:cNvPr id="4" name="Slide Number Placeholder 3"/>
          <p:cNvSpPr>
            <a:spLocks noGrp="1"/>
          </p:cNvSpPr>
          <p:nvPr>
            <p:ph type="sldNum" sz="quarter" idx="5"/>
          </p:nvPr>
        </p:nvSpPr>
        <p:spPr/>
        <p:txBody>
          <a:bodyPr/>
          <a:lstStyle/>
          <a:p>
            <a:fld id="{1E1A7C9F-EB97-DB4F-9C5D-70D4363BECDF}" type="slidenum">
              <a:rPr lang="en-US" smtClean="0"/>
              <a:t>12</a:t>
            </a:fld>
            <a:endParaRPr lang="en-US"/>
          </a:p>
        </p:txBody>
      </p:sp>
    </p:spTree>
    <p:extLst>
      <p:ext uri="{BB962C8B-B14F-4D97-AF65-F5344CB8AC3E}">
        <p14:creationId xmlns:p14="http://schemas.microsoft.com/office/powerpoint/2010/main" val="351935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9F6A8-2154-D24D-9E4B-F77AEFC2ECFC}" type="slidenum">
              <a:rPr lang="en-US" smtClean="0"/>
              <a:t>13</a:t>
            </a:fld>
            <a:endParaRPr lang="en-US"/>
          </a:p>
        </p:txBody>
      </p:sp>
    </p:spTree>
    <p:extLst>
      <p:ext uri="{BB962C8B-B14F-4D97-AF65-F5344CB8AC3E}">
        <p14:creationId xmlns:p14="http://schemas.microsoft.com/office/powerpoint/2010/main" val="2034544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Over Photo (Pur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8D59FC-03AC-B14B-80FA-6BD51F7AD1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12634"/>
            <a:ext cx="9144001" cy="5162991"/>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481E448B-650E-F942-95AC-A01334AED182}"/>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6" name="Text Placeholder 16">
            <a:extLst>
              <a:ext uri="{FF2B5EF4-FFF2-40B4-BE49-F238E27FC236}">
                <a16:creationId xmlns:a16="http://schemas.microsoft.com/office/drawing/2014/main" id="{BF471CDC-03CE-CA41-9B26-95ECDDC7A061}"/>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3215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 Sidebar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6726EEF-E349-F240-BF37-9FB9B7F31645}"/>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3AEB703B-5976-5548-9584-545FED4A067D}"/>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403109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326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ig Quote (Nav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EF52CF-604C-3041-B1F0-ED37784DAB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634"/>
            <a:ext cx="9144000" cy="5156135"/>
          </a:xfrm>
          <a:prstGeom prst="rect">
            <a:avLst/>
          </a:prstGeom>
        </p:spPr>
      </p:pic>
      <p:sp>
        <p:nvSpPr>
          <p:cNvPr id="11" name="Rectangle 10">
            <a:extLst>
              <a:ext uri="{FF2B5EF4-FFF2-40B4-BE49-F238E27FC236}">
                <a16:creationId xmlns:a16="http://schemas.microsoft.com/office/drawing/2014/main" id="{1E863CB2-704D-A044-BC88-E7AC68AAABE0}"/>
              </a:ext>
            </a:extLst>
          </p:cNvPr>
          <p:cNvSpPr/>
          <p:nvPr/>
        </p:nvSpPr>
        <p:spPr>
          <a:xfrm>
            <a:off x="0" y="-12633"/>
            <a:ext cx="9151993" cy="5168768"/>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5" name="Straight Connector 14">
            <a:extLst>
              <a:ext uri="{FF2B5EF4-FFF2-40B4-BE49-F238E27FC236}">
                <a16:creationId xmlns:a16="http://schemas.microsoft.com/office/drawing/2014/main" id="{BEEF5266-4B3F-B84C-8E3D-71A86DFEB5F4}"/>
              </a:ext>
            </a:extLst>
          </p:cNvPr>
          <p:cNvCxnSpPr>
            <a:cxnSpLocks/>
          </p:cNvCxnSpPr>
          <p:nvPr/>
        </p:nvCxnSpPr>
        <p:spPr>
          <a:xfrm>
            <a:off x="1411942" y="1512794"/>
            <a:ext cx="6924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1304363" y="3482789"/>
            <a:ext cx="6212543" cy="238684"/>
          </a:xfrm>
        </p:spPr>
        <p:txBody>
          <a:bodyPr anchor="t" anchorCtr="0">
            <a:noAutofit/>
          </a:bodyPr>
          <a:lstStyle>
            <a:lvl1pPr marL="0" indent="0">
              <a:buFontTx/>
              <a:buNone/>
              <a:defRPr sz="1350" b="0" i="0">
                <a:solidFill>
                  <a:schemeClr val="accent1"/>
                </a:solidFill>
                <a:latin typeface="Real Head Pro Medium" panose="020B0503050000020004" pitchFamily="34" charset="77"/>
                <a:ea typeface="Real Head Pro Medium" panose="020B0503050000020004" pitchFamily="34" charset="77"/>
              </a:defRPr>
            </a:lvl1pPr>
            <a:lvl2pPr marL="342900" indent="0">
              <a:buFontTx/>
              <a:buNone/>
              <a:defRPr sz="1350" b="0" i="0">
                <a:solidFill>
                  <a:schemeClr val="accent2"/>
                </a:solidFill>
                <a:latin typeface="Real Head Pro Medium" panose="020B0503050000020004" pitchFamily="34" charset="77"/>
                <a:ea typeface="Real Head Pro Medium" panose="020B0503050000020004" pitchFamily="34" charset="77"/>
              </a:defRPr>
            </a:lvl2pPr>
            <a:lvl3pPr marL="685800" indent="0">
              <a:buFontTx/>
              <a:buNone/>
              <a:defRPr sz="1350" b="0" i="0">
                <a:solidFill>
                  <a:schemeClr val="accent2"/>
                </a:solidFill>
                <a:latin typeface="Real Head Pro Medium" panose="020B0503050000020004" pitchFamily="34" charset="77"/>
                <a:ea typeface="Real Head Pro Medium" panose="020B0503050000020004" pitchFamily="34" charset="77"/>
              </a:defRPr>
            </a:lvl3pPr>
            <a:lvl4pPr marL="1028700" indent="0">
              <a:buFontTx/>
              <a:buNone/>
              <a:defRPr sz="1350" b="0" i="0">
                <a:solidFill>
                  <a:schemeClr val="accent2"/>
                </a:solidFill>
                <a:latin typeface="Real Head Pro Medium" panose="020B0503050000020004" pitchFamily="34" charset="77"/>
                <a:ea typeface="Real Head Pro Medium" panose="020B0503050000020004" pitchFamily="34" charset="77"/>
              </a:defRPr>
            </a:lvl4pPr>
            <a:lvl5pPr marL="1371600" indent="0">
              <a:buFontTx/>
              <a:buNone/>
              <a:defRPr sz="1350" b="0" i="0">
                <a:solidFill>
                  <a:schemeClr val="accent2"/>
                </a:solidFill>
                <a:latin typeface="Real Head Pro Medium" panose="020B0503050000020004" pitchFamily="34" charset="77"/>
                <a:ea typeface="Real Head Pro Medium" panose="020B05030500000200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hasCustomPrompt="1"/>
          </p:nvPr>
        </p:nvSpPr>
        <p:spPr>
          <a:xfrm>
            <a:off x="1304362" y="1829891"/>
            <a:ext cx="6212543" cy="1578938"/>
          </a:xfrm>
        </p:spPr>
        <p:txBody>
          <a:bodyPr anchor="t" anchorCtr="0">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2382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EA40E-2802-CC4A-9791-59C46E588B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6" name="Rectangle 5">
            <a:extLst>
              <a:ext uri="{FF2B5EF4-FFF2-40B4-BE49-F238E27FC236}">
                <a16:creationId xmlns:a16="http://schemas.microsoft.com/office/drawing/2014/main" id="{25498DA6-0BAB-8040-8938-A2974941D9CF}"/>
              </a:ext>
            </a:extLst>
          </p:cNvPr>
          <p:cNvSpPr/>
          <p:nvPr userDrawn="1"/>
        </p:nvSpPr>
        <p:spPr>
          <a:xfrm>
            <a:off x="0" y="0"/>
            <a:ext cx="9144000" cy="51435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solidFill>
            </a:endParaRPr>
          </a:p>
        </p:txBody>
      </p:sp>
      <p:cxnSp>
        <p:nvCxnSpPr>
          <p:cNvPr id="9" name="Straight Connector 8">
            <a:extLst>
              <a:ext uri="{FF2B5EF4-FFF2-40B4-BE49-F238E27FC236}">
                <a16:creationId xmlns:a16="http://schemas.microsoft.com/office/drawing/2014/main" id="{FF4F5935-67EB-DA48-8450-ACFCDE1C0F5A}"/>
              </a:ext>
            </a:extLst>
          </p:cNvPr>
          <p:cNvCxnSpPr>
            <a:cxnSpLocks/>
          </p:cNvCxnSpPr>
          <p:nvPr userDrawn="1"/>
        </p:nvCxnSpPr>
        <p:spPr>
          <a:xfrm>
            <a:off x="483430" y="4382819"/>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9C4F917-0B6B-D24F-91B1-396A4BFD707C}"/>
              </a:ext>
            </a:extLst>
          </p:cNvPr>
          <p:cNvPicPr>
            <a:picLocks noChangeAspect="1"/>
          </p:cNvPicPr>
          <p:nvPr userDrawn="1"/>
        </p:nvPicPr>
        <p:blipFill>
          <a:blip r:embed="rId3"/>
          <a:stretch>
            <a:fillRect/>
          </a:stretch>
        </p:blipFill>
        <p:spPr>
          <a:xfrm>
            <a:off x="6942465" y="409007"/>
            <a:ext cx="1655539" cy="786981"/>
          </a:xfrm>
          <a:prstGeom prst="rect">
            <a:avLst/>
          </a:prstGeom>
        </p:spPr>
      </p:pic>
      <p:sp>
        <p:nvSpPr>
          <p:cNvPr id="2" name="Title 1">
            <a:extLst>
              <a:ext uri="{FF2B5EF4-FFF2-40B4-BE49-F238E27FC236}">
                <a16:creationId xmlns:a16="http://schemas.microsoft.com/office/drawing/2014/main" id="{E2F58E6B-6ECF-8348-9317-E344C9995628}"/>
              </a:ext>
            </a:extLst>
          </p:cNvPr>
          <p:cNvSpPr>
            <a:spLocks noGrp="1"/>
          </p:cNvSpPr>
          <p:nvPr>
            <p:ph type="ctrTitle"/>
          </p:nvPr>
        </p:nvSpPr>
        <p:spPr>
          <a:xfrm>
            <a:off x="379591" y="2155612"/>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3" name="Subtitle 2">
            <a:extLst>
              <a:ext uri="{FF2B5EF4-FFF2-40B4-BE49-F238E27FC236}">
                <a16:creationId xmlns:a16="http://schemas.microsoft.com/office/drawing/2014/main" id="{3053D9BA-0B8A-5747-9EBE-3F3C79D9CC63}"/>
              </a:ext>
            </a:extLst>
          </p:cNvPr>
          <p:cNvSpPr>
            <a:spLocks noGrp="1"/>
          </p:cNvSpPr>
          <p:nvPr>
            <p:ph type="subTitle" idx="1"/>
          </p:nvPr>
        </p:nvSpPr>
        <p:spPr>
          <a:xfrm>
            <a:off x="419934" y="4514237"/>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4" name="Text Placeholder 12">
            <a:extLst>
              <a:ext uri="{FF2B5EF4-FFF2-40B4-BE49-F238E27FC236}">
                <a16:creationId xmlns:a16="http://schemas.microsoft.com/office/drawing/2014/main" id="{A0E913F2-5181-4D4C-A4B3-C0D7CA28CC7C}"/>
              </a:ext>
            </a:extLst>
          </p:cNvPr>
          <p:cNvSpPr>
            <a:spLocks noGrp="1"/>
          </p:cNvSpPr>
          <p:nvPr>
            <p:ph type="body" sz="quarter" idx="10" hasCustomPrompt="1"/>
          </p:nvPr>
        </p:nvSpPr>
        <p:spPr>
          <a:xfrm>
            <a:off x="6844552" y="4638625"/>
            <a:ext cx="1872434" cy="196208"/>
          </a:xfrm>
        </p:spPr>
        <p:txBody>
          <a:bodyPr>
            <a:noAutofit/>
          </a:bodyPr>
          <a:lstStyle>
            <a:lvl1pPr marL="0" indent="0" algn="r">
              <a:buFontTx/>
              <a:buNone/>
              <a:defRPr sz="900">
                <a:solidFill>
                  <a:schemeClr val="bg1"/>
                </a:solidFill>
              </a:defRPr>
            </a:lvl1pPr>
            <a:lvl2pPr marL="342900" indent="0">
              <a:buFontTx/>
              <a:buNone/>
              <a:defRPr sz="900">
                <a:solidFill>
                  <a:schemeClr val="bg1"/>
                </a:solidFill>
              </a:defRPr>
            </a:lvl2pPr>
            <a:lvl3pPr marL="685800" indent="0">
              <a:buFontTx/>
              <a:buNone/>
              <a:defRPr sz="900">
                <a:solidFill>
                  <a:schemeClr val="bg1"/>
                </a:solidFill>
              </a:defRPr>
            </a:lvl3pPr>
            <a:lvl4pPr marL="1028700" indent="0">
              <a:buFontTx/>
              <a:buNone/>
              <a:defRPr sz="900">
                <a:solidFill>
                  <a:schemeClr val="bg1"/>
                </a:solidFill>
              </a:defRPr>
            </a:lvl4pPr>
            <a:lvl5pPr marL="1371600" indent="0">
              <a:buFontTx/>
              <a:buNone/>
              <a:defRPr sz="900">
                <a:solidFill>
                  <a:schemeClr val="bg1"/>
                </a:solidFill>
              </a:defRPr>
            </a:lvl5pPr>
          </a:lstStyle>
          <a:p>
            <a:pPr lvl="0"/>
            <a:r>
              <a:rPr lang="en-US" dirty="0"/>
              <a:t>Prepared for [name of client here]</a:t>
            </a:r>
          </a:p>
        </p:txBody>
      </p:sp>
    </p:spTree>
    <p:extLst>
      <p:ext uri="{BB962C8B-B14F-4D97-AF65-F5344CB8AC3E}">
        <p14:creationId xmlns:p14="http://schemas.microsoft.com/office/powerpoint/2010/main" val="375645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EA40E-2802-CC4A-9791-59C46E588B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6" name="Rectangle 5">
            <a:extLst>
              <a:ext uri="{FF2B5EF4-FFF2-40B4-BE49-F238E27FC236}">
                <a16:creationId xmlns:a16="http://schemas.microsoft.com/office/drawing/2014/main" id="{25498DA6-0BAB-8040-8938-A2974941D9CF}"/>
              </a:ext>
            </a:extLst>
          </p:cNvPr>
          <p:cNvSpPr/>
          <p:nvPr/>
        </p:nvSpPr>
        <p:spPr>
          <a:xfrm>
            <a:off x="0" y="0"/>
            <a:ext cx="9144000" cy="51435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solidFill>
            </a:endParaRPr>
          </a:p>
        </p:txBody>
      </p:sp>
      <p:cxnSp>
        <p:nvCxnSpPr>
          <p:cNvPr id="9" name="Straight Connector 8">
            <a:extLst>
              <a:ext uri="{FF2B5EF4-FFF2-40B4-BE49-F238E27FC236}">
                <a16:creationId xmlns:a16="http://schemas.microsoft.com/office/drawing/2014/main" id="{FF4F5935-67EB-DA48-8450-ACFCDE1C0F5A}"/>
              </a:ext>
            </a:extLst>
          </p:cNvPr>
          <p:cNvCxnSpPr>
            <a:cxnSpLocks/>
          </p:cNvCxnSpPr>
          <p:nvPr/>
        </p:nvCxnSpPr>
        <p:spPr>
          <a:xfrm>
            <a:off x="483430" y="4382819"/>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9C4F917-0B6B-D24F-91B1-396A4BFD707C}"/>
              </a:ext>
            </a:extLst>
          </p:cNvPr>
          <p:cNvPicPr>
            <a:picLocks noChangeAspect="1"/>
          </p:cNvPicPr>
          <p:nvPr/>
        </p:nvPicPr>
        <p:blipFill>
          <a:blip r:embed="rId3"/>
          <a:stretch>
            <a:fillRect/>
          </a:stretch>
        </p:blipFill>
        <p:spPr>
          <a:xfrm>
            <a:off x="6942465" y="409007"/>
            <a:ext cx="1655539" cy="786981"/>
          </a:xfrm>
          <a:prstGeom prst="rect">
            <a:avLst/>
          </a:prstGeom>
        </p:spPr>
      </p:pic>
      <p:sp>
        <p:nvSpPr>
          <p:cNvPr id="2" name="Title 1">
            <a:extLst>
              <a:ext uri="{FF2B5EF4-FFF2-40B4-BE49-F238E27FC236}">
                <a16:creationId xmlns:a16="http://schemas.microsoft.com/office/drawing/2014/main" id="{E2F58E6B-6ECF-8348-9317-E344C9995628}"/>
              </a:ext>
            </a:extLst>
          </p:cNvPr>
          <p:cNvSpPr>
            <a:spLocks noGrp="1"/>
          </p:cNvSpPr>
          <p:nvPr>
            <p:ph type="ctrTitle"/>
          </p:nvPr>
        </p:nvSpPr>
        <p:spPr>
          <a:xfrm>
            <a:off x="379591" y="2155612"/>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053D9BA-0B8A-5747-9EBE-3F3C79D9CC63}"/>
              </a:ext>
            </a:extLst>
          </p:cNvPr>
          <p:cNvSpPr>
            <a:spLocks noGrp="1"/>
          </p:cNvSpPr>
          <p:nvPr>
            <p:ph type="subTitle" idx="1"/>
          </p:nvPr>
        </p:nvSpPr>
        <p:spPr>
          <a:xfrm>
            <a:off x="419934" y="4514237"/>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Text Placeholder 12">
            <a:extLst>
              <a:ext uri="{FF2B5EF4-FFF2-40B4-BE49-F238E27FC236}">
                <a16:creationId xmlns:a16="http://schemas.microsoft.com/office/drawing/2014/main" id="{A0E913F2-5181-4D4C-A4B3-C0D7CA28CC7C}"/>
              </a:ext>
            </a:extLst>
          </p:cNvPr>
          <p:cNvSpPr>
            <a:spLocks noGrp="1"/>
          </p:cNvSpPr>
          <p:nvPr>
            <p:ph type="body" sz="quarter" idx="10" hasCustomPrompt="1"/>
          </p:nvPr>
        </p:nvSpPr>
        <p:spPr>
          <a:xfrm>
            <a:off x="6844552" y="4638625"/>
            <a:ext cx="1872434" cy="196208"/>
          </a:xfrm>
        </p:spPr>
        <p:txBody>
          <a:bodyPr>
            <a:noAutofit/>
          </a:bodyPr>
          <a:lstStyle>
            <a:lvl1pPr marL="0" indent="0" algn="r">
              <a:buFontTx/>
              <a:buNone/>
              <a:defRPr sz="900">
                <a:solidFill>
                  <a:schemeClr val="bg1"/>
                </a:solidFill>
              </a:defRPr>
            </a:lvl1pPr>
            <a:lvl2pPr marL="342900" indent="0">
              <a:buFontTx/>
              <a:buNone/>
              <a:defRPr sz="900">
                <a:solidFill>
                  <a:schemeClr val="bg1"/>
                </a:solidFill>
              </a:defRPr>
            </a:lvl2pPr>
            <a:lvl3pPr marL="685800" indent="0">
              <a:buFontTx/>
              <a:buNone/>
              <a:defRPr sz="900">
                <a:solidFill>
                  <a:schemeClr val="bg1"/>
                </a:solidFill>
              </a:defRPr>
            </a:lvl3pPr>
            <a:lvl4pPr marL="1028700" indent="0">
              <a:buFontTx/>
              <a:buNone/>
              <a:defRPr sz="900">
                <a:solidFill>
                  <a:schemeClr val="bg1"/>
                </a:solidFill>
              </a:defRPr>
            </a:lvl4pPr>
            <a:lvl5pPr marL="1371600" indent="0">
              <a:buFontTx/>
              <a:buNone/>
              <a:defRPr sz="900">
                <a:solidFill>
                  <a:schemeClr val="bg1"/>
                </a:solidFill>
              </a:defRPr>
            </a:lvl5pPr>
          </a:lstStyle>
          <a:p>
            <a:pPr lvl="0"/>
            <a:r>
              <a:rPr lang="en-US" dirty="0"/>
              <a:t>Prepared for [name of client here]</a:t>
            </a:r>
          </a:p>
        </p:txBody>
      </p:sp>
    </p:spTree>
    <p:extLst>
      <p:ext uri="{BB962C8B-B14F-4D97-AF65-F5344CB8AC3E}">
        <p14:creationId xmlns:p14="http://schemas.microsoft.com/office/powerpoint/2010/main" val="92033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Over Photo (Nav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6E7638-06A6-8641-9A77-7D2EEF1C14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0" cy="5150357"/>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5693"/>
            <a:ext cx="9143999" cy="516299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78CE68BA-E620-1246-AB3D-3D51B97E619B}"/>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7807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Over Photo (Pur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8D59FC-03AC-B14B-80FA-6BD51F7AD1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12634"/>
            <a:ext cx="9144001" cy="5162991"/>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481E448B-650E-F942-95AC-A01334AED182}"/>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6" name="Text Placeholder 16">
            <a:extLst>
              <a:ext uri="{FF2B5EF4-FFF2-40B4-BE49-F238E27FC236}">
                <a16:creationId xmlns:a16="http://schemas.microsoft.com/office/drawing/2014/main" id="{BF471CDC-03CE-CA41-9B26-95ECDDC7A061}"/>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2001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ver Photo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65B871-9F6A-B148-B684-CE745189DC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13" name="Picture 12">
            <a:extLst>
              <a:ext uri="{FF2B5EF4-FFF2-40B4-BE49-F238E27FC236}">
                <a16:creationId xmlns:a16="http://schemas.microsoft.com/office/drawing/2014/main" id="{72FF1BB5-2361-824A-8BCB-E70DD15F6A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9746"/>
            <a:ext cx="9144001" cy="516299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F1D2F5DA-BE36-2844-A083-51D6044B267C}"/>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7" name="Text Placeholder 16">
            <a:extLst>
              <a:ext uri="{FF2B5EF4-FFF2-40B4-BE49-F238E27FC236}">
                <a16:creationId xmlns:a16="http://schemas.microsoft.com/office/drawing/2014/main" id="{D836A251-74FC-F845-A261-8AFC35C4D5F6}"/>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1549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Over Photo (Te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705452-FC42-4644-A7B8-3526B2CD4E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633"/>
            <a:ext cx="9144000" cy="516299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11190"/>
            <a:ext cx="9143999" cy="516588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5B4B7A0-F598-914F-9962-35912B3AAC91}"/>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EE70D094-A4E7-D04D-848F-39C6EC13F753}"/>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2131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Over Photo (Lim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C19BDD-2FA7-264A-8DFD-FD2E7B9643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294" y="-12634"/>
            <a:ext cx="9137706" cy="5156135"/>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12634"/>
            <a:ext cx="9143999" cy="5162991"/>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0644B9A-326B-574D-A557-119355D6F061}"/>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F8E8E740-3630-4848-B79E-AB2E86AFF58A}"/>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5984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Over Photo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65B871-9F6A-B148-B684-CE745189DC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13" name="Picture 12">
            <a:extLst>
              <a:ext uri="{FF2B5EF4-FFF2-40B4-BE49-F238E27FC236}">
                <a16:creationId xmlns:a16="http://schemas.microsoft.com/office/drawing/2014/main" id="{72FF1BB5-2361-824A-8BCB-E70DD15F6A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1" y="-9746"/>
            <a:ext cx="9144001" cy="516299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F1D2F5DA-BE36-2844-A083-51D6044B267C}"/>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7" name="Text Placeholder 16">
            <a:extLst>
              <a:ext uri="{FF2B5EF4-FFF2-40B4-BE49-F238E27FC236}">
                <a16:creationId xmlns:a16="http://schemas.microsoft.com/office/drawing/2014/main" id="{D836A251-74FC-F845-A261-8AFC35C4D5F6}"/>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27853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Over Photo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6CEE8E-2AF8-A342-9BD5-4A2588820B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0"/>
            <a:ext cx="9144003"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2" y="0"/>
            <a:ext cx="9144003" cy="516299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D0DBC74-C890-894C-B67F-14373E57F75F}"/>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31629045-6969-6A46-915C-68612532DDDA}"/>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06812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Divi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5025934" y="409699"/>
            <a:ext cx="3603716" cy="4223024"/>
          </a:xfrm>
        </p:spPr>
        <p:txBody>
          <a:bodyPr anchor="ctr" anchorCtr="0"/>
          <a:lstStyle>
            <a:lvl1pPr marL="0" indent="0">
              <a:buFontTx/>
              <a:buNone/>
              <a:defRPr b="0" i="0">
                <a:solidFill>
                  <a:schemeClr val="tx2">
                    <a:lumMod val="50000"/>
                  </a:schemeClr>
                </a:solidFill>
                <a:latin typeface="Real Head Pro Light" panose="020B0504020204020204" pitchFamily="34" charset="77"/>
              </a:defRPr>
            </a:lvl1pPr>
            <a:lvl2pPr marL="342900" indent="0">
              <a:buFontTx/>
              <a:buNone/>
              <a:defRPr b="0" i="0">
                <a:solidFill>
                  <a:schemeClr val="tx2">
                    <a:lumMod val="50000"/>
                  </a:schemeClr>
                </a:solidFill>
                <a:latin typeface="Real Head Pro Light" panose="020B0504020204020204" pitchFamily="34" charset="77"/>
              </a:defRPr>
            </a:lvl2pPr>
            <a:lvl3pPr marL="685800" indent="0">
              <a:buFontTx/>
              <a:buNone/>
              <a:defRPr b="0" i="0">
                <a:solidFill>
                  <a:schemeClr val="tx2">
                    <a:lumMod val="50000"/>
                  </a:schemeClr>
                </a:solidFill>
                <a:latin typeface="Real Head Pro Light" panose="020B0504020204020204" pitchFamily="34" charset="77"/>
              </a:defRPr>
            </a:lvl3pPr>
            <a:lvl4pPr marL="1028700" indent="0">
              <a:buFontTx/>
              <a:buNone/>
              <a:defRPr b="0" i="0">
                <a:solidFill>
                  <a:schemeClr val="tx2">
                    <a:lumMod val="50000"/>
                  </a:schemeClr>
                </a:solidFill>
                <a:latin typeface="Real Head Pro Light" panose="020B0504020204020204" pitchFamily="34" charset="77"/>
              </a:defRPr>
            </a:lvl4pPr>
            <a:lvl5pPr marL="1371600" indent="0">
              <a:buFontTx/>
              <a:buNone/>
              <a:defRPr b="0" i="0">
                <a:solidFill>
                  <a:schemeClr val="tx2">
                    <a:lumMod val="50000"/>
                  </a:schemeClr>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459A0BAF-4681-6440-B9A7-B50910F00E2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84F9A42-19DC-2846-8B19-5DD681F8D2F4}"/>
              </a:ext>
            </a:extLst>
          </p:cNvPr>
          <p:cNvSpPr>
            <a:spLocks noGrp="1"/>
          </p:cNvSpPr>
          <p:nvPr>
            <p:ph type="body" sz="quarter" idx="10"/>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84956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eople -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724960" y="1361716"/>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724960" y="1671516"/>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7" y="985837"/>
            <a:ext cx="1433513" cy="1433513"/>
          </a:xfrm>
          <a:prstGeom prst="ellipse">
            <a:avLst/>
          </a:prstGeom>
          <a:solidFill>
            <a:schemeClr val="bg1"/>
          </a:solidFill>
        </p:spPr>
        <p:txBody>
          <a:bodyPr anchor="ctr">
            <a:normAutofit/>
          </a:bodyPr>
          <a:lstStyle>
            <a:lvl1pPr marL="0" indent="0" algn="ctr">
              <a:buFontTx/>
              <a:buNone/>
              <a:defRPr sz="1050"/>
            </a:lvl1pPr>
          </a:lstStyle>
          <a:p>
            <a:r>
              <a:rPr lang="en-US"/>
              <a:t>Click icon to add picture</a:t>
            </a:r>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732383" y="3127984"/>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732383" y="3437785"/>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0" y="2752106"/>
            <a:ext cx="1433513" cy="1433513"/>
          </a:xfrm>
          <a:prstGeom prst="ellipse">
            <a:avLst/>
          </a:prstGeom>
          <a:solidFill>
            <a:schemeClr val="bg1"/>
          </a:solidFill>
        </p:spPr>
        <p:txBody>
          <a:bodyPr anchor="ctr">
            <a:normAutofit/>
          </a:bodyPr>
          <a:lstStyle>
            <a:lvl1pPr marL="0" indent="0" algn="ctr">
              <a:buFontTx/>
              <a:buNone/>
              <a:defRPr sz="1050"/>
            </a:lvl1pPr>
          </a:lstStyle>
          <a:p>
            <a:r>
              <a:rPr lang="en-US"/>
              <a:t>Click icon to add picture</a:t>
            </a:r>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397309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eople -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0"/>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119842" y="69723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119842" y="1007037"/>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8" y="34799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endParaRPr lang="en-US" dirty="0"/>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127266" y="185161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127266" y="2161418"/>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1" y="150302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
        <p:nvSpPr>
          <p:cNvPr id="14" name="Text Placeholder 17">
            <a:extLst>
              <a:ext uri="{FF2B5EF4-FFF2-40B4-BE49-F238E27FC236}">
                <a16:creationId xmlns:a16="http://schemas.microsoft.com/office/drawing/2014/main" id="{B9BE13F5-7C37-224A-9458-86F6F55F5C32}"/>
              </a:ext>
            </a:extLst>
          </p:cNvPr>
          <p:cNvSpPr>
            <a:spLocks noGrp="1"/>
          </p:cNvSpPr>
          <p:nvPr>
            <p:ph type="body" sz="quarter" idx="17"/>
          </p:nvPr>
        </p:nvSpPr>
        <p:spPr>
          <a:xfrm>
            <a:off x="6119842" y="2999270"/>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5" name="Text Placeholder 17">
            <a:extLst>
              <a:ext uri="{FF2B5EF4-FFF2-40B4-BE49-F238E27FC236}">
                <a16:creationId xmlns:a16="http://schemas.microsoft.com/office/drawing/2014/main" id="{4B833C1B-ABAA-4142-8F73-F6A6FC1BC9A5}"/>
              </a:ext>
            </a:extLst>
          </p:cNvPr>
          <p:cNvSpPr>
            <a:spLocks noGrp="1"/>
          </p:cNvSpPr>
          <p:nvPr>
            <p:ph type="body" sz="quarter" idx="18"/>
          </p:nvPr>
        </p:nvSpPr>
        <p:spPr>
          <a:xfrm>
            <a:off x="6119842" y="33090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6" name="Picture Placeholder 20">
            <a:extLst>
              <a:ext uri="{FF2B5EF4-FFF2-40B4-BE49-F238E27FC236}">
                <a16:creationId xmlns:a16="http://schemas.microsoft.com/office/drawing/2014/main" id="{E350D086-5877-D947-9F83-56BDAE753EC8}"/>
              </a:ext>
            </a:extLst>
          </p:cNvPr>
          <p:cNvSpPr>
            <a:spLocks noGrp="1"/>
          </p:cNvSpPr>
          <p:nvPr>
            <p:ph type="pic" sz="quarter" idx="19"/>
          </p:nvPr>
        </p:nvSpPr>
        <p:spPr>
          <a:xfrm>
            <a:off x="5038108" y="2651167"/>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p>
        </p:txBody>
      </p:sp>
      <p:sp>
        <p:nvSpPr>
          <p:cNvPr id="17" name="Text Placeholder 17">
            <a:extLst>
              <a:ext uri="{FF2B5EF4-FFF2-40B4-BE49-F238E27FC236}">
                <a16:creationId xmlns:a16="http://schemas.microsoft.com/office/drawing/2014/main" id="{D2CEF470-A638-DB4D-BEFA-B506D8542B14}"/>
              </a:ext>
            </a:extLst>
          </p:cNvPr>
          <p:cNvSpPr>
            <a:spLocks noGrp="1"/>
          </p:cNvSpPr>
          <p:nvPr>
            <p:ph type="body" sz="quarter" idx="20"/>
          </p:nvPr>
        </p:nvSpPr>
        <p:spPr>
          <a:xfrm>
            <a:off x="6127266" y="4160371"/>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0" name="Text Placeholder 17">
            <a:extLst>
              <a:ext uri="{FF2B5EF4-FFF2-40B4-BE49-F238E27FC236}">
                <a16:creationId xmlns:a16="http://schemas.microsoft.com/office/drawing/2014/main" id="{FD0ABB9C-E81B-6847-BA02-AFD15A0FAF3F}"/>
              </a:ext>
            </a:extLst>
          </p:cNvPr>
          <p:cNvSpPr>
            <a:spLocks noGrp="1"/>
          </p:cNvSpPr>
          <p:nvPr>
            <p:ph type="body" sz="quarter" idx="21"/>
          </p:nvPr>
        </p:nvSpPr>
        <p:spPr>
          <a:xfrm>
            <a:off x="6127266" y="44701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1" name="Picture Placeholder 20">
            <a:extLst>
              <a:ext uri="{FF2B5EF4-FFF2-40B4-BE49-F238E27FC236}">
                <a16:creationId xmlns:a16="http://schemas.microsoft.com/office/drawing/2014/main" id="{8DEE5912-F322-604F-A9B6-A3E1D2EEAE62}"/>
              </a:ext>
            </a:extLst>
          </p:cNvPr>
          <p:cNvSpPr>
            <a:spLocks noGrp="1"/>
          </p:cNvSpPr>
          <p:nvPr>
            <p:ph type="pic" sz="quarter" idx="22"/>
          </p:nvPr>
        </p:nvSpPr>
        <p:spPr>
          <a:xfrm>
            <a:off x="5045531" y="379316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endParaRPr lang="en-US" dirty="0"/>
          </a:p>
        </p:txBody>
      </p:sp>
    </p:spTree>
    <p:extLst>
      <p:ext uri="{BB962C8B-B14F-4D97-AF65-F5344CB8AC3E}">
        <p14:creationId xmlns:p14="http://schemas.microsoft.com/office/powerpoint/2010/main" val="4012126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 Sidebar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15253"/>
            <a:ext cx="5481031" cy="3617469"/>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8"/>
            <a:ext cx="2142315" cy="1382864"/>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7A612501-F6C7-FB41-B5D8-36A66BAFE6AA}"/>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29524141-3642-264C-9607-2DED729FDE85}"/>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497642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 Sidebar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B1DC77D-E20E-924A-A999-0CF353B563DD}"/>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15" name="Text Placeholder 9">
            <a:extLst>
              <a:ext uri="{FF2B5EF4-FFF2-40B4-BE49-F238E27FC236}">
                <a16:creationId xmlns:a16="http://schemas.microsoft.com/office/drawing/2014/main" id="{7561FFE6-F562-554D-8D98-442C5F76BD67}"/>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914986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 Sidebar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5502FD6-474A-B24E-9852-5D56F6812817}"/>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C7BCF171-C21C-4348-9DE6-6F1D1E5563DF}"/>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18897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 Sidebar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6726EEF-E349-F240-BF37-9FB9B7F31645}"/>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3AEB703B-5976-5548-9584-545FED4A067D}"/>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890401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040F481-A383-B345-832F-3ABB5CD30C71}"/>
              </a:ext>
            </a:extLst>
          </p:cNvPr>
          <p:cNvCxnSpPr>
            <a:cxnSpLocks/>
          </p:cNvCxnSpPr>
          <p:nvPr/>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028770B-3836-0C44-A28F-CA448068D6DD}"/>
              </a:ext>
            </a:extLst>
          </p:cNvPr>
          <p:cNvSpPr txBox="1">
            <a:spLocks/>
          </p:cNvSpPr>
          <p:nvPr/>
        </p:nvSpPr>
        <p:spPr>
          <a:xfrm>
            <a:off x="379591" y="1633810"/>
            <a:ext cx="7594514" cy="211457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i="0" kern="1200">
                <a:solidFill>
                  <a:schemeClr val="bg1"/>
                </a:solidFill>
                <a:latin typeface="Kepler Std Light" panose="0204030306070A060204" pitchFamily="18" charset="77"/>
                <a:ea typeface="+mj-ea"/>
                <a:cs typeface="+mj-cs"/>
              </a:defRPr>
            </a:lvl1pPr>
          </a:lstStyle>
          <a:p>
            <a:r>
              <a:rPr lang="en-US" sz="4500" dirty="0">
                <a:solidFill>
                  <a:schemeClr val="tx1"/>
                </a:solidFill>
              </a:rPr>
              <a:t>Click to edit Master title style</a:t>
            </a:r>
          </a:p>
        </p:txBody>
      </p:sp>
      <p:sp>
        <p:nvSpPr>
          <p:cNvPr id="7" name="Subtitle 2">
            <a:extLst>
              <a:ext uri="{FF2B5EF4-FFF2-40B4-BE49-F238E27FC236}">
                <a16:creationId xmlns:a16="http://schemas.microsoft.com/office/drawing/2014/main" id="{9818D325-FB84-C34C-962C-AB98A77821E6}"/>
              </a:ext>
            </a:extLst>
          </p:cNvPr>
          <p:cNvSpPr>
            <a:spLocks noGrp="1"/>
          </p:cNvSpPr>
          <p:nvPr>
            <p:ph type="subTitle" idx="10"/>
          </p:nvPr>
        </p:nvSpPr>
        <p:spPr>
          <a:xfrm>
            <a:off x="419934" y="3992435"/>
            <a:ext cx="5880013" cy="423945"/>
          </a:xfrm>
        </p:spPr>
        <p:txBody>
          <a:bodyPr/>
          <a:lstStyle>
            <a:lvl1pPr marL="0" indent="0" algn="l">
              <a:buNone/>
              <a:defRPr sz="1800" b="0" i="0">
                <a:solidFill>
                  <a:schemeClr val="tx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66017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Navy)">
    <p:bg>
      <p:bgPr>
        <a:solidFill>
          <a:schemeClr val="tx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6D56BAB-9C85-CC40-BFDD-3EE38D6569B2}"/>
              </a:ext>
            </a:extLst>
          </p:cNvPr>
          <p:cNvCxnSpPr>
            <a:cxnSpLocks/>
          </p:cNvCxnSpPr>
          <p:nvPr/>
        </p:nvCxnSpPr>
        <p:spPr>
          <a:xfrm>
            <a:off x="483430" y="3861017"/>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AC1B358-F61B-1A4A-B6E2-020AF6339AD4}"/>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25F6319E-C429-E24D-9715-4A3C36C6091B}"/>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1"/>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726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ver Photo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6CEE8E-2AF8-A342-9BD5-4A2588820B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0"/>
            <a:ext cx="9144003"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p:nvSpPr>
        <p:spPr>
          <a:xfrm>
            <a:off x="-2" y="0"/>
            <a:ext cx="9144003" cy="516299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D0DBC74-C890-894C-B67F-14373E57F75F}"/>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31629045-6969-6A46-915C-68612532DDDA}"/>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09097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Purple)">
    <p:bg>
      <p:bgPr>
        <a:solidFill>
          <a:schemeClr val="accent6"/>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40553D1-0416-1242-94F1-B26C24751F57}"/>
              </a:ext>
            </a:extLst>
          </p:cNvPr>
          <p:cNvCxnSpPr>
            <a:cxnSpLocks/>
          </p:cNvCxnSpPr>
          <p:nvPr/>
        </p:nvCxnSpPr>
        <p:spPr>
          <a:xfrm>
            <a:off x="483430" y="3861017"/>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9E9A814-44A1-2241-A475-CC06909AA146}"/>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6E6728EE-789F-054D-BA5E-BA08F492ECC6}"/>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1"/>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70191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5"/>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6B22404-BBEE-A84C-875B-FD5F79CF6B57}"/>
              </a:ext>
            </a:extLst>
          </p:cNvPr>
          <p:cNvCxnSpPr>
            <a:cxnSpLocks/>
          </p:cNvCxnSpPr>
          <p:nvPr/>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2654F4C-339F-3C47-9B74-5518DD203B0A}"/>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12DCCB0-CA1A-704C-96D6-01FA6C1B185D}"/>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60504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Teal)">
    <p:bg>
      <p:bgPr>
        <a:solidFill>
          <a:schemeClr val="accent4"/>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B00A066-E796-0E40-9EB8-996E98F09479}"/>
              </a:ext>
            </a:extLst>
          </p:cNvPr>
          <p:cNvCxnSpPr>
            <a:cxnSpLocks/>
          </p:cNvCxnSpPr>
          <p:nvPr/>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BC59108-83B3-3E49-9732-B4C18BF72869}"/>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5722D6BB-B1EE-E348-A117-FDDABF4C2156}"/>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65962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Orange)">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16D7820-404D-3F4E-B030-A8CD2FF5D353}"/>
              </a:ext>
            </a:extLst>
          </p:cNvPr>
          <p:cNvCxnSpPr>
            <a:cxnSpLocks/>
          </p:cNvCxnSpPr>
          <p:nvPr/>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CE877D0-0E82-DE47-970F-8D6A5CABE99E}"/>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49EB545D-5931-524D-A43B-940ABEABF6AE}"/>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12523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Content 2-Co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ECC6-C8D9-EF47-B950-1F95CDFBB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A45C4-E242-1E4E-BFFE-E2A0C0B1FD84}"/>
              </a:ext>
            </a:extLst>
          </p:cNvPr>
          <p:cNvSpPr>
            <a:spLocks noGrp="1"/>
          </p:cNvSpPr>
          <p:nvPr>
            <p:ph sz="half" idx="1"/>
          </p:nvPr>
        </p:nvSpPr>
        <p:spPr>
          <a:xfrm>
            <a:off x="416859" y="1369219"/>
            <a:ext cx="3987053" cy="3263504"/>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819FB11E-ACE7-634D-9F3B-C74D9F59D1AF}"/>
              </a:ext>
            </a:extLst>
          </p:cNvPr>
          <p:cNvSpPr>
            <a:spLocks noGrp="1"/>
          </p:cNvSpPr>
          <p:nvPr>
            <p:ph sz="half" idx="2"/>
          </p:nvPr>
        </p:nvSpPr>
        <p:spPr>
          <a:xfrm>
            <a:off x="4740090" y="1369219"/>
            <a:ext cx="3987051" cy="3263504"/>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Tree>
    <p:extLst>
      <p:ext uri="{BB962C8B-B14F-4D97-AF65-F5344CB8AC3E}">
        <p14:creationId xmlns:p14="http://schemas.microsoft.com/office/powerpoint/2010/main" val="2257895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ntent 2-Co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23F9-41F1-BE4A-9626-84FD9015CD9E}"/>
              </a:ext>
            </a:extLst>
          </p:cNvPr>
          <p:cNvSpPr>
            <a:spLocks noGrp="1"/>
          </p:cNvSpPr>
          <p:nvPr>
            <p:ph type="title"/>
          </p:nvPr>
        </p:nvSpPr>
        <p:spPr>
          <a:xfrm>
            <a:off x="416859" y="273844"/>
            <a:ext cx="8310282"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5BFC1A-72A1-4A4F-866B-B2538C357053}"/>
              </a:ext>
            </a:extLst>
          </p:cNvPr>
          <p:cNvSpPr>
            <a:spLocks noGrp="1"/>
          </p:cNvSpPr>
          <p:nvPr>
            <p:ph type="body" idx="1"/>
          </p:nvPr>
        </p:nvSpPr>
        <p:spPr>
          <a:xfrm>
            <a:off x="416860" y="1454964"/>
            <a:ext cx="3980330" cy="617934"/>
          </a:xfrm>
        </p:spPr>
        <p:txBody>
          <a:bodyPr anchor="b">
            <a:normAutofit/>
          </a:bodyPr>
          <a:lstStyle>
            <a:lvl1pPr marL="0" indent="0">
              <a:buNone/>
              <a:defRPr sz="2100" b="0" i="0">
                <a:latin typeface="Kepler Std Light" panose="0204060306070A060204" pitchFamily="18"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968C7-4BD5-9E40-B661-84CE4745A44E}"/>
              </a:ext>
            </a:extLst>
          </p:cNvPr>
          <p:cNvSpPr>
            <a:spLocks noGrp="1"/>
          </p:cNvSpPr>
          <p:nvPr>
            <p:ph sz="half" idx="2"/>
          </p:nvPr>
        </p:nvSpPr>
        <p:spPr>
          <a:xfrm>
            <a:off x="416860" y="2093069"/>
            <a:ext cx="3980330" cy="2578893"/>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5" name="Text Placeholder 4">
            <a:extLst>
              <a:ext uri="{FF2B5EF4-FFF2-40B4-BE49-F238E27FC236}">
                <a16:creationId xmlns:a16="http://schemas.microsoft.com/office/drawing/2014/main" id="{CAE052D8-2CF0-1147-8B97-C56E8AB5406D}"/>
              </a:ext>
            </a:extLst>
          </p:cNvPr>
          <p:cNvSpPr>
            <a:spLocks noGrp="1"/>
          </p:cNvSpPr>
          <p:nvPr>
            <p:ph type="body" sz="quarter" idx="3"/>
          </p:nvPr>
        </p:nvSpPr>
        <p:spPr>
          <a:xfrm>
            <a:off x="4746811" y="1454964"/>
            <a:ext cx="3980330" cy="617934"/>
          </a:xfrm>
        </p:spPr>
        <p:txBody>
          <a:bodyPr anchor="b">
            <a:normAutofit/>
          </a:bodyPr>
          <a:lstStyle>
            <a:lvl1pPr marL="0" indent="0">
              <a:buNone/>
              <a:defRPr sz="2100" b="0" i="0">
                <a:latin typeface="Kepler Std Light" panose="0204060306070A060204" pitchFamily="18"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D888A2-337C-4840-A019-C743C9BA4599}"/>
              </a:ext>
            </a:extLst>
          </p:cNvPr>
          <p:cNvSpPr>
            <a:spLocks noGrp="1"/>
          </p:cNvSpPr>
          <p:nvPr>
            <p:ph sz="quarter" idx="4"/>
          </p:nvPr>
        </p:nvSpPr>
        <p:spPr>
          <a:xfrm>
            <a:off x="4746811" y="2093069"/>
            <a:ext cx="3980329" cy="2578893"/>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Tree>
    <p:extLst>
      <p:ext uri="{BB962C8B-B14F-4D97-AF65-F5344CB8AC3E}">
        <p14:creationId xmlns:p14="http://schemas.microsoft.com/office/powerpoint/2010/main" val="1733449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31DC-C6AF-2544-8AAE-55E6171DDF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4005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64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ig Quote (Nav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EF52CF-604C-3041-B1F0-ED37784DAB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634"/>
            <a:ext cx="9144000" cy="5156135"/>
          </a:xfrm>
          <a:prstGeom prst="rect">
            <a:avLst/>
          </a:prstGeom>
        </p:spPr>
      </p:pic>
      <p:sp>
        <p:nvSpPr>
          <p:cNvPr id="11" name="Rectangle 10">
            <a:extLst>
              <a:ext uri="{FF2B5EF4-FFF2-40B4-BE49-F238E27FC236}">
                <a16:creationId xmlns:a16="http://schemas.microsoft.com/office/drawing/2014/main" id="{1E863CB2-704D-A044-BC88-E7AC68AAABE0}"/>
              </a:ext>
            </a:extLst>
          </p:cNvPr>
          <p:cNvSpPr/>
          <p:nvPr/>
        </p:nvSpPr>
        <p:spPr>
          <a:xfrm>
            <a:off x="0" y="-12633"/>
            <a:ext cx="9151993" cy="5168768"/>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cxnSp>
        <p:nvCxnSpPr>
          <p:cNvPr id="15" name="Straight Connector 14">
            <a:extLst>
              <a:ext uri="{FF2B5EF4-FFF2-40B4-BE49-F238E27FC236}">
                <a16:creationId xmlns:a16="http://schemas.microsoft.com/office/drawing/2014/main" id="{BEEF5266-4B3F-B84C-8E3D-71A86DFEB5F4}"/>
              </a:ext>
            </a:extLst>
          </p:cNvPr>
          <p:cNvCxnSpPr>
            <a:cxnSpLocks/>
          </p:cNvCxnSpPr>
          <p:nvPr/>
        </p:nvCxnSpPr>
        <p:spPr>
          <a:xfrm>
            <a:off x="1411942" y="1512794"/>
            <a:ext cx="6924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1304363" y="3482789"/>
            <a:ext cx="6212543" cy="238684"/>
          </a:xfrm>
        </p:spPr>
        <p:txBody>
          <a:bodyPr anchor="t" anchorCtr="0">
            <a:noAutofit/>
          </a:bodyPr>
          <a:lstStyle>
            <a:lvl1pPr marL="0" indent="0">
              <a:buFontTx/>
              <a:buNone/>
              <a:defRPr sz="1350" b="0" i="0">
                <a:solidFill>
                  <a:schemeClr val="accent1"/>
                </a:solidFill>
                <a:latin typeface="Real Head Pro Medium" panose="020B0503050000020004" pitchFamily="34" charset="77"/>
                <a:ea typeface="Real Head Pro Medium" panose="020B0503050000020004" pitchFamily="34" charset="77"/>
              </a:defRPr>
            </a:lvl1pPr>
            <a:lvl2pPr marL="342900" indent="0">
              <a:buFontTx/>
              <a:buNone/>
              <a:defRPr sz="1350" b="0" i="0">
                <a:solidFill>
                  <a:schemeClr val="accent2"/>
                </a:solidFill>
                <a:latin typeface="Real Head Pro Medium" panose="020B0503050000020004" pitchFamily="34" charset="77"/>
                <a:ea typeface="Real Head Pro Medium" panose="020B0503050000020004" pitchFamily="34" charset="77"/>
              </a:defRPr>
            </a:lvl2pPr>
            <a:lvl3pPr marL="685800" indent="0">
              <a:buFontTx/>
              <a:buNone/>
              <a:defRPr sz="1350" b="0" i="0">
                <a:solidFill>
                  <a:schemeClr val="accent2"/>
                </a:solidFill>
                <a:latin typeface="Real Head Pro Medium" panose="020B0503050000020004" pitchFamily="34" charset="77"/>
                <a:ea typeface="Real Head Pro Medium" panose="020B0503050000020004" pitchFamily="34" charset="77"/>
              </a:defRPr>
            </a:lvl3pPr>
            <a:lvl4pPr marL="1028700" indent="0">
              <a:buFontTx/>
              <a:buNone/>
              <a:defRPr sz="1350" b="0" i="0">
                <a:solidFill>
                  <a:schemeClr val="accent2"/>
                </a:solidFill>
                <a:latin typeface="Real Head Pro Medium" panose="020B0503050000020004" pitchFamily="34" charset="77"/>
                <a:ea typeface="Real Head Pro Medium" panose="020B0503050000020004" pitchFamily="34" charset="77"/>
              </a:defRPr>
            </a:lvl4pPr>
            <a:lvl5pPr marL="1371600" indent="0">
              <a:buFontTx/>
              <a:buNone/>
              <a:defRPr sz="1350" b="0" i="0">
                <a:solidFill>
                  <a:schemeClr val="accent2"/>
                </a:solidFill>
                <a:latin typeface="Real Head Pro Medium" panose="020B0503050000020004" pitchFamily="34" charset="77"/>
                <a:ea typeface="Real Head Pro Medium" panose="020B05030500000200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hasCustomPrompt="1"/>
          </p:nvPr>
        </p:nvSpPr>
        <p:spPr>
          <a:xfrm>
            <a:off x="1304362" y="1829891"/>
            <a:ext cx="6212543" cy="1578938"/>
          </a:xfrm>
        </p:spPr>
        <p:txBody>
          <a:bodyPr anchor="t" anchorCtr="0">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416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8E6B-6ECF-8348-9317-E344C9995628}"/>
              </a:ext>
            </a:extLst>
          </p:cNvPr>
          <p:cNvSpPr>
            <a:spLocks noGrp="1"/>
          </p:cNvSpPr>
          <p:nvPr>
            <p:ph type="ctrTitle"/>
          </p:nvPr>
        </p:nvSpPr>
        <p:spPr>
          <a:xfrm>
            <a:off x="1143000" y="841772"/>
            <a:ext cx="6858000" cy="1790700"/>
          </a:xfrm>
        </p:spPr>
        <p:txBody>
          <a:bodyPr anchor="b"/>
          <a:lstStyle>
            <a:lvl1pPr algn="ctr">
              <a:defRPr sz="4500" b="0" i="0">
                <a:latin typeface="Kepler Std Light" panose="0204030306070A0602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053D9BA-0B8A-5747-9EBE-3F3C79D9CC63}"/>
              </a:ext>
            </a:extLst>
          </p:cNvPr>
          <p:cNvSpPr>
            <a:spLocks noGrp="1"/>
          </p:cNvSpPr>
          <p:nvPr>
            <p:ph type="subTitle" idx="1"/>
          </p:nvPr>
        </p:nvSpPr>
        <p:spPr>
          <a:xfrm>
            <a:off x="1143000" y="2701528"/>
            <a:ext cx="6858000" cy="1241822"/>
          </a:xfrm>
        </p:spPr>
        <p:txBody>
          <a:bodyPr/>
          <a:lstStyle>
            <a:lvl1pPr marL="0" indent="0" algn="ctr">
              <a:buNone/>
              <a:defRPr sz="1800" b="0" i="0">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6222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Divi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5025934" y="409699"/>
            <a:ext cx="3603716" cy="4223024"/>
          </a:xfrm>
        </p:spPr>
        <p:txBody>
          <a:bodyPr anchor="ctr" anchorCtr="0"/>
          <a:lstStyle>
            <a:lvl1pPr marL="0" indent="0">
              <a:buFontTx/>
              <a:buNone/>
              <a:defRPr b="0" i="0">
                <a:solidFill>
                  <a:schemeClr val="tx2">
                    <a:lumMod val="50000"/>
                  </a:schemeClr>
                </a:solidFill>
                <a:latin typeface="Real Head Pro Light" panose="020B0504020204020204" pitchFamily="34" charset="77"/>
              </a:defRPr>
            </a:lvl1pPr>
            <a:lvl2pPr marL="342900" indent="0">
              <a:buFontTx/>
              <a:buNone/>
              <a:defRPr b="0" i="0">
                <a:solidFill>
                  <a:schemeClr val="tx2">
                    <a:lumMod val="50000"/>
                  </a:schemeClr>
                </a:solidFill>
                <a:latin typeface="Real Head Pro Light" panose="020B0504020204020204" pitchFamily="34" charset="77"/>
              </a:defRPr>
            </a:lvl2pPr>
            <a:lvl3pPr marL="685800" indent="0">
              <a:buFontTx/>
              <a:buNone/>
              <a:defRPr b="0" i="0">
                <a:solidFill>
                  <a:schemeClr val="tx2">
                    <a:lumMod val="50000"/>
                  </a:schemeClr>
                </a:solidFill>
                <a:latin typeface="Real Head Pro Light" panose="020B0504020204020204" pitchFamily="34" charset="77"/>
              </a:defRPr>
            </a:lvl3pPr>
            <a:lvl4pPr marL="1028700" indent="0">
              <a:buFontTx/>
              <a:buNone/>
              <a:defRPr b="0" i="0">
                <a:solidFill>
                  <a:schemeClr val="tx2">
                    <a:lumMod val="50000"/>
                  </a:schemeClr>
                </a:solidFill>
                <a:latin typeface="Real Head Pro Light" panose="020B0504020204020204" pitchFamily="34" charset="77"/>
              </a:defRPr>
            </a:lvl4pPr>
            <a:lvl5pPr marL="1371600" indent="0">
              <a:buFontTx/>
              <a:buNone/>
              <a:defRPr b="0" i="0">
                <a:solidFill>
                  <a:schemeClr val="tx2">
                    <a:lumMod val="50000"/>
                  </a:schemeClr>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459A0BAF-4681-6440-B9A7-B50910F00E2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84F9A42-19DC-2846-8B19-5DD681F8D2F4}"/>
              </a:ext>
            </a:extLst>
          </p:cNvPr>
          <p:cNvSpPr>
            <a:spLocks noGrp="1"/>
          </p:cNvSpPr>
          <p:nvPr>
            <p:ph type="body" sz="quarter" idx="10"/>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72933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Content_1">
  <p:cSld name="5_Content_1">
    <p:bg>
      <p:bgPr>
        <a:solidFill>
          <a:schemeClr val="lt1"/>
        </a:solid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0" y="563335"/>
            <a:ext cx="7098030" cy="3435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5"/>
              </a:buClr>
              <a:buSzPts val="2800"/>
              <a:buFont typeface="Arial"/>
              <a:buNone/>
              <a:defRPr sz="21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71" name="Google Shape;71;p11"/>
          <p:cNvSpPr txBox="1">
            <a:spLocks noGrp="1"/>
          </p:cNvSpPr>
          <p:nvPr>
            <p:ph type="body" idx="1"/>
          </p:nvPr>
        </p:nvSpPr>
        <p:spPr>
          <a:xfrm>
            <a:off x="457199" y="1094015"/>
            <a:ext cx="8229600" cy="3456330"/>
          </a:xfrm>
          <a:prstGeom prst="rect">
            <a:avLst/>
          </a:prstGeom>
          <a:noFill/>
          <a:ln>
            <a:noFill/>
          </a:ln>
        </p:spPr>
        <p:txBody>
          <a:bodyPr spcFirstLastPara="1" wrap="square" lIns="91425" tIns="45700" rIns="91425" bIns="45700" anchor="t"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1pPr>
            <a:lvl2pPr marL="685800" marR="0" lvl="1"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2pPr>
            <a:lvl3pPr marL="1028700" marR="0" lvl="2" indent="-257175" algn="l" rtl="0">
              <a:lnSpc>
                <a:spcPct val="100000"/>
              </a:lnSpc>
              <a:spcBef>
                <a:spcPts val="270"/>
              </a:spcBef>
              <a:spcAft>
                <a:spcPts val="0"/>
              </a:spcAft>
              <a:buClr>
                <a:schemeClr val="dk1"/>
              </a:buClr>
              <a:buSzPts val="1800"/>
              <a:buFont typeface="Courier New"/>
              <a:buChar char="o"/>
              <a:defRPr sz="1350" b="0" i="0" u="none" strike="noStrike" cap="none">
                <a:solidFill>
                  <a:schemeClr val="dk1"/>
                </a:solidFill>
                <a:latin typeface="Arial"/>
                <a:ea typeface="Arial"/>
                <a:cs typeface="Arial"/>
                <a:sym typeface="Arial"/>
              </a:defRPr>
            </a:lvl3pPr>
            <a:lvl4pPr marL="1371600" marR="0" lvl="3" indent="-257175" algn="l" rtl="0">
              <a:lnSpc>
                <a:spcPct val="100000"/>
              </a:lnSpc>
              <a:spcBef>
                <a:spcPts val="270"/>
              </a:spcBef>
              <a:spcAft>
                <a:spcPts val="0"/>
              </a:spcAft>
              <a:buClr>
                <a:srgbClr val="6F7072"/>
              </a:buClr>
              <a:buSzPts val="1800"/>
              <a:buFont typeface="Arial"/>
              <a:buChar char="–"/>
              <a:defRPr sz="1350" b="0" i="0" u="none" strike="noStrike" cap="none">
                <a:solidFill>
                  <a:srgbClr val="6F7072"/>
                </a:solidFill>
                <a:latin typeface="Arial"/>
                <a:ea typeface="Arial"/>
                <a:cs typeface="Arial"/>
                <a:sym typeface="Arial"/>
              </a:defRPr>
            </a:lvl4pPr>
            <a:lvl5pPr marL="1714500" marR="0" lvl="4" indent="-257175" algn="l" rtl="0">
              <a:lnSpc>
                <a:spcPct val="100000"/>
              </a:lnSpc>
              <a:spcBef>
                <a:spcPts val="270"/>
              </a:spcBef>
              <a:spcAft>
                <a:spcPts val="0"/>
              </a:spcAft>
              <a:buClr>
                <a:srgbClr val="6F7072"/>
              </a:buClr>
              <a:buSzPts val="1800"/>
              <a:buFont typeface="Arial"/>
              <a:buChar char="»"/>
              <a:defRPr sz="1350" b="0" i="0" u="none" strike="noStrike" cap="none">
                <a:solidFill>
                  <a:srgbClr val="6F7072"/>
                </a:solidFill>
                <a:latin typeface="Arial"/>
                <a:ea typeface="Arial"/>
                <a:cs typeface="Arial"/>
                <a:sym typeface="Arial"/>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pPr lvl="0"/>
            <a:r>
              <a:rPr lang="en-US"/>
              <a:t>Click to edit Master text styles</a:t>
            </a:r>
          </a:p>
        </p:txBody>
      </p:sp>
      <p:cxnSp>
        <p:nvCxnSpPr>
          <p:cNvPr id="72" name="Google Shape;72;p11"/>
          <p:cNvCxnSpPr/>
          <p:nvPr/>
        </p:nvCxnSpPr>
        <p:spPr>
          <a:xfrm>
            <a:off x="457200" y="999779"/>
            <a:ext cx="7098030" cy="0"/>
          </a:xfrm>
          <a:prstGeom prst="straightConnector1">
            <a:avLst/>
          </a:prstGeom>
          <a:noFill/>
          <a:ln w="50800" cap="flat" cmpd="sng">
            <a:solidFill>
              <a:schemeClr val="accent5"/>
            </a:solidFill>
            <a:prstDash val="solid"/>
            <a:round/>
            <a:headEnd type="none" w="sm" len="sm"/>
            <a:tailEnd type="none" w="sm" len="sm"/>
          </a:ln>
        </p:spPr>
      </p:cxnSp>
      <p:sp>
        <p:nvSpPr>
          <p:cNvPr id="73" name="Google Shape;73;p11"/>
          <p:cNvSpPr txBox="1"/>
          <p:nvPr/>
        </p:nvSpPr>
        <p:spPr>
          <a:xfrm>
            <a:off x="457200" y="4737513"/>
            <a:ext cx="2576836" cy="276999"/>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900" b="0" i="0" u="none" strike="noStrike" cap="none">
                <a:solidFill>
                  <a:schemeClr val="accent6"/>
                </a:solidFill>
                <a:latin typeface="Arial"/>
                <a:ea typeface="Arial"/>
                <a:cs typeface="Arial"/>
                <a:sym typeface="Arial"/>
              </a:rPr>
              <a:pPr marL="0" marR="0" lvl="0" indent="0" algn="l" rtl="0">
                <a:lnSpc>
                  <a:spcPct val="100000"/>
                </a:lnSpc>
                <a:spcBef>
                  <a:spcPts val="0"/>
                </a:spcBef>
                <a:spcAft>
                  <a:spcPts val="0"/>
                </a:spcAft>
                <a:buClr>
                  <a:srgbClr val="000000"/>
                </a:buClr>
                <a:buSzPts val="1200"/>
                <a:buFont typeface="Arial"/>
                <a:buNone/>
              </a:pPr>
              <a:t>‹#›</a:t>
            </a:fld>
            <a:endParaRPr sz="900" b="0" i="0"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accent6"/>
              </a:buClr>
              <a:buSzPts val="600"/>
              <a:buFont typeface="Arial"/>
              <a:buNone/>
            </a:pPr>
            <a:r>
              <a:rPr lang="en-US" sz="450" b="0" i="0" u="none" strike="noStrike" cap="none">
                <a:solidFill>
                  <a:schemeClr val="accent6"/>
                </a:solidFill>
                <a:latin typeface="Arial"/>
                <a:ea typeface="Arial"/>
                <a:cs typeface="Arial"/>
                <a:sym typeface="Arial"/>
              </a:rPr>
              <a:t>Copyright © 2020 Charter School Capital, Inc. All Rights Reserved. </a:t>
            </a:r>
            <a:endParaRPr sz="45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1883575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107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EA40E-2802-CC4A-9791-59C46E588B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6" name="Rectangle 5">
            <a:extLst>
              <a:ext uri="{FF2B5EF4-FFF2-40B4-BE49-F238E27FC236}">
                <a16:creationId xmlns:a16="http://schemas.microsoft.com/office/drawing/2014/main" id="{25498DA6-0BAB-8040-8938-A2974941D9CF}"/>
              </a:ext>
            </a:extLst>
          </p:cNvPr>
          <p:cNvSpPr/>
          <p:nvPr userDrawn="1"/>
        </p:nvSpPr>
        <p:spPr>
          <a:xfrm>
            <a:off x="0" y="0"/>
            <a:ext cx="9144000" cy="51435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solidFill>
            </a:endParaRPr>
          </a:p>
        </p:txBody>
      </p:sp>
      <p:cxnSp>
        <p:nvCxnSpPr>
          <p:cNvPr id="9" name="Straight Connector 8">
            <a:extLst>
              <a:ext uri="{FF2B5EF4-FFF2-40B4-BE49-F238E27FC236}">
                <a16:creationId xmlns:a16="http://schemas.microsoft.com/office/drawing/2014/main" id="{FF4F5935-67EB-DA48-8450-ACFCDE1C0F5A}"/>
              </a:ext>
            </a:extLst>
          </p:cNvPr>
          <p:cNvCxnSpPr>
            <a:cxnSpLocks/>
          </p:cNvCxnSpPr>
          <p:nvPr userDrawn="1"/>
        </p:nvCxnSpPr>
        <p:spPr>
          <a:xfrm>
            <a:off x="483430" y="4382819"/>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9C4F917-0B6B-D24F-91B1-396A4BFD707C}"/>
              </a:ext>
            </a:extLst>
          </p:cNvPr>
          <p:cNvPicPr>
            <a:picLocks noChangeAspect="1"/>
          </p:cNvPicPr>
          <p:nvPr userDrawn="1"/>
        </p:nvPicPr>
        <p:blipFill>
          <a:blip r:embed="rId3"/>
          <a:stretch>
            <a:fillRect/>
          </a:stretch>
        </p:blipFill>
        <p:spPr>
          <a:xfrm>
            <a:off x="6942465" y="409007"/>
            <a:ext cx="1655539" cy="786981"/>
          </a:xfrm>
          <a:prstGeom prst="rect">
            <a:avLst/>
          </a:prstGeom>
        </p:spPr>
      </p:pic>
      <p:sp>
        <p:nvSpPr>
          <p:cNvPr id="2" name="Title 1">
            <a:extLst>
              <a:ext uri="{FF2B5EF4-FFF2-40B4-BE49-F238E27FC236}">
                <a16:creationId xmlns:a16="http://schemas.microsoft.com/office/drawing/2014/main" id="{E2F58E6B-6ECF-8348-9317-E344C9995628}"/>
              </a:ext>
            </a:extLst>
          </p:cNvPr>
          <p:cNvSpPr>
            <a:spLocks noGrp="1"/>
          </p:cNvSpPr>
          <p:nvPr>
            <p:ph type="ctrTitle"/>
          </p:nvPr>
        </p:nvSpPr>
        <p:spPr>
          <a:xfrm>
            <a:off x="379591" y="2155612"/>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3" name="Subtitle 2">
            <a:extLst>
              <a:ext uri="{FF2B5EF4-FFF2-40B4-BE49-F238E27FC236}">
                <a16:creationId xmlns:a16="http://schemas.microsoft.com/office/drawing/2014/main" id="{3053D9BA-0B8A-5747-9EBE-3F3C79D9CC63}"/>
              </a:ext>
            </a:extLst>
          </p:cNvPr>
          <p:cNvSpPr>
            <a:spLocks noGrp="1"/>
          </p:cNvSpPr>
          <p:nvPr>
            <p:ph type="subTitle" idx="1"/>
          </p:nvPr>
        </p:nvSpPr>
        <p:spPr>
          <a:xfrm>
            <a:off x="419934" y="4514237"/>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4" name="Text Placeholder 12">
            <a:extLst>
              <a:ext uri="{FF2B5EF4-FFF2-40B4-BE49-F238E27FC236}">
                <a16:creationId xmlns:a16="http://schemas.microsoft.com/office/drawing/2014/main" id="{A0E913F2-5181-4D4C-A4B3-C0D7CA28CC7C}"/>
              </a:ext>
            </a:extLst>
          </p:cNvPr>
          <p:cNvSpPr>
            <a:spLocks noGrp="1"/>
          </p:cNvSpPr>
          <p:nvPr>
            <p:ph type="body" sz="quarter" idx="10" hasCustomPrompt="1"/>
          </p:nvPr>
        </p:nvSpPr>
        <p:spPr>
          <a:xfrm>
            <a:off x="6844552" y="4638625"/>
            <a:ext cx="1872434" cy="196208"/>
          </a:xfrm>
        </p:spPr>
        <p:txBody>
          <a:bodyPr>
            <a:noAutofit/>
          </a:bodyPr>
          <a:lstStyle>
            <a:lvl1pPr marL="0" indent="0" algn="r">
              <a:buFontTx/>
              <a:buNone/>
              <a:defRPr sz="900">
                <a:solidFill>
                  <a:schemeClr val="bg1"/>
                </a:solidFill>
              </a:defRPr>
            </a:lvl1pPr>
            <a:lvl2pPr marL="342900" indent="0">
              <a:buFontTx/>
              <a:buNone/>
              <a:defRPr sz="900">
                <a:solidFill>
                  <a:schemeClr val="bg1"/>
                </a:solidFill>
              </a:defRPr>
            </a:lvl2pPr>
            <a:lvl3pPr marL="685800" indent="0">
              <a:buFontTx/>
              <a:buNone/>
              <a:defRPr sz="900">
                <a:solidFill>
                  <a:schemeClr val="bg1"/>
                </a:solidFill>
              </a:defRPr>
            </a:lvl3pPr>
            <a:lvl4pPr marL="1028700" indent="0">
              <a:buFontTx/>
              <a:buNone/>
              <a:defRPr sz="900">
                <a:solidFill>
                  <a:schemeClr val="bg1"/>
                </a:solidFill>
              </a:defRPr>
            </a:lvl4pPr>
            <a:lvl5pPr marL="1371600" indent="0">
              <a:buFontTx/>
              <a:buNone/>
              <a:defRPr sz="900">
                <a:solidFill>
                  <a:schemeClr val="bg1"/>
                </a:solidFill>
              </a:defRPr>
            </a:lvl5pPr>
          </a:lstStyle>
          <a:p>
            <a:pPr lvl="0"/>
            <a:r>
              <a:rPr lang="en-US" dirty="0"/>
              <a:t>Prepared for [name of client here]</a:t>
            </a:r>
          </a:p>
        </p:txBody>
      </p:sp>
    </p:spTree>
    <p:extLst>
      <p:ext uri="{BB962C8B-B14F-4D97-AF65-F5344CB8AC3E}">
        <p14:creationId xmlns:p14="http://schemas.microsoft.com/office/powerpoint/2010/main" val="12577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Over Photo (Nav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6E7638-06A6-8641-9A77-7D2EEF1C14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4000" cy="5150357"/>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1" y="-5693"/>
            <a:ext cx="9143999" cy="516299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78CE68BA-E620-1246-AB3D-3D51B97E619B}"/>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695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Over Photo (Pur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8D59FC-03AC-B14B-80FA-6BD51F7AD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1" y="-12634"/>
            <a:ext cx="9144001" cy="5162991"/>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481E448B-650E-F942-95AC-A01334AED182}"/>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16" name="Text Placeholder 16">
            <a:extLst>
              <a:ext uri="{FF2B5EF4-FFF2-40B4-BE49-F238E27FC236}">
                <a16:creationId xmlns:a16="http://schemas.microsoft.com/office/drawing/2014/main" id="{BF471CDC-03CE-CA41-9B26-95ECDDC7A061}"/>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8701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5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7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Over Photo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65B871-9F6A-B148-B684-CE745189DC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13" name="Picture 12">
            <a:extLst>
              <a:ext uri="{FF2B5EF4-FFF2-40B4-BE49-F238E27FC236}">
                <a16:creationId xmlns:a16="http://schemas.microsoft.com/office/drawing/2014/main" id="{72FF1BB5-2361-824A-8BCB-E70DD15F6A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1" y="-9746"/>
            <a:ext cx="9144001" cy="516299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F1D2F5DA-BE36-2844-A083-51D6044B267C}"/>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D836A251-74FC-F845-A261-8AFC35C4D5F6}"/>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036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4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Over Photo (Te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705452-FC42-4644-A7B8-3526B2CD4E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633"/>
            <a:ext cx="9144000" cy="516299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1" y="-11190"/>
            <a:ext cx="9143999" cy="516588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5B4B7A0-F598-914F-9962-35912B3AAC91}"/>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14" name="Text Placeholder 16">
            <a:extLst>
              <a:ext uri="{FF2B5EF4-FFF2-40B4-BE49-F238E27FC236}">
                <a16:creationId xmlns:a16="http://schemas.microsoft.com/office/drawing/2014/main" id="{EE70D094-A4E7-D04D-848F-39C6EC13F753}"/>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048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4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Over Photo (Lim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C19BDD-2FA7-264A-8DFD-FD2E7B9643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294" y="-12634"/>
            <a:ext cx="9137706" cy="5156135"/>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1" y="-12634"/>
            <a:ext cx="9143999" cy="5162991"/>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0644B9A-326B-574D-A557-119355D6F061}"/>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14" name="Text Placeholder 16">
            <a:extLst>
              <a:ext uri="{FF2B5EF4-FFF2-40B4-BE49-F238E27FC236}">
                <a16:creationId xmlns:a16="http://schemas.microsoft.com/office/drawing/2014/main" id="{F8E8E740-3630-4848-B79E-AB2E86AFF58A}"/>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2760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4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Over Photo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6CEE8E-2AF8-A342-9BD5-4A2588820B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9144003" cy="5143500"/>
          </a:xfrm>
          <a:prstGeom prst="rect">
            <a:avLst/>
          </a:prstGeom>
        </p:spPr>
      </p:pic>
      <p:sp>
        <p:nvSpPr>
          <p:cNvPr id="9" name="Rectangle 8">
            <a:extLst>
              <a:ext uri="{FF2B5EF4-FFF2-40B4-BE49-F238E27FC236}">
                <a16:creationId xmlns:a16="http://schemas.microsoft.com/office/drawing/2014/main" id="{12D13765-C9C8-BB4F-BBA2-A9B1C273DF6A}"/>
              </a:ext>
            </a:extLst>
          </p:cNvPr>
          <p:cNvSpPr/>
          <p:nvPr userDrawn="1"/>
        </p:nvSpPr>
        <p:spPr>
          <a:xfrm>
            <a:off x="-3" y="0"/>
            <a:ext cx="9144003" cy="516299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2" name="Straight Connector 11">
            <a:extLst>
              <a:ext uri="{FF2B5EF4-FFF2-40B4-BE49-F238E27FC236}">
                <a16:creationId xmlns:a16="http://schemas.microsoft.com/office/drawing/2014/main" id="{E5AE4760-648A-2645-9313-99CD8ECB7B60}"/>
              </a:ext>
            </a:extLst>
          </p:cNvPr>
          <p:cNvCxnSpPr>
            <a:cxnSpLocks/>
          </p:cNvCxnSpPr>
          <p:nvPr userDrawn="1"/>
        </p:nvCxnSpPr>
        <p:spPr>
          <a:xfrm>
            <a:off x="4567428" y="-12634"/>
            <a:ext cx="0" cy="524002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454544" cy="2391394"/>
          </a:xfrm>
        </p:spPr>
        <p:txBody>
          <a:bodyPr anchor="t" anchorCtr="0"/>
          <a:lstStyle>
            <a:lvl1pPr>
              <a:defRPr>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D0DBC74-C890-894C-B67F-14373E57F75F}"/>
              </a:ext>
            </a:extLst>
          </p:cNvPr>
          <p:cNvSpPr>
            <a:spLocks noGrp="1"/>
          </p:cNvSpPr>
          <p:nvPr>
            <p:ph idx="1"/>
          </p:nvPr>
        </p:nvSpPr>
        <p:spPr>
          <a:xfrm>
            <a:off x="5062819" y="409699"/>
            <a:ext cx="3566831" cy="1123266"/>
          </a:xfrm>
        </p:spPr>
        <p:txBody>
          <a:bodyPr anchor="b" anchorCtr="0"/>
          <a:lstStyle>
            <a:lvl1pPr marL="0" indent="0">
              <a:buFontTx/>
              <a:buNone/>
              <a:defRPr b="0" i="0">
                <a:solidFill>
                  <a:schemeClr val="bg1"/>
                </a:solidFill>
                <a:latin typeface="Kepler Std Light" panose="0204060306070A060204" pitchFamily="18" charset="77"/>
              </a:defRPr>
            </a:lvl1pPr>
            <a:lvl2pPr marL="342900" indent="0">
              <a:buFontTx/>
              <a:buNone/>
              <a:defRPr b="0" i="0">
                <a:solidFill>
                  <a:schemeClr val="bg1"/>
                </a:solidFill>
                <a:latin typeface="Kepler Std Light" panose="0204060306070A060204" pitchFamily="18" charset="77"/>
              </a:defRPr>
            </a:lvl2pPr>
            <a:lvl3pPr marL="685800" indent="0">
              <a:buFontTx/>
              <a:buNone/>
              <a:defRPr b="0" i="0">
                <a:solidFill>
                  <a:schemeClr val="bg1"/>
                </a:solidFill>
                <a:latin typeface="Kepler Std Light" panose="0204060306070A060204" pitchFamily="18" charset="77"/>
              </a:defRPr>
            </a:lvl3pPr>
            <a:lvl4pPr marL="1028700" indent="0">
              <a:buFontTx/>
              <a:buNone/>
              <a:defRPr b="0" i="0">
                <a:solidFill>
                  <a:schemeClr val="bg1"/>
                </a:solidFill>
                <a:latin typeface="Kepler Std Light" panose="0204060306070A060204" pitchFamily="18" charset="77"/>
              </a:defRPr>
            </a:lvl4pPr>
            <a:lvl5pPr marL="1371600" indent="0">
              <a:buFontTx/>
              <a:buNone/>
              <a:defRPr b="0" i="0">
                <a:solidFill>
                  <a:schemeClr val="bg1"/>
                </a:solidFill>
                <a:latin typeface="Kepler Std Light" panose="0204060306070A060204" pitchFamily="18" charset="77"/>
              </a:defRPr>
            </a:lvl5pPr>
          </a:lstStyle>
          <a:p>
            <a:pPr lvl="0"/>
            <a:r>
              <a:rPr lang="en-US" dirty="0"/>
              <a:t>Click to edit Master text styles</a:t>
            </a:r>
          </a:p>
        </p:txBody>
      </p:sp>
      <p:sp>
        <p:nvSpPr>
          <p:cNvPr id="14" name="Text Placeholder 16">
            <a:extLst>
              <a:ext uri="{FF2B5EF4-FFF2-40B4-BE49-F238E27FC236}">
                <a16:creationId xmlns:a16="http://schemas.microsoft.com/office/drawing/2014/main" id="{31629045-6969-6A46-915C-68612532DDDA}"/>
              </a:ext>
            </a:extLst>
          </p:cNvPr>
          <p:cNvSpPr>
            <a:spLocks noGrp="1"/>
          </p:cNvSpPr>
          <p:nvPr>
            <p:ph type="body" sz="quarter" idx="10"/>
          </p:nvPr>
        </p:nvSpPr>
        <p:spPr>
          <a:xfrm>
            <a:off x="5062537" y="1701054"/>
            <a:ext cx="3567113" cy="2931669"/>
          </a:xfrm>
        </p:spPr>
        <p:txBody>
          <a:bodyPr>
            <a:normAutofit/>
          </a:bodyPr>
          <a:lstStyle>
            <a:lvl1pPr marL="0" indent="0">
              <a:buFontTx/>
              <a:buNone/>
              <a:defRPr sz="1200">
                <a:solidFill>
                  <a:schemeClr val="bg1"/>
                </a:solidFill>
              </a:defRPr>
            </a:lvl1pPr>
            <a:lvl2pPr marL="342900" indent="0">
              <a:buFontTx/>
              <a:buNone/>
              <a:defRPr sz="1200">
                <a:solidFill>
                  <a:schemeClr val="bg1"/>
                </a:solidFill>
              </a:defRPr>
            </a:lvl2pPr>
            <a:lvl3pPr marL="685800" indent="0">
              <a:buFontTx/>
              <a:buNone/>
              <a:defRPr sz="1200">
                <a:solidFill>
                  <a:schemeClr val="bg1"/>
                </a:solidFill>
              </a:defRPr>
            </a:lvl3pPr>
            <a:lvl4pPr marL="1028700" indent="0">
              <a:buFontTx/>
              <a:buNone/>
              <a:defRPr sz="1200">
                <a:solidFill>
                  <a:schemeClr val="bg1"/>
                </a:solidFill>
              </a:defRPr>
            </a:lvl4pPr>
            <a:lvl5pPr marL="1371600" indent="0">
              <a:buFontTx/>
              <a:buNone/>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299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4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Divid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5025934" y="409699"/>
            <a:ext cx="3603716" cy="4223024"/>
          </a:xfrm>
        </p:spPr>
        <p:txBody>
          <a:bodyPr anchor="ctr" anchorCtr="0"/>
          <a:lstStyle>
            <a:lvl1pPr marL="0" indent="0">
              <a:buFontTx/>
              <a:buNone/>
              <a:defRPr b="0" i="0">
                <a:solidFill>
                  <a:schemeClr val="tx2">
                    <a:lumMod val="50000"/>
                  </a:schemeClr>
                </a:solidFill>
                <a:latin typeface="Real Head Pro Light" panose="020B0504020204020204" pitchFamily="34" charset="77"/>
              </a:defRPr>
            </a:lvl1pPr>
            <a:lvl2pPr marL="342900" indent="0">
              <a:buFontTx/>
              <a:buNone/>
              <a:defRPr b="0" i="0">
                <a:solidFill>
                  <a:schemeClr val="tx2">
                    <a:lumMod val="50000"/>
                  </a:schemeClr>
                </a:solidFill>
                <a:latin typeface="Real Head Pro Light" panose="020B0504020204020204" pitchFamily="34" charset="77"/>
              </a:defRPr>
            </a:lvl2pPr>
            <a:lvl3pPr marL="685800" indent="0">
              <a:buFontTx/>
              <a:buNone/>
              <a:defRPr b="0" i="0">
                <a:solidFill>
                  <a:schemeClr val="tx2">
                    <a:lumMod val="50000"/>
                  </a:schemeClr>
                </a:solidFill>
                <a:latin typeface="Real Head Pro Light" panose="020B0504020204020204" pitchFamily="34" charset="77"/>
              </a:defRPr>
            </a:lvl3pPr>
            <a:lvl4pPr marL="1028700" indent="0">
              <a:buFontTx/>
              <a:buNone/>
              <a:defRPr b="0" i="0">
                <a:solidFill>
                  <a:schemeClr val="tx2">
                    <a:lumMod val="50000"/>
                  </a:schemeClr>
                </a:solidFill>
                <a:latin typeface="Real Head Pro Light" panose="020B0504020204020204" pitchFamily="34" charset="77"/>
              </a:defRPr>
            </a:lvl4pPr>
            <a:lvl5pPr marL="1371600" indent="0">
              <a:buFontTx/>
              <a:buNone/>
              <a:defRPr b="0" i="0">
                <a:solidFill>
                  <a:schemeClr val="tx2">
                    <a:lumMod val="50000"/>
                  </a:schemeClr>
                </a:solidFill>
                <a:latin typeface="Real Head Pro Light" panose="020B0504020204020204" pitchFamily="34" charset="77"/>
              </a:defRPr>
            </a:lvl5pPr>
          </a:lstStyle>
          <a:p>
            <a:pPr lvl="0"/>
            <a:r>
              <a:rPr lang="en-US" dirty="0"/>
              <a:t>Click to edit Master text</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dirty="0"/>
              <a:t>Click to edit Master title style</a:t>
            </a:r>
          </a:p>
        </p:txBody>
      </p:sp>
      <p:cxnSp>
        <p:nvCxnSpPr>
          <p:cNvPr id="8" name="Straight Connector 7">
            <a:extLst>
              <a:ext uri="{FF2B5EF4-FFF2-40B4-BE49-F238E27FC236}">
                <a16:creationId xmlns:a16="http://schemas.microsoft.com/office/drawing/2014/main" id="{459A0BAF-4681-6440-B9A7-B50910F00E27}"/>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84F9A42-19DC-2846-8B19-5DD681F8D2F4}"/>
              </a:ext>
            </a:extLst>
          </p:cNvPr>
          <p:cNvSpPr>
            <a:spLocks noGrp="1"/>
          </p:cNvSpPr>
          <p:nvPr>
            <p:ph type="body" sz="quarter" idx="10"/>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5082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People -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724960" y="1361716"/>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724960" y="1671516"/>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7" y="985837"/>
            <a:ext cx="1433513" cy="1433513"/>
          </a:xfrm>
          <a:prstGeom prst="ellipse">
            <a:avLst/>
          </a:prstGeom>
          <a:solidFill>
            <a:schemeClr val="bg1"/>
          </a:solidFill>
        </p:spPr>
        <p:txBody>
          <a:bodyPr anchor="ctr">
            <a:normAutofit/>
          </a:bodyPr>
          <a:lstStyle>
            <a:lvl1pPr marL="0" indent="0" algn="ctr">
              <a:buFontTx/>
              <a:buNone/>
              <a:defRPr sz="1050"/>
            </a:lvl1pPr>
          </a:lstStyle>
          <a:p>
            <a:r>
              <a:rPr lang="en-US"/>
              <a:t>Click icon to add picture</a:t>
            </a:r>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732383" y="3127984"/>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732383" y="3437785"/>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0" y="2752106"/>
            <a:ext cx="1433513" cy="1433513"/>
          </a:xfrm>
          <a:prstGeom prst="ellipse">
            <a:avLst/>
          </a:prstGeom>
          <a:solidFill>
            <a:schemeClr val="bg1"/>
          </a:solidFill>
        </p:spPr>
        <p:txBody>
          <a:bodyPr anchor="ctr">
            <a:normAutofit/>
          </a:bodyPr>
          <a:lstStyle>
            <a:lvl1pPr marL="0" indent="0" algn="ctr">
              <a:buFontTx/>
              <a:buNone/>
              <a:defRPr sz="1050"/>
            </a:lvl1pPr>
          </a:lstStyle>
          <a:p>
            <a:r>
              <a:rPr lang="en-US"/>
              <a:t>Click icon to add picture</a:t>
            </a:r>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815525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eople -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4567428" y="-6825"/>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dirty="0"/>
              <a:t>Click to edit Master title style</a:t>
            </a:r>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724960" y="1361716"/>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724960" y="1671516"/>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7" y="985837"/>
            <a:ext cx="1433513" cy="1433513"/>
          </a:xfrm>
          <a:prstGeom prst="ellipse">
            <a:avLst/>
          </a:prstGeom>
          <a:solidFill>
            <a:schemeClr val="bg1"/>
          </a:solidFill>
        </p:spPr>
        <p:txBody>
          <a:bodyPr anchor="ctr">
            <a:normAutofit/>
          </a:bodyPr>
          <a:lstStyle>
            <a:lvl1pPr marL="0" indent="0" algn="ctr">
              <a:buFontTx/>
              <a:buNone/>
              <a:defRPr sz="1050"/>
            </a:lvl1pPr>
          </a:lstStyle>
          <a:p>
            <a:endParaRPr lang="en-US"/>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732383" y="3127984"/>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732383" y="3437785"/>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0" y="2752106"/>
            <a:ext cx="1433513" cy="1433513"/>
          </a:xfrm>
          <a:prstGeom prst="ellipse">
            <a:avLst/>
          </a:prstGeom>
          <a:solidFill>
            <a:schemeClr val="bg1"/>
          </a:solidFill>
        </p:spPr>
        <p:txBody>
          <a:bodyPr anchor="ctr">
            <a:normAutofit/>
          </a:bodyPr>
          <a:lstStyle>
            <a:lvl1pPr marL="0" indent="0" algn="ctr">
              <a:buFontTx/>
              <a:buNone/>
              <a:defRPr sz="1050"/>
            </a:lvl1pPr>
          </a:lstStyle>
          <a:p>
            <a:endParaRPr lang="en-US"/>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36666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eople -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4567428" y="0"/>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dirty="0"/>
              <a:t>Click to edit Master title style</a:t>
            </a:r>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119842" y="69723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119842" y="1007037"/>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8" y="347995"/>
            <a:ext cx="945134" cy="945134"/>
          </a:xfrm>
          <a:prstGeom prst="ellipse">
            <a:avLst/>
          </a:prstGeom>
          <a:solidFill>
            <a:schemeClr val="bg1"/>
          </a:solidFill>
        </p:spPr>
        <p:txBody>
          <a:bodyPr anchor="ctr">
            <a:normAutofit/>
          </a:bodyPr>
          <a:lstStyle>
            <a:lvl1pPr marL="0" indent="0" algn="ctr">
              <a:buFontTx/>
              <a:buNone/>
              <a:defRPr sz="900"/>
            </a:lvl1pPr>
          </a:lstStyle>
          <a:p>
            <a:endParaRPr lang="en-US" dirty="0"/>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127266" y="185161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127266" y="2161418"/>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1" y="1503025"/>
            <a:ext cx="945134" cy="945134"/>
          </a:xfrm>
          <a:prstGeom prst="ellipse">
            <a:avLst/>
          </a:prstGeom>
          <a:solidFill>
            <a:schemeClr val="bg1"/>
          </a:solidFill>
        </p:spPr>
        <p:txBody>
          <a:bodyPr anchor="ctr">
            <a:normAutofit/>
          </a:bodyPr>
          <a:lstStyle>
            <a:lvl1pPr marL="0" indent="0" algn="ctr">
              <a:buFontTx/>
              <a:buNone/>
              <a:defRPr sz="900"/>
            </a:lvl1pPr>
          </a:lstStyle>
          <a:p>
            <a:endParaRPr lang="en-US"/>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dirty="0"/>
              <a:t>Click to edit Master text styles</a:t>
            </a:r>
          </a:p>
        </p:txBody>
      </p:sp>
      <p:sp>
        <p:nvSpPr>
          <p:cNvPr id="14" name="Text Placeholder 17">
            <a:extLst>
              <a:ext uri="{FF2B5EF4-FFF2-40B4-BE49-F238E27FC236}">
                <a16:creationId xmlns:a16="http://schemas.microsoft.com/office/drawing/2014/main" id="{B9BE13F5-7C37-224A-9458-86F6F55F5C32}"/>
              </a:ext>
            </a:extLst>
          </p:cNvPr>
          <p:cNvSpPr>
            <a:spLocks noGrp="1"/>
          </p:cNvSpPr>
          <p:nvPr>
            <p:ph type="body" sz="quarter" idx="17"/>
          </p:nvPr>
        </p:nvSpPr>
        <p:spPr>
          <a:xfrm>
            <a:off x="6119842" y="2999270"/>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15" name="Text Placeholder 17">
            <a:extLst>
              <a:ext uri="{FF2B5EF4-FFF2-40B4-BE49-F238E27FC236}">
                <a16:creationId xmlns:a16="http://schemas.microsoft.com/office/drawing/2014/main" id="{4B833C1B-ABAA-4142-8F73-F6A6FC1BC9A5}"/>
              </a:ext>
            </a:extLst>
          </p:cNvPr>
          <p:cNvSpPr>
            <a:spLocks noGrp="1"/>
          </p:cNvSpPr>
          <p:nvPr>
            <p:ph type="body" sz="quarter" idx="18"/>
          </p:nvPr>
        </p:nvSpPr>
        <p:spPr>
          <a:xfrm>
            <a:off x="6119842" y="33090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16" name="Picture Placeholder 20">
            <a:extLst>
              <a:ext uri="{FF2B5EF4-FFF2-40B4-BE49-F238E27FC236}">
                <a16:creationId xmlns:a16="http://schemas.microsoft.com/office/drawing/2014/main" id="{E350D086-5877-D947-9F83-56BDAE753EC8}"/>
              </a:ext>
            </a:extLst>
          </p:cNvPr>
          <p:cNvSpPr>
            <a:spLocks noGrp="1"/>
          </p:cNvSpPr>
          <p:nvPr>
            <p:ph type="pic" sz="quarter" idx="19"/>
          </p:nvPr>
        </p:nvSpPr>
        <p:spPr>
          <a:xfrm>
            <a:off x="5038108" y="2651167"/>
            <a:ext cx="945134" cy="945134"/>
          </a:xfrm>
          <a:prstGeom prst="ellipse">
            <a:avLst/>
          </a:prstGeom>
          <a:solidFill>
            <a:schemeClr val="bg1"/>
          </a:solidFill>
        </p:spPr>
        <p:txBody>
          <a:bodyPr anchor="ctr">
            <a:normAutofit/>
          </a:bodyPr>
          <a:lstStyle>
            <a:lvl1pPr marL="0" indent="0" algn="ctr">
              <a:buFontTx/>
              <a:buNone/>
              <a:defRPr sz="900"/>
            </a:lvl1pPr>
          </a:lstStyle>
          <a:p>
            <a:endParaRPr lang="en-US"/>
          </a:p>
        </p:txBody>
      </p:sp>
      <p:sp>
        <p:nvSpPr>
          <p:cNvPr id="17" name="Text Placeholder 17">
            <a:extLst>
              <a:ext uri="{FF2B5EF4-FFF2-40B4-BE49-F238E27FC236}">
                <a16:creationId xmlns:a16="http://schemas.microsoft.com/office/drawing/2014/main" id="{D2CEF470-A638-DB4D-BEFA-B506D8542B14}"/>
              </a:ext>
            </a:extLst>
          </p:cNvPr>
          <p:cNvSpPr>
            <a:spLocks noGrp="1"/>
          </p:cNvSpPr>
          <p:nvPr>
            <p:ph type="body" sz="quarter" idx="20"/>
          </p:nvPr>
        </p:nvSpPr>
        <p:spPr>
          <a:xfrm>
            <a:off x="6127266" y="4160371"/>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0" name="Text Placeholder 17">
            <a:extLst>
              <a:ext uri="{FF2B5EF4-FFF2-40B4-BE49-F238E27FC236}">
                <a16:creationId xmlns:a16="http://schemas.microsoft.com/office/drawing/2014/main" id="{FD0ABB9C-E81B-6847-BA02-AFD15A0FAF3F}"/>
              </a:ext>
            </a:extLst>
          </p:cNvPr>
          <p:cNvSpPr>
            <a:spLocks noGrp="1"/>
          </p:cNvSpPr>
          <p:nvPr>
            <p:ph type="body" sz="quarter" idx="21"/>
          </p:nvPr>
        </p:nvSpPr>
        <p:spPr>
          <a:xfrm>
            <a:off x="6127266" y="44701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dirty="0"/>
              <a:t>Click to edit Master text styles</a:t>
            </a:r>
          </a:p>
        </p:txBody>
      </p:sp>
      <p:sp>
        <p:nvSpPr>
          <p:cNvPr id="21" name="Picture Placeholder 20">
            <a:extLst>
              <a:ext uri="{FF2B5EF4-FFF2-40B4-BE49-F238E27FC236}">
                <a16:creationId xmlns:a16="http://schemas.microsoft.com/office/drawing/2014/main" id="{8DEE5912-F322-604F-A9B6-A3E1D2EEAE62}"/>
              </a:ext>
            </a:extLst>
          </p:cNvPr>
          <p:cNvSpPr>
            <a:spLocks noGrp="1"/>
          </p:cNvSpPr>
          <p:nvPr>
            <p:ph type="pic" sz="quarter" idx="22"/>
          </p:nvPr>
        </p:nvSpPr>
        <p:spPr>
          <a:xfrm>
            <a:off x="5045531" y="3793165"/>
            <a:ext cx="945134" cy="945134"/>
          </a:xfrm>
          <a:prstGeom prst="ellipse">
            <a:avLst/>
          </a:prstGeom>
          <a:solidFill>
            <a:schemeClr val="bg1"/>
          </a:solidFill>
        </p:spPr>
        <p:txBody>
          <a:bodyPr anchor="ctr">
            <a:normAutofit/>
          </a:bodyPr>
          <a:lstStyle>
            <a:lvl1pPr marL="0" indent="0" algn="ctr">
              <a:buFontTx/>
              <a:buNone/>
              <a:defRPr sz="900"/>
            </a:lvl1pPr>
          </a:lstStyle>
          <a:p>
            <a:endParaRPr lang="en-US" dirty="0"/>
          </a:p>
        </p:txBody>
      </p:sp>
    </p:spTree>
    <p:extLst>
      <p:ext uri="{BB962C8B-B14F-4D97-AF65-F5344CB8AC3E}">
        <p14:creationId xmlns:p14="http://schemas.microsoft.com/office/powerpoint/2010/main" val="17910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 Sidebar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0" y="0"/>
            <a:ext cx="2669241" cy="5150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15253"/>
            <a:ext cx="5481031" cy="3617469"/>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8"/>
            <a:ext cx="2142315" cy="1382864"/>
          </a:xfrm>
        </p:spPr>
        <p:txBody>
          <a:bodyPr anchor="t" anchorCtr="0">
            <a:normAutofit/>
          </a:bodyPr>
          <a:lstStyle>
            <a:lvl1pPr>
              <a:defRPr sz="3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7A612501-F6C7-FB41-B5D8-36A66BAFE6AA}"/>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dirty="0"/>
              <a:t>Click to edit Master text styles</a:t>
            </a:r>
          </a:p>
        </p:txBody>
      </p:sp>
      <p:sp>
        <p:nvSpPr>
          <p:cNvPr id="9" name="Text Placeholder 9">
            <a:extLst>
              <a:ext uri="{FF2B5EF4-FFF2-40B4-BE49-F238E27FC236}">
                <a16:creationId xmlns:a16="http://schemas.microsoft.com/office/drawing/2014/main" id="{29524141-3642-264C-9607-2DED729FDE85}"/>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37652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 Sidebar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0" y="0"/>
            <a:ext cx="2669241" cy="51503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B1DC77D-E20E-924A-A999-0CF353B563DD}"/>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dirty="0"/>
              <a:t>Click to edit Master text styles</a:t>
            </a:r>
          </a:p>
        </p:txBody>
      </p:sp>
      <p:sp>
        <p:nvSpPr>
          <p:cNvPr id="15" name="Text Placeholder 9">
            <a:extLst>
              <a:ext uri="{FF2B5EF4-FFF2-40B4-BE49-F238E27FC236}">
                <a16:creationId xmlns:a16="http://schemas.microsoft.com/office/drawing/2014/main" id="{7561FFE6-F562-554D-8D98-442C5F76BD67}"/>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66483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 Sidebar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0" y="0"/>
            <a:ext cx="2669241" cy="51503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5502FD6-474A-B24E-9852-5D56F6812817}"/>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dirty="0"/>
              <a:t>Click to edit Master text styles</a:t>
            </a:r>
          </a:p>
        </p:txBody>
      </p:sp>
      <p:sp>
        <p:nvSpPr>
          <p:cNvPr id="9" name="Text Placeholder 9">
            <a:extLst>
              <a:ext uri="{FF2B5EF4-FFF2-40B4-BE49-F238E27FC236}">
                <a16:creationId xmlns:a16="http://schemas.microsoft.com/office/drawing/2014/main" id="{C7BCF171-C21C-4348-9DE6-6F1D1E5563DF}"/>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40730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 Sidebar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userDrawn="1"/>
        </p:nvSpPr>
        <p:spPr>
          <a:xfrm>
            <a:off x="0" y="0"/>
            <a:ext cx="2669241" cy="51503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userDrawn="1"/>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6726EEF-E349-F240-BF37-9FB9B7F31645}"/>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dirty="0"/>
              <a:t>Click to edit Master text styles</a:t>
            </a:r>
          </a:p>
        </p:txBody>
      </p:sp>
      <p:sp>
        <p:nvSpPr>
          <p:cNvPr id="9" name="Text Placeholder 9">
            <a:extLst>
              <a:ext uri="{FF2B5EF4-FFF2-40B4-BE49-F238E27FC236}">
                <a16:creationId xmlns:a16="http://schemas.microsoft.com/office/drawing/2014/main" id="{3AEB703B-5976-5548-9584-545FED4A067D}"/>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368221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040F481-A383-B345-832F-3ABB5CD30C71}"/>
              </a:ext>
            </a:extLst>
          </p:cNvPr>
          <p:cNvCxnSpPr>
            <a:cxnSpLocks/>
          </p:cNvCxnSpPr>
          <p:nvPr userDrawn="1"/>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028770B-3836-0C44-A28F-CA448068D6DD}"/>
              </a:ext>
            </a:extLst>
          </p:cNvPr>
          <p:cNvSpPr txBox="1">
            <a:spLocks/>
          </p:cNvSpPr>
          <p:nvPr userDrawn="1"/>
        </p:nvSpPr>
        <p:spPr>
          <a:xfrm>
            <a:off x="379591" y="1633810"/>
            <a:ext cx="7594514" cy="2114577"/>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b="0" i="0" kern="1200">
                <a:solidFill>
                  <a:schemeClr val="bg1"/>
                </a:solidFill>
                <a:latin typeface="Kepler Std Light" panose="0204030306070A060204" pitchFamily="18" charset="77"/>
                <a:ea typeface="+mj-ea"/>
                <a:cs typeface="+mj-cs"/>
              </a:defRPr>
            </a:lvl1pPr>
          </a:lstStyle>
          <a:p>
            <a:r>
              <a:rPr lang="en-US" sz="4500" dirty="0">
                <a:solidFill>
                  <a:schemeClr val="tx1"/>
                </a:solidFill>
              </a:rPr>
              <a:t>Click to edit Master title style</a:t>
            </a:r>
          </a:p>
        </p:txBody>
      </p:sp>
      <p:sp>
        <p:nvSpPr>
          <p:cNvPr id="7" name="Subtitle 2">
            <a:extLst>
              <a:ext uri="{FF2B5EF4-FFF2-40B4-BE49-F238E27FC236}">
                <a16:creationId xmlns:a16="http://schemas.microsoft.com/office/drawing/2014/main" id="{9818D325-FB84-C34C-962C-AB98A77821E6}"/>
              </a:ext>
            </a:extLst>
          </p:cNvPr>
          <p:cNvSpPr>
            <a:spLocks noGrp="1"/>
          </p:cNvSpPr>
          <p:nvPr>
            <p:ph type="subTitle" idx="10"/>
          </p:nvPr>
        </p:nvSpPr>
        <p:spPr>
          <a:xfrm>
            <a:off x="419934" y="3992435"/>
            <a:ext cx="5880013" cy="423945"/>
          </a:xfrm>
        </p:spPr>
        <p:txBody>
          <a:bodyPr/>
          <a:lstStyle>
            <a:lvl1pPr marL="0" indent="0" algn="l">
              <a:buNone/>
              <a:defRPr sz="1800" b="0" i="0">
                <a:solidFill>
                  <a:schemeClr val="tx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4036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Navy)">
    <p:bg>
      <p:bgPr>
        <a:solidFill>
          <a:schemeClr val="tx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6D56BAB-9C85-CC40-BFDD-3EE38D6569B2}"/>
              </a:ext>
            </a:extLst>
          </p:cNvPr>
          <p:cNvCxnSpPr>
            <a:cxnSpLocks/>
          </p:cNvCxnSpPr>
          <p:nvPr userDrawn="1"/>
        </p:nvCxnSpPr>
        <p:spPr>
          <a:xfrm>
            <a:off x="483430" y="3861017"/>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AC1B358-F61B-1A4A-B6E2-020AF6339AD4}"/>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7" name="Subtitle 2">
            <a:extLst>
              <a:ext uri="{FF2B5EF4-FFF2-40B4-BE49-F238E27FC236}">
                <a16:creationId xmlns:a16="http://schemas.microsoft.com/office/drawing/2014/main" id="{25F6319E-C429-E24D-9715-4A3C36C6091B}"/>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1"/>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207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solidFill>
          <a:schemeClr val="accent6"/>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40553D1-0416-1242-94F1-B26C24751F57}"/>
              </a:ext>
            </a:extLst>
          </p:cNvPr>
          <p:cNvCxnSpPr>
            <a:cxnSpLocks/>
          </p:cNvCxnSpPr>
          <p:nvPr userDrawn="1"/>
        </p:nvCxnSpPr>
        <p:spPr>
          <a:xfrm>
            <a:off x="483430" y="3861017"/>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9E9A814-44A1-2241-A475-CC06909AA146}"/>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7" name="Subtitle 2">
            <a:extLst>
              <a:ext uri="{FF2B5EF4-FFF2-40B4-BE49-F238E27FC236}">
                <a16:creationId xmlns:a16="http://schemas.microsoft.com/office/drawing/2014/main" id="{6E6728EE-789F-054D-BA5E-BA08F492ECC6}"/>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1"/>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7948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5"/>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6B22404-BBEE-A84C-875B-FD5F79CF6B57}"/>
              </a:ext>
            </a:extLst>
          </p:cNvPr>
          <p:cNvCxnSpPr>
            <a:cxnSpLocks/>
          </p:cNvCxnSpPr>
          <p:nvPr userDrawn="1"/>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2654F4C-339F-3C47-9B74-5518DD203B0A}"/>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7" name="Subtitle 2">
            <a:extLst>
              <a:ext uri="{FF2B5EF4-FFF2-40B4-BE49-F238E27FC236}">
                <a16:creationId xmlns:a16="http://schemas.microsoft.com/office/drawing/2014/main" id="{012DCCB0-CA1A-704C-96D6-01FA6C1B185D}"/>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5731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People -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4567428" y="0"/>
            <a:ext cx="4576572" cy="5150324"/>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3712226" cy="99417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8CE31F17-490E-BB4F-AD1A-B11556AAE02F}"/>
              </a:ext>
            </a:extLst>
          </p:cNvPr>
          <p:cNvSpPr>
            <a:spLocks noGrp="1"/>
          </p:cNvSpPr>
          <p:nvPr>
            <p:ph type="body" sz="quarter" idx="10"/>
          </p:nvPr>
        </p:nvSpPr>
        <p:spPr>
          <a:xfrm>
            <a:off x="6119842" y="69723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9" name="Text Placeholder 17">
            <a:extLst>
              <a:ext uri="{FF2B5EF4-FFF2-40B4-BE49-F238E27FC236}">
                <a16:creationId xmlns:a16="http://schemas.microsoft.com/office/drawing/2014/main" id="{98C08E11-A8B1-E64A-A303-7F9F424B4824}"/>
              </a:ext>
            </a:extLst>
          </p:cNvPr>
          <p:cNvSpPr>
            <a:spLocks noGrp="1"/>
          </p:cNvSpPr>
          <p:nvPr>
            <p:ph type="body" sz="quarter" idx="11"/>
          </p:nvPr>
        </p:nvSpPr>
        <p:spPr>
          <a:xfrm>
            <a:off x="6119842" y="1007037"/>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2" name="Picture Placeholder 20">
            <a:extLst>
              <a:ext uri="{FF2B5EF4-FFF2-40B4-BE49-F238E27FC236}">
                <a16:creationId xmlns:a16="http://schemas.microsoft.com/office/drawing/2014/main" id="{5057891C-8845-B643-A3B9-DD475212C7E9}"/>
              </a:ext>
            </a:extLst>
          </p:cNvPr>
          <p:cNvSpPr>
            <a:spLocks noGrp="1"/>
          </p:cNvSpPr>
          <p:nvPr>
            <p:ph type="pic" sz="quarter" idx="12"/>
          </p:nvPr>
        </p:nvSpPr>
        <p:spPr>
          <a:xfrm>
            <a:off x="5038108" y="34799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endParaRPr lang="en-US" dirty="0"/>
          </a:p>
        </p:txBody>
      </p:sp>
      <p:sp>
        <p:nvSpPr>
          <p:cNvPr id="23" name="Text Placeholder 17">
            <a:extLst>
              <a:ext uri="{FF2B5EF4-FFF2-40B4-BE49-F238E27FC236}">
                <a16:creationId xmlns:a16="http://schemas.microsoft.com/office/drawing/2014/main" id="{017BCCFC-D189-4A49-BF7C-C8E141DB9FB6}"/>
              </a:ext>
            </a:extLst>
          </p:cNvPr>
          <p:cNvSpPr>
            <a:spLocks noGrp="1"/>
          </p:cNvSpPr>
          <p:nvPr>
            <p:ph type="body" sz="quarter" idx="13"/>
          </p:nvPr>
        </p:nvSpPr>
        <p:spPr>
          <a:xfrm>
            <a:off x="6127266" y="1851617"/>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4" name="Text Placeholder 17">
            <a:extLst>
              <a:ext uri="{FF2B5EF4-FFF2-40B4-BE49-F238E27FC236}">
                <a16:creationId xmlns:a16="http://schemas.microsoft.com/office/drawing/2014/main" id="{F98B48AE-948E-724E-8492-524855A47878}"/>
              </a:ext>
            </a:extLst>
          </p:cNvPr>
          <p:cNvSpPr>
            <a:spLocks noGrp="1"/>
          </p:cNvSpPr>
          <p:nvPr>
            <p:ph type="body" sz="quarter" idx="14"/>
          </p:nvPr>
        </p:nvSpPr>
        <p:spPr>
          <a:xfrm>
            <a:off x="6127266" y="2161418"/>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5" name="Picture Placeholder 20">
            <a:extLst>
              <a:ext uri="{FF2B5EF4-FFF2-40B4-BE49-F238E27FC236}">
                <a16:creationId xmlns:a16="http://schemas.microsoft.com/office/drawing/2014/main" id="{9E37B3C9-3003-BB45-978D-76E3237BA6EF}"/>
              </a:ext>
            </a:extLst>
          </p:cNvPr>
          <p:cNvSpPr>
            <a:spLocks noGrp="1"/>
          </p:cNvSpPr>
          <p:nvPr>
            <p:ph type="pic" sz="quarter" idx="15"/>
          </p:nvPr>
        </p:nvSpPr>
        <p:spPr>
          <a:xfrm>
            <a:off x="5045531" y="150302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p>
        </p:txBody>
      </p:sp>
      <p:cxnSp>
        <p:nvCxnSpPr>
          <p:cNvPr id="12" name="Straight Connector 11">
            <a:extLst>
              <a:ext uri="{FF2B5EF4-FFF2-40B4-BE49-F238E27FC236}">
                <a16:creationId xmlns:a16="http://schemas.microsoft.com/office/drawing/2014/main" id="{AAE5548C-11E1-3344-990D-D69140C988A7}"/>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E08E71AB-2997-0F47-A314-7A95A8BBA9FA}"/>
              </a:ext>
            </a:extLst>
          </p:cNvPr>
          <p:cNvSpPr>
            <a:spLocks noGrp="1"/>
          </p:cNvSpPr>
          <p:nvPr>
            <p:ph type="body" sz="quarter" idx="16"/>
          </p:nvPr>
        </p:nvSpPr>
        <p:spPr>
          <a:xfrm>
            <a:off x="411956" y="3746279"/>
            <a:ext cx="3711179" cy="1112632"/>
          </a:xfrm>
        </p:spPr>
        <p:txBody>
          <a:bodyPr>
            <a:noAutofit/>
          </a:bodyPr>
          <a:lstStyle>
            <a:lvl1pPr marL="0" indent="0">
              <a:buFontTx/>
              <a:buNone/>
              <a:defRPr sz="1350">
                <a:solidFill>
                  <a:schemeClr val="tx2"/>
                </a:solidFill>
              </a:defRPr>
            </a:lvl1pPr>
            <a:lvl2pPr marL="342900" indent="0">
              <a:buFontTx/>
              <a:buNone/>
              <a:defRPr sz="1350">
                <a:solidFill>
                  <a:schemeClr val="tx2"/>
                </a:solidFill>
              </a:defRPr>
            </a:lvl2pPr>
            <a:lvl3pPr marL="685800" indent="0">
              <a:buFontTx/>
              <a:buNone/>
              <a:defRPr sz="1350">
                <a:solidFill>
                  <a:schemeClr val="tx2"/>
                </a:solidFill>
              </a:defRPr>
            </a:lvl3pPr>
            <a:lvl4pPr marL="1028700" indent="0">
              <a:buFontTx/>
              <a:buNone/>
              <a:defRPr sz="1350">
                <a:solidFill>
                  <a:schemeClr val="tx2"/>
                </a:solidFill>
              </a:defRPr>
            </a:lvl4pPr>
            <a:lvl5pPr marL="1371600" indent="0">
              <a:buFontTx/>
              <a:buNone/>
              <a:defRPr sz="1350">
                <a:solidFill>
                  <a:schemeClr val="tx2"/>
                </a:solidFill>
              </a:defRPr>
            </a:lvl5pPr>
          </a:lstStyle>
          <a:p>
            <a:pPr lvl="0"/>
            <a:r>
              <a:rPr lang="en-US"/>
              <a:t>Click to edit Master text styles</a:t>
            </a:r>
          </a:p>
        </p:txBody>
      </p:sp>
      <p:sp>
        <p:nvSpPr>
          <p:cNvPr id="14" name="Text Placeholder 17">
            <a:extLst>
              <a:ext uri="{FF2B5EF4-FFF2-40B4-BE49-F238E27FC236}">
                <a16:creationId xmlns:a16="http://schemas.microsoft.com/office/drawing/2014/main" id="{B9BE13F5-7C37-224A-9458-86F6F55F5C32}"/>
              </a:ext>
            </a:extLst>
          </p:cNvPr>
          <p:cNvSpPr>
            <a:spLocks noGrp="1"/>
          </p:cNvSpPr>
          <p:nvPr>
            <p:ph type="body" sz="quarter" idx="17"/>
          </p:nvPr>
        </p:nvSpPr>
        <p:spPr>
          <a:xfrm>
            <a:off x="6119842" y="2999270"/>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5" name="Text Placeholder 17">
            <a:extLst>
              <a:ext uri="{FF2B5EF4-FFF2-40B4-BE49-F238E27FC236}">
                <a16:creationId xmlns:a16="http://schemas.microsoft.com/office/drawing/2014/main" id="{4B833C1B-ABAA-4142-8F73-F6A6FC1BC9A5}"/>
              </a:ext>
            </a:extLst>
          </p:cNvPr>
          <p:cNvSpPr>
            <a:spLocks noGrp="1"/>
          </p:cNvSpPr>
          <p:nvPr>
            <p:ph type="body" sz="quarter" idx="18"/>
          </p:nvPr>
        </p:nvSpPr>
        <p:spPr>
          <a:xfrm>
            <a:off x="6119842" y="33090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16" name="Picture Placeholder 20">
            <a:extLst>
              <a:ext uri="{FF2B5EF4-FFF2-40B4-BE49-F238E27FC236}">
                <a16:creationId xmlns:a16="http://schemas.microsoft.com/office/drawing/2014/main" id="{E350D086-5877-D947-9F83-56BDAE753EC8}"/>
              </a:ext>
            </a:extLst>
          </p:cNvPr>
          <p:cNvSpPr>
            <a:spLocks noGrp="1"/>
          </p:cNvSpPr>
          <p:nvPr>
            <p:ph type="pic" sz="quarter" idx="19"/>
          </p:nvPr>
        </p:nvSpPr>
        <p:spPr>
          <a:xfrm>
            <a:off x="5038108" y="2651167"/>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p>
        </p:txBody>
      </p:sp>
      <p:sp>
        <p:nvSpPr>
          <p:cNvPr id="17" name="Text Placeholder 17">
            <a:extLst>
              <a:ext uri="{FF2B5EF4-FFF2-40B4-BE49-F238E27FC236}">
                <a16:creationId xmlns:a16="http://schemas.microsoft.com/office/drawing/2014/main" id="{D2CEF470-A638-DB4D-BEFA-B506D8542B14}"/>
              </a:ext>
            </a:extLst>
          </p:cNvPr>
          <p:cNvSpPr>
            <a:spLocks noGrp="1"/>
          </p:cNvSpPr>
          <p:nvPr>
            <p:ph type="body" sz="quarter" idx="20"/>
          </p:nvPr>
        </p:nvSpPr>
        <p:spPr>
          <a:xfrm>
            <a:off x="6127266" y="4160371"/>
            <a:ext cx="2262188" cy="291818"/>
          </a:xfrm>
        </p:spPr>
        <p:txBody>
          <a:bodyPr anchor="b" anchorCtr="0">
            <a:noAutofit/>
          </a:bodyPr>
          <a:lstStyle>
            <a:lvl1pPr marL="0" indent="0">
              <a:buFontTx/>
              <a:buNone/>
              <a:defRPr sz="1800" b="0" i="0" baseline="0">
                <a:solidFill>
                  <a:schemeClr val="tx2">
                    <a:lumMod val="50000"/>
                  </a:schemeClr>
                </a:solidFill>
                <a:latin typeface="Kepler Std Light" panose="0204060306070A060204" pitchFamily="18"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0" name="Text Placeholder 17">
            <a:extLst>
              <a:ext uri="{FF2B5EF4-FFF2-40B4-BE49-F238E27FC236}">
                <a16:creationId xmlns:a16="http://schemas.microsoft.com/office/drawing/2014/main" id="{FD0ABB9C-E81B-6847-BA02-AFD15A0FAF3F}"/>
              </a:ext>
            </a:extLst>
          </p:cNvPr>
          <p:cNvSpPr>
            <a:spLocks noGrp="1"/>
          </p:cNvSpPr>
          <p:nvPr>
            <p:ph type="body" sz="quarter" idx="21"/>
          </p:nvPr>
        </p:nvSpPr>
        <p:spPr>
          <a:xfrm>
            <a:off x="6127266" y="4470171"/>
            <a:ext cx="2262188" cy="227373"/>
          </a:xfrm>
        </p:spPr>
        <p:txBody>
          <a:bodyPr anchor="t" anchorCtr="0">
            <a:noAutofit/>
          </a:bodyPr>
          <a:lstStyle>
            <a:lvl1pPr marL="0" indent="0">
              <a:buFontTx/>
              <a:buNone/>
              <a:defRPr sz="1050" b="0" i="0" baseline="0">
                <a:solidFill>
                  <a:schemeClr val="tx2">
                    <a:lumMod val="50000"/>
                  </a:schemeClr>
                </a:solidFill>
                <a:latin typeface="Real Head Pro Light" panose="020B0504020204020204" pitchFamily="34" charset="77"/>
              </a:defRPr>
            </a:lvl1pPr>
            <a:lvl2pPr marL="342900" indent="0">
              <a:buFontTx/>
              <a:buNone/>
              <a:defRPr sz="1800" b="0" i="0" baseline="0">
                <a:solidFill>
                  <a:schemeClr val="tx2">
                    <a:lumMod val="50000"/>
                  </a:schemeClr>
                </a:solidFill>
                <a:latin typeface="Kepler Std Light" panose="0204060306070A060204" pitchFamily="18" charset="77"/>
              </a:defRPr>
            </a:lvl2pPr>
            <a:lvl3pPr marL="685800" indent="0">
              <a:buFontTx/>
              <a:buNone/>
              <a:defRPr sz="1800" b="0" i="0" baseline="0">
                <a:solidFill>
                  <a:schemeClr val="tx2">
                    <a:lumMod val="50000"/>
                  </a:schemeClr>
                </a:solidFill>
                <a:latin typeface="Kepler Std Light" panose="0204060306070A060204" pitchFamily="18" charset="77"/>
              </a:defRPr>
            </a:lvl3pPr>
            <a:lvl4pPr marL="1028700" indent="0">
              <a:buFontTx/>
              <a:buNone/>
              <a:defRPr sz="1800" b="0" i="0" baseline="0">
                <a:solidFill>
                  <a:schemeClr val="tx2">
                    <a:lumMod val="50000"/>
                  </a:schemeClr>
                </a:solidFill>
                <a:latin typeface="Kepler Std Light" panose="0204060306070A060204" pitchFamily="18" charset="77"/>
              </a:defRPr>
            </a:lvl4pPr>
            <a:lvl5pPr marL="1371600" indent="0">
              <a:buFontTx/>
              <a:buNone/>
              <a:defRPr sz="1800" b="0" i="0" baseline="0">
                <a:solidFill>
                  <a:schemeClr val="tx2">
                    <a:lumMod val="50000"/>
                  </a:schemeClr>
                </a:solidFill>
                <a:latin typeface="Kepler Std Light" panose="0204060306070A060204" pitchFamily="18" charset="77"/>
              </a:defRPr>
            </a:lvl5pPr>
          </a:lstStyle>
          <a:p>
            <a:pPr lvl="0"/>
            <a:r>
              <a:rPr lang="en-US"/>
              <a:t>Click to edit Master text styles</a:t>
            </a:r>
          </a:p>
        </p:txBody>
      </p:sp>
      <p:sp>
        <p:nvSpPr>
          <p:cNvPr id="21" name="Picture Placeholder 20">
            <a:extLst>
              <a:ext uri="{FF2B5EF4-FFF2-40B4-BE49-F238E27FC236}">
                <a16:creationId xmlns:a16="http://schemas.microsoft.com/office/drawing/2014/main" id="{8DEE5912-F322-604F-A9B6-A3E1D2EEAE62}"/>
              </a:ext>
            </a:extLst>
          </p:cNvPr>
          <p:cNvSpPr>
            <a:spLocks noGrp="1"/>
          </p:cNvSpPr>
          <p:nvPr>
            <p:ph type="pic" sz="quarter" idx="22"/>
          </p:nvPr>
        </p:nvSpPr>
        <p:spPr>
          <a:xfrm>
            <a:off x="5045531" y="3793165"/>
            <a:ext cx="945134" cy="945134"/>
          </a:xfrm>
          <a:prstGeom prst="ellipse">
            <a:avLst/>
          </a:prstGeom>
          <a:solidFill>
            <a:schemeClr val="bg1"/>
          </a:solidFill>
        </p:spPr>
        <p:txBody>
          <a:bodyPr anchor="ctr">
            <a:normAutofit/>
          </a:bodyPr>
          <a:lstStyle>
            <a:lvl1pPr marL="0" indent="0" algn="ctr">
              <a:buFontTx/>
              <a:buNone/>
              <a:defRPr sz="900"/>
            </a:lvl1pPr>
          </a:lstStyle>
          <a:p>
            <a:r>
              <a:rPr lang="en-US"/>
              <a:t>Click icon to add picture</a:t>
            </a:r>
            <a:endParaRPr lang="en-US" dirty="0"/>
          </a:p>
        </p:txBody>
      </p:sp>
    </p:spTree>
    <p:extLst>
      <p:ext uri="{BB962C8B-B14F-4D97-AF65-F5344CB8AC3E}">
        <p14:creationId xmlns:p14="http://schemas.microsoft.com/office/powerpoint/2010/main" val="462040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Teal)">
    <p:bg>
      <p:bgPr>
        <a:solidFill>
          <a:schemeClr val="accent4"/>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B00A066-E796-0E40-9EB8-996E98F09479}"/>
              </a:ext>
            </a:extLst>
          </p:cNvPr>
          <p:cNvCxnSpPr>
            <a:cxnSpLocks/>
          </p:cNvCxnSpPr>
          <p:nvPr userDrawn="1"/>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BC59108-83B3-3E49-9732-B4C18BF72869}"/>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
        <p:nvSpPr>
          <p:cNvPr id="7" name="Subtitle 2">
            <a:extLst>
              <a:ext uri="{FF2B5EF4-FFF2-40B4-BE49-F238E27FC236}">
                <a16:creationId xmlns:a16="http://schemas.microsoft.com/office/drawing/2014/main" id="{5722D6BB-B1EE-E348-A117-FDDABF4C2156}"/>
              </a:ext>
            </a:extLst>
          </p:cNvPr>
          <p:cNvSpPr>
            <a:spLocks noGrp="1"/>
          </p:cNvSpPr>
          <p:nvPr>
            <p:ph type="subTitle" idx="1"/>
          </p:nvPr>
        </p:nvSpPr>
        <p:spPr>
          <a:xfrm>
            <a:off x="419934" y="3992435"/>
            <a:ext cx="5880013" cy="423945"/>
          </a:xfrm>
        </p:spPr>
        <p:txBody>
          <a:bodyPr/>
          <a:lstStyle>
            <a:lvl1pPr marL="0" indent="0" algn="l">
              <a:buNone/>
              <a:defRPr sz="1800" b="0" i="0">
                <a:solidFill>
                  <a:schemeClr val="accent2"/>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5994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123E7F-5E51-D34F-AB7B-21FCC02464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757"/>
            <a:ext cx="9149454" cy="5151257"/>
          </a:xfrm>
          <a:prstGeom prst="rect">
            <a:avLst/>
          </a:prstGeom>
        </p:spPr>
      </p:pic>
      <p:sp>
        <p:nvSpPr>
          <p:cNvPr id="9" name="Rectangle 8">
            <a:extLst>
              <a:ext uri="{FF2B5EF4-FFF2-40B4-BE49-F238E27FC236}">
                <a16:creationId xmlns:a16="http://schemas.microsoft.com/office/drawing/2014/main" id="{2ECD303A-FEDB-7D47-854B-5C971331C49E}"/>
              </a:ext>
            </a:extLst>
          </p:cNvPr>
          <p:cNvSpPr/>
          <p:nvPr userDrawn="1"/>
        </p:nvSpPr>
        <p:spPr>
          <a:xfrm>
            <a:off x="5452" y="-7757"/>
            <a:ext cx="9144003" cy="5162991"/>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5" name="Straight Connector 4">
            <a:extLst>
              <a:ext uri="{FF2B5EF4-FFF2-40B4-BE49-F238E27FC236}">
                <a16:creationId xmlns:a16="http://schemas.microsoft.com/office/drawing/2014/main" id="{016D7820-404D-3F4E-B030-A8CD2FF5D353}"/>
              </a:ext>
            </a:extLst>
          </p:cNvPr>
          <p:cNvCxnSpPr>
            <a:cxnSpLocks/>
          </p:cNvCxnSpPr>
          <p:nvPr userDrawn="1"/>
        </p:nvCxnSpPr>
        <p:spPr>
          <a:xfrm>
            <a:off x="483430" y="3861017"/>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49EB545D-5931-524D-A43B-940ABEABF6AE}"/>
              </a:ext>
            </a:extLst>
          </p:cNvPr>
          <p:cNvSpPr>
            <a:spLocks noGrp="1"/>
          </p:cNvSpPr>
          <p:nvPr>
            <p:ph type="subTitle" idx="1"/>
          </p:nvPr>
        </p:nvSpPr>
        <p:spPr>
          <a:xfrm>
            <a:off x="419934" y="3992435"/>
            <a:ext cx="5880013" cy="423945"/>
          </a:xfrm>
        </p:spPr>
        <p:txBody>
          <a:bodyPr/>
          <a:lstStyle>
            <a:lvl1pPr marL="0" indent="0" algn="l">
              <a:buNone/>
              <a:defRPr sz="1800" b="0" i="0">
                <a:solidFill>
                  <a:schemeClr val="bg1"/>
                </a:solidFill>
                <a:latin typeface="Real Head Pro Light" panose="020B0504020204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Title 1">
            <a:extLst>
              <a:ext uri="{FF2B5EF4-FFF2-40B4-BE49-F238E27FC236}">
                <a16:creationId xmlns:a16="http://schemas.microsoft.com/office/drawing/2014/main" id="{1CE877D0-0E82-DE47-970F-8D6A5CABE99E}"/>
              </a:ext>
            </a:extLst>
          </p:cNvPr>
          <p:cNvSpPr>
            <a:spLocks noGrp="1"/>
          </p:cNvSpPr>
          <p:nvPr>
            <p:ph type="ctrTitle"/>
          </p:nvPr>
        </p:nvSpPr>
        <p:spPr>
          <a:xfrm>
            <a:off x="379591" y="1633810"/>
            <a:ext cx="7594514" cy="2114577"/>
          </a:xfrm>
        </p:spPr>
        <p:txBody>
          <a:bodyPr anchor="b"/>
          <a:lstStyle>
            <a:lvl1pPr algn="l">
              <a:defRPr sz="4500" b="0" i="0">
                <a:solidFill>
                  <a:schemeClr val="bg1"/>
                </a:solidFill>
                <a:latin typeface="Kepler Std Light" panose="0204030306070A060204" pitchFamily="18" charset="77"/>
              </a:defRPr>
            </a:lvl1pPr>
          </a:lstStyle>
          <a:p>
            <a:r>
              <a:rPr lang="en-US" dirty="0"/>
              <a:t>Click to edit Master title style</a:t>
            </a:r>
          </a:p>
        </p:txBody>
      </p:sp>
    </p:spTree>
    <p:extLst>
      <p:ext uri="{BB962C8B-B14F-4D97-AF65-F5344CB8AC3E}">
        <p14:creationId xmlns:p14="http://schemas.microsoft.com/office/powerpoint/2010/main" val="34888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14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Content 2-Co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ECC6-C8D9-EF47-B950-1F95CDFBB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A45C4-E242-1E4E-BFFE-E2A0C0B1FD84}"/>
              </a:ext>
            </a:extLst>
          </p:cNvPr>
          <p:cNvSpPr>
            <a:spLocks noGrp="1"/>
          </p:cNvSpPr>
          <p:nvPr>
            <p:ph sz="half" idx="1"/>
          </p:nvPr>
        </p:nvSpPr>
        <p:spPr>
          <a:xfrm>
            <a:off x="416859" y="1369219"/>
            <a:ext cx="3987053" cy="3263504"/>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819FB11E-ACE7-634D-9F3B-C74D9F59D1AF}"/>
              </a:ext>
            </a:extLst>
          </p:cNvPr>
          <p:cNvSpPr>
            <a:spLocks noGrp="1"/>
          </p:cNvSpPr>
          <p:nvPr>
            <p:ph sz="half" idx="2"/>
          </p:nvPr>
        </p:nvSpPr>
        <p:spPr>
          <a:xfrm>
            <a:off x="4740090" y="1369219"/>
            <a:ext cx="3987051" cy="3263504"/>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Tree>
    <p:extLst>
      <p:ext uri="{BB962C8B-B14F-4D97-AF65-F5344CB8AC3E}">
        <p14:creationId xmlns:p14="http://schemas.microsoft.com/office/powerpoint/2010/main" val="1777541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tent 2-Co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23F9-41F1-BE4A-9626-84FD9015CD9E}"/>
              </a:ext>
            </a:extLst>
          </p:cNvPr>
          <p:cNvSpPr>
            <a:spLocks noGrp="1"/>
          </p:cNvSpPr>
          <p:nvPr>
            <p:ph type="title"/>
          </p:nvPr>
        </p:nvSpPr>
        <p:spPr>
          <a:xfrm>
            <a:off x="416859" y="273844"/>
            <a:ext cx="8310282"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5BFC1A-72A1-4A4F-866B-B2538C357053}"/>
              </a:ext>
            </a:extLst>
          </p:cNvPr>
          <p:cNvSpPr>
            <a:spLocks noGrp="1"/>
          </p:cNvSpPr>
          <p:nvPr>
            <p:ph type="body" idx="1"/>
          </p:nvPr>
        </p:nvSpPr>
        <p:spPr>
          <a:xfrm>
            <a:off x="416860" y="1454964"/>
            <a:ext cx="3980330" cy="617934"/>
          </a:xfrm>
        </p:spPr>
        <p:txBody>
          <a:bodyPr anchor="b">
            <a:normAutofit/>
          </a:bodyPr>
          <a:lstStyle>
            <a:lvl1pPr marL="0" indent="0">
              <a:buNone/>
              <a:defRPr sz="2100" b="0" i="0">
                <a:latin typeface="Kepler Std Light" panose="0204060306070A060204" pitchFamily="18"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968C7-4BD5-9E40-B661-84CE4745A44E}"/>
              </a:ext>
            </a:extLst>
          </p:cNvPr>
          <p:cNvSpPr>
            <a:spLocks noGrp="1"/>
          </p:cNvSpPr>
          <p:nvPr>
            <p:ph sz="half" idx="2"/>
          </p:nvPr>
        </p:nvSpPr>
        <p:spPr>
          <a:xfrm>
            <a:off x="416860" y="2093069"/>
            <a:ext cx="3980330" cy="2578893"/>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CAE052D8-2CF0-1147-8B97-C56E8AB5406D}"/>
              </a:ext>
            </a:extLst>
          </p:cNvPr>
          <p:cNvSpPr>
            <a:spLocks noGrp="1"/>
          </p:cNvSpPr>
          <p:nvPr>
            <p:ph type="body" sz="quarter" idx="3"/>
          </p:nvPr>
        </p:nvSpPr>
        <p:spPr>
          <a:xfrm>
            <a:off x="4746811" y="1454964"/>
            <a:ext cx="3980330" cy="617934"/>
          </a:xfrm>
        </p:spPr>
        <p:txBody>
          <a:bodyPr anchor="b">
            <a:normAutofit/>
          </a:bodyPr>
          <a:lstStyle>
            <a:lvl1pPr marL="0" indent="0">
              <a:buNone/>
              <a:defRPr sz="2100" b="0" i="0">
                <a:latin typeface="Kepler Std Light" panose="0204060306070A060204" pitchFamily="18"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7D888A2-337C-4840-A019-C743C9BA4599}"/>
              </a:ext>
            </a:extLst>
          </p:cNvPr>
          <p:cNvSpPr>
            <a:spLocks noGrp="1"/>
          </p:cNvSpPr>
          <p:nvPr>
            <p:ph sz="quarter" idx="4"/>
          </p:nvPr>
        </p:nvSpPr>
        <p:spPr>
          <a:xfrm>
            <a:off x="4746811" y="2093069"/>
            <a:ext cx="3980329" cy="2578893"/>
          </a:xfrm>
        </p:spPr>
        <p:txBody>
          <a:bodyPr>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dirty="0"/>
              <a:t>Click to edit Master text styles</a:t>
            </a:r>
          </a:p>
        </p:txBody>
      </p:sp>
    </p:spTree>
    <p:extLst>
      <p:ext uri="{BB962C8B-B14F-4D97-AF65-F5344CB8AC3E}">
        <p14:creationId xmlns:p14="http://schemas.microsoft.com/office/powerpoint/2010/main" val="33071454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31DC-C6AF-2544-8AAE-55E6171DDF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6485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017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ig Quote (Nav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EF52CF-604C-3041-B1F0-ED37784DAB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634"/>
            <a:ext cx="9144000" cy="5156135"/>
          </a:xfrm>
          <a:prstGeom prst="rect">
            <a:avLst/>
          </a:prstGeom>
        </p:spPr>
      </p:pic>
      <p:sp>
        <p:nvSpPr>
          <p:cNvPr id="11" name="Rectangle 10">
            <a:extLst>
              <a:ext uri="{FF2B5EF4-FFF2-40B4-BE49-F238E27FC236}">
                <a16:creationId xmlns:a16="http://schemas.microsoft.com/office/drawing/2014/main" id="{1E863CB2-704D-A044-BC88-E7AC68AAABE0}"/>
              </a:ext>
            </a:extLst>
          </p:cNvPr>
          <p:cNvSpPr/>
          <p:nvPr userDrawn="1"/>
        </p:nvSpPr>
        <p:spPr>
          <a:xfrm>
            <a:off x="0" y="-12633"/>
            <a:ext cx="9151993" cy="5168768"/>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050" dirty="0">
              <a:solidFill>
                <a:schemeClr val="bg1"/>
              </a:solidFill>
              <a:latin typeface="Real Head Pro Light" panose="020B0504020204020204" pitchFamily="34" charset="77"/>
              <a:ea typeface="+mn-lt"/>
              <a:cs typeface="+mn-lt"/>
            </a:endParaRPr>
          </a:p>
        </p:txBody>
      </p:sp>
      <p:cxnSp>
        <p:nvCxnSpPr>
          <p:cNvPr id="15" name="Straight Connector 14">
            <a:extLst>
              <a:ext uri="{FF2B5EF4-FFF2-40B4-BE49-F238E27FC236}">
                <a16:creationId xmlns:a16="http://schemas.microsoft.com/office/drawing/2014/main" id="{BEEF5266-4B3F-B84C-8E3D-71A86DFEB5F4}"/>
              </a:ext>
            </a:extLst>
          </p:cNvPr>
          <p:cNvCxnSpPr>
            <a:cxnSpLocks/>
          </p:cNvCxnSpPr>
          <p:nvPr userDrawn="1"/>
        </p:nvCxnSpPr>
        <p:spPr>
          <a:xfrm>
            <a:off x="1411942" y="1512794"/>
            <a:ext cx="69240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1304363" y="3482789"/>
            <a:ext cx="6212543" cy="238684"/>
          </a:xfrm>
        </p:spPr>
        <p:txBody>
          <a:bodyPr anchor="t" anchorCtr="0">
            <a:noAutofit/>
          </a:bodyPr>
          <a:lstStyle>
            <a:lvl1pPr marL="0" indent="0">
              <a:buFontTx/>
              <a:buNone/>
              <a:defRPr sz="1350" b="0" i="0">
                <a:solidFill>
                  <a:schemeClr val="accent1"/>
                </a:solidFill>
                <a:latin typeface="Real Head Pro Medium" panose="020B0503050000020004" pitchFamily="34" charset="77"/>
                <a:ea typeface="Real Head Pro Medium" panose="020B0503050000020004" pitchFamily="34" charset="77"/>
              </a:defRPr>
            </a:lvl1pPr>
            <a:lvl2pPr marL="342900" indent="0">
              <a:buFontTx/>
              <a:buNone/>
              <a:defRPr sz="1350" b="0" i="0">
                <a:solidFill>
                  <a:schemeClr val="accent2"/>
                </a:solidFill>
                <a:latin typeface="Real Head Pro Medium" panose="020B0503050000020004" pitchFamily="34" charset="77"/>
                <a:ea typeface="Real Head Pro Medium" panose="020B0503050000020004" pitchFamily="34" charset="77"/>
              </a:defRPr>
            </a:lvl2pPr>
            <a:lvl3pPr marL="685800" indent="0">
              <a:buFontTx/>
              <a:buNone/>
              <a:defRPr sz="1350" b="0" i="0">
                <a:solidFill>
                  <a:schemeClr val="accent2"/>
                </a:solidFill>
                <a:latin typeface="Real Head Pro Medium" panose="020B0503050000020004" pitchFamily="34" charset="77"/>
                <a:ea typeface="Real Head Pro Medium" panose="020B0503050000020004" pitchFamily="34" charset="77"/>
              </a:defRPr>
            </a:lvl3pPr>
            <a:lvl4pPr marL="1028700" indent="0">
              <a:buFontTx/>
              <a:buNone/>
              <a:defRPr sz="1350" b="0" i="0">
                <a:solidFill>
                  <a:schemeClr val="accent2"/>
                </a:solidFill>
                <a:latin typeface="Real Head Pro Medium" panose="020B0503050000020004" pitchFamily="34" charset="77"/>
                <a:ea typeface="Real Head Pro Medium" panose="020B0503050000020004" pitchFamily="34" charset="77"/>
              </a:defRPr>
            </a:lvl4pPr>
            <a:lvl5pPr marL="1371600" indent="0">
              <a:buFontTx/>
              <a:buNone/>
              <a:defRPr sz="1350" b="0" i="0">
                <a:solidFill>
                  <a:schemeClr val="accent2"/>
                </a:solidFill>
                <a:latin typeface="Real Head Pro Medium" panose="020B0503050000020004" pitchFamily="34" charset="77"/>
                <a:ea typeface="Real Head Pro Medium" panose="020B0503050000020004" pitchFamily="34" charset="77"/>
              </a:defRPr>
            </a:lvl5pPr>
          </a:lstStyle>
          <a:p>
            <a:pPr lvl="0"/>
            <a:r>
              <a:rPr lang="en-US" dirty="0"/>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hasCustomPrompt="1"/>
          </p:nvPr>
        </p:nvSpPr>
        <p:spPr>
          <a:xfrm>
            <a:off x="1304362" y="1829891"/>
            <a:ext cx="6212543" cy="1578938"/>
          </a:xfrm>
        </p:spPr>
        <p:txBody>
          <a:bodyPr anchor="t" anchorCtr="0">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0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5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Dark-Blue">
    <p:spTree>
      <p:nvGrpSpPr>
        <p:cNvPr id="1" name=""/>
        <p:cNvGrpSpPr/>
        <p:nvPr/>
      </p:nvGrpSpPr>
      <p:grpSpPr>
        <a:xfrm>
          <a:off x="0" y="0"/>
          <a:ext cx="0" cy="0"/>
          <a:chOff x="0" y="0"/>
          <a:chExt cx="0" cy="0"/>
        </a:xfrm>
      </p:grpSpPr>
      <p:pic>
        <p:nvPicPr>
          <p:cNvPr id="4" name="Picture 3" descr="A young child using a computer sitting on top of a table&#10;&#10;Description automatically generated">
            <a:extLst>
              <a:ext uri="{FF2B5EF4-FFF2-40B4-BE49-F238E27FC236}">
                <a16:creationId xmlns:a16="http://schemas.microsoft.com/office/drawing/2014/main" id="{0770512D-C834-A546-A785-2BAEDA1923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94116" cy="5143500"/>
          </a:xfrm>
          <a:prstGeom prst="rect">
            <a:avLst/>
          </a:prstGeom>
        </p:spPr>
      </p:pic>
      <p:sp>
        <p:nvSpPr>
          <p:cNvPr id="10" name="Rectangle 9">
            <a:extLst>
              <a:ext uri="{FF2B5EF4-FFF2-40B4-BE49-F238E27FC236}">
                <a16:creationId xmlns:a16="http://schemas.microsoft.com/office/drawing/2014/main" id="{F7E38649-4FB5-3E4C-8ED7-C729F024464A}"/>
              </a:ext>
            </a:extLst>
          </p:cNvPr>
          <p:cNvSpPr/>
          <p:nvPr userDrawn="1"/>
        </p:nvSpPr>
        <p:spPr>
          <a:xfrm>
            <a:off x="5132070" y="114300"/>
            <a:ext cx="3886200" cy="4926330"/>
          </a:xfrm>
          <a:prstGeom prst="rect">
            <a:avLst/>
          </a:prstGeom>
          <a:solidFill>
            <a:srgbClr val="00538B">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3" name="Picture 2" descr="A picture containing shape&#10;&#10;Description automatically generated">
            <a:extLst>
              <a:ext uri="{FF2B5EF4-FFF2-40B4-BE49-F238E27FC236}">
                <a16:creationId xmlns:a16="http://schemas.microsoft.com/office/drawing/2014/main" id="{7DD3B589-5B07-4F47-BC0E-0AC0ED185CFC}"/>
              </a:ext>
            </a:extLst>
          </p:cNvPr>
          <p:cNvPicPr>
            <a:picLocks noChangeAspect="1"/>
          </p:cNvPicPr>
          <p:nvPr userDrawn="1"/>
        </p:nvPicPr>
        <p:blipFill>
          <a:blip r:embed="rId3"/>
          <a:stretch>
            <a:fillRect/>
          </a:stretch>
        </p:blipFill>
        <p:spPr>
          <a:xfrm>
            <a:off x="0" y="0"/>
            <a:ext cx="1866900" cy="3352800"/>
          </a:xfrm>
          <a:prstGeom prst="rect">
            <a:avLst/>
          </a:prstGeom>
        </p:spPr>
      </p:pic>
      <p:pic>
        <p:nvPicPr>
          <p:cNvPr id="5" name="Picture 4" descr="Shape&#10;&#10;Description automatically generated">
            <a:extLst>
              <a:ext uri="{FF2B5EF4-FFF2-40B4-BE49-F238E27FC236}">
                <a16:creationId xmlns:a16="http://schemas.microsoft.com/office/drawing/2014/main" id="{C15E07BD-A13F-6645-BA89-2CFD9AABCFA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012430" y="2136457"/>
            <a:ext cx="1131570" cy="3007043"/>
          </a:xfrm>
          <a:prstGeom prst="rect">
            <a:avLst/>
          </a:prstGeom>
        </p:spPr>
      </p:pic>
      <p:pic>
        <p:nvPicPr>
          <p:cNvPr id="12" name="Picture 11">
            <a:extLst>
              <a:ext uri="{FF2B5EF4-FFF2-40B4-BE49-F238E27FC236}">
                <a16:creationId xmlns:a16="http://schemas.microsoft.com/office/drawing/2014/main" id="{1D774B8F-DB55-BA4A-BC03-FF5FA6E2C3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37635" y="4300270"/>
            <a:ext cx="1149251" cy="527864"/>
          </a:xfrm>
          <a:prstGeom prst="rect">
            <a:avLst/>
          </a:prstGeom>
        </p:spPr>
      </p:pic>
      <p:cxnSp>
        <p:nvCxnSpPr>
          <p:cNvPr id="13" name="Straight Connector 12">
            <a:extLst>
              <a:ext uri="{FF2B5EF4-FFF2-40B4-BE49-F238E27FC236}">
                <a16:creationId xmlns:a16="http://schemas.microsoft.com/office/drawing/2014/main" id="{0EBF9AF1-4D39-6643-9EE6-85CFCCAA2525}"/>
              </a:ext>
            </a:extLst>
          </p:cNvPr>
          <p:cNvCxnSpPr>
            <a:cxnSpLocks/>
          </p:cNvCxnSpPr>
          <p:nvPr userDrawn="1"/>
        </p:nvCxnSpPr>
        <p:spPr>
          <a:xfrm>
            <a:off x="5337636" y="449782"/>
            <a:ext cx="1854062"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DF37A84F-E85D-2446-A3BC-FC8EA4A8BD28}"/>
              </a:ext>
            </a:extLst>
          </p:cNvPr>
          <p:cNvSpPr>
            <a:spLocks noGrp="1"/>
          </p:cNvSpPr>
          <p:nvPr>
            <p:ph type="title" hasCustomPrompt="1"/>
          </p:nvPr>
        </p:nvSpPr>
        <p:spPr>
          <a:xfrm>
            <a:off x="5337635" y="614601"/>
            <a:ext cx="3419504" cy="1645019"/>
          </a:xfrm>
          <a:prstGeom prst="rect">
            <a:avLst/>
          </a:prstGeom>
        </p:spPr>
        <p:txBody>
          <a:bodyPr anchor="t"/>
          <a:lstStyle>
            <a:lvl1pPr algn="l">
              <a:defRPr sz="3300" b="0" i="0" cap="none">
                <a:solidFill>
                  <a:schemeClr val="bg1"/>
                </a:solidFill>
                <a:latin typeface="Roboto Slab Light" pitchFamily="2" charset="0"/>
                <a:ea typeface="Roboto Slab Light" pitchFamily="2" charset="0"/>
              </a:defRPr>
            </a:lvl1pPr>
          </a:lstStyle>
          <a:p>
            <a:r>
              <a:rPr lang="en-US" dirty="0"/>
              <a:t>Click to edit master title style</a:t>
            </a:r>
          </a:p>
        </p:txBody>
      </p:sp>
      <p:sp>
        <p:nvSpPr>
          <p:cNvPr id="16" name="Text Placeholder 3">
            <a:extLst>
              <a:ext uri="{FF2B5EF4-FFF2-40B4-BE49-F238E27FC236}">
                <a16:creationId xmlns:a16="http://schemas.microsoft.com/office/drawing/2014/main" id="{C3B69D98-7289-9544-BBD9-1E8EF688F37C}"/>
              </a:ext>
            </a:extLst>
          </p:cNvPr>
          <p:cNvSpPr>
            <a:spLocks noGrp="1"/>
          </p:cNvSpPr>
          <p:nvPr>
            <p:ph type="body" sz="half" idx="2"/>
          </p:nvPr>
        </p:nvSpPr>
        <p:spPr>
          <a:xfrm>
            <a:off x="5337635" y="2259620"/>
            <a:ext cx="3419503" cy="1459527"/>
          </a:xfrm>
          <a:prstGeom prst="rect">
            <a:avLst/>
          </a:prstGeom>
        </p:spPr>
        <p:txBody>
          <a:bodyPr/>
          <a:lstStyle>
            <a:lvl1pPr marL="0" indent="0">
              <a:buNone/>
              <a:defRPr sz="2100" b="0" i="0">
                <a:solidFill>
                  <a:schemeClr val="bg1"/>
                </a:solidFill>
                <a:latin typeface="Lato Light" panose="020F0302020204030203" pitchFamily="34" charset="77"/>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403235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White-Background">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8A4D8181-F877-324D-B8CC-58C048F6E2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12430" y="-1851213"/>
            <a:ext cx="1131570" cy="3007043"/>
          </a:xfrm>
          <a:prstGeom prst="rect">
            <a:avLst/>
          </a:prstGeom>
        </p:spPr>
      </p:pic>
    </p:spTree>
    <p:extLst>
      <p:ext uri="{BB962C8B-B14F-4D97-AF65-F5344CB8AC3E}">
        <p14:creationId xmlns:p14="http://schemas.microsoft.com/office/powerpoint/2010/main" val="3650028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pic>
        <p:nvPicPr>
          <p:cNvPr id="20" name="Picture 19" descr="A close up of a fish&#10;&#10;Description automatically generated">
            <a:extLst>
              <a:ext uri="{FF2B5EF4-FFF2-40B4-BE49-F238E27FC236}">
                <a16:creationId xmlns:a16="http://schemas.microsoft.com/office/drawing/2014/main" id="{4E850D26-3BDE-4A44-B8A8-5FDF42E7E67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D65C9CFA-326F-0545-B85B-F4CEE0790E1A}"/>
              </a:ext>
            </a:extLst>
          </p:cNvPr>
          <p:cNvSpPr/>
          <p:nvPr userDrawn="1"/>
        </p:nvSpPr>
        <p:spPr>
          <a:xfrm>
            <a:off x="114407" y="4884234"/>
            <a:ext cx="4572000" cy="184666"/>
          </a:xfrm>
          <a:prstGeom prst="rect">
            <a:avLst/>
          </a:prstGeom>
        </p:spPr>
        <p:txBody>
          <a:bodyPr>
            <a:spAutoFit/>
          </a:bodyPr>
          <a:lstStyle/>
          <a:p>
            <a:r>
              <a:rPr lang="en-US" sz="600" b="0" i="0" dirty="0">
                <a:solidFill>
                  <a:schemeClr val="accent4"/>
                </a:solidFill>
                <a:latin typeface="Lato" panose="020F0502020204030203" pitchFamily="34" charset="77"/>
              </a:rPr>
              <a:t>©2021 CHARTER SCHOOL CAPITAL, INC. All Rights Reserved. </a:t>
            </a:r>
          </a:p>
        </p:txBody>
      </p:sp>
      <p:sp>
        <p:nvSpPr>
          <p:cNvPr id="22" name="Freeform: Shape 6">
            <a:extLst>
              <a:ext uri="{FF2B5EF4-FFF2-40B4-BE49-F238E27FC236}">
                <a16:creationId xmlns:a16="http://schemas.microsoft.com/office/drawing/2014/main" id="{CEEA4475-E47A-8F4E-B212-8C0D363C11E9}"/>
              </a:ext>
            </a:extLst>
          </p:cNvPr>
          <p:cNvSpPr/>
          <p:nvPr userDrawn="1"/>
        </p:nvSpPr>
        <p:spPr>
          <a:xfrm flipH="1">
            <a:off x="8550876" y="4629813"/>
            <a:ext cx="593124" cy="51368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solidFill>
                <a:srgbClr val="00538B"/>
              </a:solidFill>
            </a:endParaRPr>
          </a:p>
        </p:txBody>
      </p:sp>
      <p:sp>
        <p:nvSpPr>
          <p:cNvPr id="23" name="TextBox 22">
            <a:extLst>
              <a:ext uri="{FF2B5EF4-FFF2-40B4-BE49-F238E27FC236}">
                <a16:creationId xmlns:a16="http://schemas.microsoft.com/office/drawing/2014/main" id="{EAA03183-A397-C043-93E5-5C7E4CC7A6D1}"/>
              </a:ext>
            </a:extLst>
          </p:cNvPr>
          <p:cNvSpPr txBox="1"/>
          <p:nvPr userDrawn="1"/>
        </p:nvSpPr>
        <p:spPr>
          <a:xfrm>
            <a:off x="8824562" y="4884234"/>
            <a:ext cx="292068" cy="207749"/>
          </a:xfrm>
          <a:prstGeom prst="rect">
            <a:avLst/>
          </a:prstGeom>
          <a:noFill/>
        </p:spPr>
        <p:txBody>
          <a:bodyPr wrap="none" rtlCol="0">
            <a:spAutoFit/>
          </a:bodyPr>
          <a:lstStyle/>
          <a:p>
            <a:pPr algn="ctr"/>
            <a:fld id="{F4A50A26-DF12-4F3D-B484-8F76E5153C63}" type="slidenum">
              <a:rPr lang="en-ID" sz="750" b="0" i="0" smtClean="0">
                <a:solidFill>
                  <a:srgbClr val="00538B"/>
                </a:solidFill>
                <a:latin typeface="Lato Light" panose="020F0302020204030203" pitchFamily="34" charset="77"/>
              </a:rPr>
              <a:pPr/>
              <a:t>‹#›</a:t>
            </a:fld>
            <a:endParaRPr lang="en-ID" sz="750" b="0" i="0" dirty="0">
              <a:solidFill>
                <a:srgbClr val="00538B"/>
              </a:solidFill>
              <a:latin typeface="Lato Light" panose="020F0302020204030203" pitchFamily="34" charset="77"/>
            </a:endParaRPr>
          </a:p>
        </p:txBody>
      </p:sp>
    </p:spTree>
    <p:extLst>
      <p:ext uri="{BB962C8B-B14F-4D97-AF65-F5344CB8AC3E}">
        <p14:creationId xmlns:p14="http://schemas.microsoft.com/office/powerpoint/2010/main" val="101705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 Sidebar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15253"/>
            <a:ext cx="5481031" cy="3617469"/>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8"/>
            <a:ext cx="2142315" cy="1382864"/>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7A612501-F6C7-FB41-B5D8-36A66BAFE6AA}"/>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29524141-3642-264C-9607-2DED729FDE85}"/>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1"/>
                </a:solidFill>
              </a:defRPr>
            </a:lvl1pPr>
            <a:lvl2pPr marL="342900" indent="0">
              <a:buFontTx/>
              <a:buNone/>
              <a:defRPr sz="1350">
                <a:solidFill>
                  <a:schemeClr val="accent1"/>
                </a:solidFill>
              </a:defRPr>
            </a:lvl2pPr>
            <a:lvl3pPr marL="685800" indent="0">
              <a:buFontTx/>
              <a:buNone/>
              <a:defRPr sz="1350">
                <a:solidFill>
                  <a:schemeClr val="accent1"/>
                </a:solidFill>
              </a:defRPr>
            </a:lvl3pPr>
            <a:lvl4pPr marL="1028700" indent="0">
              <a:buFontTx/>
              <a:buNone/>
              <a:defRPr sz="1350">
                <a:solidFill>
                  <a:schemeClr val="accent1"/>
                </a:solidFill>
              </a:defRPr>
            </a:lvl4pPr>
            <a:lvl5pPr marL="1371600" indent="0">
              <a:buFontTx/>
              <a:buNone/>
              <a:defRPr sz="135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046251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7627F9-F873-7F47-932B-7A8F2C357C47}"/>
              </a:ext>
            </a:extLst>
          </p:cNvPr>
          <p:cNvSpPr/>
          <p:nvPr userDrawn="1"/>
        </p:nvSpPr>
        <p:spPr>
          <a:xfrm>
            <a:off x="1597" y="0"/>
            <a:ext cx="2749379"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 name="Rectangle 4">
            <a:extLst>
              <a:ext uri="{FF2B5EF4-FFF2-40B4-BE49-F238E27FC236}">
                <a16:creationId xmlns:a16="http://schemas.microsoft.com/office/drawing/2014/main" id="{8D8A0C54-EBBE-EF40-BF4D-EF0391381128}"/>
              </a:ext>
            </a:extLst>
          </p:cNvPr>
          <p:cNvSpPr/>
          <p:nvPr userDrawn="1"/>
        </p:nvSpPr>
        <p:spPr>
          <a:xfrm>
            <a:off x="114408" y="4884234"/>
            <a:ext cx="2536117" cy="184666"/>
          </a:xfrm>
          <a:prstGeom prst="rect">
            <a:avLst/>
          </a:prstGeom>
        </p:spPr>
        <p:txBody>
          <a:bodyPr wrap="square">
            <a:spAutoFit/>
          </a:bodyPr>
          <a:lstStyle/>
          <a:p>
            <a:r>
              <a:rPr lang="en-US" sz="600" b="0" i="0" dirty="0">
                <a:solidFill>
                  <a:schemeClr val="accent4">
                    <a:lumMod val="20000"/>
                    <a:lumOff val="80000"/>
                    <a:alpha val="63000"/>
                  </a:schemeClr>
                </a:solidFill>
                <a:latin typeface="Lato" panose="020F0502020204030203" pitchFamily="34" charset="77"/>
              </a:rPr>
              <a:t>©2021 CHARTER SCHOOL CAPITAL, INC. All Rights Reserved. </a:t>
            </a:r>
          </a:p>
        </p:txBody>
      </p:sp>
      <p:sp>
        <p:nvSpPr>
          <p:cNvPr id="6" name="Picture Placeholder 15">
            <a:extLst>
              <a:ext uri="{FF2B5EF4-FFF2-40B4-BE49-F238E27FC236}">
                <a16:creationId xmlns:a16="http://schemas.microsoft.com/office/drawing/2014/main" id="{DB03FA24-A0C6-BB42-A089-08041D9B638B}"/>
              </a:ext>
            </a:extLst>
          </p:cNvPr>
          <p:cNvSpPr>
            <a:spLocks noGrp="1"/>
          </p:cNvSpPr>
          <p:nvPr>
            <p:ph type="pic" sz="quarter" idx="10"/>
          </p:nvPr>
        </p:nvSpPr>
        <p:spPr>
          <a:xfrm>
            <a:off x="3256519" y="3157590"/>
            <a:ext cx="1414463" cy="1414463"/>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a:pattFill prst="pct5">
            <a:fgClr>
              <a:srgbClr val="FF0000"/>
            </a:fgClr>
            <a:bgClr>
              <a:schemeClr val="bg1"/>
            </a:bgClr>
          </a:pattFill>
        </p:spPr>
        <p:txBody>
          <a:bodyPr wrap="square">
            <a:noAutofit/>
          </a:bodyPr>
          <a:lstStyle>
            <a:lvl1pPr>
              <a:defRPr sz="750" b="0" i="0">
                <a:latin typeface="Lato Light" panose="020F0302020204030203" pitchFamily="34" charset="77"/>
              </a:defRPr>
            </a:lvl1pPr>
          </a:lstStyle>
          <a:p>
            <a:endParaRPr lang="en-US" dirty="0"/>
          </a:p>
        </p:txBody>
      </p:sp>
      <p:sp>
        <p:nvSpPr>
          <p:cNvPr id="7" name="Picture Placeholder 15">
            <a:extLst>
              <a:ext uri="{FF2B5EF4-FFF2-40B4-BE49-F238E27FC236}">
                <a16:creationId xmlns:a16="http://schemas.microsoft.com/office/drawing/2014/main" id="{50EB7D50-ABFF-8842-A9AC-EFB7570F1629}"/>
              </a:ext>
            </a:extLst>
          </p:cNvPr>
          <p:cNvSpPr>
            <a:spLocks noGrp="1"/>
          </p:cNvSpPr>
          <p:nvPr>
            <p:ph type="pic" sz="quarter" idx="11"/>
          </p:nvPr>
        </p:nvSpPr>
        <p:spPr>
          <a:xfrm>
            <a:off x="4869681" y="3204555"/>
            <a:ext cx="1414463" cy="1414463"/>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a:pattFill prst="pct5">
            <a:fgClr>
              <a:srgbClr val="FF0000"/>
            </a:fgClr>
            <a:bgClr>
              <a:schemeClr val="bg1"/>
            </a:bgClr>
          </a:pattFill>
        </p:spPr>
        <p:txBody>
          <a:bodyPr wrap="square">
            <a:noAutofit/>
          </a:bodyPr>
          <a:lstStyle>
            <a:lvl1pPr>
              <a:defRPr sz="750" b="0" i="0">
                <a:latin typeface="Lato Light" panose="020F0302020204030203" pitchFamily="34" charset="77"/>
              </a:defRPr>
            </a:lvl1pPr>
          </a:lstStyle>
          <a:p>
            <a:endParaRPr lang="en-US" dirty="0"/>
          </a:p>
        </p:txBody>
      </p:sp>
    </p:spTree>
    <p:extLst>
      <p:ext uri="{BB962C8B-B14F-4D97-AF65-F5344CB8AC3E}">
        <p14:creationId xmlns:p14="http://schemas.microsoft.com/office/powerpoint/2010/main" val="184252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 Sidebar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B1DC77D-E20E-924A-A999-0CF353B563DD}"/>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15" name="Text Placeholder 9">
            <a:extLst>
              <a:ext uri="{FF2B5EF4-FFF2-40B4-BE49-F238E27FC236}">
                <a16:creationId xmlns:a16="http://schemas.microsoft.com/office/drawing/2014/main" id="{7561FFE6-F562-554D-8D98-442C5F76BD67}"/>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54434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 Sidebar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01ED10-40D3-5847-A0A8-B4E69969FDB3}"/>
              </a:ext>
            </a:extLst>
          </p:cNvPr>
          <p:cNvSpPr/>
          <p:nvPr/>
        </p:nvSpPr>
        <p:spPr>
          <a:xfrm>
            <a:off x="0" y="0"/>
            <a:ext cx="2669241" cy="51503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6D96565-6525-F945-A6D3-592AD7897626}"/>
              </a:ext>
            </a:extLst>
          </p:cNvPr>
          <p:cNvSpPr>
            <a:spLocks noGrp="1"/>
          </p:cNvSpPr>
          <p:nvPr>
            <p:ph idx="1"/>
          </p:nvPr>
        </p:nvSpPr>
        <p:spPr>
          <a:xfrm>
            <a:off x="3148620" y="1008529"/>
            <a:ext cx="5481031" cy="3624193"/>
          </a:xfrm>
        </p:spPr>
        <p:txBody>
          <a:bodyPr anchor="t" anchorCtr="0">
            <a:normAutofit/>
          </a:bodyPr>
          <a:lstStyle>
            <a:lvl1pPr marL="1714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1pPr>
            <a:lvl2pPr marL="5143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2pPr>
            <a:lvl3pPr marL="8572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3pPr>
            <a:lvl4pPr marL="12001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4pPr>
            <a:lvl5pPr marL="1543050" indent="-171450">
              <a:buClr>
                <a:schemeClr val="accent1"/>
              </a:buClr>
              <a:buSzPct val="90000"/>
              <a:buFont typeface="Wingdings" pitchFamily="2" charset="2"/>
              <a:buChar char="§"/>
              <a:defRPr sz="1350" b="0" i="0">
                <a:solidFill>
                  <a:schemeClr val="tx2"/>
                </a:solidFill>
                <a:latin typeface="Real Head Pro Light" panose="020B0504020204020204" pitchFamily="34" charset="77"/>
              </a:defRPr>
            </a:lvl5pPr>
          </a:lstStyle>
          <a:p>
            <a:pPr lvl="0"/>
            <a:r>
              <a:rPr lang="en-US"/>
              <a:t>Click to edit Master text styles</a:t>
            </a:r>
          </a:p>
        </p:txBody>
      </p:sp>
      <p:sp>
        <p:nvSpPr>
          <p:cNvPr id="2" name="Title 1">
            <a:extLst>
              <a:ext uri="{FF2B5EF4-FFF2-40B4-BE49-F238E27FC236}">
                <a16:creationId xmlns:a16="http://schemas.microsoft.com/office/drawing/2014/main" id="{B1A5F801-EC0D-834E-8E00-E9871B51EDC6}"/>
              </a:ext>
            </a:extLst>
          </p:cNvPr>
          <p:cNvSpPr>
            <a:spLocks noGrp="1"/>
          </p:cNvSpPr>
          <p:nvPr>
            <p:ph type="title"/>
          </p:nvPr>
        </p:nvSpPr>
        <p:spPr>
          <a:xfrm>
            <a:off x="411481" y="2752107"/>
            <a:ext cx="2142315" cy="1382865"/>
          </a:xfrm>
        </p:spPr>
        <p:txBody>
          <a:bodyPr anchor="t" anchorCtr="0">
            <a:normAutofit/>
          </a:bodyPr>
          <a:lstStyle>
            <a:lvl1pPr>
              <a:defRPr sz="3000">
                <a:solidFill>
                  <a:schemeClr val="bg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2C50AA78-79F6-C949-8899-BCEB64B3396F}"/>
              </a:ext>
            </a:extLst>
          </p:cNvPr>
          <p:cNvCxnSpPr>
            <a:cxnSpLocks/>
          </p:cNvCxnSpPr>
          <p:nvPr/>
        </p:nvCxnSpPr>
        <p:spPr>
          <a:xfrm>
            <a:off x="479379" y="2571750"/>
            <a:ext cx="7403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35502FD6-474A-B24E-9852-5D56F6812817}"/>
              </a:ext>
            </a:extLst>
          </p:cNvPr>
          <p:cNvSpPr>
            <a:spLocks noGrp="1"/>
          </p:cNvSpPr>
          <p:nvPr>
            <p:ph type="body" sz="quarter" idx="10"/>
          </p:nvPr>
        </p:nvSpPr>
        <p:spPr>
          <a:xfrm>
            <a:off x="3149203" y="510778"/>
            <a:ext cx="5480447" cy="350184"/>
          </a:xfrm>
        </p:spPr>
        <p:txBody>
          <a:bodyPr wrap="square">
            <a:noAutofit/>
          </a:bodyPr>
          <a:lstStyle>
            <a:lvl1pPr marL="0" indent="0">
              <a:buFontTx/>
              <a:buNone/>
              <a:defRPr sz="2100" b="0" i="0">
                <a:latin typeface="Kepler Std Light" panose="0204060306070A060204" pitchFamily="18" charset="77"/>
              </a:defRPr>
            </a:lvl1pPr>
            <a:lvl2pPr marL="342900" indent="0">
              <a:buFontTx/>
              <a:buNone/>
              <a:defRPr sz="2100" b="0" i="0">
                <a:latin typeface="Kepler Std Light" panose="0204060306070A060204" pitchFamily="18" charset="77"/>
              </a:defRPr>
            </a:lvl2pPr>
            <a:lvl3pPr marL="685800" indent="0">
              <a:buFontTx/>
              <a:buNone/>
              <a:defRPr sz="2100" b="0" i="0">
                <a:latin typeface="Kepler Std Light" panose="0204060306070A060204" pitchFamily="18" charset="77"/>
              </a:defRPr>
            </a:lvl3pPr>
            <a:lvl4pPr marL="1028700" indent="0">
              <a:buFontTx/>
              <a:buNone/>
              <a:defRPr sz="2100" b="0" i="0">
                <a:latin typeface="Kepler Std Light" panose="0204060306070A060204" pitchFamily="18" charset="77"/>
              </a:defRPr>
            </a:lvl4pPr>
            <a:lvl5pPr marL="1371600" indent="0">
              <a:buFontTx/>
              <a:buNone/>
              <a:defRPr sz="2100" b="0" i="0">
                <a:latin typeface="Kepler Std Light" panose="0204060306070A060204" pitchFamily="18" charset="77"/>
              </a:defRPr>
            </a:lvl5pPr>
          </a:lstStyle>
          <a:p>
            <a:pPr lvl="0"/>
            <a:r>
              <a:rPr lang="en-US"/>
              <a:t>Click to edit Master text styles</a:t>
            </a:r>
          </a:p>
        </p:txBody>
      </p:sp>
      <p:sp>
        <p:nvSpPr>
          <p:cNvPr id="9" name="Text Placeholder 9">
            <a:extLst>
              <a:ext uri="{FF2B5EF4-FFF2-40B4-BE49-F238E27FC236}">
                <a16:creationId xmlns:a16="http://schemas.microsoft.com/office/drawing/2014/main" id="{C7BCF171-C21C-4348-9DE6-6F1D1E5563DF}"/>
              </a:ext>
            </a:extLst>
          </p:cNvPr>
          <p:cNvSpPr>
            <a:spLocks noGrp="1"/>
          </p:cNvSpPr>
          <p:nvPr>
            <p:ph type="body" sz="quarter" idx="11"/>
          </p:nvPr>
        </p:nvSpPr>
        <p:spPr>
          <a:xfrm>
            <a:off x="411956" y="4134971"/>
            <a:ext cx="2141840" cy="723939"/>
          </a:xfrm>
        </p:spPr>
        <p:txBody>
          <a:bodyPr>
            <a:noAutofit/>
          </a:bodyPr>
          <a:lstStyle>
            <a:lvl1pPr marL="0" indent="0">
              <a:buFontTx/>
              <a:buNone/>
              <a:defRPr sz="1350">
                <a:solidFill>
                  <a:schemeClr val="accent2"/>
                </a:solidFill>
              </a:defRPr>
            </a:lvl1pPr>
            <a:lvl2pPr marL="342900" indent="0">
              <a:buFontTx/>
              <a:buNone/>
              <a:defRPr sz="1350">
                <a:solidFill>
                  <a:schemeClr val="accent2"/>
                </a:solidFill>
              </a:defRPr>
            </a:lvl2pPr>
            <a:lvl3pPr marL="685800" indent="0">
              <a:buFontTx/>
              <a:buNone/>
              <a:defRPr sz="1350">
                <a:solidFill>
                  <a:schemeClr val="accent2"/>
                </a:solidFill>
              </a:defRPr>
            </a:lvl3pPr>
            <a:lvl4pPr marL="1028700" indent="0">
              <a:buFontTx/>
              <a:buNone/>
              <a:defRPr sz="1350">
                <a:solidFill>
                  <a:schemeClr val="accent2"/>
                </a:solidFill>
              </a:defRPr>
            </a:lvl4pPr>
            <a:lvl5pPr marL="1371600" indent="0">
              <a:buFontTx/>
              <a:buNone/>
              <a:defRPr sz="135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98164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9263B-19FF-8D4D-8F74-00444FD73CEB}"/>
              </a:ext>
            </a:extLst>
          </p:cNvPr>
          <p:cNvSpPr>
            <a:spLocks noGrp="1"/>
          </p:cNvSpPr>
          <p:nvPr>
            <p:ph type="title"/>
          </p:nvPr>
        </p:nvSpPr>
        <p:spPr>
          <a:xfrm>
            <a:off x="416859" y="273844"/>
            <a:ext cx="8310282"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059EB4-1116-4240-84FA-67C7344B2ED1}"/>
              </a:ext>
            </a:extLst>
          </p:cNvPr>
          <p:cNvSpPr>
            <a:spLocks noGrp="1"/>
          </p:cNvSpPr>
          <p:nvPr>
            <p:ph type="body" idx="1"/>
          </p:nvPr>
        </p:nvSpPr>
        <p:spPr>
          <a:xfrm>
            <a:off x="416859" y="1369219"/>
            <a:ext cx="8310281" cy="33641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6188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8" r:id="rId11"/>
    <p:sldLayoutId id="2147483709" r:id="rId12"/>
    <p:sldLayoutId id="2147483743" r:id="rId13"/>
  </p:sldLayoutIdLst>
  <p:txStyles>
    <p:titleStyle>
      <a:lvl1pPr algn="l" defTabSz="685800" rtl="0" eaLnBrk="1" latinLnBrk="0" hangingPunct="1">
        <a:lnSpc>
          <a:spcPct val="90000"/>
        </a:lnSpc>
        <a:spcBef>
          <a:spcPct val="0"/>
        </a:spcBef>
        <a:buNone/>
        <a:defRPr sz="3300" b="0" i="0" kern="1200">
          <a:solidFill>
            <a:schemeClr val="tx1"/>
          </a:solidFill>
          <a:latin typeface="Kepler Std Light" panose="0204030306070A060204" pitchFamily="18" charset="77"/>
          <a:ea typeface="+mj-ea"/>
          <a:cs typeface="+mj-cs"/>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2100" b="0" i="0" kern="1200">
          <a:solidFill>
            <a:schemeClr val="tx2"/>
          </a:solidFill>
          <a:latin typeface="Real Head Pro Light" panose="020B0504020204020204" pitchFamily="34" charset="77"/>
          <a:ea typeface="+mn-ea"/>
          <a:cs typeface="+mn-cs"/>
        </a:defRPr>
      </a:lvl1pPr>
      <a:lvl2pPr marL="514350" indent="-171450" algn="l" defTabSz="685800" rtl="0" eaLnBrk="1" latinLnBrk="0" hangingPunct="1">
        <a:lnSpc>
          <a:spcPct val="90000"/>
        </a:lnSpc>
        <a:spcBef>
          <a:spcPts val="375"/>
        </a:spcBef>
        <a:buClr>
          <a:schemeClr val="accent1"/>
        </a:buClr>
        <a:buSzPct val="90000"/>
        <a:buFont typeface="Wingdings" pitchFamily="2" charset="2"/>
        <a:buChar char="§"/>
        <a:defRPr sz="1800" b="0" i="0" kern="1200">
          <a:solidFill>
            <a:schemeClr val="tx2"/>
          </a:solidFill>
          <a:latin typeface="Real Head Pro Light" panose="020B0504020204020204" pitchFamily="34" charset="77"/>
          <a:ea typeface="+mn-ea"/>
          <a:cs typeface="+mn-cs"/>
        </a:defRPr>
      </a:lvl2pPr>
      <a:lvl3pPr marL="857250" indent="-171450" algn="l" defTabSz="685800" rtl="0" eaLnBrk="1" latinLnBrk="0" hangingPunct="1">
        <a:lnSpc>
          <a:spcPct val="90000"/>
        </a:lnSpc>
        <a:spcBef>
          <a:spcPts val="375"/>
        </a:spcBef>
        <a:buClr>
          <a:schemeClr val="accent1"/>
        </a:buClr>
        <a:buSzPct val="90000"/>
        <a:buFont typeface="Wingdings" pitchFamily="2" charset="2"/>
        <a:buChar char="§"/>
        <a:defRPr sz="1500" b="0" i="0" kern="1200">
          <a:solidFill>
            <a:schemeClr val="tx2"/>
          </a:solidFill>
          <a:latin typeface="Real Head Pro Light" panose="020B0504020204020204" pitchFamily="34" charset="77"/>
          <a:ea typeface="+mn-ea"/>
          <a:cs typeface="+mn-cs"/>
        </a:defRPr>
      </a:lvl3pPr>
      <a:lvl4pPr marL="12001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4pPr>
      <a:lvl5pPr marL="15430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9263B-19FF-8D4D-8F74-00444FD73CEB}"/>
              </a:ext>
            </a:extLst>
          </p:cNvPr>
          <p:cNvSpPr>
            <a:spLocks noGrp="1"/>
          </p:cNvSpPr>
          <p:nvPr>
            <p:ph type="title"/>
          </p:nvPr>
        </p:nvSpPr>
        <p:spPr>
          <a:xfrm>
            <a:off x="416859" y="273844"/>
            <a:ext cx="8310282"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059EB4-1116-4240-84FA-67C7344B2ED1}"/>
              </a:ext>
            </a:extLst>
          </p:cNvPr>
          <p:cNvSpPr>
            <a:spLocks noGrp="1"/>
          </p:cNvSpPr>
          <p:nvPr>
            <p:ph type="body" idx="1"/>
          </p:nvPr>
        </p:nvSpPr>
        <p:spPr>
          <a:xfrm>
            <a:off x="416859" y="1369219"/>
            <a:ext cx="8310281" cy="33641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46307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Lst>
  <p:txStyles>
    <p:titleStyle>
      <a:lvl1pPr algn="l" defTabSz="685800" rtl="0" eaLnBrk="1" latinLnBrk="0" hangingPunct="1">
        <a:lnSpc>
          <a:spcPct val="90000"/>
        </a:lnSpc>
        <a:spcBef>
          <a:spcPct val="0"/>
        </a:spcBef>
        <a:buNone/>
        <a:defRPr sz="3300" b="0" i="0" kern="1200">
          <a:solidFill>
            <a:schemeClr val="tx1"/>
          </a:solidFill>
          <a:latin typeface="Kepler Std Light" panose="0204030306070A060204" pitchFamily="18" charset="77"/>
          <a:ea typeface="+mj-ea"/>
          <a:cs typeface="+mj-cs"/>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2100" b="0" i="0" kern="1200">
          <a:solidFill>
            <a:schemeClr val="tx2"/>
          </a:solidFill>
          <a:latin typeface="Real Head Pro Light" panose="020B0504020204020204" pitchFamily="34" charset="77"/>
          <a:ea typeface="+mn-ea"/>
          <a:cs typeface="+mn-cs"/>
        </a:defRPr>
      </a:lvl1pPr>
      <a:lvl2pPr marL="514350" indent="-171450" algn="l" defTabSz="685800" rtl="0" eaLnBrk="1" latinLnBrk="0" hangingPunct="1">
        <a:lnSpc>
          <a:spcPct val="90000"/>
        </a:lnSpc>
        <a:spcBef>
          <a:spcPts val="375"/>
        </a:spcBef>
        <a:buClr>
          <a:schemeClr val="accent1"/>
        </a:buClr>
        <a:buSzPct val="90000"/>
        <a:buFont typeface="Wingdings" pitchFamily="2" charset="2"/>
        <a:buChar char="§"/>
        <a:defRPr sz="1800" b="0" i="0" kern="1200">
          <a:solidFill>
            <a:schemeClr val="tx2"/>
          </a:solidFill>
          <a:latin typeface="Real Head Pro Light" panose="020B0504020204020204" pitchFamily="34" charset="77"/>
          <a:ea typeface="+mn-ea"/>
          <a:cs typeface="+mn-cs"/>
        </a:defRPr>
      </a:lvl2pPr>
      <a:lvl3pPr marL="857250" indent="-171450" algn="l" defTabSz="685800" rtl="0" eaLnBrk="1" latinLnBrk="0" hangingPunct="1">
        <a:lnSpc>
          <a:spcPct val="90000"/>
        </a:lnSpc>
        <a:spcBef>
          <a:spcPts val="375"/>
        </a:spcBef>
        <a:buClr>
          <a:schemeClr val="accent1"/>
        </a:buClr>
        <a:buSzPct val="90000"/>
        <a:buFont typeface="Wingdings" pitchFamily="2" charset="2"/>
        <a:buChar char="§"/>
        <a:defRPr sz="1500" b="0" i="0" kern="1200">
          <a:solidFill>
            <a:schemeClr val="tx2"/>
          </a:solidFill>
          <a:latin typeface="Real Head Pro Light" panose="020B0504020204020204" pitchFamily="34" charset="77"/>
          <a:ea typeface="+mn-ea"/>
          <a:cs typeface="+mn-cs"/>
        </a:defRPr>
      </a:lvl3pPr>
      <a:lvl4pPr marL="12001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4pPr>
      <a:lvl5pPr marL="15430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9263B-19FF-8D4D-8F74-00444FD73CEB}"/>
              </a:ext>
            </a:extLst>
          </p:cNvPr>
          <p:cNvSpPr>
            <a:spLocks noGrp="1"/>
          </p:cNvSpPr>
          <p:nvPr>
            <p:ph type="title"/>
          </p:nvPr>
        </p:nvSpPr>
        <p:spPr>
          <a:xfrm>
            <a:off x="416859" y="273844"/>
            <a:ext cx="8310282"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059EB4-1116-4240-84FA-67C7344B2ED1}"/>
              </a:ext>
            </a:extLst>
          </p:cNvPr>
          <p:cNvSpPr>
            <a:spLocks noGrp="1"/>
          </p:cNvSpPr>
          <p:nvPr>
            <p:ph type="body" idx="1"/>
          </p:nvPr>
        </p:nvSpPr>
        <p:spPr>
          <a:xfrm>
            <a:off x="416859" y="1369219"/>
            <a:ext cx="8310281" cy="3364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924000"/>
      </p:ext>
    </p:extLst>
  </p:cSld>
  <p:clrMap bg1="lt1" tx1="dk1" bg2="lt2" tx2="dk2" accent1="accent1" accent2="accent2" accent3="accent3" accent4="accent4" accent5="accent5" accent6="accent6" hlink="hlink" folHlink="folHlink"/>
  <p:sldLayoutIdLst>
    <p:sldLayoutId id="2147483671" r:id="rId1"/>
    <p:sldLayoutId id="2147483663" r:id="rId2"/>
    <p:sldLayoutId id="2147483664" r:id="rId3"/>
    <p:sldLayoutId id="2147483665" r:id="rId4"/>
    <p:sldLayoutId id="2147483666" r:id="rId5"/>
    <p:sldLayoutId id="2147483667" r:id="rId6"/>
    <p:sldLayoutId id="2147483668" r:id="rId7"/>
    <p:sldLayoutId id="2147483650" r:id="rId8"/>
    <p:sldLayoutId id="2147483658" r:id="rId9"/>
    <p:sldLayoutId id="2147483670" r:id="rId10"/>
    <p:sldLayoutId id="2147483662" r:id="rId11"/>
    <p:sldLayoutId id="2147483659" r:id="rId12"/>
    <p:sldLayoutId id="2147483660" r:id="rId13"/>
    <p:sldLayoutId id="2147483661" r:id="rId14"/>
    <p:sldLayoutId id="2147483651" r:id="rId15"/>
    <p:sldLayoutId id="2147483677" r:id="rId16"/>
    <p:sldLayoutId id="2147483678" r:id="rId17"/>
    <p:sldLayoutId id="2147483679" r:id="rId18"/>
    <p:sldLayoutId id="2147483680" r:id="rId19"/>
    <p:sldLayoutId id="2147483681" r:id="rId20"/>
    <p:sldLayoutId id="2147483652" r:id="rId21"/>
    <p:sldLayoutId id="2147483653" r:id="rId22"/>
    <p:sldLayoutId id="2147483654" r:id="rId23"/>
    <p:sldLayoutId id="2147483655" r:id="rId24"/>
    <p:sldLayoutId id="2147483669" r:id="rId25"/>
    <p:sldLayoutId id="2147483683" r:id="rId26"/>
    <p:sldLayoutId id="2147483684" r:id="rId27"/>
    <p:sldLayoutId id="2147483685" r:id="rId28"/>
    <p:sldLayoutId id="2147483686" r:id="rId29"/>
  </p:sldLayoutIdLst>
  <p:txStyles>
    <p:titleStyle>
      <a:lvl1pPr algn="l" defTabSz="685800" rtl="0" eaLnBrk="1" latinLnBrk="0" hangingPunct="1">
        <a:lnSpc>
          <a:spcPct val="90000"/>
        </a:lnSpc>
        <a:spcBef>
          <a:spcPct val="0"/>
        </a:spcBef>
        <a:buNone/>
        <a:defRPr sz="3300" b="0" i="0" kern="1200">
          <a:solidFill>
            <a:schemeClr val="tx1"/>
          </a:solidFill>
          <a:latin typeface="Kepler Std Light" panose="0204030306070A060204" pitchFamily="18" charset="77"/>
          <a:ea typeface="+mj-ea"/>
          <a:cs typeface="+mj-cs"/>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2100" b="0" i="0" kern="1200">
          <a:solidFill>
            <a:schemeClr val="tx2"/>
          </a:solidFill>
          <a:latin typeface="Real Head Pro Light" panose="020B0504020204020204" pitchFamily="34" charset="77"/>
          <a:ea typeface="+mn-ea"/>
          <a:cs typeface="+mn-cs"/>
        </a:defRPr>
      </a:lvl1pPr>
      <a:lvl2pPr marL="514350" indent="-171450" algn="l" defTabSz="685800" rtl="0" eaLnBrk="1" latinLnBrk="0" hangingPunct="1">
        <a:lnSpc>
          <a:spcPct val="90000"/>
        </a:lnSpc>
        <a:spcBef>
          <a:spcPts val="375"/>
        </a:spcBef>
        <a:buClr>
          <a:schemeClr val="accent1"/>
        </a:buClr>
        <a:buSzPct val="90000"/>
        <a:buFont typeface="Wingdings" pitchFamily="2" charset="2"/>
        <a:buChar char="§"/>
        <a:defRPr sz="1800" b="0" i="0" kern="1200">
          <a:solidFill>
            <a:schemeClr val="tx2"/>
          </a:solidFill>
          <a:latin typeface="Real Head Pro Light" panose="020B0504020204020204" pitchFamily="34" charset="77"/>
          <a:ea typeface="+mn-ea"/>
          <a:cs typeface="+mn-cs"/>
        </a:defRPr>
      </a:lvl2pPr>
      <a:lvl3pPr marL="857250" indent="-171450" algn="l" defTabSz="685800" rtl="0" eaLnBrk="1" latinLnBrk="0" hangingPunct="1">
        <a:lnSpc>
          <a:spcPct val="90000"/>
        </a:lnSpc>
        <a:spcBef>
          <a:spcPts val="375"/>
        </a:spcBef>
        <a:buClr>
          <a:schemeClr val="accent1"/>
        </a:buClr>
        <a:buSzPct val="90000"/>
        <a:buFont typeface="Wingdings" pitchFamily="2" charset="2"/>
        <a:buChar char="§"/>
        <a:defRPr sz="1500" b="0" i="0" kern="1200">
          <a:solidFill>
            <a:schemeClr val="tx2"/>
          </a:solidFill>
          <a:latin typeface="Real Head Pro Light" panose="020B0504020204020204" pitchFamily="34" charset="77"/>
          <a:ea typeface="+mn-ea"/>
          <a:cs typeface="+mn-cs"/>
        </a:defRPr>
      </a:lvl3pPr>
      <a:lvl4pPr marL="12001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4pPr>
      <a:lvl5pPr marL="1543050" indent="-171450" algn="l" defTabSz="685800" rtl="0" eaLnBrk="1" latinLnBrk="0" hangingPunct="1">
        <a:lnSpc>
          <a:spcPct val="90000"/>
        </a:lnSpc>
        <a:spcBef>
          <a:spcPts val="375"/>
        </a:spcBef>
        <a:buClr>
          <a:schemeClr val="accent1"/>
        </a:buClr>
        <a:buSzPct val="90000"/>
        <a:buFont typeface="Wingdings" pitchFamily="2" charset="2"/>
        <a:buChar char="§"/>
        <a:defRPr sz="1350" b="0" i="0" kern="1200">
          <a:solidFill>
            <a:schemeClr val="tx2"/>
          </a:solidFill>
          <a:latin typeface="Real Head Pro Light" panose="020B0504020204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https://go.charterschoolcapital.org/06---Content-Resources_5-Steps.html?utm_campaign=Website&amp;utm_medium=ResourceLibrary&amp;utm_sour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chart" Target="../charts/chart10.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1.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1.xml"/><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1.xml"/><Relationship Id="rId4" Type="http://schemas.openxmlformats.org/officeDocument/2006/relationships/chart" Target="../charts/char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21.emf"/><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F98071-FB8E-3A4D-AA63-15025B002A14}"/>
              </a:ext>
            </a:extLst>
          </p:cNvPr>
          <p:cNvPicPr>
            <a:picLocks noChangeAspect="1"/>
          </p:cNvPicPr>
          <p:nvPr/>
        </p:nvPicPr>
        <p:blipFill>
          <a:blip r:embed="rId3"/>
          <a:stretch>
            <a:fillRect/>
          </a:stretch>
        </p:blipFill>
        <p:spPr>
          <a:xfrm>
            <a:off x="6942465" y="409007"/>
            <a:ext cx="1655539" cy="786981"/>
          </a:xfrm>
          <a:prstGeom prst="rect">
            <a:avLst/>
          </a:prstGeom>
        </p:spPr>
      </p:pic>
      <p:sp>
        <p:nvSpPr>
          <p:cNvPr id="2" name="Title 1">
            <a:extLst>
              <a:ext uri="{FF2B5EF4-FFF2-40B4-BE49-F238E27FC236}">
                <a16:creationId xmlns:a16="http://schemas.microsoft.com/office/drawing/2014/main" id="{469E3AE0-700A-454F-BC03-22CDB0B6CE1C}"/>
              </a:ext>
            </a:extLst>
          </p:cNvPr>
          <p:cNvSpPr>
            <a:spLocks noGrp="1"/>
          </p:cNvSpPr>
          <p:nvPr>
            <p:ph type="ctrTitle"/>
          </p:nvPr>
        </p:nvSpPr>
        <p:spPr>
          <a:xfrm>
            <a:off x="379591" y="1812897"/>
            <a:ext cx="5381129" cy="2187603"/>
          </a:xfrm>
        </p:spPr>
        <p:txBody>
          <a:bodyPr>
            <a:noAutofit/>
          </a:bodyPr>
          <a:lstStyle/>
          <a:p>
            <a:r>
              <a:rPr lang="en-US" sz="4950" dirty="0"/>
              <a:t>The Path to Finding and Funding your Forever Home</a:t>
            </a:r>
          </a:p>
        </p:txBody>
      </p:sp>
      <p:sp>
        <p:nvSpPr>
          <p:cNvPr id="3" name="Subtitle 2">
            <a:extLst>
              <a:ext uri="{FF2B5EF4-FFF2-40B4-BE49-F238E27FC236}">
                <a16:creationId xmlns:a16="http://schemas.microsoft.com/office/drawing/2014/main" id="{B78A6802-267A-EF40-88ED-BB8E6A5B7C52}"/>
              </a:ext>
            </a:extLst>
          </p:cNvPr>
          <p:cNvSpPr>
            <a:spLocks noGrp="1"/>
          </p:cNvSpPr>
          <p:nvPr>
            <p:ph type="subTitle" idx="1"/>
          </p:nvPr>
        </p:nvSpPr>
        <p:spPr>
          <a:xfrm>
            <a:off x="419934" y="4504285"/>
            <a:ext cx="8312586" cy="253196"/>
          </a:xfrm>
        </p:spPr>
        <p:txBody>
          <a:bodyPr>
            <a:noAutofit/>
          </a:bodyPr>
          <a:lstStyle/>
          <a:p>
            <a:r>
              <a:rPr lang="en-US" sz="1500" dirty="0"/>
              <a:t>Florida Charter Schools Conference 2022</a:t>
            </a:r>
          </a:p>
        </p:txBody>
      </p:sp>
    </p:spTree>
    <p:extLst>
      <p:ext uri="{BB962C8B-B14F-4D97-AF65-F5344CB8AC3E}">
        <p14:creationId xmlns:p14="http://schemas.microsoft.com/office/powerpoint/2010/main" val="359126882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0" y="2488475"/>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02</a:t>
            </a:r>
            <a:r>
              <a:rPr lang="en-US" sz="3600" dirty="0">
                <a:latin typeface="Kepler Std Light" panose="0204030306070A060204" pitchFamily="18" charset="77"/>
              </a:rPr>
              <a:t> Plan for success</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748646" y="3352836"/>
            <a:ext cx="2047603" cy="1323322"/>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Timeline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Set a realistic timeline that minimizes disruption to students and programs</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909475" y="3352836"/>
            <a:ext cx="2047603" cy="1323322"/>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Prepare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Prepare for setbacks; assume that any renovation project is going to take longer than expected</a:t>
            </a:r>
          </a:p>
        </p:txBody>
      </p:sp>
      <p:sp>
        <p:nvSpPr>
          <p:cNvPr id="13" name="TextBox 12">
            <a:extLst>
              <a:ext uri="{FF2B5EF4-FFF2-40B4-BE49-F238E27FC236}">
                <a16:creationId xmlns:a16="http://schemas.microsoft.com/office/drawing/2014/main" id="{E77FFD78-B054-EA44-AAEB-839F1BC8BD70}"/>
              </a:ext>
            </a:extLst>
          </p:cNvPr>
          <p:cNvSpPr txBox="1"/>
          <p:nvPr/>
        </p:nvSpPr>
        <p:spPr>
          <a:xfrm>
            <a:off x="7070304" y="3352836"/>
            <a:ext cx="2047603" cy="1323322"/>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List</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Make a list of must-have features. Go back to your charter, mission, and board to determine what your facility must have. </a:t>
            </a:r>
          </a:p>
        </p:txBody>
      </p:sp>
      <p:sp>
        <p:nvSpPr>
          <p:cNvPr id="19" name="TextBox 18">
            <a:extLst>
              <a:ext uri="{FF2B5EF4-FFF2-40B4-BE49-F238E27FC236}">
                <a16:creationId xmlns:a16="http://schemas.microsoft.com/office/drawing/2014/main" id="{A75476F6-1E45-7145-A7BE-594F1B32FDFE}"/>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10</a:t>
            </a:fld>
            <a:endParaRPr lang="en-US" sz="675" b="1" dirty="0">
              <a:solidFill>
                <a:schemeClr val="accent1"/>
              </a:solidFill>
              <a:latin typeface="Real Head Pro Book" panose="020B0504020204020204" pitchFamily="34" charset="77"/>
            </a:endParaRPr>
          </a:p>
        </p:txBody>
      </p:sp>
      <p:grpSp>
        <p:nvGrpSpPr>
          <p:cNvPr id="24" name="Group 23">
            <a:extLst>
              <a:ext uri="{FF2B5EF4-FFF2-40B4-BE49-F238E27FC236}">
                <a16:creationId xmlns:a16="http://schemas.microsoft.com/office/drawing/2014/main" id="{17D49A63-4A9E-ED36-D95B-44658545D6F5}"/>
              </a:ext>
            </a:extLst>
          </p:cNvPr>
          <p:cNvGrpSpPr/>
          <p:nvPr/>
        </p:nvGrpSpPr>
        <p:grpSpPr>
          <a:xfrm>
            <a:off x="2726256" y="1671300"/>
            <a:ext cx="6044764" cy="1641076"/>
            <a:chOff x="2726256" y="1671300"/>
            <a:chExt cx="6044764" cy="1641076"/>
          </a:xfrm>
        </p:grpSpPr>
        <p:sp>
          <p:nvSpPr>
            <p:cNvPr id="25" name="Oval 24">
              <a:extLst>
                <a:ext uri="{FF2B5EF4-FFF2-40B4-BE49-F238E27FC236}">
                  <a16:creationId xmlns:a16="http://schemas.microsoft.com/office/drawing/2014/main" id="{BFE9F715-AA66-B723-82A3-A697FBBA9C0F}"/>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26" name="Chart 25">
              <a:extLst>
                <a:ext uri="{FF2B5EF4-FFF2-40B4-BE49-F238E27FC236}">
                  <a16:creationId xmlns:a16="http://schemas.microsoft.com/office/drawing/2014/main" id="{CA9327A4-571F-81F4-1004-2E2A50A8647B}"/>
                </a:ext>
              </a:extLst>
            </p:cNvPr>
            <p:cNvGraphicFramePr/>
            <p:nvPr>
              <p:extLst>
                <p:ext uri="{D42A27DB-BD31-4B8C-83A1-F6EECF244321}">
                  <p14:modId xmlns:p14="http://schemas.microsoft.com/office/powerpoint/2010/main" val="3129481834"/>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3"/>
            </a:graphicData>
          </a:graphic>
        </p:graphicFrame>
        <p:sp>
          <p:nvSpPr>
            <p:cNvPr id="27" name="Oval 26">
              <a:extLst>
                <a:ext uri="{FF2B5EF4-FFF2-40B4-BE49-F238E27FC236}">
                  <a16:creationId xmlns:a16="http://schemas.microsoft.com/office/drawing/2014/main" id="{BE24E26A-01D6-2576-3935-401FCB5485B2}"/>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28" name="Chart 27">
              <a:extLst>
                <a:ext uri="{FF2B5EF4-FFF2-40B4-BE49-F238E27FC236}">
                  <a16:creationId xmlns:a16="http://schemas.microsoft.com/office/drawing/2014/main" id="{CF03DCF1-A1BE-7E61-6BCA-B3EA4DA85CD4}"/>
                </a:ext>
              </a:extLst>
            </p:cNvPr>
            <p:cNvGraphicFramePr/>
            <p:nvPr>
              <p:extLst>
                <p:ext uri="{D42A27DB-BD31-4B8C-83A1-F6EECF244321}">
                  <p14:modId xmlns:p14="http://schemas.microsoft.com/office/powerpoint/2010/main" val="3327545798"/>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322A63DB-4FDF-4D2C-2242-6D8A7AC72725}"/>
                </a:ext>
              </a:extLst>
            </p:cNvPr>
            <p:cNvGraphicFramePr/>
            <p:nvPr>
              <p:extLst>
                <p:ext uri="{D42A27DB-BD31-4B8C-83A1-F6EECF244321}">
                  <p14:modId xmlns:p14="http://schemas.microsoft.com/office/powerpoint/2010/main" val="1542627652"/>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5"/>
            </a:graphicData>
          </a:graphic>
        </p:graphicFrame>
        <p:sp>
          <p:nvSpPr>
            <p:cNvPr id="30" name="Oval 29">
              <a:extLst>
                <a:ext uri="{FF2B5EF4-FFF2-40B4-BE49-F238E27FC236}">
                  <a16:creationId xmlns:a16="http://schemas.microsoft.com/office/drawing/2014/main" id="{4BBD223D-582F-2424-64F0-C422D7B3318F}"/>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Tree>
    <p:extLst>
      <p:ext uri="{BB962C8B-B14F-4D97-AF65-F5344CB8AC3E}">
        <p14:creationId xmlns:p14="http://schemas.microsoft.com/office/powerpoint/2010/main" val="328301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83CF693-DE91-9A44-809A-285451FE1311}"/>
              </a:ext>
            </a:extLst>
          </p:cNvPr>
          <p:cNvSpPr/>
          <p:nvPr/>
        </p:nvSpPr>
        <p:spPr>
          <a:xfrm>
            <a:off x="5697078" y="917698"/>
            <a:ext cx="2927592" cy="461665"/>
          </a:xfrm>
          <a:prstGeom prst="rect">
            <a:avLst/>
          </a:prstGeom>
        </p:spPr>
        <p:txBody>
          <a:bodyPr wrap="square">
            <a:spAutoFit/>
          </a:bodyPr>
          <a:lstStyle/>
          <a:p>
            <a:pPr fontAlgn="base"/>
            <a:r>
              <a:rPr lang="en-US" sz="1200" dirty="0">
                <a:solidFill>
                  <a:srgbClr val="00538B"/>
                </a:solidFill>
                <a:latin typeface="Real Head Pro" panose="020B0503050000020004" pitchFamily="34" charset="77"/>
                <a:ea typeface="Real Head Pro" panose="020B0503050000020004" pitchFamily="34" charset="77"/>
              </a:rPr>
              <a:t>A facility expansion or move will likely involve your entire team! </a:t>
            </a:r>
          </a:p>
        </p:txBody>
      </p:sp>
      <p:sp>
        <p:nvSpPr>
          <p:cNvPr id="22" name="Rectangle 21">
            <a:extLst>
              <a:ext uri="{FF2B5EF4-FFF2-40B4-BE49-F238E27FC236}">
                <a16:creationId xmlns:a16="http://schemas.microsoft.com/office/drawing/2014/main" id="{F35B6DDF-83AC-654E-9ECE-80F173705494}"/>
              </a:ext>
            </a:extLst>
          </p:cNvPr>
          <p:cNvSpPr/>
          <p:nvPr/>
        </p:nvSpPr>
        <p:spPr>
          <a:xfrm>
            <a:off x="6006394" y="4310695"/>
            <a:ext cx="2403281" cy="577081"/>
          </a:xfrm>
          <a:prstGeom prst="rect">
            <a:avLst/>
          </a:prstGeom>
          <a:ln>
            <a:noFill/>
          </a:ln>
        </p:spPr>
        <p:txBody>
          <a:bodyPr wrap="square">
            <a:spAutoFit/>
          </a:bodyPr>
          <a:lstStyle/>
          <a:p>
            <a:r>
              <a:rPr lang="en-US" sz="1050" dirty="0">
                <a:solidFill>
                  <a:schemeClr val="accent3"/>
                </a:solidFill>
                <a:latin typeface="Lato" panose="020F0502020204030203" pitchFamily="34" charset="77"/>
              </a:rPr>
              <a:t>*LCFF is short for “Local Control Funding Formula,”  a large portion of your state receivable.</a:t>
            </a:r>
          </a:p>
        </p:txBody>
      </p:sp>
      <p:sp>
        <p:nvSpPr>
          <p:cNvPr id="23" name="Rectangle 22">
            <a:extLst>
              <a:ext uri="{FF2B5EF4-FFF2-40B4-BE49-F238E27FC236}">
                <a16:creationId xmlns:a16="http://schemas.microsoft.com/office/drawing/2014/main" id="{626A41E3-D39B-8643-9D3F-41DBE1ECF275}"/>
              </a:ext>
            </a:extLst>
          </p:cNvPr>
          <p:cNvSpPr/>
          <p:nvPr/>
        </p:nvSpPr>
        <p:spPr>
          <a:xfrm>
            <a:off x="6876320" y="3605361"/>
            <a:ext cx="625993" cy="256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33" name="Rectangle 32">
            <a:extLst>
              <a:ext uri="{FF2B5EF4-FFF2-40B4-BE49-F238E27FC236}">
                <a16:creationId xmlns:a16="http://schemas.microsoft.com/office/drawing/2014/main" id="{FA34B593-9212-4D42-9EF0-362CA04F0ACD}"/>
              </a:ext>
            </a:extLst>
          </p:cNvPr>
          <p:cNvSpPr/>
          <p:nvPr/>
        </p:nvSpPr>
        <p:spPr>
          <a:xfrm>
            <a:off x="5829306" y="3859719"/>
            <a:ext cx="2795364" cy="991057"/>
          </a:xfrm>
          <a:prstGeom prst="rect">
            <a:avLst/>
          </a:prstGeom>
          <a:solidFill>
            <a:schemeClr val="bg1"/>
          </a:solidFill>
          <a:ln w="1905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1"/>
              </a:solidFill>
            </a:endParaRPr>
          </a:p>
        </p:txBody>
      </p:sp>
      <p:sp>
        <p:nvSpPr>
          <p:cNvPr id="4" name="Rectangle 3">
            <a:extLst>
              <a:ext uri="{FF2B5EF4-FFF2-40B4-BE49-F238E27FC236}">
                <a16:creationId xmlns:a16="http://schemas.microsoft.com/office/drawing/2014/main" id="{B13ADD98-19D1-2548-91ED-F40DB5F3EFD5}"/>
              </a:ext>
            </a:extLst>
          </p:cNvPr>
          <p:cNvSpPr/>
          <p:nvPr/>
        </p:nvSpPr>
        <p:spPr>
          <a:xfrm>
            <a:off x="7561582" y="3582735"/>
            <a:ext cx="669921" cy="676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B625B089-AF97-7642-BAC4-E85E1B57C1A8}"/>
              </a:ext>
            </a:extLst>
          </p:cNvPr>
          <p:cNvSpPr/>
          <p:nvPr/>
        </p:nvSpPr>
        <p:spPr>
          <a:xfrm>
            <a:off x="4282017" y="3206144"/>
            <a:ext cx="666802" cy="702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5" name="Graphic 34" descr="Lightbulb">
            <a:extLst>
              <a:ext uri="{FF2B5EF4-FFF2-40B4-BE49-F238E27FC236}">
                <a16:creationId xmlns:a16="http://schemas.microsoft.com/office/drawing/2014/main" id="{89783FEE-C8E1-9C45-BE36-0B06BF433A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4489" y="3582735"/>
            <a:ext cx="685800" cy="685800"/>
          </a:xfrm>
          <a:prstGeom prst="rect">
            <a:avLst/>
          </a:prstGeom>
        </p:spPr>
      </p:pic>
      <p:sp>
        <p:nvSpPr>
          <p:cNvPr id="36" name="Rectangle 35">
            <a:extLst>
              <a:ext uri="{FF2B5EF4-FFF2-40B4-BE49-F238E27FC236}">
                <a16:creationId xmlns:a16="http://schemas.microsoft.com/office/drawing/2014/main" id="{B2695EE3-4A68-0944-B638-0CBCB0FFF502}"/>
              </a:ext>
            </a:extLst>
          </p:cNvPr>
          <p:cNvSpPr/>
          <p:nvPr/>
        </p:nvSpPr>
        <p:spPr>
          <a:xfrm>
            <a:off x="5920496" y="4154198"/>
            <a:ext cx="2612985" cy="600164"/>
          </a:xfrm>
          <a:prstGeom prst="rect">
            <a:avLst/>
          </a:prstGeom>
        </p:spPr>
        <p:txBody>
          <a:bodyPr vert="horz" lIns="68580" tIns="34290" rIns="68580" bIns="34290" rtlCol="0">
            <a:noAutofit/>
          </a:bodyPr>
          <a:lstStyle/>
          <a:p>
            <a:pPr>
              <a:lnSpc>
                <a:spcPct val="90000"/>
              </a:lnSpc>
              <a:spcBef>
                <a:spcPts val="750"/>
              </a:spcBef>
              <a:buClr>
                <a:schemeClr val="accent1"/>
              </a:buClr>
              <a:buSzPct val="90000"/>
            </a:pPr>
            <a:r>
              <a:rPr lang="en-US" sz="1050" dirty="0">
                <a:solidFill>
                  <a:schemeClr val="accent3">
                    <a:lumMod val="50000"/>
                  </a:schemeClr>
                </a:solidFill>
                <a:latin typeface="Real Head Pro Light" panose="020B0504020204020204" pitchFamily="34" charset="77"/>
              </a:rPr>
              <a:t>Tip: Download the eBook</a:t>
            </a:r>
          </a:p>
          <a:p>
            <a:pPr>
              <a:lnSpc>
                <a:spcPct val="90000"/>
              </a:lnSpc>
              <a:spcBef>
                <a:spcPts val="750"/>
              </a:spcBef>
              <a:buClr>
                <a:schemeClr val="accent1"/>
              </a:buClr>
              <a:buSzPct val="90000"/>
            </a:pPr>
            <a:r>
              <a:rPr lang="en-US" sz="800" dirty="0">
                <a:solidFill>
                  <a:schemeClr val="accent3">
                    <a:lumMod val="50000"/>
                  </a:schemeClr>
                </a:solidFill>
                <a:latin typeface="Real Head Pro Light" panose="020B0504020204020204" pitchFamily="34" charset="77"/>
              </a:rPr>
              <a:t>Read </a:t>
            </a:r>
            <a:r>
              <a:rPr lang="en-US" sz="800" dirty="0">
                <a:solidFill>
                  <a:schemeClr val="accent3">
                    <a:lumMod val="50000"/>
                  </a:schemeClr>
                </a:solidFill>
                <a:latin typeface="Real Head Pro Light" panose="020B0504020204020204" pitchFamily="34" charset="77"/>
                <a:hlinkClick r:id="rId4">
                  <a:extLst>
                    <a:ext uri="{A12FA001-AC4F-418D-AE19-62706E023703}">
                      <ahyp:hlinkClr xmlns:ahyp="http://schemas.microsoft.com/office/drawing/2018/hyperlinkcolor" val="tx"/>
                    </a:ext>
                  </a:extLst>
                </a:hlinkClick>
              </a:rPr>
              <a:t>The 5 Essential Steps to Facilities Planning</a:t>
            </a:r>
            <a:r>
              <a:rPr lang="en-US" sz="800" dirty="0">
                <a:solidFill>
                  <a:schemeClr val="accent3">
                    <a:lumMod val="50000"/>
                  </a:schemeClr>
                </a:solidFill>
                <a:latin typeface="Real Head Pro Light" panose="020B0504020204020204" pitchFamily="34" charset="77"/>
              </a:rPr>
              <a:t> for more details on this stage!</a:t>
            </a:r>
            <a:r>
              <a:rPr lang="en-US" sz="1050" dirty="0">
                <a:solidFill>
                  <a:schemeClr val="accent3">
                    <a:lumMod val="50000"/>
                  </a:schemeClr>
                </a:solidFill>
                <a:latin typeface="Real Head Pro Light" panose="020B0504020204020204" pitchFamily="34" charset="77"/>
              </a:rPr>
              <a:t>  </a:t>
            </a:r>
          </a:p>
        </p:txBody>
      </p:sp>
      <p:sp>
        <p:nvSpPr>
          <p:cNvPr id="37" name="Rectangle 36">
            <a:extLst>
              <a:ext uri="{FF2B5EF4-FFF2-40B4-BE49-F238E27FC236}">
                <a16:creationId xmlns:a16="http://schemas.microsoft.com/office/drawing/2014/main" id="{B9186873-7F0D-6E4A-B611-587351DE7657}"/>
              </a:ext>
            </a:extLst>
          </p:cNvPr>
          <p:cNvSpPr/>
          <p:nvPr/>
        </p:nvSpPr>
        <p:spPr>
          <a:xfrm>
            <a:off x="3174922" y="852542"/>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B998E0FF-879D-5B4A-82E6-3105419B7C6C}"/>
              </a:ext>
            </a:extLst>
          </p:cNvPr>
          <p:cNvSpPr/>
          <p:nvPr/>
        </p:nvSpPr>
        <p:spPr>
          <a:xfrm>
            <a:off x="3174922" y="1631017"/>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11323891-B8FA-144F-9D32-A9A50AC40FE3}"/>
              </a:ext>
            </a:extLst>
          </p:cNvPr>
          <p:cNvSpPr/>
          <p:nvPr/>
        </p:nvSpPr>
        <p:spPr>
          <a:xfrm>
            <a:off x="3174922" y="2390958"/>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1893B86D-0B86-4C41-AF45-7E603E8AF203}"/>
              </a:ext>
            </a:extLst>
          </p:cNvPr>
          <p:cNvSpPr/>
          <p:nvPr/>
        </p:nvSpPr>
        <p:spPr>
          <a:xfrm>
            <a:off x="3174922" y="3157077"/>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89CA7C42-9C5C-9B4F-BD6C-35447B843F9E}"/>
              </a:ext>
            </a:extLst>
          </p:cNvPr>
          <p:cNvSpPr/>
          <p:nvPr/>
        </p:nvSpPr>
        <p:spPr>
          <a:xfrm>
            <a:off x="3715530" y="980481"/>
            <a:ext cx="1481828"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Involve your entire team</a:t>
            </a:r>
          </a:p>
        </p:txBody>
      </p:sp>
      <p:sp>
        <p:nvSpPr>
          <p:cNvPr id="42" name="Rectangle 41">
            <a:extLst>
              <a:ext uri="{FF2B5EF4-FFF2-40B4-BE49-F238E27FC236}">
                <a16:creationId xmlns:a16="http://schemas.microsoft.com/office/drawing/2014/main" id="{ADCBFBD1-AF10-8344-9399-21405C901D25}"/>
              </a:ext>
            </a:extLst>
          </p:cNvPr>
          <p:cNvSpPr/>
          <p:nvPr/>
        </p:nvSpPr>
        <p:spPr>
          <a:xfrm>
            <a:off x="3756418" y="1715420"/>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Learn from other schools</a:t>
            </a:r>
          </a:p>
        </p:txBody>
      </p:sp>
      <p:pic>
        <p:nvPicPr>
          <p:cNvPr id="43" name="Graphic 42" descr="Checkbox Checked">
            <a:extLst>
              <a:ext uri="{FF2B5EF4-FFF2-40B4-BE49-F238E27FC236}">
                <a16:creationId xmlns:a16="http://schemas.microsoft.com/office/drawing/2014/main" id="{852A246A-6788-7E45-BF53-5B5ED0C87B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809" y="929341"/>
            <a:ext cx="499721" cy="499721"/>
          </a:xfrm>
          <a:prstGeom prst="rect">
            <a:avLst/>
          </a:prstGeom>
        </p:spPr>
      </p:pic>
      <p:pic>
        <p:nvPicPr>
          <p:cNvPr id="44" name="Graphic 43" descr="Checkbox Checked">
            <a:extLst>
              <a:ext uri="{FF2B5EF4-FFF2-40B4-BE49-F238E27FC236}">
                <a16:creationId xmlns:a16="http://schemas.microsoft.com/office/drawing/2014/main" id="{C03A7B99-385D-284D-9293-4C881E9EB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809" y="1700447"/>
            <a:ext cx="499721" cy="499721"/>
          </a:xfrm>
          <a:prstGeom prst="rect">
            <a:avLst/>
          </a:prstGeom>
        </p:spPr>
      </p:pic>
      <p:pic>
        <p:nvPicPr>
          <p:cNvPr id="45" name="Graphic 44" descr="Checkbox Checked">
            <a:extLst>
              <a:ext uri="{FF2B5EF4-FFF2-40B4-BE49-F238E27FC236}">
                <a16:creationId xmlns:a16="http://schemas.microsoft.com/office/drawing/2014/main" id="{BD33E7D6-7286-0946-8F89-256E3DF97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809" y="2477593"/>
            <a:ext cx="499721" cy="499721"/>
          </a:xfrm>
          <a:prstGeom prst="rect">
            <a:avLst/>
          </a:prstGeom>
        </p:spPr>
      </p:pic>
      <p:pic>
        <p:nvPicPr>
          <p:cNvPr id="46" name="Graphic 45" descr="Checkbox Checked">
            <a:extLst>
              <a:ext uri="{FF2B5EF4-FFF2-40B4-BE49-F238E27FC236}">
                <a16:creationId xmlns:a16="http://schemas.microsoft.com/office/drawing/2014/main" id="{6F8387FC-27DC-D945-8A6D-679E05FA4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809" y="3223743"/>
            <a:ext cx="499721" cy="499721"/>
          </a:xfrm>
          <a:prstGeom prst="rect">
            <a:avLst/>
          </a:prstGeom>
        </p:spPr>
      </p:pic>
      <p:sp>
        <p:nvSpPr>
          <p:cNvPr id="47" name="Rectangle 46">
            <a:extLst>
              <a:ext uri="{FF2B5EF4-FFF2-40B4-BE49-F238E27FC236}">
                <a16:creationId xmlns:a16="http://schemas.microsoft.com/office/drawing/2014/main" id="{A83B55BB-2DA4-5944-BBE1-02B70B2B9D09}"/>
              </a:ext>
            </a:extLst>
          </p:cNvPr>
          <p:cNvSpPr/>
          <p:nvPr/>
        </p:nvSpPr>
        <p:spPr>
          <a:xfrm>
            <a:off x="3756418" y="2492565"/>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Revisit your mission </a:t>
            </a:r>
          </a:p>
        </p:txBody>
      </p:sp>
      <p:sp>
        <p:nvSpPr>
          <p:cNvPr id="48" name="Rectangle 47">
            <a:extLst>
              <a:ext uri="{FF2B5EF4-FFF2-40B4-BE49-F238E27FC236}">
                <a16:creationId xmlns:a16="http://schemas.microsoft.com/office/drawing/2014/main" id="{B06FD5A2-BB2B-0543-B837-F07E96F1F525}"/>
              </a:ext>
            </a:extLst>
          </p:cNvPr>
          <p:cNvSpPr/>
          <p:nvPr/>
        </p:nvSpPr>
        <p:spPr>
          <a:xfrm>
            <a:off x="3715530" y="3265854"/>
            <a:ext cx="182571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Time it for minimal disruption</a:t>
            </a:r>
          </a:p>
        </p:txBody>
      </p:sp>
      <p:sp>
        <p:nvSpPr>
          <p:cNvPr id="50" name="Rectangle 49">
            <a:extLst>
              <a:ext uri="{FF2B5EF4-FFF2-40B4-BE49-F238E27FC236}">
                <a16:creationId xmlns:a16="http://schemas.microsoft.com/office/drawing/2014/main" id="{6EE0D991-7ADC-F34D-B2B6-0E93C18F3C16}"/>
              </a:ext>
            </a:extLst>
          </p:cNvPr>
          <p:cNvSpPr/>
          <p:nvPr/>
        </p:nvSpPr>
        <p:spPr>
          <a:xfrm>
            <a:off x="5697078" y="1690987"/>
            <a:ext cx="2927592" cy="461665"/>
          </a:xfrm>
          <a:prstGeom prst="rect">
            <a:avLst/>
          </a:prstGeom>
        </p:spPr>
        <p:txBody>
          <a:bodyPr wrap="square">
            <a:spAutoFit/>
          </a:bodyPr>
          <a:lstStyle/>
          <a:p>
            <a:pPr fontAlgn="base"/>
            <a:r>
              <a:rPr lang="en-US" sz="1200" dirty="0">
                <a:solidFill>
                  <a:srgbClr val="00538B"/>
                </a:solidFill>
                <a:latin typeface="Real Head Pro" panose="020B0503050000020004" pitchFamily="34" charset="77"/>
                <a:ea typeface="Real Head Pro" panose="020B0503050000020004" pitchFamily="34" charset="77"/>
              </a:rPr>
              <a:t>Find out how long it’s taken other schools to accomplish similar projects</a:t>
            </a:r>
          </a:p>
        </p:txBody>
      </p:sp>
      <p:sp>
        <p:nvSpPr>
          <p:cNvPr id="51" name="Rectangle 50">
            <a:extLst>
              <a:ext uri="{FF2B5EF4-FFF2-40B4-BE49-F238E27FC236}">
                <a16:creationId xmlns:a16="http://schemas.microsoft.com/office/drawing/2014/main" id="{A1EA9367-4A82-EB43-9461-9DD5AB2649B6}"/>
              </a:ext>
            </a:extLst>
          </p:cNvPr>
          <p:cNvSpPr/>
          <p:nvPr/>
        </p:nvSpPr>
        <p:spPr>
          <a:xfrm>
            <a:off x="5697078" y="2420967"/>
            <a:ext cx="2927592" cy="646331"/>
          </a:xfrm>
          <a:prstGeom prst="rect">
            <a:avLst/>
          </a:prstGeom>
        </p:spPr>
        <p:txBody>
          <a:bodyPr wrap="square">
            <a:spAutoFit/>
          </a:bodyPr>
          <a:lstStyle/>
          <a:p>
            <a:pPr fontAlgn="base"/>
            <a:r>
              <a:rPr lang="en-US" sz="1200" dirty="0">
                <a:solidFill>
                  <a:srgbClr val="00538B"/>
                </a:solidFill>
                <a:latin typeface="Real Head Pro" panose="020B0503050000020004" pitchFamily="34" charset="77"/>
                <a:ea typeface="Real Head Pro" panose="020B0503050000020004" pitchFamily="34" charset="77"/>
              </a:rPr>
              <a:t>Revisit your mission when making decisions about what is truly critical for your school</a:t>
            </a:r>
          </a:p>
        </p:txBody>
      </p:sp>
      <p:sp>
        <p:nvSpPr>
          <p:cNvPr id="52" name="Rectangle 51">
            <a:extLst>
              <a:ext uri="{FF2B5EF4-FFF2-40B4-BE49-F238E27FC236}">
                <a16:creationId xmlns:a16="http://schemas.microsoft.com/office/drawing/2014/main" id="{76807BB0-EE20-A843-89A4-4DCCFB9BD7B7}"/>
              </a:ext>
            </a:extLst>
          </p:cNvPr>
          <p:cNvSpPr/>
          <p:nvPr/>
        </p:nvSpPr>
        <p:spPr>
          <a:xfrm>
            <a:off x="5697078" y="3142113"/>
            <a:ext cx="2927592" cy="461665"/>
          </a:xfrm>
          <a:prstGeom prst="rect">
            <a:avLst/>
          </a:prstGeom>
        </p:spPr>
        <p:txBody>
          <a:bodyPr wrap="square">
            <a:spAutoFit/>
          </a:bodyPr>
          <a:lstStyle/>
          <a:p>
            <a:pPr fontAlgn="base"/>
            <a:r>
              <a:rPr lang="en-US" sz="1200" dirty="0">
                <a:solidFill>
                  <a:srgbClr val="00538B"/>
                </a:solidFill>
                <a:latin typeface="Real Head Pro" panose="020B0503050000020004" pitchFamily="34" charset="77"/>
                <a:ea typeface="Real Head Pro" panose="020B0503050000020004" pitchFamily="34" charset="77"/>
              </a:rPr>
              <a:t>Assume that any building or renovation project will take longer than expected. </a:t>
            </a:r>
          </a:p>
        </p:txBody>
      </p:sp>
      <p:pic>
        <p:nvPicPr>
          <p:cNvPr id="14" name="Picture 13" descr="Text, application&#10;&#10;Description automatically generated">
            <a:extLst>
              <a:ext uri="{FF2B5EF4-FFF2-40B4-BE49-F238E27FC236}">
                <a16:creationId xmlns:a16="http://schemas.microsoft.com/office/drawing/2014/main" id="{5944CB0A-FEC1-5F4C-81CC-7E69F72EE7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564" y="3397093"/>
            <a:ext cx="1235220" cy="1609059"/>
          </a:xfrm>
          <a:prstGeom prst="rect">
            <a:avLst/>
          </a:prstGeom>
          <a:ln>
            <a:noFill/>
          </a:ln>
          <a:effectLst>
            <a:outerShdw blurRad="190500" algn="tl" rotWithShape="0">
              <a:srgbClr val="000000">
                <a:alpha val="70000"/>
              </a:srgbClr>
            </a:outerShdw>
          </a:effectLst>
        </p:spPr>
      </p:pic>
      <p:pic>
        <p:nvPicPr>
          <p:cNvPr id="17" name="Picture 16" descr="A screenshot of a video game&#10;&#10;Description automatically generated with medium confidence">
            <a:extLst>
              <a:ext uri="{FF2B5EF4-FFF2-40B4-BE49-F238E27FC236}">
                <a16:creationId xmlns:a16="http://schemas.microsoft.com/office/drawing/2014/main" id="{C627D7ED-BA0C-5A40-9B79-D0F551FB21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92294">
            <a:off x="337753" y="3347768"/>
            <a:ext cx="1235220" cy="164753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769DC1F7-04D4-BC48-9D61-FBD992D0BF9D}"/>
              </a:ext>
            </a:extLst>
          </p:cNvPr>
          <p:cNvSpPr>
            <a:spLocks noGrp="1"/>
          </p:cNvSpPr>
          <p:nvPr>
            <p:ph type="title"/>
          </p:nvPr>
        </p:nvSpPr>
        <p:spPr/>
        <p:txBody>
          <a:bodyPr/>
          <a:lstStyle/>
          <a:p>
            <a:r>
              <a:rPr lang="en-US" b="1" dirty="0"/>
              <a:t>02</a:t>
            </a:r>
            <a:r>
              <a:rPr lang="en-US" dirty="0"/>
              <a:t> Plan</a:t>
            </a:r>
          </a:p>
        </p:txBody>
      </p:sp>
      <p:sp>
        <p:nvSpPr>
          <p:cNvPr id="6" name="Text Placeholder 5">
            <a:extLst>
              <a:ext uri="{FF2B5EF4-FFF2-40B4-BE49-F238E27FC236}">
                <a16:creationId xmlns:a16="http://schemas.microsoft.com/office/drawing/2014/main" id="{42426AD2-725C-584F-9EF9-957D08ECB09C}"/>
              </a:ext>
            </a:extLst>
          </p:cNvPr>
          <p:cNvSpPr>
            <a:spLocks noGrp="1"/>
          </p:cNvSpPr>
          <p:nvPr>
            <p:ph type="body" sz="quarter" idx="10"/>
          </p:nvPr>
        </p:nvSpPr>
        <p:spPr>
          <a:xfrm>
            <a:off x="3149203" y="496490"/>
            <a:ext cx="5480447" cy="350184"/>
          </a:xfrm>
        </p:spPr>
        <p:txBody>
          <a:bodyPr/>
          <a:lstStyle/>
          <a:p>
            <a:r>
              <a:rPr lang="en-US" dirty="0"/>
              <a:t>A written plan is a powerful tool</a:t>
            </a:r>
          </a:p>
        </p:txBody>
      </p:sp>
      <p:sp>
        <p:nvSpPr>
          <p:cNvPr id="29" name="TextBox 28">
            <a:extLst>
              <a:ext uri="{FF2B5EF4-FFF2-40B4-BE49-F238E27FC236}">
                <a16:creationId xmlns:a16="http://schemas.microsoft.com/office/drawing/2014/main" id="{D446F615-81D1-DD42-A659-48AB9D106810}"/>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11</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20617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84A75C-C857-C14E-9E16-5DEA742CE6DF}"/>
              </a:ext>
            </a:extLst>
          </p:cNvPr>
          <p:cNvSpPr txBox="1"/>
          <p:nvPr/>
        </p:nvSpPr>
        <p:spPr>
          <a:xfrm>
            <a:off x="3946461" y="4637901"/>
            <a:ext cx="1204561" cy="300082"/>
          </a:xfrm>
          <a:prstGeom prst="rect">
            <a:avLst/>
          </a:prstGeom>
          <a:noFill/>
        </p:spPr>
        <p:txBody>
          <a:bodyPr wrap="none" rtlCol="0">
            <a:spAutoFit/>
          </a:bodyPr>
          <a:lstStyle/>
          <a:p>
            <a:r>
              <a:rPr lang="en-US" sz="1350" dirty="0"/>
              <a:t>Approachable </a:t>
            </a:r>
          </a:p>
        </p:txBody>
      </p:sp>
      <p:sp>
        <p:nvSpPr>
          <p:cNvPr id="3" name="Content Placeholder 2">
            <a:extLst>
              <a:ext uri="{FF2B5EF4-FFF2-40B4-BE49-F238E27FC236}">
                <a16:creationId xmlns:a16="http://schemas.microsoft.com/office/drawing/2014/main" id="{62C6A16B-1B36-2343-AC90-B02BC7CE902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8C236DF7-AA0D-5144-8524-CC1D84243A11}"/>
              </a:ext>
            </a:extLst>
          </p:cNvPr>
          <p:cNvSpPr>
            <a:spLocks noGrp="1"/>
          </p:cNvSpPr>
          <p:nvPr>
            <p:ph type="title"/>
          </p:nvPr>
        </p:nvSpPr>
        <p:spPr/>
        <p:txBody>
          <a:bodyPr/>
          <a:lstStyle/>
          <a:p>
            <a:r>
              <a:rPr lang="en-US" dirty="0"/>
              <a:t>Build a new beginning</a:t>
            </a:r>
          </a:p>
        </p:txBody>
      </p:sp>
      <p:sp>
        <p:nvSpPr>
          <p:cNvPr id="5" name="Text Placeholder 4">
            <a:extLst>
              <a:ext uri="{FF2B5EF4-FFF2-40B4-BE49-F238E27FC236}">
                <a16:creationId xmlns:a16="http://schemas.microsoft.com/office/drawing/2014/main" id="{F5442180-D6FC-5143-B05C-F3C31FBFA0C6}"/>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C40F9EE4-B67F-9E46-8865-2D96A71849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5811" y="0"/>
            <a:ext cx="6470374"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0" y="2488475"/>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03</a:t>
            </a:r>
            <a:r>
              <a:rPr lang="en-US" sz="3600" dirty="0">
                <a:latin typeface="Kepler Std Light" panose="0204030306070A060204" pitchFamily="18" charset="77"/>
              </a:rPr>
              <a:t> Consider money options</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726256" y="3361515"/>
            <a:ext cx="2047603" cy="770981"/>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Options</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Know all the options that exist for your charter school, including lesser-used options.</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849836" y="3361515"/>
            <a:ext cx="2047603" cy="770981"/>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Pros &amp; Cons</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Weigh the pros and cons of each objectively, without bias. </a:t>
            </a:r>
          </a:p>
        </p:txBody>
      </p:sp>
      <p:sp>
        <p:nvSpPr>
          <p:cNvPr id="13" name="TextBox 12">
            <a:extLst>
              <a:ext uri="{FF2B5EF4-FFF2-40B4-BE49-F238E27FC236}">
                <a16:creationId xmlns:a16="http://schemas.microsoft.com/office/drawing/2014/main" id="{E77FFD78-B054-EA44-AAEB-839F1BC8BD70}"/>
              </a:ext>
            </a:extLst>
          </p:cNvPr>
          <p:cNvSpPr txBox="1"/>
          <p:nvPr/>
        </p:nvSpPr>
        <p:spPr>
          <a:xfrm>
            <a:off x="6996918" y="3361515"/>
            <a:ext cx="2047603" cy="770981"/>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Evaluate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Evaluate which option is best for your school – now and in the future. </a:t>
            </a:r>
          </a:p>
        </p:txBody>
      </p:sp>
      <p:sp>
        <p:nvSpPr>
          <p:cNvPr id="21" name="TextBox 20">
            <a:extLst>
              <a:ext uri="{FF2B5EF4-FFF2-40B4-BE49-F238E27FC236}">
                <a16:creationId xmlns:a16="http://schemas.microsoft.com/office/drawing/2014/main" id="{E9C9C695-AC60-DB45-88A9-764FB08D60AC}"/>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13</a:t>
            </a:fld>
            <a:endParaRPr lang="en-US" sz="675" b="1" dirty="0">
              <a:solidFill>
                <a:schemeClr val="accent1"/>
              </a:solidFill>
              <a:latin typeface="Real Head Pro Book" panose="020B0504020204020204" pitchFamily="34" charset="77"/>
            </a:endParaRPr>
          </a:p>
        </p:txBody>
      </p:sp>
      <p:grpSp>
        <p:nvGrpSpPr>
          <p:cNvPr id="29" name="Group 28">
            <a:extLst>
              <a:ext uri="{FF2B5EF4-FFF2-40B4-BE49-F238E27FC236}">
                <a16:creationId xmlns:a16="http://schemas.microsoft.com/office/drawing/2014/main" id="{097FF66D-1E91-DEDC-C367-DE7E99ADDDEF}"/>
              </a:ext>
            </a:extLst>
          </p:cNvPr>
          <p:cNvGrpSpPr/>
          <p:nvPr/>
        </p:nvGrpSpPr>
        <p:grpSpPr>
          <a:xfrm>
            <a:off x="2726256" y="1671300"/>
            <a:ext cx="6044764" cy="1641076"/>
            <a:chOff x="2726256" y="1671300"/>
            <a:chExt cx="6044764" cy="1641076"/>
          </a:xfrm>
        </p:grpSpPr>
        <p:sp>
          <p:nvSpPr>
            <p:cNvPr id="30" name="Oval 29">
              <a:extLst>
                <a:ext uri="{FF2B5EF4-FFF2-40B4-BE49-F238E27FC236}">
                  <a16:creationId xmlns:a16="http://schemas.microsoft.com/office/drawing/2014/main" id="{EAE95E99-32FC-A32E-8A69-FBEF3FCE35ED}"/>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31" name="Chart 30">
              <a:extLst>
                <a:ext uri="{FF2B5EF4-FFF2-40B4-BE49-F238E27FC236}">
                  <a16:creationId xmlns:a16="http://schemas.microsoft.com/office/drawing/2014/main" id="{61818ED8-5CA3-1E23-C6C5-97B46D2E2267}"/>
                </a:ext>
              </a:extLst>
            </p:cNvPr>
            <p:cNvGraphicFramePr/>
            <p:nvPr>
              <p:extLst>
                <p:ext uri="{D42A27DB-BD31-4B8C-83A1-F6EECF244321}">
                  <p14:modId xmlns:p14="http://schemas.microsoft.com/office/powerpoint/2010/main" val="3129481834"/>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3"/>
            </a:graphicData>
          </a:graphic>
        </p:graphicFrame>
        <p:sp>
          <p:nvSpPr>
            <p:cNvPr id="32" name="Oval 31">
              <a:extLst>
                <a:ext uri="{FF2B5EF4-FFF2-40B4-BE49-F238E27FC236}">
                  <a16:creationId xmlns:a16="http://schemas.microsoft.com/office/drawing/2014/main" id="{704F1BAE-807A-3E50-FE2D-B62BFE31A77B}"/>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33" name="Chart 32">
              <a:extLst>
                <a:ext uri="{FF2B5EF4-FFF2-40B4-BE49-F238E27FC236}">
                  <a16:creationId xmlns:a16="http://schemas.microsoft.com/office/drawing/2014/main" id="{6835C13B-F609-E37E-B421-DF5515DC9783}"/>
                </a:ext>
              </a:extLst>
            </p:cNvPr>
            <p:cNvGraphicFramePr/>
            <p:nvPr>
              <p:extLst>
                <p:ext uri="{D42A27DB-BD31-4B8C-83A1-F6EECF244321}">
                  <p14:modId xmlns:p14="http://schemas.microsoft.com/office/powerpoint/2010/main" val="3327545798"/>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C3792D5C-E704-B0CA-5645-C85D9686AA84}"/>
                </a:ext>
              </a:extLst>
            </p:cNvPr>
            <p:cNvGraphicFramePr/>
            <p:nvPr>
              <p:extLst>
                <p:ext uri="{D42A27DB-BD31-4B8C-83A1-F6EECF244321}">
                  <p14:modId xmlns:p14="http://schemas.microsoft.com/office/powerpoint/2010/main" val="1542627652"/>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5"/>
            </a:graphicData>
          </a:graphic>
        </p:graphicFrame>
        <p:sp>
          <p:nvSpPr>
            <p:cNvPr id="38" name="Oval 37">
              <a:extLst>
                <a:ext uri="{FF2B5EF4-FFF2-40B4-BE49-F238E27FC236}">
                  <a16:creationId xmlns:a16="http://schemas.microsoft.com/office/drawing/2014/main" id="{0FBA14E2-6CA2-4412-80C0-B2A155D26575}"/>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Tree>
    <p:extLst>
      <p:ext uri="{BB962C8B-B14F-4D97-AF65-F5344CB8AC3E}">
        <p14:creationId xmlns:p14="http://schemas.microsoft.com/office/powerpoint/2010/main" val="71657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7">
            <a:extLst>
              <a:ext uri="{FF2B5EF4-FFF2-40B4-BE49-F238E27FC236}">
                <a16:creationId xmlns:a16="http://schemas.microsoft.com/office/drawing/2014/main" id="{C4021FFB-1BF3-7843-BDE4-D71B17307049}"/>
              </a:ext>
            </a:extLst>
          </p:cNvPr>
          <p:cNvGraphicFramePr>
            <a:graphicFrameLocks/>
          </p:cNvGraphicFramePr>
          <p:nvPr>
            <p:extLst>
              <p:ext uri="{D42A27DB-BD31-4B8C-83A1-F6EECF244321}">
                <p14:modId xmlns:p14="http://schemas.microsoft.com/office/powerpoint/2010/main" val="2348417954"/>
              </p:ext>
            </p:extLst>
          </p:nvPr>
        </p:nvGraphicFramePr>
        <p:xfrm>
          <a:off x="2894017" y="1398292"/>
          <a:ext cx="6063202" cy="3671902"/>
        </p:xfrm>
        <a:graphic>
          <a:graphicData uri="http://schemas.openxmlformats.org/drawingml/2006/table">
            <a:tbl>
              <a:tblPr firstRow="1" bandRow="1">
                <a:tableStyleId>{2D5ABB26-0587-4C30-8999-92F81FD0307C}</a:tableStyleId>
              </a:tblPr>
              <a:tblGrid>
                <a:gridCol w="1153877">
                  <a:extLst>
                    <a:ext uri="{9D8B030D-6E8A-4147-A177-3AD203B41FA5}">
                      <a16:colId xmlns:a16="http://schemas.microsoft.com/office/drawing/2014/main" val="20000"/>
                    </a:ext>
                  </a:extLst>
                </a:gridCol>
                <a:gridCol w="981865">
                  <a:extLst>
                    <a:ext uri="{9D8B030D-6E8A-4147-A177-3AD203B41FA5}">
                      <a16:colId xmlns:a16="http://schemas.microsoft.com/office/drawing/2014/main" val="20001"/>
                    </a:ext>
                  </a:extLst>
                </a:gridCol>
                <a:gridCol w="981865">
                  <a:extLst>
                    <a:ext uri="{9D8B030D-6E8A-4147-A177-3AD203B41FA5}">
                      <a16:colId xmlns:a16="http://schemas.microsoft.com/office/drawing/2014/main" val="20002"/>
                    </a:ext>
                  </a:extLst>
                </a:gridCol>
                <a:gridCol w="981865">
                  <a:extLst>
                    <a:ext uri="{9D8B030D-6E8A-4147-A177-3AD203B41FA5}">
                      <a16:colId xmlns:a16="http://schemas.microsoft.com/office/drawing/2014/main" val="20003"/>
                    </a:ext>
                  </a:extLst>
                </a:gridCol>
                <a:gridCol w="981865">
                  <a:extLst>
                    <a:ext uri="{9D8B030D-6E8A-4147-A177-3AD203B41FA5}">
                      <a16:colId xmlns:a16="http://schemas.microsoft.com/office/drawing/2014/main" val="20004"/>
                    </a:ext>
                  </a:extLst>
                </a:gridCol>
                <a:gridCol w="981865">
                  <a:extLst>
                    <a:ext uri="{9D8B030D-6E8A-4147-A177-3AD203B41FA5}">
                      <a16:colId xmlns:a16="http://schemas.microsoft.com/office/drawing/2014/main" val="676957119"/>
                    </a:ext>
                  </a:extLst>
                </a:gridCol>
              </a:tblGrid>
              <a:tr h="342900">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Criteria</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Cash</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Bank</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Bond</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Long Term Lease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rPr>
                        <a:t>No-Cost Bond</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rPr>
                        <a:t>Alternative</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2473">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Cash needed to close</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$7M</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$1.4M+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$0 – 200K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$0 – 100K</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0107">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Annual cost (example)</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$0</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$350 – 700K</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$600 – 800K</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$630 – 700K</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23443">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Underwriting</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None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Min 5 yrs.</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Surplus</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Assets + Revenue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Min 3 yrs.</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Debt</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coverage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endParaRP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Surplus</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Rating?</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No minimum</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Academic success</a:t>
                      </a:r>
                    </a:p>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Flexible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3399">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Security interest</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None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Real estate</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 all assets</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Real estate</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 all assets</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None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5200">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Growth options</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Cash = Build</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Refinance</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risk </a:t>
                      </a:r>
                    </a:p>
                    <a:p>
                      <a:pPr algn="ct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Rate risk </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10</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a:t>
                      </a:r>
                      <a:r>
                        <a:rPr lang="en-US" sz="900" b="0" i="0" baseline="0" dirty="0" err="1">
                          <a:solidFill>
                            <a:schemeClr val="accent3">
                              <a:lumMod val="50000"/>
                            </a:schemeClr>
                          </a:solidFill>
                          <a:latin typeface="Real Head Pro Semilight" panose="020B0503050000020004" pitchFamily="34" charset="77"/>
                          <a:ea typeface="Real Head Pro Semilight" panose="020B0503050000020004" pitchFamily="34" charset="77"/>
                        </a:rPr>
                        <a:t>yr</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minimum </a:t>
                      </a: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Refinance</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risk</a:t>
                      </a:r>
                    </a:p>
                    <a:p>
                      <a:pPr algn="ct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Covenants</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Scalable,</a:t>
                      </a:r>
                      <a:r>
                        <a:rPr lang="en-US" sz="900" b="0" i="0" baseline="0" dirty="0">
                          <a:solidFill>
                            <a:schemeClr val="accent3">
                              <a:lumMod val="50000"/>
                            </a:schemeClr>
                          </a:solidFill>
                          <a:latin typeface="Real Head Pro Semilight" panose="020B0503050000020004" pitchFamily="34" charset="77"/>
                          <a:ea typeface="Real Head Pro Semilight" panose="020B0503050000020004" pitchFamily="34" charset="77"/>
                        </a:rPr>
                        <a:t> expandable</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23443">
                <a:tc>
                  <a:txBody>
                    <a:bodyPr/>
                    <a:lstStyle/>
                    <a:p>
                      <a:pPr algn="l"/>
                      <a:r>
                        <a:rPr lang="en-US" sz="900" b="0" i="0" dirty="0">
                          <a:solidFill>
                            <a:schemeClr val="tx1"/>
                          </a:solidFill>
                          <a:latin typeface="Real Head Pro Semilight" panose="020B0503050000020004" pitchFamily="34" charset="77"/>
                          <a:ea typeface="Real Head Pro Semilight" panose="020B0503050000020004" pitchFamily="34" charset="77"/>
                        </a:rPr>
                        <a:t>Considerations/ challenges</a:t>
                      </a:r>
                      <a:endParaRPr lang="en-US" sz="900" b="0" i="0" dirty="0">
                        <a:solidFill>
                          <a:schemeClr val="tx1"/>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rPr>
                        <a:t>Reserves?</a:t>
                      </a:r>
                      <a:endParaRPr lang="en-US" sz="900" b="0" i="0" dirty="0">
                        <a:solidFill>
                          <a:schemeClr val="accent3">
                            <a:lumMod val="50000"/>
                          </a:schemeClr>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20% + equity </a:t>
                      </a:r>
                    </a:p>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5-20yr term and amortization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Annual compliance.</a:t>
                      </a:r>
                    </a:p>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Transaction costs ,</a:t>
                      </a:r>
                    </a:p>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“Road show”</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100% financing </a:t>
                      </a:r>
                    </a:p>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No amortization</a:t>
                      </a:r>
                    </a:p>
                    <a:p>
                      <a:pPr marL="0" algn="ctr" defTabSz="685800" rtl="0" eaLnBrk="1" latinLnBrk="0" hangingPunct="1"/>
                      <a:r>
                        <a:rPr lang="en-US" sz="900" b="0" i="0" kern="1200" dirty="0">
                          <a:solidFill>
                            <a:schemeClr val="accent3">
                              <a:lumMod val="50000"/>
                            </a:schemeClr>
                          </a:solidFill>
                          <a:latin typeface="Real Head Pro Semilight" panose="020B0503050000020004" pitchFamily="34" charset="77"/>
                          <a:ea typeface="Real Head Pro Semilight" panose="020B0503050000020004" pitchFamily="34" charset="77"/>
                          <a:cs typeface="+mn-cs"/>
                        </a:rPr>
                        <a:t>Buy Out Option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sz="900" b="0" i="0" dirty="0">
                        <a:solidFill>
                          <a:schemeClr val="accent3"/>
                        </a:solidFill>
                        <a:latin typeface="Real Head Pro Semilight" panose="020B0503050000020004" pitchFamily="34" charset="77"/>
                        <a:ea typeface="Real Head Pro Semilight" panose="020B0503050000020004" pitchFamily="34" charset="77"/>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grpSp>
        <p:nvGrpSpPr>
          <p:cNvPr id="26" name="Group 25">
            <a:extLst>
              <a:ext uri="{FF2B5EF4-FFF2-40B4-BE49-F238E27FC236}">
                <a16:creationId xmlns:a16="http://schemas.microsoft.com/office/drawing/2014/main" id="{B18A06FD-A039-9A4D-A25B-5F9826C79654}"/>
              </a:ext>
            </a:extLst>
          </p:cNvPr>
          <p:cNvGrpSpPr/>
          <p:nvPr/>
        </p:nvGrpSpPr>
        <p:grpSpPr>
          <a:xfrm>
            <a:off x="5274937" y="833509"/>
            <a:ext cx="489494" cy="488706"/>
            <a:chOff x="5566433" y="3327633"/>
            <a:chExt cx="652659" cy="651608"/>
          </a:xfrm>
          <a:solidFill>
            <a:srgbClr val="7030A0"/>
          </a:solidFill>
        </p:grpSpPr>
        <p:sp>
          <p:nvSpPr>
            <p:cNvPr id="28" name="Oval 27">
              <a:extLst>
                <a:ext uri="{FF2B5EF4-FFF2-40B4-BE49-F238E27FC236}">
                  <a16:creationId xmlns:a16="http://schemas.microsoft.com/office/drawing/2014/main" id="{B7DCB345-8457-3346-9F98-5189E810102C}"/>
                </a:ext>
              </a:extLst>
            </p:cNvPr>
            <p:cNvSpPr/>
            <p:nvPr/>
          </p:nvSpPr>
          <p:spPr>
            <a:xfrm>
              <a:off x="5566433" y="3327633"/>
              <a:ext cx="652659" cy="6516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29" name="Picture 28">
              <a:extLst>
                <a:ext uri="{FF2B5EF4-FFF2-40B4-BE49-F238E27FC236}">
                  <a16:creationId xmlns:a16="http://schemas.microsoft.com/office/drawing/2014/main" id="{4BA47E26-B289-2E45-B4BE-0CBBEF891F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4111" t="38449" b="40025"/>
            <a:stretch/>
          </p:blipFill>
          <p:spPr>
            <a:xfrm>
              <a:off x="5633836" y="3419221"/>
              <a:ext cx="417560" cy="466912"/>
            </a:xfrm>
            <a:prstGeom prst="rect">
              <a:avLst/>
            </a:prstGeom>
            <a:grpFill/>
          </p:spPr>
        </p:pic>
      </p:grpSp>
      <p:grpSp>
        <p:nvGrpSpPr>
          <p:cNvPr id="31" name="Group 30">
            <a:extLst>
              <a:ext uri="{FF2B5EF4-FFF2-40B4-BE49-F238E27FC236}">
                <a16:creationId xmlns:a16="http://schemas.microsoft.com/office/drawing/2014/main" id="{CDEF92AA-DE3E-6644-8CC6-3343C5E451B0}"/>
              </a:ext>
            </a:extLst>
          </p:cNvPr>
          <p:cNvGrpSpPr/>
          <p:nvPr/>
        </p:nvGrpSpPr>
        <p:grpSpPr>
          <a:xfrm>
            <a:off x="7259236" y="830228"/>
            <a:ext cx="489494" cy="495269"/>
            <a:chOff x="8117100" y="632400"/>
            <a:chExt cx="652659" cy="660359"/>
          </a:xfrm>
        </p:grpSpPr>
        <p:sp>
          <p:nvSpPr>
            <p:cNvPr id="32" name="Oval 31">
              <a:extLst>
                <a:ext uri="{FF2B5EF4-FFF2-40B4-BE49-F238E27FC236}">
                  <a16:creationId xmlns:a16="http://schemas.microsoft.com/office/drawing/2014/main" id="{8BB95961-4CAD-BF41-9B9C-08E6C26B02D9}"/>
                </a:ext>
              </a:extLst>
            </p:cNvPr>
            <p:cNvSpPr/>
            <p:nvPr/>
          </p:nvSpPr>
          <p:spPr>
            <a:xfrm>
              <a:off x="8117100" y="641151"/>
              <a:ext cx="652659" cy="6516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pic>
          <p:nvPicPr>
            <p:cNvPr id="33" name="Picture 32">
              <a:extLst>
                <a:ext uri="{FF2B5EF4-FFF2-40B4-BE49-F238E27FC236}">
                  <a16:creationId xmlns:a16="http://schemas.microsoft.com/office/drawing/2014/main" id="{9DB47C73-38A0-5247-8526-A712503B2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218" t="15695" b="63802"/>
            <a:stretch/>
          </p:blipFill>
          <p:spPr>
            <a:xfrm>
              <a:off x="8180073" y="632400"/>
              <a:ext cx="457866" cy="524165"/>
            </a:xfrm>
            <a:prstGeom prst="rect">
              <a:avLst/>
            </a:prstGeom>
          </p:spPr>
        </p:pic>
      </p:grpSp>
      <p:grpSp>
        <p:nvGrpSpPr>
          <p:cNvPr id="34" name="Group 33">
            <a:extLst>
              <a:ext uri="{FF2B5EF4-FFF2-40B4-BE49-F238E27FC236}">
                <a16:creationId xmlns:a16="http://schemas.microsoft.com/office/drawing/2014/main" id="{95345FC8-D238-4949-825A-C00855BA6DF8}"/>
              </a:ext>
            </a:extLst>
          </p:cNvPr>
          <p:cNvGrpSpPr/>
          <p:nvPr/>
        </p:nvGrpSpPr>
        <p:grpSpPr>
          <a:xfrm>
            <a:off x="6233707" y="833509"/>
            <a:ext cx="489494" cy="488706"/>
            <a:chOff x="8163597" y="3779251"/>
            <a:chExt cx="652659" cy="651608"/>
          </a:xfrm>
          <a:solidFill>
            <a:srgbClr val="7030A0"/>
          </a:solidFill>
        </p:grpSpPr>
        <p:sp>
          <p:nvSpPr>
            <p:cNvPr id="47" name="Oval 46">
              <a:extLst>
                <a:ext uri="{FF2B5EF4-FFF2-40B4-BE49-F238E27FC236}">
                  <a16:creationId xmlns:a16="http://schemas.microsoft.com/office/drawing/2014/main" id="{E2599339-1DF4-634F-A7B7-86BC485C547F}"/>
                </a:ext>
              </a:extLst>
            </p:cNvPr>
            <p:cNvSpPr/>
            <p:nvPr/>
          </p:nvSpPr>
          <p:spPr>
            <a:xfrm>
              <a:off x="8163597" y="3779251"/>
              <a:ext cx="652659" cy="651608"/>
            </a:xfrm>
            <a:prstGeom prst="ellipse">
              <a:avLst/>
            </a:prstGeom>
            <a:grp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48" name="Picture 47">
              <a:extLst>
                <a:ext uri="{FF2B5EF4-FFF2-40B4-BE49-F238E27FC236}">
                  <a16:creationId xmlns:a16="http://schemas.microsoft.com/office/drawing/2014/main" id="{C83B59FA-DFAA-A049-8AD4-C3680F002C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099" r="69169" b="82677"/>
            <a:stretch/>
          </p:blipFill>
          <p:spPr>
            <a:xfrm>
              <a:off x="8283310" y="3896168"/>
              <a:ext cx="450830" cy="469383"/>
            </a:xfrm>
            <a:prstGeom prst="rect">
              <a:avLst/>
            </a:prstGeom>
            <a:grpFill/>
          </p:spPr>
        </p:pic>
      </p:grpSp>
      <p:grpSp>
        <p:nvGrpSpPr>
          <p:cNvPr id="2" name="Group 1">
            <a:extLst>
              <a:ext uri="{FF2B5EF4-FFF2-40B4-BE49-F238E27FC236}">
                <a16:creationId xmlns:a16="http://schemas.microsoft.com/office/drawing/2014/main" id="{8896903B-5E80-874B-98D5-F4ADA6EB2BB0}"/>
              </a:ext>
            </a:extLst>
          </p:cNvPr>
          <p:cNvGrpSpPr/>
          <p:nvPr/>
        </p:nvGrpSpPr>
        <p:grpSpPr>
          <a:xfrm>
            <a:off x="8218006" y="827689"/>
            <a:ext cx="500348" cy="500348"/>
            <a:chOff x="10864789" y="0"/>
            <a:chExt cx="1198178" cy="1198179"/>
          </a:xfrm>
        </p:grpSpPr>
        <p:sp>
          <p:nvSpPr>
            <p:cNvPr id="49" name="Oval 48">
              <a:extLst>
                <a:ext uri="{FF2B5EF4-FFF2-40B4-BE49-F238E27FC236}">
                  <a16:creationId xmlns:a16="http://schemas.microsoft.com/office/drawing/2014/main" id="{3951878D-F08C-9E48-84B7-B98BED402AE7}"/>
                </a:ext>
              </a:extLst>
            </p:cNvPr>
            <p:cNvSpPr/>
            <p:nvPr/>
          </p:nvSpPr>
          <p:spPr>
            <a:xfrm rot="5400000" flipH="1" flipV="1">
              <a:off x="10864788" y="1"/>
              <a:ext cx="1198179" cy="119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p>
          </p:txBody>
        </p:sp>
        <p:pic>
          <p:nvPicPr>
            <p:cNvPr id="50" name="Picture 49" descr="Icon&#10;&#10;Description automatically generated">
              <a:extLst>
                <a:ext uri="{FF2B5EF4-FFF2-40B4-BE49-F238E27FC236}">
                  <a16:creationId xmlns:a16="http://schemas.microsoft.com/office/drawing/2014/main" id="{93DBF9C2-2D03-2F45-BC22-178A491601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4385" y="230312"/>
              <a:ext cx="618981" cy="660246"/>
            </a:xfrm>
            <a:prstGeom prst="rect">
              <a:avLst/>
            </a:prstGeom>
          </p:spPr>
        </p:pic>
      </p:grpSp>
      <p:grpSp>
        <p:nvGrpSpPr>
          <p:cNvPr id="3" name="Group 2">
            <a:extLst>
              <a:ext uri="{FF2B5EF4-FFF2-40B4-BE49-F238E27FC236}">
                <a16:creationId xmlns:a16="http://schemas.microsoft.com/office/drawing/2014/main" id="{3A20F8A0-D46A-0C4F-993D-856D3C520A78}"/>
              </a:ext>
            </a:extLst>
          </p:cNvPr>
          <p:cNvGrpSpPr/>
          <p:nvPr/>
        </p:nvGrpSpPr>
        <p:grpSpPr>
          <a:xfrm>
            <a:off x="4317142" y="833114"/>
            <a:ext cx="489494" cy="489495"/>
            <a:chOff x="6810404" y="1"/>
            <a:chExt cx="1198178" cy="1198179"/>
          </a:xfrm>
          <a:solidFill>
            <a:srgbClr val="7030A0"/>
          </a:solidFill>
        </p:grpSpPr>
        <p:sp>
          <p:nvSpPr>
            <p:cNvPr id="51" name="Oval 50">
              <a:extLst>
                <a:ext uri="{FF2B5EF4-FFF2-40B4-BE49-F238E27FC236}">
                  <a16:creationId xmlns:a16="http://schemas.microsoft.com/office/drawing/2014/main" id="{1CFF29FE-4A92-2346-8416-7FCF605B2C63}"/>
                </a:ext>
              </a:extLst>
            </p:cNvPr>
            <p:cNvSpPr/>
            <p:nvPr/>
          </p:nvSpPr>
          <p:spPr>
            <a:xfrm rot="5400000">
              <a:off x="6810403" y="2"/>
              <a:ext cx="1198179" cy="11981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pic>
          <p:nvPicPr>
            <p:cNvPr id="52" name="Picture 51" descr="A picture containing drawing&#10;&#10;Description automatically generated">
              <a:extLst>
                <a:ext uri="{FF2B5EF4-FFF2-40B4-BE49-F238E27FC236}">
                  <a16:creationId xmlns:a16="http://schemas.microsoft.com/office/drawing/2014/main" id="{50AB46F5-BB47-F149-94D3-AE352E5A3F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5378" y="324467"/>
              <a:ext cx="548226" cy="584774"/>
            </a:xfrm>
            <a:prstGeom prst="rect">
              <a:avLst/>
            </a:prstGeom>
            <a:grpFill/>
          </p:spPr>
        </p:pic>
      </p:grpSp>
      <p:sp>
        <p:nvSpPr>
          <p:cNvPr id="4" name="Rectangle 3">
            <a:extLst>
              <a:ext uri="{FF2B5EF4-FFF2-40B4-BE49-F238E27FC236}">
                <a16:creationId xmlns:a16="http://schemas.microsoft.com/office/drawing/2014/main" id="{A3B84845-A25B-5F44-94BF-1595B218E5F7}"/>
              </a:ext>
            </a:extLst>
          </p:cNvPr>
          <p:cNvSpPr/>
          <p:nvPr/>
        </p:nvSpPr>
        <p:spPr>
          <a:xfrm>
            <a:off x="8040414" y="1803252"/>
            <a:ext cx="843455" cy="3055658"/>
          </a:xfrm>
          <a:prstGeom prst="rect">
            <a:avLst/>
          </a:prstGeom>
          <a:solidFill>
            <a:srgbClr val="92D050">
              <a:alpha val="6970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09FA3083-293E-C34F-99BA-488CD7F3E05F}"/>
              </a:ext>
            </a:extLst>
          </p:cNvPr>
          <p:cNvSpPr txBox="1"/>
          <p:nvPr/>
        </p:nvSpPr>
        <p:spPr>
          <a:xfrm>
            <a:off x="8046451" y="2817847"/>
            <a:ext cx="843455" cy="923330"/>
          </a:xfrm>
          <a:prstGeom prst="rect">
            <a:avLst/>
          </a:prstGeom>
          <a:noFill/>
        </p:spPr>
        <p:txBody>
          <a:bodyPr wrap="square" rtlCol="0">
            <a:spAutoFit/>
          </a:bodyPr>
          <a:lstStyle/>
          <a:p>
            <a:pPr algn="ctr"/>
            <a: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t>Tailored to</a:t>
            </a:r>
            <a:b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br>
            <a: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t>your needs.</a:t>
            </a:r>
            <a:b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br>
            <a:b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br>
            <a:b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br>
            <a:r>
              <a:rPr lang="en-US" sz="900" dirty="0">
                <a:solidFill>
                  <a:schemeClr val="accent3">
                    <a:lumMod val="50000"/>
                  </a:schemeClr>
                </a:solidFill>
                <a:latin typeface="Real Head Pro Semilight" panose="020B0503050000020004" pitchFamily="34" charset="77"/>
                <a:ea typeface="Real Head Pro Semilight" panose="020B0503050000020004" pitchFamily="34" charset="77"/>
              </a:rPr>
              <a:t>Let’s talk together.</a:t>
            </a:r>
          </a:p>
        </p:txBody>
      </p:sp>
      <p:sp>
        <p:nvSpPr>
          <p:cNvPr id="6" name="Title 5">
            <a:extLst>
              <a:ext uri="{FF2B5EF4-FFF2-40B4-BE49-F238E27FC236}">
                <a16:creationId xmlns:a16="http://schemas.microsoft.com/office/drawing/2014/main" id="{D82E00B7-2875-EF40-924A-CB569BDE03AF}"/>
              </a:ext>
            </a:extLst>
          </p:cNvPr>
          <p:cNvSpPr>
            <a:spLocks noGrp="1"/>
          </p:cNvSpPr>
          <p:nvPr>
            <p:ph type="title"/>
          </p:nvPr>
        </p:nvSpPr>
        <p:spPr/>
        <p:txBody>
          <a:bodyPr/>
          <a:lstStyle/>
          <a:p>
            <a:r>
              <a:rPr lang="en-US" b="1" dirty="0"/>
              <a:t>03</a:t>
            </a:r>
            <a:r>
              <a:rPr lang="en-US" dirty="0"/>
              <a:t> Types of Money</a:t>
            </a:r>
          </a:p>
        </p:txBody>
      </p:sp>
      <p:sp>
        <p:nvSpPr>
          <p:cNvPr id="8" name="Text Placeholder 7">
            <a:extLst>
              <a:ext uri="{FF2B5EF4-FFF2-40B4-BE49-F238E27FC236}">
                <a16:creationId xmlns:a16="http://schemas.microsoft.com/office/drawing/2014/main" id="{0FA8A292-1CFA-6A49-BC60-CDE286320041}"/>
              </a:ext>
            </a:extLst>
          </p:cNvPr>
          <p:cNvSpPr>
            <a:spLocks noGrp="1"/>
          </p:cNvSpPr>
          <p:nvPr>
            <p:ph type="body" sz="quarter" idx="10"/>
          </p:nvPr>
        </p:nvSpPr>
        <p:spPr>
          <a:xfrm>
            <a:off x="2898436" y="419032"/>
            <a:ext cx="5480447" cy="350184"/>
          </a:xfrm>
        </p:spPr>
        <p:txBody>
          <a:bodyPr vert="horz" wrap="square" lIns="91440" tIns="45720" rIns="91440" bIns="45720" rtlCol="0" anchor="t">
            <a:noAutofit/>
          </a:bodyPr>
          <a:lstStyle/>
          <a:p>
            <a:r>
              <a:rPr lang="en-US" dirty="0">
                <a:latin typeface="Kepler Std Light"/>
              </a:rPr>
              <a:t>You may have more options than you think</a:t>
            </a:r>
          </a:p>
          <a:p>
            <a:endParaRPr lang="en-US" dirty="0">
              <a:latin typeface="Kepler Std Light" panose="0204030306070A060204" pitchFamily="18" charset="77"/>
            </a:endParaRPr>
          </a:p>
        </p:txBody>
      </p:sp>
      <p:sp>
        <p:nvSpPr>
          <p:cNvPr id="27" name="TextBox 26">
            <a:extLst>
              <a:ext uri="{FF2B5EF4-FFF2-40B4-BE49-F238E27FC236}">
                <a16:creationId xmlns:a16="http://schemas.microsoft.com/office/drawing/2014/main" id="{02E0F421-4B1A-0C4A-B95F-FB868C936682}"/>
              </a:ext>
            </a:extLst>
          </p:cNvPr>
          <p:cNvSpPr txBox="1"/>
          <p:nvPr/>
        </p:nvSpPr>
        <p:spPr>
          <a:xfrm>
            <a:off x="5603298" y="4858910"/>
            <a:ext cx="3428381" cy="196208"/>
          </a:xfrm>
          <a:prstGeom prst="rect">
            <a:avLst/>
          </a:prstGeom>
          <a:noFill/>
        </p:spPr>
        <p:txBody>
          <a:bodyPr wrap="square" lIns="91440" tIns="45720" rIns="91440" bIns="45720" anchor="t">
            <a:spAutoFit/>
          </a:bodyPr>
          <a:lstStyle/>
          <a:p>
            <a:pPr algn="r"/>
            <a:r>
              <a:rPr lang="en-US" sz="650" dirty="0">
                <a:solidFill>
                  <a:schemeClr val="tx2"/>
                </a:solidFill>
                <a:latin typeface="Real Head Pro Light"/>
              </a:rPr>
              <a:t>CSC  FOR  FL    </a:t>
            </a:r>
            <a:fld id="{05318711-AFD4-BA4F-A44D-01EA57A10C59}" type="slidenum">
              <a:rPr lang="en-US" sz="650" b="1" dirty="0">
                <a:solidFill>
                  <a:schemeClr val="accent1"/>
                </a:solidFill>
                <a:latin typeface="Real Head Pro Book"/>
              </a:rPr>
              <a:pPr algn="r"/>
              <a:t>14</a:t>
            </a:fld>
            <a:endParaRPr lang="en-US" sz="650" b="1" dirty="0">
              <a:solidFill>
                <a:schemeClr val="accent1"/>
              </a:solidFill>
              <a:latin typeface="Real Head Pro Book"/>
            </a:endParaRPr>
          </a:p>
        </p:txBody>
      </p:sp>
    </p:spTree>
    <p:extLst>
      <p:ext uri="{BB962C8B-B14F-4D97-AF65-F5344CB8AC3E}">
        <p14:creationId xmlns:p14="http://schemas.microsoft.com/office/powerpoint/2010/main" val="68130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water, nature, outdoor&#10;&#10;Description automatically generated">
            <a:extLst>
              <a:ext uri="{FF2B5EF4-FFF2-40B4-BE49-F238E27FC236}">
                <a16:creationId xmlns:a16="http://schemas.microsoft.com/office/drawing/2014/main" id="{8337DCD3-C491-1446-B18D-13CF1ADCF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3796" y="0"/>
            <a:ext cx="6590204" cy="5143500"/>
          </a:xfrm>
          <a:prstGeom prst="rect">
            <a:avLst/>
          </a:prstGeom>
        </p:spPr>
      </p:pic>
      <p:sp>
        <p:nvSpPr>
          <p:cNvPr id="2" name="Title 1">
            <a:extLst>
              <a:ext uri="{FF2B5EF4-FFF2-40B4-BE49-F238E27FC236}">
                <a16:creationId xmlns:a16="http://schemas.microsoft.com/office/drawing/2014/main" id="{3F76A956-4FA0-6548-870A-B97D69E30AE6}"/>
              </a:ext>
            </a:extLst>
          </p:cNvPr>
          <p:cNvSpPr>
            <a:spLocks noGrp="1"/>
          </p:cNvSpPr>
          <p:nvPr>
            <p:ph type="title"/>
          </p:nvPr>
        </p:nvSpPr>
        <p:spPr/>
        <p:txBody>
          <a:bodyPr/>
          <a:lstStyle/>
          <a:p>
            <a:r>
              <a:rPr lang="en-US" dirty="0"/>
              <a:t>Reflect on your options</a:t>
            </a:r>
          </a:p>
        </p:txBody>
      </p:sp>
    </p:spTree>
    <p:extLst>
      <p:ext uri="{BB962C8B-B14F-4D97-AF65-F5344CB8AC3E}">
        <p14:creationId xmlns:p14="http://schemas.microsoft.com/office/powerpoint/2010/main" val="111369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0" y="2488475"/>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04</a:t>
            </a:r>
            <a:r>
              <a:rPr lang="en-US" sz="3600" dirty="0">
                <a:latin typeface="Kepler Std Light" panose="0204030306070A060204" pitchFamily="18" charset="77"/>
              </a:rPr>
              <a:t> Making your decision</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726256" y="3403848"/>
            <a:ext cx="2047603" cy="770981"/>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Lease vs. Purchase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Determine whether the best path for your school is a lease or a purchase</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849836" y="3403848"/>
            <a:ext cx="2047603" cy="770981"/>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Site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Find the site that’s best for your charter school.</a:t>
            </a:r>
          </a:p>
        </p:txBody>
      </p:sp>
      <p:sp>
        <p:nvSpPr>
          <p:cNvPr id="13" name="TextBox 12">
            <a:extLst>
              <a:ext uri="{FF2B5EF4-FFF2-40B4-BE49-F238E27FC236}">
                <a16:creationId xmlns:a16="http://schemas.microsoft.com/office/drawing/2014/main" id="{E77FFD78-B054-EA44-AAEB-839F1BC8BD70}"/>
              </a:ext>
            </a:extLst>
          </p:cNvPr>
          <p:cNvSpPr txBox="1"/>
          <p:nvPr/>
        </p:nvSpPr>
        <p:spPr>
          <a:xfrm>
            <a:off x="6996918" y="3403848"/>
            <a:ext cx="2047603" cy="770981"/>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Restrictions</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Understand how your school’s requirements stack up against local or site restrictions</a:t>
            </a:r>
          </a:p>
        </p:txBody>
      </p:sp>
      <p:sp>
        <p:nvSpPr>
          <p:cNvPr id="22" name="TextBox 21">
            <a:extLst>
              <a:ext uri="{FF2B5EF4-FFF2-40B4-BE49-F238E27FC236}">
                <a16:creationId xmlns:a16="http://schemas.microsoft.com/office/drawing/2014/main" id="{CFA61866-139A-5F45-9635-216A0B2E248A}"/>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16</a:t>
            </a:fld>
            <a:endParaRPr lang="en-US" sz="675" b="1" dirty="0">
              <a:solidFill>
                <a:schemeClr val="accent1"/>
              </a:solidFill>
              <a:latin typeface="Real Head Pro Book" panose="020B0504020204020204" pitchFamily="34" charset="77"/>
            </a:endParaRPr>
          </a:p>
        </p:txBody>
      </p:sp>
      <p:grpSp>
        <p:nvGrpSpPr>
          <p:cNvPr id="21" name="Group 20">
            <a:extLst>
              <a:ext uri="{FF2B5EF4-FFF2-40B4-BE49-F238E27FC236}">
                <a16:creationId xmlns:a16="http://schemas.microsoft.com/office/drawing/2014/main" id="{E361D8D0-4B04-79BB-4BA0-7EFCE1C8D3C9}"/>
              </a:ext>
            </a:extLst>
          </p:cNvPr>
          <p:cNvGrpSpPr/>
          <p:nvPr/>
        </p:nvGrpSpPr>
        <p:grpSpPr>
          <a:xfrm>
            <a:off x="2726256" y="1671300"/>
            <a:ext cx="6044764" cy="1641076"/>
            <a:chOff x="2726256" y="1671300"/>
            <a:chExt cx="6044764" cy="1641076"/>
          </a:xfrm>
        </p:grpSpPr>
        <p:sp>
          <p:nvSpPr>
            <p:cNvPr id="23" name="Oval 22">
              <a:extLst>
                <a:ext uri="{FF2B5EF4-FFF2-40B4-BE49-F238E27FC236}">
                  <a16:creationId xmlns:a16="http://schemas.microsoft.com/office/drawing/2014/main" id="{1E092FBA-E97D-B1B0-A24A-AC1E114A3B40}"/>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24" name="Chart 23">
              <a:extLst>
                <a:ext uri="{FF2B5EF4-FFF2-40B4-BE49-F238E27FC236}">
                  <a16:creationId xmlns:a16="http://schemas.microsoft.com/office/drawing/2014/main" id="{87ECE212-EE24-2B90-8AA9-3943414C390C}"/>
                </a:ext>
              </a:extLst>
            </p:cNvPr>
            <p:cNvGraphicFramePr/>
            <p:nvPr>
              <p:extLst>
                <p:ext uri="{D42A27DB-BD31-4B8C-83A1-F6EECF244321}">
                  <p14:modId xmlns:p14="http://schemas.microsoft.com/office/powerpoint/2010/main" val="3129481834"/>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52D87971-AE1A-7AF0-647A-AA0BE24AAFAA}"/>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26" name="Chart 25">
              <a:extLst>
                <a:ext uri="{FF2B5EF4-FFF2-40B4-BE49-F238E27FC236}">
                  <a16:creationId xmlns:a16="http://schemas.microsoft.com/office/drawing/2014/main" id="{5D39B06B-2956-EA3E-9D34-57E4E9822428}"/>
                </a:ext>
              </a:extLst>
            </p:cNvPr>
            <p:cNvGraphicFramePr/>
            <p:nvPr>
              <p:extLst>
                <p:ext uri="{D42A27DB-BD31-4B8C-83A1-F6EECF244321}">
                  <p14:modId xmlns:p14="http://schemas.microsoft.com/office/powerpoint/2010/main" val="3327545798"/>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68D58511-FB4A-9BAE-095C-63EE0E9B1681}"/>
                </a:ext>
              </a:extLst>
            </p:cNvPr>
            <p:cNvGraphicFramePr/>
            <p:nvPr>
              <p:extLst>
                <p:ext uri="{D42A27DB-BD31-4B8C-83A1-F6EECF244321}">
                  <p14:modId xmlns:p14="http://schemas.microsoft.com/office/powerpoint/2010/main" val="1542627652"/>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4"/>
            </a:graphicData>
          </a:graphic>
        </p:graphicFrame>
        <p:sp>
          <p:nvSpPr>
            <p:cNvPr id="28" name="Oval 27">
              <a:extLst>
                <a:ext uri="{FF2B5EF4-FFF2-40B4-BE49-F238E27FC236}">
                  <a16:creationId xmlns:a16="http://schemas.microsoft.com/office/drawing/2014/main" id="{027B1985-1040-64E5-346C-084E9AE5EF00}"/>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Tree>
    <p:extLst>
      <p:ext uri="{BB962C8B-B14F-4D97-AF65-F5344CB8AC3E}">
        <p14:creationId xmlns:p14="http://schemas.microsoft.com/office/powerpoint/2010/main" val="76842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E2C901-5D25-2446-BDE4-5ADF91B31878}"/>
              </a:ext>
            </a:extLst>
          </p:cNvPr>
          <p:cNvGrpSpPr/>
          <p:nvPr/>
        </p:nvGrpSpPr>
        <p:grpSpPr>
          <a:xfrm>
            <a:off x="5992677" y="2781455"/>
            <a:ext cx="2975332" cy="1660731"/>
            <a:chOff x="4313338" y="4274858"/>
            <a:chExt cx="3967109" cy="2214308"/>
          </a:xfrm>
        </p:grpSpPr>
        <p:pic>
          <p:nvPicPr>
            <p:cNvPr id="17" name="Picture 16">
              <a:extLst>
                <a:ext uri="{FF2B5EF4-FFF2-40B4-BE49-F238E27FC236}">
                  <a16:creationId xmlns:a16="http://schemas.microsoft.com/office/drawing/2014/main" id="{6D1A3808-9B82-094F-9E8A-99EE81DFA3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42" t="84053" r="51169"/>
            <a:stretch/>
          </p:blipFill>
          <p:spPr>
            <a:xfrm>
              <a:off x="7388772" y="4540914"/>
              <a:ext cx="891675" cy="738664"/>
            </a:xfrm>
            <a:prstGeom prst="rect">
              <a:avLst/>
            </a:prstGeom>
          </p:spPr>
        </p:pic>
        <p:sp>
          <p:nvSpPr>
            <p:cNvPr id="10" name="Rectangle 9">
              <a:extLst>
                <a:ext uri="{FF2B5EF4-FFF2-40B4-BE49-F238E27FC236}">
                  <a16:creationId xmlns:a16="http://schemas.microsoft.com/office/drawing/2014/main" id="{191C5148-7B09-2B44-AC90-F9B655FC2D5B}"/>
                </a:ext>
              </a:extLst>
            </p:cNvPr>
            <p:cNvSpPr/>
            <p:nvPr/>
          </p:nvSpPr>
          <p:spPr>
            <a:xfrm>
              <a:off x="4549455" y="5510982"/>
              <a:ext cx="3204374" cy="769441"/>
            </a:xfrm>
            <a:prstGeom prst="rect">
              <a:avLst/>
            </a:prstGeom>
            <a:ln>
              <a:noFill/>
            </a:ln>
          </p:spPr>
          <p:txBody>
            <a:bodyPr wrap="square">
              <a:spAutoFit/>
            </a:bodyPr>
            <a:lstStyle/>
            <a:p>
              <a:r>
                <a:rPr lang="en-US" sz="1050" dirty="0">
                  <a:solidFill>
                    <a:schemeClr val="accent3"/>
                  </a:solidFill>
                  <a:latin typeface="Lato" panose="020F0502020204030203" pitchFamily="34" charset="77"/>
                </a:rPr>
                <a:t>*LCFF is short for “Local Control Funding Formula,”  a large portion of your state receivable.</a:t>
              </a:r>
            </a:p>
          </p:txBody>
        </p:sp>
        <p:sp>
          <p:nvSpPr>
            <p:cNvPr id="19" name="Rectangle 18">
              <a:extLst>
                <a:ext uri="{FF2B5EF4-FFF2-40B4-BE49-F238E27FC236}">
                  <a16:creationId xmlns:a16="http://schemas.microsoft.com/office/drawing/2014/main" id="{B2ECD2D5-6A03-3D42-A0A3-F1A02FEEA8BB}"/>
                </a:ext>
              </a:extLst>
            </p:cNvPr>
            <p:cNvSpPr/>
            <p:nvPr/>
          </p:nvSpPr>
          <p:spPr>
            <a:xfrm>
              <a:off x="5709356" y="4570537"/>
              <a:ext cx="834657" cy="342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18" name="Rectangle 17">
              <a:extLst>
                <a:ext uri="{FF2B5EF4-FFF2-40B4-BE49-F238E27FC236}">
                  <a16:creationId xmlns:a16="http://schemas.microsoft.com/office/drawing/2014/main" id="{F24A7CB3-6BBE-9748-9673-6F6E18E8E759}"/>
                </a:ext>
              </a:extLst>
            </p:cNvPr>
            <p:cNvSpPr/>
            <p:nvPr/>
          </p:nvSpPr>
          <p:spPr>
            <a:xfrm>
              <a:off x="4313338" y="4702636"/>
              <a:ext cx="3727152" cy="1786530"/>
            </a:xfrm>
            <a:prstGeom prst="rect">
              <a:avLst/>
            </a:prstGeom>
            <a:solidFill>
              <a:schemeClr val="bg1"/>
            </a:solidFill>
            <a:ln w="1905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4" name="Rectangle 3">
              <a:extLst>
                <a:ext uri="{FF2B5EF4-FFF2-40B4-BE49-F238E27FC236}">
                  <a16:creationId xmlns:a16="http://schemas.microsoft.com/office/drawing/2014/main" id="{D3A570F6-4899-E940-A6A5-6D7730A5FDF3}"/>
                </a:ext>
              </a:extLst>
            </p:cNvPr>
            <p:cNvSpPr/>
            <p:nvPr/>
          </p:nvSpPr>
          <p:spPr>
            <a:xfrm>
              <a:off x="5709356" y="4274858"/>
              <a:ext cx="889069" cy="936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Graphic 11" descr="Lightbulb">
              <a:extLst>
                <a:ext uri="{FF2B5EF4-FFF2-40B4-BE49-F238E27FC236}">
                  <a16:creationId xmlns:a16="http://schemas.microsoft.com/office/drawing/2014/main" id="{B8D10E5B-A534-C644-8F17-08F96BEE5A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592" y="4342209"/>
              <a:ext cx="914400" cy="914400"/>
            </a:xfrm>
            <a:prstGeom prst="rect">
              <a:avLst/>
            </a:prstGeom>
          </p:spPr>
        </p:pic>
        <p:sp>
          <p:nvSpPr>
            <p:cNvPr id="16" name="Rectangle 15">
              <a:extLst>
                <a:ext uri="{FF2B5EF4-FFF2-40B4-BE49-F238E27FC236}">
                  <a16:creationId xmlns:a16="http://schemas.microsoft.com/office/drawing/2014/main" id="{791E6B3B-8B45-9544-8576-02E23442CE3A}"/>
                </a:ext>
              </a:extLst>
            </p:cNvPr>
            <p:cNvSpPr/>
            <p:nvPr/>
          </p:nvSpPr>
          <p:spPr>
            <a:xfrm>
              <a:off x="4439268" y="5233684"/>
              <a:ext cx="3550678" cy="1015663"/>
            </a:xfrm>
            <a:prstGeom prst="rect">
              <a:avLst/>
            </a:prstGeom>
          </p:spPr>
          <p:txBody>
            <a:bodyPr vert="horz" lIns="68580" tIns="34290" rIns="68580" bIns="34290" rtlCol="0">
              <a:noAutofit/>
            </a:bodyPr>
            <a:lstStyle/>
            <a:p>
              <a:pPr>
                <a:lnSpc>
                  <a:spcPct val="90000"/>
                </a:lnSpc>
                <a:spcBef>
                  <a:spcPts val="750"/>
                </a:spcBef>
                <a:buClr>
                  <a:schemeClr val="accent1"/>
                </a:buClr>
                <a:buSzPct val="90000"/>
              </a:pPr>
              <a:r>
                <a:rPr lang="en-US" sz="1350" dirty="0">
                  <a:solidFill>
                    <a:schemeClr val="accent3">
                      <a:lumMod val="50000"/>
                    </a:schemeClr>
                  </a:solidFill>
                  <a:latin typeface="Real Head Pro Light" panose="020B0504020204020204" pitchFamily="34" charset="77"/>
                </a:rPr>
                <a:t>Tip: Anticipate Zoning Challenges</a:t>
              </a:r>
            </a:p>
            <a:p>
              <a:pPr>
                <a:lnSpc>
                  <a:spcPct val="90000"/>
                </a:lnSpc>
                <a:spcBef>
                  <a:spcPts val="750"/>
                </a:spcBef>
                <a:buClr>
                  <a:schemeClr val="accent1"/>
                </a:buClr>
                <a:buSzPct val="90000"/>
              </a:pPr>
              <a:r>
                <a:rPr lang="en-US" sz="1050" dirty="0">
                  <a:solidFill>
                    <a:schemeClr val="accent3">
                      <a:lumMod val="50000"/>
                    </a:schemeClr>
                  </a:solidFill>
                  <a:latin typeface="Real Head Pro Light" panose="020B0504020204020204" pitchFamily="34" charset="77"/>
                </a:rPr>
                <a:t>Consult other successful charter schools, land-use attorneys and experienced consultants in the charter school space. </a:t>
              </a:r>
            </a:p>
          </p:txBody>
        </p:sp>
      </p:grpSp>
      <p:sp>
        <p:nvSpPr>
          <p:cNvPr id="15" name="Rectangle 14">
            <a:extLst>
              <a:ext uri="{FF2B5EF4-FFF2-40B4-BE49-F238E27FC236}">
                <a16:creationId xmlns:a16="http://schemas.microsoft.com/office/drawing/2014/main" id="{097F5CF6-F551-084B-841C-3E61AAE75892}"/>
              </a:ext>
            </a:extLst>
          </p:cNvPr>
          <p:cNvSpPr/>
          <p:nvPr/>
        </p:nvSpPr>
        <p:spPr>
          <a:xfrm>
            <a:off x="3032476" y="1487049"/>
            <a:ext cx="266300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67C434D-CA9F-5840-AB2F-0365270E15C0}"/>
              </a:ext>
            </a:extLst>
          </p:cNvPr>
          <p:cNvSpPr/>
          <p:nvPr/>
        </p:nvSpPr>
        <p:spPr>
          <a:xfrm>
            <a:off x="3032476" y="2265524"/>
            <a:ext cx="266300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F81EBAFB-4291-E04C-93FF-61321415606C}"/>
              </a:ext>
            </a:extLst>
          </p:cNvPr>
          <p:cNvSpPr/>
          <p:nvPr/>
        </p:nvSpPr>
        <p:spPr>
          <a:xfrm>
            <a:off x="3032476" y="3025465"/>
            <a:ext cx="266300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7985B207-B4C4-BB4C-868F-3552DB21C63C}"/>
              </a:ext>
            </a:extLst>
          </p:cNvPr>
          <p:cNvSpPr/>
          <p:nvPr/>
        </p:nvSpPr>
        <p:spPr>
          <a:xfrm>
            <a:off x="3032475" y="3782386"/>
            <a:ext cx="266300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FE6EB9C0-0552-4E4D-9E2D-FCDAECBB8A35}"/>
              </a:ext>
            </a:extLst>
          </p:cNvPr>
          <p:cNvSpPr/>
          <p:nvPr/>
        </p:nvSpPr>
        <p:spPr>
          <a:xfrm>
            <a:off x="3573084" y="1614988"/>
            <a:ext cx="1667620"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Management time and expertise</a:t>
            </a:r>
          </a:p>
        </p:txBody>
      </p:sp>
      <p:sp>
        <p:nvSpPr>
          <p:cNvPr id="25" name="Rectangle 24">
            <a:extLst>
              <a:ext uri="{FF2B5EF4-FFF2-40B4-BE49-F238E27FC236}">
                <a16:creationId xmlns:a16="http://schemas.microsoft.com/office/drawing/2014/main" id="{74559244-5EF3-E240-B9A2-00ADE4A11951}"/>
              </a:ext>
            </a:extLst>
          </p:cNvPr>
          <p:cNvSpPr/>
          <p:nvPr/>
        </p:nvSpPr>
        <p:spPr>
          <a:xfrm>
            <a:off x="3613972" y="2349927"/>
            <a:ext cx="1750984"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Long-term, local real estate trends</a:t>
            </a:r>
          </a:p>
        </p:txBody>
      </p:sp>
      <p:pic>
        <p:nvPicPr>
          <p:cNvPr id="26" name="Graphic 25" descr="Checkbox Checked">
            <a:extLst>
              <a:ext uri="{FF2B5EF4-FFF2-40B4-BE49-F238E27FC236}">
                <a16:creationId xmlns:a16="http://schemas.microsoft.com/office/drawing/2014/main" id="{5BF7662D-4197-484F-AD97-5F1D017619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3363" y="1563847"/>
            <a:ext cx="499721" cy="499721"/>
          </a:xfrm>
          <a:prstGeom prst="rect">
            <a:avLst/>
          </a:prstGeom>
        </p:spPr>
      </p:pic>
      <p:pic>
        <p:nvPicPr>
          <p:cNvPr id="27" name="Graphic 26" descr="Checkbox Checked">
            <a:extLst>
              <a:ext uri="{FF2B5EF4-FFF2-40B4-BE49-F238E27FC236}">
                <a16:creationId xmlns:a16="http://schemas.microsoft.com/office/drawing/2014/main" id="{D86589C1-223F-8C4A-B415-55F5F68DE9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3363" y="2334954"/>
            <a:ext cx="499721" cy="499721"/>
          </a:xfrm>
          <a:prstGeom prst="rect">
            <a:avLst/>
          </a:prstGeom>
        </p:spPr>
      </p:pic>
      <p:pic>
        <p:nvPicPr>
          <p:cNvPr id="28" name="Graphic 27" descr="Checkbox Checked">
            <a:extLst>
              <a:ext uri="{FF2B5EF4-FFF2-40B4-BE49-F238E27FC236}">
                <a16:creationId xmlns:a16="http://schemas.microsoft.com/office/drawing/2014/main" id="{3AB6CBD9-3413-9C44-942D-7DB0A1F53B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3363" y="3112099"/>
            <a:ext cx="499721" cy="499721"/>
          </a:xfrm>
          <a:prstGeom prst="rect">
            <a:avLst/>
          </a:prstGeom>
        </p:spPr>
      </p:pic>
      <p:pic>
        <p:nvPicPr>
          <p:cNvPr id="29" name="Graphic 28" descr="Checkbox Checked">
            <a:extLst>
              <a:ext uri="{FF2B5EF4-FFF2-40B4-BE49-F238E27FC236}">
                <a16:creationId xmlns:a16="http://schemas.microsoft.com/office/drawing/2014/main" id="{DDB7323D-FC8F-F24B-9B80-05312B9E1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3363" y="3858250"/>
            <a:ext cx="499721" cy="499721"/>
          </a:xfrm>
          <a:prstGeom prst="rect">
            <a:avLst/>
          </a:prstGeom>
        </p:spPr>
      </p:pic>
      <p:sp>
        <p:nvSpPr>
          <p:cNvPr id="30" name="Rectangle 29">
            <a:extLst>
              <a:ext uri="{FF2B5EF4-FFF2-40B4-BE49-F238E27FC236}">
                <a16:creationId xmlns:a16="http://schemas.microsoft.com/office/drawing/2014/main" id="{B31E30DC-6AF3-CB48-8354-B691FDBFEE7A}"/>
              </a:ext>
            </a:extLst>
          </p:cNvPr>
          <p:cNvSpPr/>
          <p:nvPr/>
        </p:nvSpPr>
        <p:spPr>
          <a:xfrm>
            <a:off x="3613972" y="3127072"/>
            <a:ext cx="1674860"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Fluctuations of the broader market</a:t>
            </a:r>
          </a:p>
        </p:txBody>
      </p:sp>
      <p:sp>
        <p:nvSpPr>
          <p:cNvPr id="31" name="Rectangle 30">
            <a:extLst>
              <a:ext uri="{FF2B5EF4-FFF2-40B4-BE49-F238E27FC236}">
                <a16:creationId xmlns:a16="http://schemas.microsoft.com/office/drawing/2014/main" id="{D4D7559E-7742-944A-B676-F02C2BFECCFF}"/>
              </a:ext>
            </a:extLst>
          </p:cNvPr>
          <p:cNvSpPr/>
          <p:nvPr/>
        </p:nvSpPr>
        <p:spPr>
          <a:xfrm>
            <a:off x="3613972" y="3901980"/>
            <a:ext cx="1820447"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If the building is zoned for education</a:t>
            </a:r>
          </a:p>
        </p:txBody>
      </p:sp>
      <p:sp>
        <p:nvSpPr>
          <p:cNvPr id="34" name="Rectangle 33">
            <a:extLst>
              <a:ext uri="{FF2B5EF4-FFF2-40B4-BE49-F238E27FC236}">
                <a16:creationId xmlns:a16="http://schemas.microsoft.com/office/drawing/2014/main" id="{F2E6C9B2-5079-FB46-B359-D6237CED8DA1}"/>
              </a:ext>
            </a:extLst>
          </p:cNvPr>
          <p:cNvSpPr/>
          <p:nvPr/>
        </p:nvSpPr>
        <p:spPr>
          <a:xfrm>
            <a:off x="5947543" y="1529868"/>
            <a:ext cx="2795364" cy="646331"/>
          </a:xfrm>
          <a:prstGeom prst="rect">
            <a:avLst/>
          </a:prstGeom>
        </p:spPr>
        <p:txBody>
          <a:bodyPr wrap="square">
            <a:spAutoFit/>
          </a:bodyPr>
          <a:lstStyle/>
          <a:p>
            <a:pPr fontAlgn="base"/>
            <a:r>
              <a:rPr lang="en-US" sz="1200" dirty="0">
                <a:solidFill>
                  <a:srgbClr val="00538B"/>
                </a:solidFill>
                <a:latin typeface="Real Head Pro Semilight" panose="020B0503050000020004" pitchFamily="34" charset="77"/>
                <a:ea typeface="Real Head Pro Semilight" panose="020B0503050000020004" pitchFamily="34" charset="77"/>
              </a:rPr>
              <a:t>Note: There will be more time/ expertise required for a bond than a lease</a:t>
            </a:r>
          </a:p>
        </p:txBody>
      </p:sp>
      <p:sp>
        <p:nvSpPr>
          <p:cNvPr id="6" name="Text Placeholder 5">
            <a:extLst>
              <a:ext uri="{FF2B5EF4-FFF2-40B4-BE49-F238E27FC236}">
                <a16:creationId xmlns:a16="http://schemas.microsoft.com/office/drawing/2014/main" id="{BF969405-9CB7-4A4F-A76E-BE696E35341E}"/>
              </a:ext>
            </a:extLst>
          </p:cNvPr>
          <p:cNvSpPr>
            <a:spLocks noGrp="1"/>
          </p:cNvSpPr>
          <p:nvPr>
            <p:ph type="body" sz="quarter" idx="10"/>
          </p:nvPr>
        </p:nvSpPr>
        <p:spPr>
          <a:xfrm>
            <a:off x="3021323" y="506060"/>
            <a:ext cx="5480447" cy="350184"/>
          </a:xfrm>
        </p:spPr>
        <p:txBody>
          <a:bodyPr/>
          <a:lstStyle/>
          <a:p>
            <a:r>
              <a:rPr lang="en-US" dirty="0"/>
              <a:t>Lease vs. purchase is about control vs. ownership</a:t>
            </a:r>
          </a:p>
        </p:txBody>
      </p:sp>
      <p:sp>
        <p:nvSpPr>
          <p:cNvPr id="32" name="Title 5">
            <a:extLst>
              <a:ext uri="{FF2B5EF4-FFF2-40B4-BE49-F238E27FC236}">
                <a16:creationId xmlns:a16="http://schemas.microsoft.com/office/drawing/2014/main" id="{9F1015ED-A517-3340-8F36-69D7636D1371}"/>
              </a:ext>
            </a:extLst>
          </p:cNvPr>
          <p:cNvSpPr>
            <a:spLocks noGrp="1"/>
          </p:cNvSpPr>
          <p:nvPr>
            <p:ph type="title"/>
          </p:nvPr>
        </p:nvSpPr>
        <p:spPr>
          <a:xfrm>
            <a:off x="411481" y="2752107"/>
            <a:ext cx="2142315" cy="1382865"/>
          </a:xfrm>
        </p:spPr>
        <p:txBody>
          <a:bodyPr/>
          <a:lstStyle/>
          <a:p>
            <a:r>
              <a:rPr lang="en-US" b="1" dirty="0"/>
              <a:t>04</a:t>
            </a:r>
            <a:r>
              <a:rPr lang="en-US" dirty="0"/>
              <a:t> Decision</a:t>
            </a:r>
          </a:p>
        </p:txBody>
      </p:sp>
      <p:sp>
        <p:nvSpPr>
          <p:cNvPr id="9" name="TextBox 8">
            <a:extLst>
              <a:ext uri="{FF2B5EF4-FFF2-40B4-BE49-F238E27FC236}">
                <a16:creationId xmlns:a16="http://schemas.microsoft.com/office/drawing/2014/main" id="{2AFD73EF-79C6-0042-8DA5-FF3A33239E29}"/>
              </a:ext>
            </a:extLst>
          </p:cNvPr>
          <p:cNvSpPr txBox="1"/>
          <p:nvPr/>
        </p:nvSpPr>
        <p:spPr>
          <a:xfrm>
            <a:off x="3032474" y="1063457"/>
            <a:ext cx="1056700" cy="369332"/>
          </a:xfrm>
          <a:prstGeom prst="rect">
            <a:avLst/>
          </a:prstGeom>
          <a:noFill/>
        </p:spPr>
        <p:txBody>
          <a:bodyPr wrap="none" rtlCol="0">
            <a:spAutoFit/>
          </a:bodyPr>
          <a:lstStyle/>
          <a:p>
            <a:r>
              <a:rPr lang="en-US" dirty="0">
                <a:solidFill>
                  <a:schemeClr val="tx2"/>
                </a:solidFill>
                <a:latin typeface="Kepler Std Light" panose="0204060306070A060204" pitchFamily="18" charset="77"/>
              </a:rPr>
              <a:t>Consider:</a:t>
            </a:r>
          </a:p>
        </p:txBody>
      </p:sp>
      <p:sp>
        <p:nvSpPr>
          <p:cNvPr id="33" name="TextBox 32">
            <a:extLst>
              <a:ext uri="{FF2B5EF4-FFF2-40B4-BE49-F238E27FC236}">
                <a16:creationId xmlns:a16="http://schemas.microsoft.com/office/drawing/2014/main" id="{B8E80E61-EB1F-FB4D-9E0F-A5D24BDF0D43}"/>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17</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102909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purple flowers&#10;&#10;Description automatically generated with medium confidence">
            <a:extLst>
              <a:ext uri="{FF2B5EF4-FFF2-40B4-BE49-F238E27FC236}">
                <a16:creationId xmlns:a16="http://schemas.microsoft.com/office/drawing/2014/main" id="{5FF31C4F-AF20-794A-8A08-1DE8CDAAA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2653768" y="0"/>
            <a:ext cx="6490232" cy="5143500"/>
          </a:xfrm>
          <a:prstGeom prst="rect">
            <a:avLst/>
          </a:prstGeom>
          <a:noFill/>
        </p:spPr>
      </p:pic>
      <p:sp>
        <p:nvSpPr>
          <p:cNvPr id="5" name="Title 4">
            <a:extLst>
              <a:ext uri="{FF2B5EF4-FFF2-40B4-BE49-F238E27FC236}">
                <a16:creationId xmlns:a16="http://schemas.microsoft.com/office/drawing/2014/main" id="{B75D3DF4-EDE6-AC46-82CE-4E5AF7A2ECAA}"/>
              </a:ext>
            </a:extLst>
          </p:cNvPr>
          <p:cNvSpPr>
            <a:spLocks noGrp="1"/>
          </p:cNvSpPr>
          <p:nvPr>
            <p:ph type="title"/>
          </p:nvPr>
        </p:nvSpPr>
        <p:spPr/>
        <p:txBody>
          <a:bodyPr/>
          <a:lstStyle/>
          <a:p>
            <a:r>
              <a:rPr lang="en-US" dirty="0"/>
              <a:t>Decisions invite renewal </a:t>
            </a:r>
          </a:p>
        </p:txBody>
      </p:sp>
    </p:spTree>
    <p:extLst>
      <p:ext uri="{BB962C8B-B14F-4D97-AF65-F5344CB8AC3E}">
        <p14:creationId xmlns:p14="http://schemas.microsoft.com/office/powerpoint/2010/main" val="154171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0" y="2488475"/>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05</a:t>
            </a:r>
            <a:r>
              <a:rPr lang="en-US" sz="3600" dirty="0">
                <a:latin typeface="Kepler Std Light" panose="0204030306070A060204" pitchFamily="18" charset="77"/>
              </a:rPr>
              <a:t> Designing your school</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689911" y="3365673"/>
            <a:ext cx="2047603" cy="770981"/>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Mission</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Design with your mission in mind and consider what would be most affordable and effective for your mission</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849835" y="3365673"/>
            <a:ext cx="2047603" cy="770981"/>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Team</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Find a team of professionals who have proven charter school facilities experience and can provide the advice you need.</a:t>
            </a:r>
          </a:p>
        </p:txBody>
      </p:sp>
      <p:sp>
        <p:nvSpPr>
          <p:cNvPr id="13" name="TextBox 12">
            <a:extLst>
              <a:ext uri="{FF2B5EF4-FFF2-40B4-BE49-F238E27FC236}">
                <a16:creationId xmlns:a16="http://schemas.microsoft.com/office/drawing/2014/main" id="{E77FFD78-B054-EA44-AAEB-839F1BC8BD70}"/>
              </a:ext>
            </a:extLst>
          </p:cNvPr>
          <p:cNvSpPr txBox="1"/>
          <p:nvPr/>
        </p:nvSpPr>
        <p:spPr>
          <a:xfrm>
            <a:off x="6950369" y="3365673"/>
            <a:ext cx="2047603" cy="770981"/>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Permits</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Ask your funding partners, commercial real estate agent, designers, and contractors about the permits that you’ll need. </a:t>
            </a:r>
          </a:p>
        </p:txBody>
      </p:sp>
      <p:sp>
        <p:nvSpPr>
          <p:cNvPr id="21" name="TextBox 20">
            <a:extLst>
              <a:ext uri="{FF2B5EF4-FFF2-40B4-BE49-F238E27FC236}">
                <a16:creationId xmlns:a16="http://schemas.microsoft.com/office/drawing/2014/main" id="{57498E3E-8DF7-5C45-A895-73795912E2DD}"/>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19</a:t>
            </a:fld>
            <a:endParaRPr lang="en-US" sz="675" b="1" dirty="0">
              <a:solidFill>
                <a:schemeClr val="accent1"/>
              </a:solidFill>
              <a:latin typeface="Real Head Pro Book" panose="020B0504020204020204" pitchFamily="34" charset="77"/>
            </a:endParaRPr>
          </a:p>
        </p:txBody>
      </p:sp>
      <p:grpSp>
        <p:nvGrpSpPr>
          <p:cNvPr id="22" name="Group 21">
            <a:extLst>
              <a:ext uri="{FF2B5EF4-FFF2-40B4-BE49-F238E27FC236}">
                <a16:creationId xmlns:a16="http://schemas.microsoft.com/office/drawing/2014/main" id="{AA05D506-59DF-73A0-B230-D0DB117ECE96}"/>
              </a:ext>
            </a:extLst>
          </p:cNvPr>
          <p:cNvGrpSpPr/>
          <p:nvPr/>
        </p:nvGrpSpPr>
        <p:grpSpPr>
          <a:xfrm>
            <a:off x="2726256" y="1671300"/>
            <a:ext cx="6044764" cy="1641076"/>
            <a:chOff x="2726256" y="1671300"/>
            <a:chExt cx="6044764" cy="1641076"/>
          </a:xfrm>
        </p:grpSpPr>
        <p:sp>
          <p:nvSpPr>
            <p:cNvPr id="23" name="Oval 22">
              <a:extLst>
                <a:ext uri="{FF2B5EF4-FFF2-40B4-BE49-F238E27FC236}">
                  <a16:creationId xmlns:a16="http://schemas.microsoft.com/office/drawing/2014/main" id="{B4FBCAEB-3B16-78EF-6846-2E943E2FE722}"/>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24" name="Chart 23">
              <a:extLst>
                <a:ext uri="{FF2B5EF4-FFF2-40B4-BE49-F238E27FC236}">
                  <a16:creationId xmlns:a16="http://schemas.microsoft.com/office/drawing/2014/main" id="{FC757600-A68C-2167-B877-1834EEDF397B}"/>
                </a:ext>
              </a:extLst>
            </p:cNvPr>
            <p:cNvGraphicFramePr/>
            <p:nvPr>
              <p:extLst>
                <p:ext uri="{D42A27DB-BD31-4B8C-83A1-F6EECF244321}">
                  <p14:modId xmlns:p14="http://schemas.microsoft.com/office/powerpoint/2010/main" val="3129481834"/>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EB7EEB9A-68E4-41C0-9B9C-07DB6A15D95C}"/>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26" name="Chart 25">
              <a:extLst>
                <a:ext uri="{FF2B5EF4-FFF2-40B4-BE49-F238E27FC236}">
                  <a16:creationId xmlns:a16="http://schemas.microsoft.com/office/drawing/2014/main" id="{B5E112F5-8972-2BE8-9DCE-A9C27816C181}"/>
                </a:ext>
              </a:extLst>
            </p:cNvPr>
            <p:cNvGraphicFramePr/>
            <p:nvPr>
              <p:extLst>
                <p:ext uri="{D42A27DB-BD31-4B8C-83A1-F6EECF244321}">
                  <p14:modId xmlns:p14="http://schemas.microsoft.com/office/powerpoint/2010/main" val="3327545798"/>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B54F32FF-0D64-C691-9116-62C762845633}"/>
                </a:ext>
              </a:extLst>
            </p:cNvPr>
            <p:cNvGraphicFramePr/>
            <p:nvPr>
              <p:extLst>
                <p:ext uri="{D42A27DB-BD31-4B8C-83A1-F6EECF244321}">
                  <p14:modId xmlns:p14="http://schemas.microsoft.com/office/powerpoint/2010/main" val="1542627652"/>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4"/>
            </a:graphicData>
          </a:graphic>
        </p:graphicFrame>
        <p:sp>
          <p:nvSpPr>
            <p:cNvPr id="28" name="Oval 27">
              <a:extLst>
                <a:ext uri="{FF2B5EF4-FFF2-40B4-BE49-F238E27FC236}">
                  <a16:creationId xmlns:a16="http://schemas.microsoft.com/office/drawing/2014/main" id="{DAB6C777-F15A-A00C-7896-61C0DCFFE3B7}"/>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Tree>
    <p:extLst>
      <p:ext uri="{BB962C8B-B14F-4D97-AF65-F5344CB8AC3E}">
        <p14:creationId xmlns:p14="http://schemas.microsoft.com/office/powerpoint/2010/main" val="120336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5D61E5-3CE6-C740-9A2C-EEA6D24996D4}"/>
              </a:ext>
            </a:extLst>
          </p:cNvPr>
          <p:cNvSpPr txBox="1"/>
          <p:nvPr/>
        </p:nvSpPr>
        <p:spPr>
          <a:xfrm>
            <a:off x="4104161" y="4774306"/>
            <a:ext cx="805029" cy="300082"/>
          </a:xfrm>
          <a:prstGeom prst="rect">
            <a:avLst/>
          </a:prstGeom>
          <a:noFill/>
        </p:spPr>
        <p:txBody>
          <a:bodyPr wrap="none" rtlCol="0">
            <a:spAutoFit/>
          </a:bodyPr>
          <a:lstStyle/>
          <a:p>
            <a:r>
              <a:rPr lang="en-US" sz="1350" dirty="0"/>
              <a:t>Empathy</a:t>
            </a:r>
          </a:p>
        </p:txBody>
      </p:sp>
      <p:pic>
        <p:nvPicPr>
          <p:cNvPr id="8" name="Picture 7">
            <a:extLst>
              <a:ext uri="{FF2B5EF4-FFF2-40B4-BE49-F238E27FC236}">
                <a16:creationId xmlns:a16="http://schemas.microsoft.com/office/drawing/2014/main" id="{7F65FB39-17C3-5041-A906-2F774AA9A7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5277" y="0"/>
            <a:ext cx="6488723" cy="5143500"/>
          </a:xfrm>
          <a:prstGeom prst="rect">
            <a:avLst/>
          </a:prstGeom>
        </p:spPr>
      </p:pic>
      <p:sp>
        <p:nvSpPr>
          <p:cNvPr id="10" name="Title 2">
            <a:extLst>
              <a:ext uri="{FF2B5EF4-FFF2-40B4-BE49-F238E27FC236}">
                <a16:creationId xmlns:a16="http://schemas.microsoft.com/office/drawing/2014/main" id="{3A5ADF62-AF57-9B44-89D5-CFD4B5861585}"/>
              </a:ext>
            </a:extLst>
          </p:cNvPr>
          <p:cNvSpPr>
            <a:spLocks noGrp="1"/>
          </p:cNvSpPr>
          <p:nvPr>
            <p:ph type="title"/>
          </p:nvPr>
        </p:nvSpPr>
        <p:spPr>
          <a:xfrm>
            <a:off x="411481" y="2752107"/>
            <a:ext cx="2142315" cy="1784723"/>
          </a:xfrm>
        </p:spPr>
        <p:txBody>
          <a:bodyPr>
            <a:normAutofit/>
          </a:bodyPr>
          <a:lstStyle/>
          <a:p>
            <a:r>
              <a:rPr lang="en-US" dirty="0"/>
              <a:t>We’ve missed being together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2FC7C-9B71-E540-80F6-ECC981E065EE}"/>
              </a:ext>
            </a:extLst>
          </p:cNvPr>
          <p:cNvSpPr/>
          <p:nvPr/>
        </p:nvSpPr>
        <p:spPr>
          <a:xfrm>
            <a:off x="2940947" y="3276912"/>
            <a:ext cx="2749379" cy="1315745"/>
          </a:xfrm>
          <a:prstGeom prst="rect">
            <a:avLst/>
          </a:prstGeom>
        </p:spPr>
        <p:txBody>
          <a:bodyPr wrap="square">
            <a:spAutoFit/>
          </a:bodyPr>
          <a:lstStyle/>
          <a:p>
            <a:pPr marL="214313" indent="-214313" fontAlgn="base">
              <a:buFont typeface="Wingdings" pitchFamily="2" charset="2"/>
              <a:buChar char="§"/>
            </a:pPr>
            <a:endParaRPr lang="en-US" sz="1200" dirty="0">
              <a:solidFill>
                <a:srgbClr val="00538B"/>
              </a:solidFill>
              <a:latin typeface="Real Head Pro Semilight" panose="020B0503050000020004" pitchFamily="34" charset="77"/>
              <a:ea typeface="Real Head Pro Semilight" panose="020B0503050000020004" pitchFamily="34" charset="77"/>
            </a:endParaRPr>
          </a:p>
          <a:p>
            <a:pPr marL="214313" indent="-214313" fontAlgn="base">
              <a:buFont typeface="Wingdings" pitchFamily="2" charset="2"/>
              <a:buChar char="§"/>
            </a:pPr>
            <a:r>
              <a:rPr lang="en-US" sz="1350" dirty="0">
                <a:solidFill>
                  <a:srgbClr val="00538B"/>
                </a:solidFill>
                <a:latin typeface="Real Head Pro Semilight" panose="020B0503050000020004" pitchFamily="34" charset="77"/>
                <a:ea typeface="Real Head Pro Semilight" panose="020B0503050000020004" pitchFamily="34" charset="77"/>
              </a:rPr>
              <a:t>Ask about the permits that you’ll need. These are different for renovation vs. rehab vs. new build </a:t>
            </a:r>
            <a:endParaRPr lang="en-US" sz="1200" dirty="0">
              <a:solidFill>
                <a:srgbClr val="00538B"/>
              </a:solidFill>
              <a:latin typeface="Real Head Pro Semilight" panose="020B0503050000020004" pitchFamily="34" charset="77"/>
              <a:ea typeface="Real Head Pro Semilight" panose="020B0503050000020004" pitchFamily="34" charset="77"/>
            </a:endParaRPr>
          </a:p>
          <a:p>
            <a:pPr fontAlgn="base"/>
            <a:endParaRPr lang="en-US" sz="1350" dirty="0">
              <a:latin typeface="Real Head Pro Semilight" panose="020B0503050000020004" pitchFamily="34" charset="77"/>
              <a:ea typeface="Real Head Pro Semilight" panose="020B0503050000020004" pitchFamily="34" charset="77"/>
            </a:endParaRPr>
          </a:p>
        </p:txBody>
      </p:sp>
      <p:grpSp>
        <p:nvGrpSpPr>
          <p:cNvPr id="5" name="Group 4">
            <a:extLst>
              <a:ext uri="{FF2B5EF4-FFF2-40B4-BE49-F238E27FC236}">
                <a16:creationId xmlns:a16="http://schemas.microsoft.com/office/drawing/2014/main" id="{EA132E1C-A6CB-4144-8192-013D6D4D764D}"/>
              </a:ext>
            </a:extLst>
          </p:cNvPr>
          <p:cNvGrpSpPr/>
          <p:nvPr/>
        </p:nvGrpSpPr>
        <p:grpSpPr>
          <a:xfrm>
            <a:off x="5885064" y="3196671"/>
            <a:ext cx="3031439" cy="1721933"/>
            <a:chOff x="7405474" y="4394745"/>
            <a:chExt cx="4041919" cy="2295910"/>
          </a:xfrm>
        </p:grpSpPr>
        <p:pic>
          <p:nvPicPr>
            <p:cNvPr id="6" name="Picture 5">
              <a:extLst>
                <a:ext uri="{FF2B5EF4-FFF2-40B4-BE49-F238E27FC236}">
                  <a16:creationId xmlns:a16="http://schemas.microsoft.com/office/drawing/2014/main" id="{6306B740-F976-9F42-82B4-4B034D190C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42" t="84053" r="51169"/>
            <a:stretch/>
          </p:blipFill>
          <p:spPr>
            <a:xfrm>
              <a:off x="10555718" y="4574967"/>
              <a:ext cx="891675" cy="738664"/>
            </a:xfrm>
            <a:prstGeom prst="rect">
              <a:avLst/>
            </a:prstGeom>
          </p:spPr>
        </p:pic>
        <p:sp>
          <p:nvSpPr>
            <p:cNvPr id="7" name="Rectangle 6">
              <a:extLst>
                <a:ext uri="{FF2B5EF4-FFF2-40B4-BE49-F238E27FC236}">
                  <a16:creationId xmlns:a16="http://schemas.microsoft.com/office/drawing/2014/main" id="{E9715107-CBCF-3143-A16C-41ADA930CF13}"/>
                </a:ext>
              </a:extLst>
            </p:cNvPr>
            <p:cNvSpPr/>
            <p:nvPr/>
          </p:nvSpPr>
          <p:spPr>
            <a:xfrm>
              <a:off x="7637882" y="5652959"/>
              <a:ext cx="3204374" cy="769441"/>
            </a:xfrm>
            <a:prstGeom prst="rect">
              <a:avLst/>
            </a:prstGeom>
            <a:ln>
              <a:noFill/>
            </a:ln>
          </p:spPr>
          <p:txBody>
            <a:bodyPr wrap="square">
              <a:spAutoFit/>
            </a:bodyPr>
            <a:lstStyle/>
            <a:p>
              <a:r>
                <a:rPr lang="en-US" sz="1050" dirty="0">
                  <a:solidFill>
                    <a:schemeClr val="accent3"/>
                  </a:solidFill>
                  <a:latin typeface="Lato" panose="020F0502020204030203" pitchFamily="34" charset="77"/>
                </a:rPr>
                <a:t>*LCFF is short for “Local Control Funding Formula,”  a large portion of your state receivable.</a:t>
              </a:r>
            </a:p>
          </p:txBody>
        </p:sp>
        <p:sp>
          <p:nvSpPr>
            <p:cNvPr id="8" name="Rectangle 7">
              <a:extLst>
                <a:ext uri="{FF2B5EF4-FFF2-40B4-BE49-F238E27FC236}">
                  <a16:creationId xmlns:a16="http://schemas.microsoft.com/office/drawing/2014/main" id="{74A5CE34-2FB2-944B-8D50-302B5BF23653}"/>
                </a:ext>
              </a:extLst>
            </p:cNvPr>
            <p:cNvSpPr/>
            <p:nvPr/>
          </p:nvSpPr>
          <p:spPr>
            <a:xfrm>
              <a:off x="8797783" y="4712514"/>
              <a:ext cx="834657" cy="342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9" name="Rectangle 8">
              <a:extLst>
                <a:ext uri="{FF2B5EF4-FFF2-40B4-BE49-F238E27FC236}">
                  <a16:creationId xmlns:a16="http://schemas.microsoft.com/office/drawing/2014/main" id="{0C665FA6-A627-6147-A61F-A93E7675B746}"/>
                </a:ext>
              </a:extLst>
            </p:cNvPr>
            <p:cNvSpPr/>
            <p:nvPr/>
          </p:nvSpPr>
          <p:spPr>
            <a:xfrm>
              <a:off x="7405474" y="4881954"/>
              <a:ext cx="3665840" cy="1808701"/>
            </a:xfrm>
            <a:prstGeom prst="rect">
              <a:avLst/>
            </a:prstGeom>
            <a:solidFill>
              <a:schemeClr val="bg1"/>
            </a:solidFill>
            <a:ln w="1905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10" name="Rectangle 9">
              <a:extLst>
                <a:ext uri="{FF2B5EF4-FFF2-40B4-BE49-F238E27FC236}">
                  <a16:creationId xmlns:a16="http://schemas.microsoft.com/office/drawing/2014/main" id="{3101F840-991B-E046-B068-DE68C1883D2F}"/>
                </a:ext>
              </a:extLst>
            </p:cNvPr>
            <p:cNvSpPr/>
            <p:nvPr/>
          </p:nvSpPr>
          <p:spPr>
            <a:xfrm>
              <a:off x="8797783" y="4416835"/>
              <a:ext cx="889069" cy="936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Graphic 10" descr="Lightbulb">
              <a:extLst>
                <a:ext uri="{FF2B5EF4-FFF2-40B4-BE49-F238E27FC236}">
                  <a16:creationId xmlns:a16="http://schemas.microsoft.com/office/drawing/2014/main" id="{D4B53AF1-14D3-434B-8F46-F1BDABCF6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334" y="4394745"/>
              <a:ext cx="914400" cy="914400"/>
            </a:xfrm>
            <a:prstGeom prst="rect">
              <a:avLst/>
            </a:prstGeom>
          </p:spPr>
        </p:pic>
        <p:sp>
          <p:nvSpPr>
            <p:cNvPr id="12" name="Rectangle 11">
              <a:extLst>
                <a:ext uri="{FF2B5EF4-FFF2-40B4-BE49-F238E27FC236}">
                  <a16:creationId xmlns:a16="http://schemas.microsoft.com/office/drawing/2014/main" id="{9B206527-8E0B-6749-9C88-22A086A1CA8D}"/>
                </a:ext>
              </a:extLst>
            </p:cNvPr>
            <p:cNvSpPr/>
            <p:nvPr/>
          </p:nvSpPr>
          <p:spPr>
            <a:xfrm>
              <a:off x="7412175" y="5459549"/>
              <a:ext cx="3605872" cy="1231106"/>
            </a:xfrm>
            <a:prstGeom prst="rect">
              <a:avLst/>
            </a:prstGeom>
          </p:spPr>
          <p:txBody>
            <a:bodyPr wrap="square">
              <a:spAutoFit/>
            </a:bodyPr>
            <a:lstStyle/>
            <a:p>
              <a:pPr algn="ctr"/>
              <a:r>
                <a:rPr lang="en-US" sz="1200" dirty="0">
                  <a:solidFill>
                    <a:schemeClr val="accent3">
                      <a:lumMod val="50000"/>
                    </a:schemeClr>
                  </a:solidFill>
                  <a:latin typeface="Real Head Pro Semilight" panose="020B0503050000020004" pitchFamily="34" charset="77"/>
                  <a:ea typeface="Real Head Pro Semilight" panose="020B0503050000020004" pitchFamily="34" charset="77"/>
                </a:rPr>
                <a:t>Tip: Consider enrollment &amp; costs</a:t>
              </a:r>
            </a:p>
            <a:p>
              <a:pPr algn="ctr"/>
              <a:r>
                <a:rPr lang="en-US" sz="1050" dirty="0">
                  <a:solidFill>
                    <a:schemeClr val="accent3">
                      <a:lumMod val="50000"/>
                    </a:schemeClr>
                  </a:solidFill>
                  <a:latin typeface="Real Head Pro Light" panose="020B0504020204020204" pitchFamily="34" charset="77"/>
                </a:rPr>
                <a:t>There’s no requirement that everything must be done all at once if you have enough room for your students and there’s not a significant financial disadvantage.</a:t>
              </a:r>
            </a:p>
          </p:txBody>
        </p:sp>
      </p:grpSp>
      <p:sp>
        <p:nvSpPr>
          <p:cNvPr id="13" name="Rectangle 12">
            <a:extLst>
              <a:ext uri="{FF2B5EF4-FFF2-40B4-BE49-F238E27FC236}">
                <a16:creationId xmlns:a16="http://schemas.microsoft.com/office/drawing/2014/main" id="{83F5E061-64CD-B042-AF5B-27207C4799EF}"/>
              </a:ext>
            </a:extLst>
          </p:cNvPr>
          <p:cNvSpPr/>
          <p:nvPr/>
        </p:nvSpPr>
        <p:spPr>
          <a:xfrm>
            <a:off x="2942674" y="922422"/>
            <a:ext cx="5884781" cy="2354491"/>
          </a:xfrm>
          <a:prstGeom prst="rect">
            <a:avLst/>
          </a:prstGeom>
        </p:spPr>
        <p:txBody>
          <a:bodyPr wrap="square" lIns="68580" tIns="34290" rIns="68580" bIns="34290" anchor="t">
            <a:spAutoFit/>
          </a:bodyPr>
          <a:lstStyle/>
          <a:p>
            <a:pPr marL="214313" indent="-214313" fontAlgn="base">
              <a:buFont typeface="Wingdings" pitchFamily="2" charset="2"/>
              <a:buChar char="§"/>
            </a:pPr>
            <a:r>
              <a:rPr lang="en-US" sz="1350" dirty="0">
                <a:solidFill>
                  <a:srgbClr val="00538B"/>
                </a:solidFill>
                <a:latin typeface="Real Head Pro Semilight" panose="020B0503050000020004" pitchFamily="34" charset="77"/>
                <a:ea typeface="Real Head Pro Semilight" panose="020B0503050000020004" pitchFamily="34" charset="77"/>
              </a:rPr>
              <a:t>Revisit your mission at this stage. What can you do to meet that in your design? </a:t>
            </a:r>
          </a:p>
          <a:p>
            <a:pPr marL="214313" indent="-214313" fontAlgn="base">
              <a:buFont typeface="Wingdings" pitchFamily="2" charset="2"/>
              <a:buChar char="§"/>
            </a:pPr>
            <a:endParaRPr lang="en-US" sz="1350" dirty="0">
              <a:solidFill>
                <a:srgbClr val="00538B"/>
              </a:solidFill>
              <a:latin typeface="Real Head Pro Semilight" panose="020B0503050000020004" pitchFamily="34" charset="77"/>
              <a:ea typeface="Real Head Pro Semilight" panose="020B0503050000020004" pitchFamily="34" charset="77"/>
            </a:endParaRPr>
          </a:p>
          <a:p>
            <a:pPr marL="214313" indent="-214313" fontAlgn="base">
              <a:buFont typeface="Wingdings" pitchFamily="2" charset="2"/>
              <a:buChar char="§"/>
            </a:pPr>
            <a:r>
              <a:rPr lang="en-US" sz="1350" dirty="0">
                <a:solidFill>
                  <a:srgbClr val="00538B"/>
                </a:solidFill>
                <a:latin typeface="Real Head Pro Semilight" panose="020B0503050000020004" pitchFamily="34" charset="77"/>
                <a:ea typeface="Real Head Pro Semilight" panose="020B0503050000020004" pitchFamily="34" charset="77"/>
              </a:rPr>
              <a:t>A good design should have input from all your constituent groups – admin, teachers, students, authorizers, board, etc. </a:t>
            </a:r>
          </a:p>
          <a:p>
            <a:pPr marL="214313" indent="-214313" fontAlgn="base">
              <a:buFont typeface="Wingdings" pitchFamily="2" charset="2"/>
              <a:buChar char="§"/>
            </a:pPr>
            <a:endParaRPr lang="en-US" sz="1350" dirty="0">
              <a:solidFill>
                <a:srgbClr val="00538B"/>
              </a:solidFill>
              <a:latin typeface="Real Head Pro Semilight" panose="020B0503050000020004" pitchFamily="34" charset="77"/>
              <a:ea typeface="Real Head Pro Semilight" panose="020B0503050000020004" pitchFamily="34" charset="77"/>
            </a:endParaRPr>
          </a:p>
          <a:p>
            <a:pPr marL="214313" indent="-214313" fontAlgn="base">
              <a:buFont typeface="Wingdings" pitchFamily="2" charset="2"/>
              <a:buChar char="§"/>
            </a:pPr>
            <a:r>
              <a:rPr lang="en-US" sz="1350" dirty="0">
                <a:solidFill>
                  <a:srgbClr val="00538B"/>
                </a:solidFill>
                <a:latin typeface="Real Head Pro Semilight"/>
                <a:ea typeface="Real Head Pro Semilight" panose="020B0503050000020004" pitchFamily="34" charset="77"/>
              </a:rPr>
              <a:t>Consider what would be affordable and effective for your mission and students (today and in the future)</a:t>
            </a:r>
            <a:endParaRPr lang="en-US" sz="1350" dirty="0">
              <a:solidFill>
                <a:schemeClr val="accent3"/>
              </a:solidFill>
              <a:latin typeface="Real Head Pro Semilight"/>
              <a:ea typeface="Real Head Pro Semilight" panose="020B0503050000020004" pitchFamily="34" charset="77"/>
              <a:cs typeface="Calibri"/>
            </a:endParaRPr>
          </a:p>
          <a:p>
            <a:pPr marL="214313" indent="-214313">
              <a:buFont typeface="Wingdings" pitchFamily="2" charset="2"/>
              <a:buChar char="§"/>
            </a:pPr>
            <a:endParaRPr lang="en-US" sz="1350" dirty="0">
              <a:solidFill>
                <a:srgbClr val="00538B"/>
              </a:solidFill>
              <a:latin typeface="Real Head Pro Semilight"/>
              <a:ea typeface="Real Head Pro Semilight" panose="020B0503050000020004" pitchFamily="34" charset="77"/>
            </a:endParaRPr>
          </a:p>
          <a:p>
            <a:pPr marL="214313" indent="-214313" fontAlgn="base">
              <a:buFont typeface="Wingdings" pitchFamily="2" charset="2"/>
              <a:buChar char="§"/>
            </a:pPr>
            <a:r>
              <a:rPr lang="en-US" sz="1350" dirty="0">
                <a:solidFill>
                  <a:srgbClr val="00538B"/>
                </a:solidFill>
                <a:latin typeface="Real Head Pro Semilight" panose="020B0503050000020004" pitchFamily="34" charset="77"/>
                <a:ea typeface="Real Head Pro Semilight" panose="020B0503050000020004" pitchFamily="34" charset="77"/>
              </a:rPr>
              <a:t>Choose architecture, engineering, and construction professionals who are experienced in charter schools and who can adapt to your project </a:t>
            </a:r>
          </a:p>
        </p:txBody>
      </p:sp>
      <p:sp>
        <p:nvSpPr>
          <p:cNvPr id="14" name="Title 13">
            <a:extLst>
              <a:ext uri="{FF2B5EF4-FFF2-40B4-BE49-F238E27FC236}">
                <a16:creationId xmlns:a16="http://schemas.microsoft.com/office/drawing/2014/main" id="{E233FDA3-E553-7641-A9DF-0EB01D776F54}"/>
              </a:ext>
            </a:extLst>
          </p:cNvPr>
          <p:cNvSpPr>
            <a:spLocks noGrp="1"/>
          </p:cNvSpPr>
          <p:nvPr>
            <p:ph type="title"/>
          </p:nvPr>
        </p:nvSpPr>
        <p:spPr/>
        <p:txBody>
          <a:bodyPr/>
          <a:lstStyle/>
          <a:p>
            <a:r>
              <a:rPr lang="en-US" b="1" dirty="0"/>
              <a:t>05</a:t>
            </a:r>
            <a:r>
              <a:rPr lang="en-US" dirty="0"/>
              <a:t> Design</a:t>
            </a:r>
          </a:p>
        </p:txBody>
      </p:sp>
      <p:sp>
        <p:nvSpPr>
          <p:cNvPr id="16" name="Text Placeholder 15">
            <a:extLst>
              <a:ext uri="{FF2B5EF4-FFF2-40B4-BE49-F238E27FC236}">
                <a16:creationId xmlns:a16="http://schemas.microsoft.com/office/drawing/2014/main" id="{4A96985B-643B-5E4C-AE6E-628EAF9859B4}"/>
              </a:ext>
            </a:extLst>
          </p:cNvPr>
          <p:cNvSpPr>
            <a:spLocks noGrp="1"/>
          </p:cNvSpPr>
          <p:nvPr>
            <p:ph type="body" sz="quarter" idx="10"/>
          </p:nvPr>
        </p:nvSpPr>
        <p:spPr>
          <a:xfrm>
            <a:off x="3149203" y="498240"/>
            <a:ext cx="5480447" cy="350184"/>
          </a:xfrm>
        </p:spPr>
        <p:txBody>
          <a:bodyPr/>
          <a:lstStyle/>
          <a:p>
            <a:r>
              <a:rPr lang="en-US" dirty="0"/>
              <a:t>Considerations</a:t>
            </a:r>
          </a:p>
        </p:txBody>
      </p:sp>
      <p:sp>
        <p:nvSpPr>
          <p:cNvPr id="15" name="TextBox 14">
            <a:extLst>
              <a:ext uri="{FF2B5EF4-FFF2-40B4-BE49-F238E27FC236}">
                <a16:creationId xmlns:a16="http://schemas.microsoft.com/office/drawing/2014/main" id="{4C0B5B44-F997-6843-B20A-4C759F249484}"/>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20</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13286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21BFC4-034D-D840-BCE3-561FDAABDFEC}"/>
              </a:ext>
            </a:extLst>
          </p:cNvPr>
          <p:cNvSpPr txBox="1"/>
          <p:nvPr/>
        </p:nvSpPr>
        <p:spPr>
          <a:xfrm>
            <a:off x="4089176" y="4686300"/>
            <a:ext cx="948529" cy="300082"/>
          </a:xfrm>
          <a:prstGeom prst="rect">
            <a:avLst/>
          </a:prstGeom>
          <a:noFill/>
        </p:spPr>
        <p:txBody>
          <a:bodyPr wrap="none" rtlCol="0">
            <a:spAutoFit/>
          </a:bodyPr>
          <a:lstStyle/>
          <a:p>
            <a:r>
              <a:rPr lang="en-US" sz="1350" dirty="0"/>
              <a:t>Optimism  </a:t>
            </a:r>
          </a:p>
        </p:txBody>
      </p:sp>
      <p:pic>
        <p:nvPicPr>
          <p:cNvPr id="10" name="Picture 9" descr="A picture containing grass, outdoor, sky, field&#10;&#10;Description automatically generated">
            <a:extLst>
              <a:ext uri="{FF2B5EF4-FFF2-40B4-BE49-F238E27FC236}">
                <a16:creationId xmlns:a16="http://schemas.microsoft.com/office/drawing/2014/main" id="{E577A13B-F032-F345-86CD-12B25F67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5811" y="0"/>
            <a:ext cx="6470374" cy="5163378"/>
          </a:xfrm>
          <a:prstGeom prst="rect">
            <a:avLst/>
          </a:prstGeom>
        </p:spPr>
      </p:pic>
      <p:sp>
        <p:nvSpPr>
          <p:cNvPr id="2" name="Title 1">
            <a:extLst>
              <a:ext uri="{FF2B5EF4-FFF2-40B4-BE49-F238E27FC236}">
                <a16:creationId xmlns:a16="http://schemas.microsoft.com/office/drawing/2014/main" id="{D28F5C34-8E2E-B945-8BE9-1AE1E3BBEBDA}"/>
              </a:ext>
            </a:extLst>
          </p:cNvPr>
          <p:cNvSpPr>
            <a:spLocks noGrp="1"/>
          </p:cNvSpPr>
          <p:nvPr>
            <p:ph type="title"/>
          </p:nvPr>
        </p:nvSpPr>
        <p:spPr/>
        <p:txBody>
          <a:bodyPr/>
          <a:lstStyle/>
          <a:p>
            <a:r>
              <a:rPr lang="en-US" dirty="0"/>
              <a:t>Dreams can become a reality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0" y="2488475"/>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06</a:t>
            </a:r>
            <a:r>
              <a:rPr lang="en-US" sz="3600" dirty="0">
                <a:latin typeface="Kepler Std Light" panose="0204030306070A060204" pitchFamily="18" charset="77"/>
              </a:rPr>
              <a:t> Let’s move!</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524397" y="3402510"/>
            <a:ext cx="2047603" cy="1321890"/>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Project Manager</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Decide on a project manager or owner’s representative for your charter school </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754236" y="3402510"/>
            <a:ext cx="2047603" cy="1321890"/>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Communicate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Show your students, families and community videos and pictures of the project progress!</a:t>
            </a:r>
          </a:p>
        </p:txBody>
      </p:sp>
      <p:sp>
        <p:nvSpPr>
          <p:cNvPr id="13" name="TextBox 12">
            <a:extLst>
              <a:ext uri="{FF2B5EF4-FFF2-40B4-BE49-F238E27FC236}">
                <a16:creationId xmlns:a16="http://schemas.microsoft.com/office/drawing/2014/main" id="{E77FFD78-B054-EA44-AAEB-839F1BC8BD70}"/>
              </a:ext>
            </a:extLst>
          </p:cNvPr>
          <p:cNvSpPr txBox="1"/>
          <p:nvPr/>
        </p:nvSpPr>
        <p:spPr>
          <a:xfrm>
            <a:off x="7041226" y="3402510"/>
            <a:ext cx="2047603" cy="1321890"/>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Move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Create an in-depth plan to smooth the complex transition into your space. </a:t>
            </a:r>
          </a:p>
        </p:txBody>
      </p:sp>
      <p:sp>
        <p:nvSpPr>
          <p:cNvPr id="21" name="TextBox 20">
            <a:extLst>
              <a:ext uri="{FF2B5EF4-FFF2-40B4-BE49-F238E27FC236}">
                <a16:creationId xmlns:a16="http://schemas.microsoft.com/office/drawing/2014/main" id="{2E1A2902-1533-2340-BDA2-391F5569B2C6}"/>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22</a:t>
            </a:fld>
            <a:endParaRPr lang="en-US" sz="675" b="1" dirty="0">
              <a:solidFill>
                <a:schemeClr val="accent1"/>
              </a:solidFill>
              <a:latin typeface="Real Head Pro Book" panose="020B0504020204020204" pitchFamily="34" charset="77"/>
            </a:endParaRPr>
          </a:p>
        </p:txBody>
      </p:sp>
      <p:grpSp>
        <p:nvGrpSpPr>
          <p:cNvPr id="22" name="Group 21">
            <a:extLst>
              <a:ext uri="{FF2B5EF4-FFF2-40B4-BE49-F238E27FC236}">
                <a16:creationId xmlns:a16="http://schemas.microsoft.com/office/drawing/2014/main" id="{216E2FF8-5966-10E2-22A5-3B7E6A4A5AB9}"/>
              </a:ext>
            </a:extLst>
          </p:cNvPr>
          <p:cNvGrpSpPr/>
          <p:nvPr/>
        </p:nvGrpSpPr>
        <p:grpSpPr>
          <a:xfrm>
            <a:off x="2726256" y="1671300"/>
            <a:ext cx="6044764" cy="1641076"/>
            <a:chOff x="2726256" y="1671300"/>
            <a:chExt cx="6044764" cy="1641076"/>
          </a:xfrm>
        </p:grpSpPr>
        <p:sp>
          <p:nvSpPr>
            <p:cNvPr id="23" name="Oval 22">
              <a:extLst>
                <a:ext uri="{FF2B5EF4-FFF2-40B4-BE49-F238E27FC236}">
                  <a16:creationId xmlns:a16="http://schemas.microsoft.com/office/drawing/2014/main" id="{C8912997-2AD4-3438-2B20-50343405F986}"/>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24" name="Chart 23">
              <a:extLst>
                <a:ext uri="{FF2B5EF4-FFF2-40B4-BE49-F238E27FC236}">
                  <a16:creationId xmlns:a16="http://schemas.microsoft.com/office/drawing/2014/main" id="{DD2D1B4E-8FBA-3334-F5DF-783F04798E2F}"/>
                </a:ext>
              </a:extLst>
            </p:cNvPr>
            <p:cNvGraphicFramePr/>
            <p:nvPr>
              <p:extLst>
                <p:ext uri="{D42A27DB-BD31-4B8C-83A1-F6EECF244321}">
                  <p14:modId xmlns:p14="http://schemas.microsoft.com/office/powerpoint/2010/main" val="3129481834"/>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2"/>
            </a:graphicData>
          </a:graphic>
        </p:graphicFrame>
        <p:sp>
          <p:nvSpPr>
            <p:cNvPr id="25" name="Oval 24">
              <a:extLst>
                <a:ext uri="{FF2B5EF4-FFF2-40B4-BE49-F238E27FC236}">
                  <a16:creationId xmlns:a16="http://schemas.microsoft.com/office/drawing/2014/main" id="{0580B3E4-0B6C-F5FF-1183-16AF1530C1C4}"/>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26" name="Chart 25">
              <a:extLst>
                <a:ext uri="{FF2B5EF4-FFF2-40B4-BE49-F238E27FC236}">
                  <a16:creationId xmlns:a16="http://schemas.microsoft.com/office/drawing/2014/main" id="{3F1A17B3-2D91-3EE1-908B-F57D8194FF99}"/>
                </a:ext>
              </a:extLst>
            </p:cNvPr>
            <p:cNvGraphicFramePr/>
            <p:nvPr>
              <p:extLst>
                <p:ext uri="{D42A27DB-BD31-4B8C-83A1-F6EECF244321}">
                  <p14:modId xmlns:p14="http://schemas.microsoft.com/office/powerpoint/2010/main" val="3327545798"/>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9D5EE2C7-99CD-5387-7F27-7885F9CC38E5}"/>
                </a:ext>
              </a:extLst>
            </p:cNvPr>
            <p:cNvGraphicFramePr/>
            <p:nvPr>
              <p:extLst>
                <p:ext uri="{D42A27DB-BD31-4B8C-83A1-F6EECF244321}">
                  <p14:modId xmlns:p14="http://schemas.microsoft.com/office/powerpoint/2010/main" val="1542627652"/>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4"/>
            </a:graphicData>
          </a:graphic>
        </p:graphicFrame>
        <p:sp>
          <p:nvSpPr>
            <p:cNvPr id="28" name="Oval 27">
              <a:extLst>
                <a:ext uri="{FF2B5EF4-FFF2-40B4-BE49-F238E27FC236}">
                  <a16:creationId xmlns:a16="http://schemas.microsoft.com/office/drawing/2014/main" id="{6D6ADF2E-876A-2832-11A3-4AF3D338BB3B}"/>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Tree>
    <p:extLst>
      <p:ext uri="{BB962C8B-B14F-4D97-AF65-F5344CB8AC3E}">
        <p14:creationId xmlns:p14="http://schemas.microsoft.com/office/powerpoint/2010/main" val="18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2BA087-C76B-5348-9785-18C7825B1AE9}"/>
              </a:ext>
            </a:extLst>
          </p:cNvPr>
          <p:cNvSpPr/>
          <p:nvPr/>
        </p:nvSpPr>
        <p:spPr>
          <a:xfrm>
            <a:off x="3174922" y="1121206"/>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055E7A49-7A7D-0147-9EDC-51CB95BE19E9}"/>
              </a:ext>
            </a:extLst>
          </p:cNvPr>
          <p:cNvSpPr/>
          <p:nvPr/>
        </p:nvSpPr>
        <p:spPr>
          <a:xfrm>
            <a:off x="3174922" y="1899682"/>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C4591F0E-3BB4-324E-A8A0-BA37F81C711B}"/>
              </a:ext>
            </a:extLst>
          </p:cNvPr>
          <p:cNvSpPr/>
          <p:nvPr/>
        </p:nvSpPr>
        <p:spPr>
          <a:xfrm>
            <a:off x="3715530" y="1205543"/>
            <a:ext cx="1481828"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Project managers</a:t>
            </a:r>
          </a:p>
        </p:txBody>
      </p:sp>
      <p:sp>
        <p:nvSpPr>
          <p:cNvPr id="26" name="Rectangle 25">
            <a:extLst>
              <a:ext uri="{FF2B5EF4-FFF2-40B4-BE49-F238E27FC236}">
                <a16:creationId xmlns:a16="http://schemas.microsoft.com/office/drawing/2014/main" id="{170EA9B8-0138-1E47-AE82-C2F199041F9A}"/>
              </a:ext>
            </a:extLst>
          </p:cNvPr>
          <p:cNvSpPr/>
          <p:nvPr/>
        </p:nvSpPr>
        <p:spPr>
          <a:xfrm>
            <a:off x="3756418" y="1984084"/>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Owner’s representatives</a:t>
            </a:r>
          </a:p>
        </p:txBody>
      </p:sp>
      <p:pic>
        <p:nvPicPr>
          <p:cNvPr id="28" name="Graphic 27" descr="Checkbox Checked">
            <a:extLst>
              <a:ext uri="{FF2B5EF4-FFF2-40B4-BE49-F238E27FC236}">
                <a16:creationId xmlns:a16="http://schemas.microsoft.com/office/drawing/2014/main" id="{36660EF2-773D-DA4B-8F4E-ACBBFBF40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5809" y="1198005"/>
            <a:ext cx="499721" cy="499721"/>
          </a:xfrm>
          <a:prstGeom prst="rect">
            <a:avLst/>
          </a:prstGeom>
        </p:spPr>
      </p:pic>
      <p:pic>
        <p:nvPicPr>
          <p:cNvPr id="29" name="Graphic 28" descr="Checkbox Checked">
            <a:extLst>
              <a:ext uri="{FF2B5EF4-FFF2-40B4-BE49-F238E27FC236}">
                <a16:creationId xmlns:a16="http://schemas.microsoft.com/office/drawing/2014/main" id="{C64BC02E-B49D-F949-82F8-5D16CF006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5809" y="1969111"/>
            <a:ext cx="499721" cy="499721"/>
          </a:xfrm>
          <a:prstGeom prst="rect">
            <a:avLst/>
          </a:prstGeom>
        </p:spPr>
      </p:pic>
      <p:sp>
        <p:nvSpPr>
          <p:cNvPr id="31" name="Rectangle 30">
            <a:extLst>
              <a:ext uri="{FF2B5EF4-FFF2-40B4-BE49-F238E27FC236}">
                <a16:creationId xmlns:a16="http://schemas.microsoft.com/office/drawing/2014/main" id="{4D444552-3983-8244-B979-FEBA3236F050}"/>
              </a:ext>
            </a:extLst>
          </p:cNvPr>
          <p:cNvSpPr/>
          <p:nvPr/>
        </p:nvSpPr>
        <p:spPr>
          <a:xfrm>
            <a:off x="5582129" y="1132550"/>
            <a:ext cx="3428379" cy="646331"/>
          </a:xfrm>
          <a:prstGeom prst="rect">
            <a:avLst/>
          </a:prstGeom>
        </p:spPr>
        <p:txBody>
          <a:bodyPr wrap="square">
            <a:spAutoFit/>
          </a:bodyPr>
          <a:lstStyle/>
          <a:p>
            <a:pPr fontAlgn="base"/>
            <a:r>
              <a:rPr lang="en-US" sz="1200" dirty="0">
                <a:solidFill>
                  <a:srgbClr val="00538B"/>
                </a:solidFill>
                <a:latin typeface="Real Head Pro Semilight" panose="020B0503050000020004" pitchFamily="34" charset="77"/>
                <a:ea typeface="Real Head Pro Semilight" panose="020B0503050000020004" pitchFamily="34" charset="77"/>
              </a:rPr>
              <a:t>They typically work for the contractor and focus on keeping the project on schedule and on budget</a:t>
            </a:r>
          </a:p>
        </p:txBody>
      </p:sp>
      <p:sp>
        <p:nvSpPr>
          <p:cNvPr id="32" name="Rectangle 31">
            <a:extLst>
              <a:ext uri="{FF2B5EF4-FFF2-40B4-BE49-F238E27FC236}">
                <a16:creationId xmlns:a16="http://schemas.microsoft.com/office/drawing/2014/main" id="{A40291E1-26AC-C843-A73B-D9620E0F85ED}"/>
              </a:ext>
            </a:extLst>
          </p:cNvPr>
          <p:cNvSpPr/>
          <p:nvPr/>
        </p:nvSpPr>
        <p:spPr>
          <a:xfrm>
            <a:off x="5582128" y="1839527"/>
            <a:ext cx="3428380" cy="830997"/>
          </a:xfrm>
          <a:prstGeom prst="rect">
            <a:avLst/>
          </a:prstGeom>
        </p:spPr>
        <p:txBody>
          <a:bodyPr wrap="square">
            <a:spAutoFit/>
          </a:bodyPr>
          <a:lstStyle/>
          <a:p>
            <a:pPr fontAlgn="base"/>
            <a:r>
              <a:rPr lang="en-US" sz="1200" dirty="0">
                <a:solidFill>
                  <a:srgbClr val="00538B"/>
                </a:solidFill>
                <a:latin typeface="Real Head Pro Semilight" panose="020B0503050000020004" pitchFamily="34" charset="77"/>
                <a:ea typeface="Real Head Pro Semilight" panose="020B0503050000020004" pitchFamily="34" charset="77"/>
              </a:rPr>
              <a:t>These are independent third-party professionals that look out for your best interests throughout every phase of the project, including site selection, design, construction, and relocation </a:t>
            </a:r>
          </a:p>
        </p:txBody>
      </p:sp>
      <p:sp>
        <p:nvSpPr>
          <p:cNvPr id="33" name="TextBox 32">
            <a:extLst>
              <a:ext uri="{FF2B5EF4-FFF2-40B4-BE49-F238E27FC236}">
                <a16:creationId xmlns:a16="http://schemas.microsoft.com/office/drawing/2014/main" id="{61949D02-ACC6-D341-90D1-92827A003ECB}"/>
              </a:ext>
            </a:extLst>
          </p:cNvPr>
          <p:cNvSpPr txBox="1"/>
          <p:nvPr/>
        </p:nvSpPr>
        <p:spPr>
          <a:xfrm>
            <a:off x="3149204" y="2787065"/>
            <a:ext cx="1635384" cy="369332"/>
          </a:xfrm>
          <a:prstGeom prst="rect">
            <a:avLst/>
          </a:prstGeom>
          <a:noFill/>
        </p:spPr>
        <p:txBody>
          <a:bodyPr wrap="none" rtlCol="0">
            <a:spAutoFit/>
          </a:bodyPr>
          <a:lstStyle/>
          <a:p>
            <a:r>
              <a:rPr lang="en-US" dirty="0">
                <a:solidFill>
                  <a:schemeClr val="tx2"/>
                </a:solidFill>
                <a:latin typeface="Kepler Std Light" panose="0204060306070A060204" pitchFamily="18" charset="77"/>
              </a:rPr>
              <a:t>The move plan: </a:t>
            </a:r>
          </a:p>
        </p:txBody>
      </p:sp>
      <p:sp>
        <p:nvSpPr>
          <p:cNvPr id="34" name="Rectangle 33">
            <a:extLst>
              <a:ext uri="{FF2B5EF4-FFF2-40B4-BE49-F238E27FC236}">
                <a16:creationId xmlns:a16="http://schemas.microsoft.com/office/drawing/2014/main" id="{EC0228AA-ADFF-9A4A-B57B-543FA3186929}"/>
              </a:ext>
            </a:extLst>
          </p:cNvPr>
          <p:cNvSpPr/>
          <p:nvPr/>
        </p:nvSpPr>
        <p:spPr>
          <a:xfrm>
            <a:off x="2894285" y="3155256"/>
            <a:ext cx="2927592" cy="1754326"/>
          </a:xfrm>
          <a:prstGeom prst="rect">
            <a:avLst/>
          </a:prstGeom>
        </p:spPr>
        <p:txBody>
          <a:bodyPr wrap="square">
            <a:spAutoFit/>
          </a:bodyPr>
          <a:lstStyle/>
          <a:p>
            <a:pPr marL="214313" indent="-214313" fontAlgn="base">
              <a:buFont typeface="Wingdings" pitchFamily="2" charset="2"/>
              <a:buChar char="§"/>
            </a:pPr>
            <a:r>
              <a:rPr lang="en-US" sz="1200" dirty="0">
                <a:solidFill>
                  <a:srgbClr val="00538B"/>
                </a:solidFill>
                <a:latin typeface="Real Head Pro Semilight" panose="020B0503050000020004" pitchFamily="34" charset="77"/>
                <a:ea typeface="Real Head Pro Semilight" panose="020B0503050000020004" pitchFamily="34" charset="77"/>
              </a:rPr>
              <a:t>Creating an in-depth plan can help to smooth a complex transition and help your students and staff know what to expect</a:t>
            </a:r>
          </a:p>
          <a:p>
            <a:pPr marL="214313" indent="-214313" fontAlgn="base">
              <a:buFont typeface="Wingdings" pitchFamily="2" charset="2"/>
              <a:buChar char="§"/>
            </a:pPr>
            <a:endParaRPr lang="en-US" sz="1200" dirty="0">
              <a:solidFill>
                <a:srgbClr val="00538B"/>
              </a:solidFill>
              <a:latin typeface="Real Head Pro Semilight" panose="020B0503050000020004" pitchFamily="34" charset="77"/>
              <a:ea typeface="Real Head Pro Semilight" panose="020B0503050000020004" pitchFamily="34" charset="77"/>
            </a:endParaRPr>
          </a:p>
          <a:p>
            <a:pPr marL="214313" indent="-214313" fontAlgn="base">
              <a:buFont typeface="Wingdings" pitchFamily="2" charset="2"/>
              <a:buChar char="§"/>
            </a:pPr>
            <a:r>
              <a:rPr lang="en-US" sz="1200" dirty="0">
                <a:solidFill>
                  <a:srgbClr val="00538B"/>
                </a:solidFill>
                <a:latin typeface="Real Head Pro Semilight" panose="020B0503050000020004" pitchFamily="34" charset="77"/>
                <a:ea typeface="Real Head Pro Semilight" panose="020B0503050000020004" pitchFamily="34" charset="77"/>
              </a:rPr>
              <a:t>Moving is always challenging! If you’re relocating to another facility, try to do it during the summer or another significant school break</a:t>
            </a:r>
            <a:endParaRPr lang="en-US" sz="1350" dirty="0">
              <a:latin typeface="Real Head Pro Semilight" panose="020B0503050000020004" pitchFamily="34" charset="77"/>
              <a:ea typeface="Real Head Pro Semilight" panose="020B0503050000020004" pitchFamily="34" charset="77"/>
            </a:endParaRPr>
          </a:p>
        </p:txBody>
      </p:sp>
      <p:grpSp>
        <p:nvGrpSpPr>
          <p:cNvPr id="47" name="Group 46">
            <a:extLst>
              <a:ext uri="{FF2B5EF4-FFF2-40B4-BE49-F238E27FC236}">
                <a16:creationId xmlns:a16="http://schemas.microsoft.com/office/drawing/2014/main" id="{A35730CF-65CD-3540-964D-4C144610F252}"/>
              </a:ext>
            </a:extLst>
          </p:cNvPr>
          <p:cNvGrpSpPr/>
          <p:nvPr/>
        </p:nvGrpSpPr>
        <p:grpSpPr>
          <a:xfrm>
            <a:off x="6168669" y="2814116"/>
            <a:ext cx="2975332" cy="1660731"/>
            <a:chOff x="4313338" y="4274858"/>
            <a:chExt cx="3967109" cy="2214308"/>
          </a:xfrm>
        </p:grpSpPr>
        <p:pic>
          <p:nvPicPr>
            <p:cNvPr id="48" name="Picture 47">
              <a:extLst>
                <a:ext uri="{FF2B5EF4-FFF2-40B4-BE49-F238E27FC236}">
                  <a16:creationId xmlns:a16="http://schemas.microsoft.com/office/drawing/2014/main" id="{9D320363-23AC-7642-813E-234C555447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942" t="84053" r="51169"/>
            <a:stretch/>
          </p:blipFill>
          <p:spPr>
            <a:xfrm>
              <a:off x="7388772" y="4540914"/>
              <a:ext cx="891675" cy="738664"/>
            </a:xfrm>
            <a:prstGeom prst="rect">
              <a:avLst/>
            </a:prstGeom>
          </p:spPr>
        </p:pic>
        <p:sp>
          <p:nvSpPr>
            <p:cNvPr id="49" name="Rectangle 48">
              <a:extLst>
                <a:ext uri="{FF2B5EF4-FFF2-40B4-BE49-F238E27FC236}">
                  <a16:creationId xmlns:a16="http://schemas.microsoft.com/office/drawing/2014/main" id="{D304455A-B6D6-A849-9553-318EACABB7EC}"/>
                </a:ext>
              </a:extLst>
            </p:cNvPr>
            <p:cNvSpPr/>
            <p:nvPr/>
          </p:nvSpPr>
          <p:spPr>
            <a:xfrm>
              <a:off x="4549455" y="5510982"/>
              <a:ext cx="3204374" cy="769441"/>
            </a:xfrm>
            <a:prstGeom prst="rect">
              <a:avLst/>
            </a:prstGeom>
            <a:ln>
              <a:noFill/>
            </a:ln>
          </p:spPr>
          <p:txBody>
            <a:bodyPr wrap="square">
              <a:spAutoFit/>
            </a:bodyPr>
            <a:lstStyle/>
            <a:p>
              <a:r>
                <a:rPr lang="en-US" sz="1050" dirty="0">
                  <a:solidFill>
                    <a:schemeClr val="accent3"/>
                  </a:solidFill>
                  <a:latin typeface="Lato" panose="020F0502020204030203" pitchFamily="34" charset="77"/>
                </a:rPr>
                <a:t>*LCFF is short for “Local Control Funding Formula,”  a large portion of your state receivable.</a:t>
              </a:r>
            </a:p>
          </p:txBody>
        </p:sp>
        <p:sp>
          <p:nvSpPr>
            <p:cNvPr id="50" name="Rectangle 49">
              <a:extLst>
                <a:ext uri="{FF2B5EF4-FFF2-40B4-BE49-F238E27FC236}">
                  <a16:creationId xmlns:a16="http://schemas.microsoft.com/office/drawing/2014/main" id="{F190B987-DDD5-D44E-9757-BFFEA3A40A85}"/>
                </a:ext>
              </a:extLst>
            </p:cNvPr>
            <p:cNvSpPr/>
            <p:nvPr/>
          </p:nvSpPr>
          <p:spPr>
            <a:xfrm>
              <a:off x="5709356" y="4570537"/>
              <a:ext cx="834657" cy="342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51" name="Rectangle 50">
              <a:extLst>
                <a:ext uri="{FF2B5EF4-FFF2-40B4-BE49-F238E27FC236}">
                  <a16:creationId xmlns:a16="http://schemas.microsoft.com/office/drawing/2014/main" id="{4DA3AA9B-3E55-AB44-8990-6708E945C9A2}"/>
                </a:ext>
              </a:extLst>
            </p:cNvPr>
            <p:cNvSpPr/>
            <p:nvPr/>
          </p:nvSpPr>
          <p:spPr>
            <a:xfrm>
              <a:off x="4313338" y="4702636"/>
              <a:ext cx="3727152" cy="1786530"/>
            </a:xfrm>
            <a:prstGeom prst="rect">
              <a:avLst/>
            </a:prstGeom>
            <a:solidFill>
              <a:schemeClr val="bg1"/>
            </a:solidFill>
            <a:ln w="1905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52" name="Rectangle 51">
              <a:extLst>
                <a:ext uri="{FF2B5EF4-FFF2-40B4-BE49-F238E27FC236}">
                  <a16:creationId xmlns:a16="http://schemas.microsoft.com/office/drawing/2014/main" id="{40673FFD-4CDF-9743-A595-9BA0254CE1A9}"/>
                </a:ext>
              </a:extLst>
            </p:cNvPr>
            <p:cNvSpPr/>
            <p:nvPr/>
          </p:nvSpPr>
          <p:spPr>
            <a:xfrm>
              <a:off x="5709356" y="4274858"/>
              <a:ext cx="889069" cy="936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3" name="Graphic 52" descr="Lightbulb">
              <a:extLst>
                <a:ext uri="{FF2B5EF4-FFF2-40B4-BE49-F238E27FC236}">
                  <a16:creationId xmlns:a16="http://schemas.microsoft.com/office/drawing/2014/main" id="{B105D470-5800-3243-B8D4-370332F7C8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05592" y="4342209"/>
              <a:ext cx="914400" cy="914400"/>
            </a:xfrm>
            <a:prstGeom prst="rect">
              <a:avLst/>
            </a:prstGeom>
          </p:spPr>
        </p:pic>
        <p:sp>
          <p:nvSpPr>
            <p:cNvPr id="54" name="Rectangle 53">
              <a:extLst>
                <a:ext uri="{FF2B5EF4-FFF2-40B4-BE49-F238E27FC236}">
                  <a16:creationId xmlns:a16="http://schemas.microsoft.com/office/drawing/2014/main" id="{4936BCFD-DA83-3D4D-9C8A-A8151B96318F}"/>
                </a:ext>
              </a:extLst>
            </p:cNvPr>
            <p:cNvSpPr/>
            <p:nvPr/>
          </p:nvSpPr>
          <p:spPr>
            <a:xfrm>
              <a:off x="4439269" y="5233685"/>
              <a:ext cx="3550678" cy="1046440"/>
            </a:xfrm>
            <a:prstGeom prst="rect">
              <a:avLst/>
            </a:prstGeom>
          </p:spPr>
          <p:txBody>
            <a:bodyPr wrap="square">
              <a:spAutoFit/>
            </a:bodyPr>
            <a:lstStyle/>
            <a:p>
              <a:pPr algn="ctr"/>
              <a:r>
                <a:rPr lang="en-US" sz="1350" dirty="0">
                  <a:solidFill>
                    <a:schemeClr val="accent3">
                      <a:lumMod val="50000"/>
                    </a:schemeClr>
                  </a:solidFill>
                  <a:latin typeface="Real Head Pro Semilight" panose="020B0503050000020004" pitchFamily="34" charset="77"/>
                  <a:ea typeface="Real Head Pro Semilight" panose="020B0503050000020004" pitchFamily="34" charset="77"/>
                </a:rPr>
                <a:t>Tip: Communicate Often!</a:t>
              </a:r>
            </a:p>
            <a:p>
              <a:pPr algn="ctr"/>
              <a:r>
                <a:rPr lang="en-US" sz="1050" dirty="0">
                  <a:solidFill>
                    <a:schemeClr val="accent3">
                      <a:lumMod val="50000"/>
                    </a:schemeClr>
                  </a:solidFill>
                  <a:latin typeface="Real Head Pro Semilight" panose="020B0503050000020004" pitchFamily="34" charset="77"/>
                  <a:ea typeface="Real Head Pro Semilight" panose="020B0503050000020004" pitchFamily="34" charset="77"/>
                </a:rPr>
                <a:t>Hold an open house and give tours to your students and their families in advance of the school year. Share videos and images!</a:t>
              </a:r>
            </a:p>
          </p:txBody>
        </p:sp>
      </p:grpSp>
      <p:sp>
        <p:nvSpPr>
          <p:cNvPr id="2" name="Title 1">
            <a:extLst>
              <a:ext uri="{FF2B5EF4-FFF2-40B4-BE49-F238E27FC236}">
                <a16:creationId xmlns:a16="http://schemas.microsoft.com/office/drawing/2014/main" id="{367BB1F4-CF1D-B64E-86CF-B60A7AEED705}"/>
              </a:ext>
            </a:extLst>
          </p:cNvPr>
          <p:cNvSpPr>
            <a:spLocks noGrp="1"/>
          </p:cNvSpPr>
          <p:nvPr>
            <p:ph type="title"/>
          </p:nvPr>
        </p:nvSpPr>
        <p:spPr/>
        <p:txBody>
          <a:bodyPr/>
          <a:lstStyle/>
          <a:p>
            <a:r>
              <a:rPr lang="en-US" b="1" dirty="0"/>
              <a:t>06 Move</a:t>
            </a:r>
            <a:endParaRPr lang="en-US" dirty="0"/>
          </a:p>
        </p:txBody>
      </p:sp>
      <p:sp>
        <p:nvSpPr>
          <p:cNvPr id="4" name="Text Placeholder 3">
            <a:extLst>
              <a:ext uri="{FF2B5EF4-FFF2-40B4-BE49-F238E27FC236}">
                <a16:creationId xmlns:a16="http://schemas.microsoft.com/office/drawing/2014/main" id="{4AA3F8C7-8ECF-2C4D-9F12-11D98D068175}"/>
              </a:ext>
            </a:extLst>
          </p:cNvPr>
          <p:cNvSpPr>
            <a:spLocks noGrp="1"/>
          </p:cNvSpPr>
          <p:nvPr>
            <p:ph type="body" sz="quarter" idx="10"/>
          </p:nvPr>
        </p:nvSpPr>
        <p:spPr>
          <a:xfrm>
            <a:off x="3149203" y="485377"/>
            <a:ext cx="5599835" cy="350184"/>
          </a:xfrm>
        </p:spPr>
        <p:txBody>
          <a:bodyPr/>
          <a:lstStyle/>
          <a:p>
            <a:r>
              <a:rPr lang="en-US" dirty="0"/>
              <a:t>You have options for who help will oversee logistics</a:t>
            </a:r>
          </a:p>
        </p:txBody>
      </p:sp>
      <p:sp>
        <p:nvSpPr>
          <p:cNvPr id="24" name="TextBox 23">
            <a:extLst>
              <a:ext uri="{FF2B5EF4-FFF2-40B4-BE49-F238E27FC236}">
                <a16:creationId xmlns:a16="http://schemas.microsoft.com/office/drawing/2014/main" id="{9AD905E7-5D3A-4D4B-A1E3-EC6E033147D3}"/>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23</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16346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flowers with a sunset in the background&#10;&#10;Description automatically generated with medium confidence">
            <a:extLst>
              <a:ext uri="{FF2B5EF4-FFF2-40B4-BE49-F238E27FC236}">
                <a16:creationId xmlns:a16="http://schemas.microsoft.com/office/drawing/2014/main" id="{99C1459F-92DA-EA41-B87A-8B901F68C0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0418"/>
          <a:stretch/>
        </p:blipFill>
        <p:spPr>
          <a:xfrm>
            <a:off x="2553796" y="961"/>
            <a:ext cx="9253890" cy="5142539"/>
          </a:xfrm>
          <a:prstGeom prst="rect">
            <a:avLst/>
          </a:prstGeom>
        </p:spPr>
      </p:pic>
      <p:sp>
        <p:nvSpPr>
          <p:cNvPr id="2" name="Title 1">
            <a:extLst>
              <a:ext uri="{FF2B5EF4-FFF2-40B4-BE49-F238E27FC236}">
                <a16:creationId xmlns:a16="http://schemas.microsoft.com/office/drawing/2014/main" id="{C252CC43-2D15-8746-BFF5-C4A2ED16F96A}"/>
              </a:ext>
            </a:extLst>
          </p:cNvPr>
          <p:cNvSpPr>
            <a:spLocks noGrp="1"/>
          </p:cNvSpPr>
          <p:nvPr>
            <p:ph type="title"/>
          </p:nvPr>
        </p:nvSpPr>
        <p:spPr/>
        <p:txBody>
          <a:bodyPr/>
          <a:lstStyle/>
          <a:p>
            <a:r>
              <a:rPr lang="en-US" dirty="0"/>
              <a:t>Let’s go! The future is now</a:t>
            </a:r>
          </a:p>
        </p:txBody>
      </p:sp>
    </p:spTree>
    <p:extLst>
      <p:ext uri="{BB962C8B-B14F-4D97-AF65-F5344CB8AC3E}">
        <p14:creationId xmlns:p14="http://schemas.microsoft.com/office/powerpoint/2010/main" val="1496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411E314-3004-4644-8139-781148296193}"/>
              </a:ext>
            </a:extLst>
          </p:cNvPr>
          <p:cNvGrpSpPr/>
          <p:nvPr/>
        </p:nvGrpSpPr>
        <p:grpSpPr>
          <a:xfrm>
            <a:off x="4312296" y="660573"/>
            <a:ext cx="500348" cy="500348"/>
            <a:chOff x="10864789" y="0"/>
            <a:chExt cx="1198178" cy="1198179"/>
          </a:xfrm>
        </p:grpSpPr>
        <p:sp>
          <p:nvSpPr>
            <p:cNvPr id="15" name="Oval 14">
              <a:extLst>
                <a:ext uri="{FF2B5EF4-FFF2-40B4-BE49-F238E27FC236}">
                  <a16:creationId xmlns:a16="http://schemas.microsoft.com/office/drawing/2014/main" id="{42255B66-A2CC-C34C-AB1F-2BB903DDCB98}"/>
                </a:ext>
              </a:extLst>
            </p:cNvPr>
            <p:cNvSpPr/>
            <p:nvPr/>
          </p:nvSpPr>
          <p:spPr>
            <a:xfrm rot="5400000" flipH="1" flipV="1">
              <a:off x="10864788" y="1"/>
              <a:ext cx="1198179" cy="119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pic>
          <p:nvPicPr>
            <p:cNvPr id="16" name="Picture 15" descr="Icon&#10;&#10;Description automatically generated">
              <a:extLst>
                <a:ext uri="{FF2B5EF4-FFF2-40B4-BE49-F238E27FC236}">
                  <a16:creationId xmlns:a16="http://schemas.microsoft.com/office/drawing/2014/main" id="{30823212-DDF3-5E44-8C6A-8F8902B3F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4385" y="230312"/>
              <a:ext cx="618981" cy="660246"/>
            </a:xfrm>
            <a:prstGeom prst="rect">
              <a:avLst/>
            </a:prstGeom>
          </p:spPr>
        </p:pic>
      </p:grpSp>
      <p:pic>
        <p:nvPicPr>
          <p:cNvPr id="3" name="Picture 2" descr="A picture containing diagram&#10;&#10;Description automatically generated">
            <a:extLst>
              <a:ext uri="{FF2B5EF4-FFF2-40B4-BE49-F238E27FC236}">
                <a16:creationId xmlns:a16="http://schemas.microsoft.com/office/drawing/2014/main" id="{2D12D995-B72E-6E48-B89B-803AA3D88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6501" y="1319632"/>
            <a:ext cx="2546020" cy="3306096"/>
          </a:xfrm>
          <a:prstGeom prst="rect">
            <a:avLst/>
          </a:prstGeom>
          <a:ln>
            <a:noFill/>
          </a:ln>
          <a:effectLst>
            <a:outerShdw blurRad="190500" algn="tl" rotWithShape="0">
              <a:srgbClr val="000000">
                <a:alpha val="70000"/>
              </a:srgbClr>
            </a:outerShdw>
          </a:effectLst>
        </p:spPr>
      </p:pic>
      <p:pic>
        <p:nvPicPr>
          <p:cNvPr id="5" name="Picture 4" descr="Text, website&#10;&#10;Description automatically generated with medium confidence">
            <a:extLst>
              <a:ext uri="{FF2B5EF4-FFF2-40B4-BE49-F238E27FC236}">
                <a16:creationId xmlns:a16="http://schemas.microsoft.com/office/drawing/2014/main" id="{76EAD898-9AA1-4042-88AB-08619F0E7C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57789">
            <a:off x="4667503" y="1537112"/>
            <a:ext cx="2507547" cy="3246133"/>
          </a:xfrm>
          <a:prstGeom prst="rect">
            <a:avLst/>
          </a:prstGeom>
          <a:ln>
            <a:noFill/>
          </a:ln>
          <a:effectLst>
            <a:outerShdw blurRad="190500" algn="tl" rotWithShape="0">
              <a:srgbClr val="000000">
                <a:alpha val="70000"/>
              </a:srgbClr>
            </a:outerShdw>
          </a:effectLst>
        </p:spPr>
      </p:pic>
      <p:sp>
        <p:nvSpPr>
          <p:cNvPr id="11" name="Title 8">
            <a:extLst>
              <a:ext uri="{FF2B5EF4-FFF2-40B4-BE49-F238E27FC236}">
                <a16:creationId xmlns:a16="http://schemas.microsoft.com/office/drawing/2014/main" id="{5C5D4E39-DE84-8248-BABB-AB58398326DF}"/>
              </a:ext>
            </a:extLst>
          </p:cNvPr>
          <p:cNvSpPr txBox="1">
            <a:spLocks/>
          </p:cNvSpPr>
          <p:nvPr/>
        </p:nvSpPr>
        <p:spPr>
          <a:xfrm>
            <a:off x="411480" y="3249733"/>
            <a:ext cx="4150990" cy="12331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u="sng" dirty="0" err="1">
                <a:solidFill>
                  <a:schemeClr val="bg1"/>
                </a:solidFill>
                <a:latin typeface="Real Head Pro Semilight" panose="020B0503050000020004" pitchFamily="34" charset="77"/>
                <a:ea typeface="Real Head Pro Semilight" panose="020B0503050000020004" pitchFamily="34" charset="77"/>
              </a:rPr>
              <a:t>charterschoolcapital.com</a:t>
            </a:r>
            <a:r>
              <a:rPr lang="en-US" sz="1800" u="sng" dirty="0">
                <a:solidFill>
                  <a:schemeClr val="bg1"/>
                </a:solidFill>
                <a:latin typeface="Real Head Pro Semilight" panose="020B0503050000020004" pitchFamily="34" charset="77"/>
                <a:ea typeface="Real Head Pro Semilight" panose="020B0503050000020004" pitchFamily="34" charset="77"/>
              </a:rPr>
              <a:t>/facilities</a:t>
            </a:r>
          </a:p>
        </p:txBody>
      </p:sp>
      <p:sp>
        <p:nvSpPr>
          <p:cNvPr id="2" name="Title 1">
            <a:extLst>
              <a:ext uri="{FF2B5EF4-FFF2-40B4-BE49-F238E27FC236}">
                <a16:creationId xmlns:a16="http://schemas.microsoft.com/office/drawing/2014/main" id="{5626BE91-B0CE-594A-8DF1-DC411A6A1922}"/>
              </a:ext>
            </a:extLst>
          </p:cNvPr>
          <p:cNvSpPr>
            <a:spLocks noGrp="1"/>
          </p:cNvSpPr>
          <p:nvPr>
            <p:ph type="title"/>
          </p:nvPr>
        </p:nvSpPr>
        <p:spPr>
          <a:xfrm>
            <a:off x="411481" y="2752107"/>
            <a:ext cx="3454544" cy="773508"/>
          </a:xfrm>
        </p:spPr>
        <p:txBody>
          <a:bodyPr/>
          <a:lstStyle/>
          <a:p>
            <a:r>
              <a:rPr lang="en-US" dirty="0"/>
              <a:t>More information</a:t>
            </a:r>
          </a:p>
        </p:txBody>
      </p:sp>
      <p:sp>
        <p:nvSpPr>
          <p:cNvPr id="4" name="Content Placeholder 3">
            <a:extLst>
              <a:ext uri="{FF2B5EF4-FFF2-40B4-BE49-F238E27FC236}">
                <a16:creationId xmlns:a16="http://schemas.microsoft.com/office/drawing/2014/main" id="{642A9662-7CD4-AB46-848A-616DF9B581E2}"/>
              </a:ext>
            </a:extLst>
          </p:cNvPr>
          <p:cNvSpPr>
            <a:spLocks noGrp="1"/>
          </p:cNvSpPr>
          <p:nvPr>
            <p:ph idx="1"/>
          </p:nvPr>
        </p:nvSpPr>
        <p:spPr>
          <a:xfrm>
            <a:off x="5062819" y="507200"/>
            <a:ext cx="3802575" cy="790015"/>
          </a:xfrm>
        </p:spPr>
        <p:txBody>
          <a:bodyPr/>
          <a:lstStyle/>
          <a:p>
            <a:r>
              <a:rPr lang="en-US" dirty="0"/>
              <a:t>Long-term leases and no-cost bond options for forever schools</a:t>
            </a:r>
          </a:p>
        </p:txBody>
      </p:sp>
      <p:sp>
        <p:nvSpPr>
          <p:cNvPr id="10" name="TextBox 9">
            <a:extLst>
              <a:ext uri="{FF2B5EF4-FFF2-40B4-BE49-F238E27FC236}">
                <a16:creationId xmlns:a16="http://schemas.microsoft.com/office/drawing/2014/main" id="{32045F3C-A9CD-AB4F-9012-B1CA8F3C3BAC}"/>
              </a:ext>
            </a:extLst>
          </p:cNvPr>
          <p:cNvSpPr txBox="1"/>
          <p:nvPr/>
        </p:nvSpPr>
        <p:spPr>
          <a:xfrm>
            <a:off x="5603298" y="4858910"/>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tx2"/>
                </a:solidFill>
                <a:latin typeface="Real Head Pro Book" panose="020B0504020204020204" pitchFamily="34" charset="77"/>
              </a:rPr>
              <a:t>25</a:t>
            </a:fld>
            <a:endParaRPr lang="en-US" sz="675" b="1" dirty="0">
              <a:solidFill>
                <a:schemeClr val="tx2"/>
              </a:solidFill>
              <a:latin typeface="Real Head Pro Book" panose="020B0504020204020204" pitchFamily="34" charset="77"/>
            </a:endParaRPr>
          </a:p>
        </p:txBody>
      </p:sp>
    </p:spTree>
    <p:extLst>
      <p:ext uri="{BB962C8B-B14F-4D97-AF65-F5344CB8AC3E}">
        <p14:creationId xmlns:p14="http://schemas.microsoft.com/office/powerpoint/2010/main" val="123360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38EE2A-BCD3-D744-9D3C-1B838AD05FAA}"/>
              </a:ext>
            </a:extLst>
          </p:cNvPr>
          <p:cNvSpPr/>
          <p:nvPr/>
        </p:nvSpPr>
        <p:spPr>
          <a:xfrm>
            <a:off x="6214698" y="3488227"/>
            <a:ext cx="2403281" cy="577081"/>
          </a:xfrm>
          <a:prstGeom prst="rect">
            <a:avLst/>
          </a:prstGeom>
          <a:ln>
            <a:noFill/>
          </a:ln>
        </p:spPr>
        <p:txBody>
          <a:bodyPr wrap="square">
            <a:spAutoFit/>
          </a:bodyPr>
          <a:lstStyle/>
          <a:p>
            <a:r>
              <a:rPr lang="en-US" sz="1050" dirty="0">
                <a:solidFill>
                  <a:schemeClr val="bg1"/>
                </a:solidFill>
                <a:latin typeface="Lato" panose="020F0502020204030203" pitchFamily="34" charset="77"/>
              </a:rPr>
              <a:t>*LCFF is short for “Local Control Funding Formula,”  a large portion of your state receivable.</a:t>
            </a:r>
          </a:p>
        </p:txBody>
      </p:sp>
      <p:pic>
        <p:nvPicPr>
          <p:cNvPr id="4" name="Picture 3">
            <a:extLst>
              <a:ext uri="{FF2B5EF4-FFF2-40B4-BE49-F238E27FC236}">
                <a16:creationId xmlns:a16="http://schemas.microsoft.com/office/drawing/2014/main" id="{53939558-1EFC-F04E-9D82-F912C73DEF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42" t="84053" r="51169"/>
          <a:stretch/>
        </p:blipFill>
        <p:spPr>
          <a:xfrm>
            <a:off x="5541580" y="3405686"/>
            <a:ext cx="668756" cy="553998"/>
          </a:xfrm>
          <a:prstGeom prst="rect">
            <a:avLst/>
          </a:prstGeom>
        </p:spPr>
      </p:pic>
      <p:sp>
        <p:nvSpPr>
          <p:cNvPr id="6" name="Rectangle 5">
            <a:extLst>
              <a:ext uri="{FF2B5EF4-FFF2-40B4-BE49-F238E27FC236}">
                <a16:creationId xmlns:a16="http://schemas.microsoft.com/office/drawing/2014/main" id="{DDE9135C-4D5E-6A4F-910F-B65E9E03968E}"/>
              </a:ext>
            </a:extLst>
          </p:cNvPr>
          <p:cNvSpPr/>
          <p:nvPr/>
        </p:nvSpPr>
        <p:spPr>
          <a:xfrm>
            <a:off x="7084624" y="2782893"/>
            <a:ext cx="625993" cy="256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48E1926-B979-4B43-92E7-6B705B3273D8}"/>
              </a:ext>
            </a:extLst>
          </p:cNvPr>
          <p:cNvSpPr/>
          <p:nvPr/>
        </p:nvSpPr>
        <p:spPr>
          <a:xfrm>
            <a:off x="3266346" y="1118026"/>
            <a:ext cx="2895693" cy="20641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3" name="Title 12">
            <a:extLst>
              <a:ext uri="{FF2B5EF4-FFF2-40B4-BE49-F238E27FC236}">
                <a16:creationId xmlns:a16="http://schemas.microsoft.com/office/drawing/2014/main" id="{4206D552-67FC-E14E-AD40-F35F5C1078D9}"/>
              </a:ext>
            </a:extLst>
          </p:cNvPr>
          <p:cNvSpPr>
            <a:spLocks noGrp="1"/>
          </p:cNvSpPr>
          <p:nvPr>
            <p:ph type="title"/>
          </p:nvPr>
        </p:nvSpPr>
        <p:spPr/>
        <p:txBody>
          <a:bodyPr/>
          <a:lstStyle/>
          <a:p>
            <a:r>
              <a:rPr lang="en-US" dirty="0"/>
              <a:t>More than 70 school buildings</a:t>
            </a:r>
          </a:p>
        </p:txBody>
      </p:sp>
      <p:sp>
        <p:nvSpPr>
          <p:cNvPr id="16" name="Text Placeholder 15">
            <a:extLst>
              <a:ext uri="{FF2B5EF4-FFF2-40B4-BE49-F238E27FC236}">
                <a16:creationId xmlns:a16="http://schemas.microsoft.com/office/drawing/2014/main" id="{BADAA1AB-3DF2-8540-B63F-0090961E4ADE}"/>
              </a:ext>
            </a:extLst>
          </p:cNvPr>
          <p:cNvSpPr>
            <a:spLocks noGrp="1"/>
          </p:cNvSpPr>
          <p:nvPr>
            <p:ph type="body" sz="quarter" idx="11"/>
          </p:nvPr>
        </p:nvSpPr>
        <p:spPr/>
        <p:txBody>
          <a:bodyPr/>
          <a:lstStyle/>
          <a:p>
            <a:r>
              <a:rPr lang="en-US" dirty="0"/>
              <a:t>And growing!</a:t>
            </a:r>
          </a:p>
        </p:txBody>
      </p:sp>
      <p:grpSp>
        <p:nvGrpSpPr>
          <p:cNvPr id="18" name="Group 17">
            <a:extLst>
              <a:ext uri="{FF2B5EF4-FFF2-40B4-BE49-F238E27FC236}">
                <a16:creationId xmlns:a16="http://schemas.microsoft.com/office/drawing/2014/main" id="{E3D26274-7104-774F-BAD7-855D24831463}"/>
              </a:ext>
            </a:extLst>
          </p:cNvPr>
          <p:cNvGrpSpPr/>
          <p:nvPr/>
        </p:nvGrpSpPr>
        <p:grpSpPr>
          <a:xfrm>
            <a:off x="1" y="578316"/>
            <a:ext cx="3314642" cy="1930709"/>
            <a:chOff x="0" y="771087"/>
            <a:chExt cx="4419523" cy="2574279"/>
          </a:xfrm>
        </p:grpSpPr>
        <p:pic>
          <p:nvPicPr>
            <p:cNvPr id="7" name="Picture 6" descr="Map&#10;&#10;Description automatically generated">
              <a:extLst>
                <a:ext uri="{FF2B5EF4-FFF2-40B4-BE49-F238E27FC236}">
                  <a16:creationId xmlns:a16="http://schemas.microsoft.com/office/drawing/2014/main" id="{845A325A-2E35-444A-AC55-92C67DFFA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1087"/>
              <a:ext cx="4419523" cy="2485982"/>
            </a:xfrm>
            <a:prstGeom prst="rect">
              <a:avLst/>
            </a:prstGeom>
          </p:spPr>
        </p:pic>
        <p:sp>
          <p:nvSpPr>
            <p:cNvPr id="17" name="Rectangle 16">
              <a:extLst>
                <a:ext uri="{FF2B5EF4-FFF2-40B4-BE49-F238E27FC236}">
                  <a16:creationId xmlns:a16="http://schemas.microsoft.com/office/drawing/2014/main" id="{3A2D3664-C731-1C42-879F-53D94939C137}"/>
                </a:ext>
              </a:extLst>
            </p:cNvPr>
            <p:cNvSpPr/>
            <p:nvPr/>
          </p:nvSpPr>
          <p:spPr>
            <a:xfrm>
              <a:off x="89210" y="2899317"/>
              <a:ext cx="1527717" cy="446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1" name="Picture 20" descr="A group of people standing outside&#10;&#10;Description automatically generated with low confidence">
            <a:extLst>
              <a:ext uri="{FF2B5EF4-FFF2-40B4-BE49-F238E27FC236}">
                <a16:creationId xmlns:a16="http://schemas.microsoft.com/office/drawing/2014/main" id="{AEBC3A2B-E7C6-A243-9EEA-C8E9FC5863E0}"/>
              </a:ext>
            </a:extLst>
          </p:cNvPr>
          <p:cNvPicPr>
            <a:picLocks noChangeAspect="1"/>
          </p:cNvPicPr>
          <p:nvPr/>
        </p:nvPicPr>
        <p:blipFill>
          <a:blip r:embed="rId4"/>
          <a:stretch>
            <a:fillRect/>
          </a:stretch>
        </p:blipFill>
        <p:spPr>
          <a:xfrm>
            <a:off x="3091472" y="2018083"/>
            <a:ext cx="5526507" cy="2881341"/>
          </a:xfrm>
          <a:prstGeom prst="rect">
            <a:avLst/>
          </a:prstGeom>
          <a:ln>
            <a:noFill/>
          </a:ln>
          <a:effectLst>
            <a:outerShdw blurRad="292100" dist="139700" dir="2700000" algn="tl" rotWithShape="0">
              <a:srgbClr val="333333">
                <a:alpha val="65000"/>
              </a:srgbClr>
            </a:outerShdw>
          </a:effectLst>
        </p:spPr>
      </p:pic>
      <p:pic>
        <p:nvPicPr>
          <p:cNvPr id="22" name="Picture 21" descr="A group of cars parked in a parking lot&#10;&#10;Description automatically generated with medium confidence">
            <a:extLst>
              <a:ext uri="{FF2B5EF4-FFF2-40B4-BE49-F238E27FC236}">
                <a16:creationId xmlns:a16="http://schemas.microsoft.com/office/drawing/2014/main" id="{AAB74F88-6ACF-C042-B587-258E0FADC1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1786" y="1000798"/>
            <a:ext cx="5322935" cy="1169606"/>
          </a:xfrm>
          <a:prstGeom prst="rect">
            <a:avLst/>
          </a:prstGeom>
          <a:ln>
            <a:noFill/>
          </a:ln>
          <a:effectLst>
            <a:outerShdw blurRad="292100" dist="139700" dir="2700000" algn="tl" rotWithShape="0">
              <a:srgbClr val="333333">
                <a:alpha val="65000"/>
              </a:srgbClr>
            </a:outerShdw>
          </a:effectLst>
        </p:spPr>
      </p:pic>
      <p:sp>
        <p:nvSpPr>
          <p:cNvPr id="24" name="Text Placeholder 14">
            <a:extLst>
              <a:ext uri="{FF2B5EF4-FFF2-40B4-BE49-F238E27FC236}">
                <a16:creationId xmlns:a16="http://schemas.microsoft.com/office/drawing/2014/main" id="{99967834-A851-8D46-A7B9-233D697D3D36}"/>
              </a:ext>
            </a:extLst>
          </p:cNvPr>
          <p:cNvSpPr>
            <a:spLocks noGrp="1"/>
          </p:cNvSpPr>
          <p:nvPr>
            <p:ph type="body" sz="quarter" idx="10"/>
          </p:nvPr>
        </p:nvSpPr>
        <p:spPr/>
        <p:txBody>
          <a:bodyPr/>
          <a:lstStyle/>
          <a:p>
            <a:r>
              <a:rPr lang="en-US" dirty="0"/>
              <a:t>Actively helping schools become forever homes</a:t>
            </a:r>
          </a:p>
        </p:txBody>
      </p:sp>
      <p:sp>
        <p:nvSpPr>
          <p:cNvPr id="25" name="TextBox 24">
            <a:extLst>
              <a:ext uri="{FF2B5EF4-FFF2-40B4-BE49-F238E27FC236}">
                <a16:creationId xmlns:a16="http://schemas.microsoft.com/office/drawing/2014/main" id="{D2D757B9-4C12-3C46-8B51-ABB9F650648A}"/>
              </a:ext>
            </a:extLst>
          </p:cNvPr>
          <p:cNvSpPr txBox="1"/>
          <p:nvPr/>
        </p:nvSpPr>
        <p:spPr>
          <a:xfrm>
            <a:off x="5603298" y="4858910"/>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26</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135043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039C9F0-B959-5546-BC1A-B37047AFEC7D}"/>
              </a:ext>
            </a:extLst>
          </p:cNvPr>
          <p:cNvSpPr txBox="1"/>
          <p:nvPr/>
        </p:nvSpPr>
        <p:spPr>
          <a:xfrm>
            <a:off x="4991408" y="624134"/>
            <a:ext cx="4001081"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rgbClr val="FFFFFF"/>
                </a:solidFill>
                <a:effectLst/>
                <a:uLnTx/>
                <a:uFillTx/>
                <a:latin typeface="Kepler Std Light" panose="0204030306070A060204" pitchFamily="18" charset="77"/>
                <a:ea typeface="+mn-lt"/>
                <a:cs typeface="Calibri" panose="020F0502020204030204"/>
              </a:rPr>
              <a:t>​Charter schools are the innovators in education. We support the charter school leaders through providing a steady, reliable stream of money and other resources, helping them find their forever schools, and filling their school classrooms. ​</a:t>
            </a:r>
          </a:p>
        </p:txBody>
      </p:sp>
      <p:cxnSp>
        <p:nvCxnSpPr>
          <p:cNvPr id="10" name="Straight Connector 9">
            <a:extLst>
              <a:ext uri="{FF2B5EF4-FFF2-40B4-BE49-F238E27FC236}">
                <a16:creationId xmlns:a16="http://schemas.microsoft.com/office/drawing/2014/main" id="{5A8EF271-22BB-C942-A3A2-F890B8E3627F}"/>
              </a:ext>
            </a:extLst>
          </p:cNvPr>
          <p:cNvCxnSpPr>
            <a:cxnSpLocks/>
          </p:cNvCxnSpPr>
          <p:nvPr/>
        </p:nvCxnSpPr>
        <p:spPr>
          <a:xfrm>
            <a:off x="4567428" y="-12634"/>
            <a:ext cx="0" cy="5263904"/>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9F35B7-58F2-ED4F-BB8D-F8208ECED08A}"/>
              </a:ext>
            </a:extLst>
          </p:cNvPr>
          <p:cNvSpPr txBox="1"/>
          <p:nvPr/>
        </p:nvSpPr>
        <p:spPr>
          <a:xfrm>
            <a:off x="411480" y="2743200"/>
            <a:ext cx="3663384" cy="596317"/>
          </a:xfrm>
          <a:prstGeom prst="rect">
            <a:avLst/>
          </a:prstGeom>
          <a:noFill/>
        </p:spPr>
        <p:txBody>
          <a:bodyPr wrap="square">
            <a:spAutoFit/>
          </a:bodyPr>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Kepler Std Light" panose="0204030306070A060204" pitchFamily="18" charset="77"/>
                <a:ea typeface="+mn-ea"/>
                <a:cs typeface="+mn-cs"/>
              </a:rPr>
              <a:t>A history of service</a:t>
            </a:r>
          </a:p>
        </p:txBody>
      </p:sp>
      <p:cxnSp>
        <p:nvCxnSpPr>
          <p:cNvPr id="15" name="Straight Connector 14">
            <a:extLst>
              <a:ext uri="{FF2B5EF4-FFF2-40B4-BE49-F238E27FC236}">
                <a16:creationId xmlns:a16="http://schemas.microsoft.com/office/drawing/2014/main" id="{2A55C2F2-1649-2643-8BF4-DE1782DCC704}"/>
              </a:ext>
            </a:extLst>
          </p:cNvPr>
          <p:cNvCxnSpPr>
            <a:cxnSpLocks/>
          </p:cNvCxnSpPr>
          <p:nvPr/>
        </p:nvCxnSpPr>
        <p:spPr>
          <a:xfrm>
            <a:off x="514351"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23D4FB4-2071-5D4E-B03A-E5A99F675ADA}"/>
              </a:ext>
            </a:extLst>
          </p:cNvPr>
          <p:cNvSpPr txBox="1"/>
          <p:nvPr/>
        </p:nvSpPr>
        <p:spPr>
          <a:xfrm>
            <a:off x="4973243" y="2461368"/>
            <a:ext cx="143790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1.8</a:t>
            </a:r>
            <a:r>
              <a:rPr kumimoji="0" lang="en-US" sz="24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mm</a:t>
            </a:r>
            <a:endParaRPr kumimoji="0" lang="en-US" sz="2100" b="0" i="0" u="none" strike="noStrike" kern="1200" cap="none" spc="0" normalizeH="0" baseline="30000" noProof="0">
              <a:ln>
                <a:noFill/>
              </a:ln>
              <a:solidFill>
                <a:srgbClr val="EF9220"/>
              </a:solidFill>
              <a:effectLst/>
              <a:uLnTx/>
              <a:uFillTx/>
              <a:latin typeface="Real Head Pro Light" panose="020B0504020204020204" pitchFamily="34" charset="77"/>
              <a:ea typeface="+mn-lt"/>
              <a:cs typeface="Calibri" panose="020F0502020204030204"/>
            </a:endParaRPr>
          </a:p>
        </p:txBody>
      </p:sp>
      <p:sp>
        <p:nvSpPr>
          <p:cNvPr id="31" name="TextBox 30">
            <a:extLst>
              <a:ext uri="{FF2B5EF4-FFF2-40B4-BE49-F238E27FC236}">
                <a16:creationId xmlns:a16="http://schemas.microsoft.com/office/drawing/2014/main" id="{201BAEC0-FCDD-D742-9146-14F0E987BBC9}"/>
              </a:ext>
            </a:extLst>
          </p:cNvPr>
          <p:cNvSpPr txBox="1"/>
          <p:nvPr/>
        </p:nvSpPr>
        <p:spPr>
          <a:xfrm>
            <a:off x="6411146" y="2620144"/>
            <a:ext cx="2436992" cy="26348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
                <a:srgbClr val="FBCD30"/>
              </a:buClr>
              <a:buSzTx/>
              <a:buFontTx/>
              <a:buNone/>
              <a:tabLst/>
              <a:defRPr/>
            </a:pPr>
            <a:r>
              <a:rPr kumimoji="0" lang="en-US" sz="1200" b="0" i="0" u="none" strike="noStrike" kern="1200" cap="none" spc="0" normalizeH="0" baseline="0" noProof="0">
                <a:ln>
                  <a:noFill/>
                </a:ln>
                <a:solidFill>
                  <a:srgbClr val="FFFFFF"/>
                </a:solidFill>
                <a:effectLst/>
                <a:uLnTx/>
                <a:uFillTx/>
                <a:latin typeface="Real Head Pro Light" panose="020B0504020204020204" pitchFamily="34" charset="77"/>
                <a:ea typeface="+mn-lt"/>
                <a:cs typeface="Calibri" panose="020F0502020204030204"/>
              </a:rPr>
              <a:t>Students and families</a:t>
            </a:r>
          </a:p>
        </p:txBody>
      </p:sp>
      <p:cxnSp>
        <p:nvCxnSpPr>
          <p:cNvPr id="41" name="Straight Connector 40">
            <a:extLst>
              <a:ext uri="{FF2B5EF4-FFF2-40B4-BE49-F238E27FC236}">
                <a16:creationId xmlns:a16="http://schemas.microsoft.com/office/drawing/2014/main" id="{88ECADD2-786F-0C45-A8CA-85C276AF727C}"/>
              </a:ext>
            </a:extLst>
          </p:cNvPr>
          <p:cNvCxnSpPr>
            <a:cxnSpLocks/>
          </p:cNvCxnSpPr>
          <p:nvPr/>
        </p:nvCxnSpPr>
        <p:spPr>
          <a:xfrm flipH="1">
            <a:off x="5059990" y="3103152"/>
            <a:ext cx="3630076" cy="0"/>
          </a:xfrm>
          <a:prstGeom prst="line">
            <a:avLst/>
          </a:prstGeom>
          <a:ln w="952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C2CF051-B074-9241-8C4C-CD1442D769D3}"/>
              </a:ext>
            </a:extLst>
          </p:cNvPr>
          <p:cNvSpPr txBox="1"/>
          <p:nvPr/>
        </p:nvSpPr>
        <p:spPr>
          <a:xfrm>
            <a:off x="4979773" y="3163493"/>
            <a:ext cx="143790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800+</a:t>
            </a:r>
            <a:endParaRPr kumimoji="0" lang="en-US" sz="2100" b="0" i="0" u="none" strike="noStrike" kern="1200" cap="none" spc="0" normalizeH="0" baseline="30000" noProof="0">
              <a:ln>
                <a:noFill/>
              </a:ln>
              <a:solidFill>
                <a:srgbClr val="EF9220"/>
              </a:solidFill>
              <a:effectLst/>
              <a:uLnTx/>
              <a:uFillTx/>
              <a:latin typeface="Real Head Pro Light" panose="020B0504020204020204" pitchFamily="34" charset="77"/>
              <a:ea typeface="+mn-lt"/>
              <a:cs typeface="Calibri" panose="020F0502020204030204"/>
            </a:endParaRPr>
          </a:p>
        </p:txBody>
      </p:sp>
      <p:sp>
        <p:nvSpPr>
          <p:cNvPr id="26" name="TextBox 25">
            <a:extLst>
              <a:ext uri="{FF2B5EF4-FFF2-40B4-BE49-F238E27FC236}">
                <a16:creationId xmlns:a16="http://schemas.microsoft.com/office/drawing/2014/main" id="{8D514983-C64C-0C4E-8D2E-D1246411BD67}"/>
              </a:ext>
            </a:extLst>
          </p:cNvPr>
          <p:cNvSpPr txBox="1"/>
          <p:nvPr/>
        </p:nvSpPr>
        <p:spPr>
          <a:xfrm>
            <a:off x="6418859" y="3351661"/>
            <a:ext cx="2429280" cy="26348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
                <a:srgbClr val="FBCD30"/>
              </a:buClr>
              <a:buSzTx/>
              <a:buFontTx/>
              <a:buNone/>
              <a:tabLst/>
              <a:defRPr/>
            </a:pPr>
            <a:r>
              <a:rPr kumimoji="0" lang="en-US" sz="1200" b="0" i="0" u="none" strike="noStrike" kern="1200" cap="none" spc="0" normalizeH="0" baseline="0" noProof="0">
                <a:ln>
                  <a:noFill/>
                </a:ln>
                <a:solidFill>
                  <a:srgbClr val="FFFFFF"/>
                </a:solidFill>
                <a:effectLst/>
                <a:uLnTx/>
                <a:uFillTx/>
                <a:latin typeface="Real Head Pro Light" panose="020B0504020204020204" pitchFamily="34" charset="77"/>
                <a:ea typeface="+mn-lt"/>
                <a:cs typeface="Calibri" panose="020F0502020204030204"/>
              </a:rPr>
              <a:t>Charter schools</a:t>
            </a:r>
          </a:p>
        </p:txBody>
      </p:sp>
      <p:cxnSp>
        <p:nvCxnSpPr>
          <p:cNvPr id="27" name="Straight Connector 26">
            <a:extLst>
              <a:ext uri="{FF2B5EF4-FFF2-40B4-BE49-F238E27FC236}">
                <a16:creationId xmlns:a16="http://schemas.microsoft.com/office/drawing/2014/main" id="{022DB5AA-FB71-DE4A-9B1A-4ABDC29423F1}"/>
              </a:ext>
            </a:extLst>
          </p:cNvPr>
          <p:cNvCxnSpPr>
            <a:cxnSpLocks/>
          </p:cNvCxnSpPr>
          <p:nvPr/>
        </p:nvCxnSpPr>
        <p:spPr>
          <a:xfrm flipH="1">
            <a:off x="5076318" y="3795484"/>
            <a:ext cx="3630076" cy="0"/>
          </a:xfrm>
          <a:prstGeom prst="line">
            <a:avLst/>
          </a:prstGeom>
          <a:ln w="952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45F811-EF60-8D43-B0B1-C475FD7EB892}"/>
              </a:ext>
            </a:extLst>
          </p:cNvPr>
          <p:cNvSpPr txBox="1"/>
          <p:nvPr/>
        </p:nvSpPr>
        <p:spPr>
          <a:xfrm>
            <a:off x="4969976" y="3898284"/>
            <a:ext cx="1437903"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a:t>
            </a:r>
            <a:r>
              <a:rPr kumimoji="0" lang="en-US" sz="33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2.3</a:t>
            </a:r>
            <a:r>
              <a:rPr kumimoji="0" lang="en-US" sz="24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B</a:t>
            </a:r>
            <a:r>
              <a:rPr kumimoji="0" lang="en-US" sz="3300" b="0" i="0" u="none" strike="noStrike" kern="1200" cap="none" spc="0" normalizeH="0" baseline="0" noProof="0">
                <a:ln>
                  <a:noFill/>
                </a:ln>
                <a:solidFill>
                  <a:srgbClr val="EF9220"/>
                </a:solidFill>
                <a:effectLst/>
                <a:uLnTx/>
                <a:uFillTx/>
                <a:latin typeface="Real Head Pro Light" panose="020B0504020204020204" pitchFamily="34" charset="77"/>
                <a:ea typeface="+mn-lt"/>
                <a:cs typeface="Calibri" panose="020F0502020204030204"/>
              </a:rPr>
              <a:t>+</a:t>
            </a:r>
            <a:endParaRPr kumimoji="0" lang="en-US" sz="2100" b="0" i="0" u="none" strike="noStrike" kern="1200" cap="none" spc="0" normalizeH="0" baseline="30000" noProof="0">
              <a:ln>
                <a:noFill/>
              </a:ln>
              <a:solidFill>
                <a:srgbClr val="EF9220"/>
              </a:solidFill>
              <a:effectLst/>
              <a:uLnTx/>
              <a:uFillTx/>
              <a:latin typeface="Real Head Pro Light" panose="020B0504020204020204" pitchFamily="34" charset="77"/>
              <a:ea typeface="+mn-lt"/>
              <a:cs typeface="Calibri" panose="020F0502020204030204"/>
            </a:endParaRPr>
          </a:p>
        </p:txBody>
      </p:sp>
      <p:sp>
        <p:nvSpPr>
          <p:cNvPr id="33" name="TextBox 32">
            <a:extLst>
              <a:ext uri="{FF2B5EF4-FFF2-40B4-BE49-F238E27FC236}">
                <a16:creationId xmlns:a16="http://schemas.microsoft.com/office/drawing/2014/main" id="{4E451907-C288-EE42-A6F6-4677F84DEA31}"/>
              </a:ext>
            </a:extLst>
          </p:cNvPr>
          <p:cNvSpPr txBox="1"/>
          <p:nvPr/>
        </p:nvSpPr>
        <p:spPr>
          <a:xfrm>
            <a:off x="6407879" y="3959088"/>
            <a:ext cx="2584610" cy="4847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
                <a:srgbClr val="FBCD30"/>
              </a:buClr>
              <a:buSzTx/>
              <a:buFontTx/>
              <a:buNone/>
              <a:tabLst/>
              <a:defRPr/>
            </a:pPr>
            <a:r>
              <a:rPr kumimoji="0" lang="en-US" sz="1200" b="0" i="0" u="none" strike="noStrike" kern="1200" cap="none" spc="0" normalizeH="0" baseline="0" noProof="0">
                <a:ln>
                  <a:noFill/>
                </a:ln>
                <a:solidFill>
                  <a:srgbClr val="FFFFFF"/>
                </a:solidFill>
                <a:effectLst/>
                <a:uLnTx/>
                <a:uFillTx/>
                <a:latin typeface="Real Head Pro Light" panose="020B0504020204020204" pitchFamily="34" charset="77"/>
                <a:ea typeface="+mn-lt"/>
                <a:cs typeface="Calibri" panose="020F0502020204030204"/>
              </a:rPr>
              <a:t>Invested in charter schools’ and communities</a:t>
            </a:r>
          </a:p>
        </p:txBody>
      </p:sp>
      <p:sp>
        <p:nvSpPr>
          <p:cNvPr id="14" name="TextBox 13">
            <a:extLst>
              <a:ext uri="{FF2B5EF4-FFF2-40B4-BE49-F238E27FC236}">
                <a16:creationId xmlns:a16="http://schemas.microsoft.com/office/drawing/2014/main" id="{0080E0B5-30D5-2F42-B6D5-FFF8BC93D403}"/>
              </a:ext>
            </a:extLst>
          </p:cNvPr>
          <p:cNvSpPr txBox="1"/>
          <p:nvPr/>
        </p:nvSpPr>
        <p:spPr>
          <a:xfrm>
            <a:off x="5603298" y="4858910"/>
            <a:ext cx="3428381" cy="19620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Real Head Pro Light" panose="020B0504020204020204" pitchFamily="34" charset="77"/>
                <a:ea typeface="+mn-ea"/>
                <a:cs typeface="+mn-cs"/>
              </a:rPr>
              <a:t>CSC FOR </a:t>
            </a:r>
            <a:r>
              <a:rPr lang="en-US" sz="675" dirty="0">
                <a:solidFill>
                  <a:srgbClr val="FFFFFF"/>
                </a:solidFill>
                <a:latin typeface="Real Head Pro Light" panose="020B0504020204020204" pitchFamily="34" charset="77"/>
              </a:rPr>
              <a:t>FL</a:t>
            </a:r>
            <a:r>
              <a:rPr kumimoji="0" lang="en-US" sz="675" b="0" i="0" u="none" strike="noStrike" kern="1200" cap="none" spc="0" normalizeH="0" baseline="0" noProof="0" dirty="0">
                <a:ln>
                  <a:noFill/>
                </a:ln>
                <a:solidFill>
                  <a:srgbClr val="FFFFFF"/>
                </a:solidFill>
                <a:effectLst/>
                <a:uLnTx/>
                <a:uFillTx/>
                <a:latin typeface="Real Head Pro Light" panose="020B0504020204020204" pitchFamily="34" charset="77"/>
                <a:ea typeface="+mn-ea"/>
                <a:cs typeface="+mn-cs"/>
              </a:rPr>
              <a:t>  |  </a:t>
            </a:r>
            <a:fld id="{05318711-AFD4-BA4F-A44D-01EA57A10C59}" type="slidenum">
              <a:rPr kumimoji="0" lang="en-US" sz="675" b="1" i="0" u="none" strike="noStrike" kern="1200" cap="none" spc="0" normalizeH="0" baseline="0" noProof="0">
                <a:ln>
                  <a:noFill/>
                </a:ln>
                <a:solidFill>
                  <a:srgbClr val="FBCD30"/>
                </a:solidFill>
                <a:effectLst/>
                <a:uLnTx/>
                <a:uFillTx/>
                <a:latin typeface="Real Head Pro Book" panose="020B0504020204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675" b="1" i="0" u="none" strike="noStrike" kern="1200" cap="none" spc="0" normalizeH="0" baseline="0" noProof="0" dirty="0">
              <a:ln>
                <a:noFill/>
              </a:ln>
              <a:solidFill>
                <a:srgbClr val="FBCD30"/>
              </a:solidFill>
              <a:effectLst/>
              <a:uLnTx/>
              <a:uFillTx/>
              <a:latin typeface="Real Head Pro Book" panose="020B0504020204020204" pitchFamily="34" charset="77"/>
              <a:ea typeface="+mn-ea"/>
              <a:cs typeface="+mn-cs"/>
            </a:endParaRPr>
          </a:p>
        </p:txBody>
      </p:sp>
    </p:spTree>
    <p:extLst>
      <p:ext uri="{BB962C8B-B14F-4D97-AF65-F5344CB8AC3E}">
        <p14:creationId xmlns:p14="http://schemas.microsoft.com/office/powerpoint/2010/main" val="78585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C9F35B7-58F2-ED4F-BB8D-F8208ECED08A}"/>
              </a:ext>
            </a:extLst>
          </p:cNvPr>
          <p:cNvSpPr txBox="1"/>
          <p:nvPr/>
        </p:nvSpPr>
        <p:spPr>
          <a:xfrm>
            <a:off x="1309072" y="1825438"/>
            <a:ext cx="6698653" cy="1969770"/>
          </a:xfrm>
          <a:prstGeom prst="rect">
            <a:avLst/>
          </a:prstGeom>
          <a:noFill/>
        </p:spPr>
        <p:txBody>
          <a:bodyPr wrap="square">
            <a:spAutoFit/>
          </a:bodyPr>
          <a:lstStyle/>
          <a:p>
            <a:pPr marL="0" marR="0" lvl="0" indent="0" algn="l" defTabSz="914400" rtl="0" eaLnBrk="1" fontAlgn="auto" latinLnBrk="0" hangingPunct="1">
              <a:lnSpc>
                <a:spcPts val="37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Kepler Std Light" panose="0204030306070A060204" pitchFamily="18" charset="77"/>
                <a:ea typeface="+mn-ea"/>
                <a:cs typeface="+mn-cs"/>
              </a:rPr>
              <a:t>“Education is the most powerful weapon which you can use to change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Kepler Std Light" panose="0204030306070A060204" pitchFamily="18" charset="77"/>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BCD30"/>
                </a:solidFill>
                <a:effectLst/>
                <a:uLnTx/>
                <a:uFillTx/>
                <a:latin typeface="Real Head Pro Medium" panose="020B0504020204020204" pitchFamily="34" charset="77"/>
                <a:ea typeface="+mn-lt"/>
                <a:cs typeface="Calibri" panose="020F0502020204030204"/>
              </a:rPr>
              <a:t>Nelson Mandela</a:t>
            </a:r>
            <a:r>
              <a:rPr kumimoji="0" lang="en-US" sz="1350" b="0" i="0" u="none" strike="noStrike" kern="1200" cap="none" spc="0" normalizeH="0" baseline="0" noProof="0" dirty="0">
                <a:ln>
                  <a:noFill/>
                </a:ln>
                <a:solidFill>
                  <a:srgbClr val="FFFFFF"/>
                </a:solidFill>
                <a:effectLst/>
                <a:uLnTx/>
                <a:uFillTx/>
                <a:latin typeface="Kepler Std Light" panose="0204030306070A060204" pitchFamily="18" charset="77"/>
                <a:ea typeface="+mn-ea"/>
                <a:cs typeface="+mn-cs"/>
              </a:rPr>
              <a:t> </a:t>
            </a:r>
          </a:p>
        </p:txBody>
      </p:sp>
      <p:cxnSp>
        <p:nvCxnSpPr>
          <p:cNvPr id="15" name="Straight Connector 14">
            <a:extLst>
              <a:ext uri="{FF2B5EF4-FFF2-40B4-BE49-F238E27FC236}">
                <a16:creationId xmlns:a16="http://schemas.microsoft.com/office/drawing/2014/main" id="{2A55C2F2-1649-2643-8BF4-DE1782DCC704}"/>
              </a:ext>
            </a:extLst>
          </p:cNvPr>
          <p:cNvCxnSpPr>
            <a:cxnSpLocks/>
          </p:cNvCxnSpPr>
          <p:nvPr/>
        </p:nvCxnSpPr>
        <p:spPr>
          <a:xfrm>
            <a:off x="1411942" y="1512794"/>
            <a:ext cx="6924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7FA7A02-09EF-734F-9463-BF97B9D963B9}"/>
              </a:ext>
            </a:extLst>
          </p:cNvPr>
          <p:cNvSpPr txBox="1"/>
          <p:nvPr/>
        </p:nvSpPr>
        <p:spPr>
          <a:xfrm>
            <a:off x="5603298" y="4858910"/>
            <a:ext cx="3428381" cy="19620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Real Head Pro Light" panose="020B0504020204020204" pitchFamily="34" charset="77"/>
                <a:ea typeface="+mn-ea"/>
                <a:cs typeface="+mn-cs"/>
              </a:rPr>
              <a:t>CSC FOR </a:t>
            </a:r>
            <a:r>
              <a:rPr lang="en-US" sz="675" dirty="0">
                <a:solidFill>
                  <a:srgbClr val="FFFFFF"/>
                </a:solidFill>
                <a:latin typeface="Real Head Pro Light" panose="020B0504020204020204" pitchFamily="34" charset="77"/>
              </a:rPr>
              <a:t>FL</a:t>
            </a:r>
            <a:r>
              <a:rPr kumimoji="0" lang="en-US" sz="675" b="0" i="0" u="none" strike="noStrike" kern="1200" cap="none" spc="0" normalizeH="0" baseline="0" noProof="0" dirty="0">
                <a:ln>
                  <a:noFill/>
                </a:ln>
                <a:solidFill>
                  <a:srgbClr val="FFFFFF"/>
                </a:solidFill>
                <a:effectLst/>
                <a:uLnTx/>
                <a:uFillTx/>
                <a:latin typeface="Real Head Pro Light" panose="020B0504020204020204" pitchFamily="34" charset="77"/>
                <a:ea typeface="+mn-ea"/>
                <a:cs typeface="+mn-cs"/>
              </a:rPr>
              <a:t>  |  </a:t>
            </a:r>
            <a:fld id="{05318711-AFD4-BA4F-A44D-01EA57A10C59}" type="slidenum">
              <a:rPr kumimoji="0" lang="en-US" sz="675" b="1" i="0" u="none" strike="noStrike" kern="1200" cap="none" spc="0" normalizeH="0" baseline="0" noProof="0">
                <a:ln>
                  <a:noFill/>
                </a:ln>
                <a:solidFill>
                  <a:srgbClr val="FBCD30"/>
                </a:solidFill>
                <a:effectLst/>
                <a:uLnTx/>
                <a:uFillTx/>
                <a:latin typeface="Real Head Pro Book" panose="020B0504020204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675" b="1" i="0" u="none" strike="noStrike" kern="1200" cap="none" spc="0" normalizeH="0" baseline="0" noProof="0" dirty="0">
              <a:ln>
                <a:noFill/>
              </a:ln>
              <a:solidFill>
                <a:srgbClr val="FBCD30"/>
              </a:solidFill>
              <a:effectLst/>
              <a:uLnTx/>
              <a:uFillTx/>
              <a:latin typeface="Real Head Pro Book" panose="020B0504020204020204" pitchFamily="34" charset="77"/>
              <a:ea typeface="+mn-ea"/>
              <a:cs typeface="+mn-cs"/>
            </a:endParaRPr>
          </a:p>
        </p:txBody>
      </p:sp>
    </p:spTree>
    <p:extLst>
      <p:ext uri="{BB962C8B-B14F-4D97-AF65-F5344CB8AC3E}">
        <p14:creationId xmlns:p14="http://schemas.microsoft.com/office/powerpoint/2010/main" val="397277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9581FC-1CE7-2C49-BC47-DEFADDBAAB7A}"/>
              </a:ext>
            </a:extLst>
          </p:cNvPr>
          <p:cNvSpPr txBox="1"/>
          <p:nvPr/>
        </p:nvSpPr>
        <p:spPr>
          <a:xfrm>
            <a:off x="6627047" y="1304013"/>
            <a:ext cx="1711176" cy="423857"/>
          </a:xfrm>
          <a:prstGeom prst="rect">
            <a:avLst/>
          </a:prstGeom>
          <a:noFill/>
        </p:spPr>
        <p:txBody>
          <a:bodyPr wrap="square" anchor="ctr">
            <a:noAutofit/>
          </a:bodyPr>
          <a:lstStyle/>
          <a:p>
            <a:r>
              <a:rPr lang="en-US" dirty="0">
                <a:solidFill>
                  <a:schemeClr val="tx2">
                    <a:lumMod val="50000"/>
                  </a:schemeClr>
                </a:solidFill>
                <a:latin typeface="Kepler Std Light" panose="0204030306070A060204" pitchFamily="18" charset="77"/>
                <a:ea typeface="+mn-lt"/>
                <a:cs typeface="+mn-lt"/>
              </a:rPr>
              <a:t>Jon Dahlberg</a:t>
            </a:r>
          </a:p>
        </p:txBody>
      </p:sp>
      <p:sp>
        <p:nvSpPr>
          <p:cNvPr id="23" name="TextBox 22">
            <a:extLst>
              <a:ext uri="{FF2B5EF4-FFF2-40B4-BE49-F238E27FC236}">
                <a16:creationId xmlns:a16="http://schemas.microsoft.com/office/drawing/2014/main" id="{E01F6865-3DB0-5B4F-B794-15DF8E08D66A}"/>
              </a:ext>
            </a:extLst>
          </p:cNvPr>
          <p:cNvSpPr txBox="1"/>
          <p:nvPr/>
        </p:nvSpPr>
        <p:spPr>
          <a:xfrm>
            <a:off x="411480" y="2743200"/>
            <a:ext cx="3251665" cy="596317"/>
          </a:xfrm>
          <a:prstGeom prst="rect">
            <a:avLst/>
          </a:prstGeom>
          <a:noFill/>
        </p:spPr>
        <p:txBody>
          <a:bodyPr wrap="square">
            <a:spAutoFit/>
          </a:bodyPr>
          <a:lstStyle/>
          <a:p>
            <a:pPr>
              <a:lnSpc>
                <a:spcPts val="3750"/>
              </a:lnSpc>
            </a:pPr>
            <a:r>
              <a:rPr lang="en-US" sz="3600" dirty="0">
                <a:latin typeface="Kepler Std Light" panose="0204030306070A060204" pitchFamily="18" charset="77"/>
              </a:rPr>
              <a:t>Thank you!</a:t>
            </a:r>
          </a:p>
        </p:txBody>
      </p:sp>
      <p:sp>
        <p:nvSpPr>
          <p:cNvPr id="13" name="Text Placeholder 5">
            <a:extLst>
              <a:ext uri="{FF2B5EF4-FFF2-40B4-BE49-F238E27FC236}">
                <a16:creationId xmlns:a16="http://schemas.microsoft.com/office/drawing/2014/main" id="{9957047B-8D80-6745-9085-29A803195476}"/>
              </a:ext>
            </a:extLst>
          </p:cNvPr>
          <p:cNvSpPr txBox="1">
            <a:spLocks/>
          </p:cNvSpPr>
          <p:nvPr/>
        </p:nvSpPr>
        <p:spPr>
          <a:xfrm>
            <a:off x="6603062" y="3150096"/>
            <a:ext cx="1873813" cy="378842"/>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90000"/>
              <a:buFont typeface="Wingdings" pitchFamily="2" charset="2"/>
              <a:buChar char="§"/>
              <a:defRPr sz="2800" b="0" i="0" kern="1200">
                <a:solidFill>
                  <a:schemeClr val="tx2"/>
                </a:solidFill>
                <a:latin typeface="Real Head Pro Light" panose="020B0504020204020204" pitchFamily="34" charset="77"/>
                <a:ea typeface="+mn-ea"/>
                <a:cs typeface="+mn-cs"/>
              </a:defRPr>
            </a:lvl1pPr>
            <a:lvl2pPr marL="685800" indent="-228600" algn="l" defTabSz="914400" rtl="0" eaLnBrk="1" latinLnBrk="0" hangingPunct="1">
              <a:lnSpc>
                <a:spcPct val="90000"/>
              </a:lnSpc>
              <a:spcBef>
                <a:spcPts val="500"/>
              </a:spcBef>
              <a:buClr>
                <a:schemeClr val="accent1"/>
              </a:buClr>
              <a:buSzPct val="90000"/>
              <a:buFont typeface="Wingdings" pitchFamily="2" charset="2"/>
              <a:buChar char="§"/>
              <a:defRPr sz="2400" b="0" i="0" kern="1200">
                <a:solidFill>
                  <a:schemeClr val="tx2"/>
                </a:solidFill>
                <a:latin typeface="Real Head Pro Light" panose="020B0504020204020204" pitchFamily="34" charset="77"/>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itchFamily="2" charset="2"/>
              <a:buChar char="§"/>
              <a:defRPr sz="2000" b="0" i="0" kern="1200">
                <a:solidFill>
                  <a:schemeClr val="tx2"/>
                </a:solidFill>
                <a:latin typeface="Real Head Pro Light" panose="020B0504020204020204" pitchFamily="34" charset="77"/>
                <a:ea typeface="+mn-ea"/>
                <a:cs typeface="+mn-cs"/>
              </a:defRPr>
            </a:lvl3pPr>
            <a:lvl4pPr marL="1600200" indent="-228600" algn="l" defTabSz="914400" rtl="0" eaLnBrk="1" latinLnBrk="0" hangingPunct="1">
              <a:lnSpc>
                <a:spcPct val="90000"/>
              </a:lnSpc>
              <a:spcBef>
                <a:spcPts val="500"/>
              </a:spcBef>
              <a:buClr>
                <a:schemeClr val="accent1"/>
              </a:buClr>
              <a:buSzPct val="90000"/>
              <a:buFont typeface="Wingdings" pitchFamily="2" charset="2"/>
              <a:buChar char="§"/>
              <a:defRPr sz="1800" b="0" i="0" kern="1200">
                <a:solidFill>
                  <a:schemeClr val="tx2"/>
                </a:solidFill>
                <a:latin typeface="Real Head Pro Light" panose="020B0504020204020204" pitchFamily="34" charset="77"/>
                <a:ea typeface="+mn-ea"/>
                <a:cs typeface="+mn-cs"/>
              </a:defRPr>
            </a:lvl4pPr>
            <a:lvl5pPr marL="2057400" indent="-228600" algn="l" defTabSz="914400" rtl="0" eaLnBrk="1" latinLnBrk="0" hangingPunct="1">
              <a:lnSpc>
                <a:spcPct val="90000"/>
              </a:lnSpc>
              <a:spcBef>
                <a:spcPts val="500"/>
              </a:spcBef>
              <a:buClr>
                <a:schemeClr val="accent1"/>
              </a:buClr>
              <a:buSzPct val="90000"/>
              <a:buFont typeface="Wingdings" pitchFamily="2" charset="2"/>
              <a:buChar char="§"/>
              <a:defRPr sz="1800" b="0" i="0" kern="1200">
                <a:solidFill>
                  <a:schemeClr val="tx2"/>
                </a:solidFill>
                <a:latin typeface="Real Head Pro Light" panose="020B0504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800" dirty="0">
                <a:solidFill>
                  <a:schemeClr val="bg2">
                    <a:lumMod val="10000"/>
                  </a:schemeClr>
                </a:solidFill>
                <a:latin typeface="Kepler Std Light" panose="0204030306070A060204" pitchFamily="18" charset="77"/>
              </a:rPr>
              <a:t>Matthew Gardner</a:t>
            </a:r>
          </a:p>
        </p:txBody>
      </p:sp>
      <p:pic>
        <p:nvPicPr>
          <p:cNvPr id="11" name="Picture Placeholder 25">
            <a:extLst>
              <a:ext uri="{FF2B5EF4-FFF2-40B4-BE49-F238E27FC236}">
                <a16:creationId xmlns:a16="http://schemas.microsoft.com/office/drawing/2014/main" id="{DCA909F1-C6C4-7ABC-E828-5AB4A52EF276}"/>
              </a:ext>
            </a:extLst>
          </p:cNvPr>
          <p:cNvPicPr>
            <a:picLocks noChangeAspect="1"/>
          </p:cNvPicPr>
          <p:nvPr/>
        </p:nvPicPr>
        <p:blipFill>
          <a:blip r:embed="rId2"/>
          <a:srcRect t="2017" b="2017"/>
          <a:stretch/>
        </p:blipFill>
        <p:spPr>
          <a:xfrm>
            <a:off x="4849428" y="2831056"/>
            <a:ext cx="1451843" cy="1490581"/>
          </a:xfrm>
          <a:prstGeom prst="ellipse">
            <a:avLst/>
          </a:prstGeom>
        </p:spPr>
      </p:pic>
      <p:pic>
        <p:nvPicPr>
          <p:cNvPr id="16" name="Picture 15">
            <a:extLst>
              <a:ext uri="{FF2B5EF4-FFF2-40B4-BE49-F238E27FC236}">
                <a16:creationId xmlns:a16="http://schemas.microsoft.com/office/drawing/2014/main" id="{9C92F5D3-8CE5-4836-63D8-7E9DDC9B9B85}"/>
              </a:ext>
            </a:extLst>
          </p:cNvPr>
          <p:cNvPicPr>
            <a:picLocks noChangeAspect="1"/>
          </p:cNvPicPr>
          <p:nvPr/>
        </p:nvPicPr>
        <p:blipFill>
          <a:blip r:embed="rId3"/>
          <a:srcRect/>
          <a:stretch/>
        </p:blipFill>
        <p:spPr>
          <a:xfrm>
            <a:off x="4845589" y="1019474"/>
            <a:ext cx="1451844" cy="1490581"/>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pic>
      <p:sp>
        <p:nvSpPr>
          <p:cNvPr id="9" name="TextBox 8">
            <a:extLst>
              <a:ext uri="{FF2B5EF4-FFF2-40B4-BE49-F238E27FC236}">
                <a16:creationId xmlns:a16="http://schemas.microsoft.com/office/drawing/2014/main" id="{4FF60BF8-E8BF-4A41-9125-C47EB77FC065}"/>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29</a:t>
            </a:fld>
            <a:endParaRPr lang="en-US" sz="675" b="1" dirty="0">
              <a:solidFill>
                <a:schemeClr val="accent1"/>
              </a:solidFill>
              <a:latin typeface="Real Head Pro Book" panose="020B0504020204020204" pitchFamily="34" charset="77"/>
            </a:endParaRPr>
          </a:p>
        </p:txBody>
      </p:sp>
      <p:sp>
        <p:nvSpPr>
          <p:cNvPr id="2" name="TextBox 1">
            <a:extLst>
              <a:ext uri="{FF2B5EF4-FFF2-40B4-BE49-F238E27FC236}">
                <a16:creationId xmlns:a16="http://schemas.microsoft.com/office/drawing/2014/main" id="{FB255D33-6A6D-3847-9FBC-21C0D5C138AE}"/>
              </a:ext>
            </a:extLst>
          </p:cNvPr>
          <p:cNvSpPr txBox="1"/>
          <p:nvPr/>
        </p:nvSpPr>
        <p:spPr>
          <a:xfrm>
            <a:off x="6702950" y="4452730"/>
            <a:ext cx="2186608" cy="369332"/>
          </a:xfrm>
          <a:prstGeom prst="rect">
            <a:avLst/>
          </a:prstGeom>
          <a:noFill/>
        </p:spPr>
        <p:txBody>
          <a:bodyPr wrap="square" rtlCol="0">
            <a:spAutoFit/>
          </a:bodyPr>
          <a:lstStyle/>
          <a:p>
            <a:endParaRPr lang="en-US" dirty="0"/>
          </a:p>
        </p:txBody>
      </p:sp>
      <p:sp>
        <p:nvSpPr>
          <p:cNvPr id="10" name="Text Placeholder 7">
            <a:extLst>
              <a:ext uri="{FF2B5EF4-FFF2-40B4-BE49-F238E27FC236}">
                <a16:creationId xmlns:a16="http://schemas.microsoft.com/office/drawing/2014/main" id="{0B832DB3-CE36-E144-9F2D-9487D9BC1392}"/>
              </a:ext>
            </a:extLst>
          </p:cNvPr>
          <p:cNvSpPr txBox="1">
            <a:spLocks/>
          </p:cNvSpPr>
          <p:nvPr/>
        </p:nvSpPr>
        <p:spPr>
          <a:xfrm>
            <a:off x="6627047" y="1713319"/>
            <a:ext cx="2262188" cy="378841"/>
          </a:xfrm>
          <a:prstGeom prst="rect">
            <a:avLst/>
          </a:prstGeom>
        </p:spPr>
        <p:txBody>
          <a:bodyPr vert="horz" lIns="68580" tIns="34290" rIns="68580" bIns="34290" rtlCol="0" anchor="t" anchorCtr="0">
            <a:noAutofit/>
          </a:bodyPr>
          <a:lstStyle>
            <a:lvl1pPr marL="0" indent="0" algn="l" defTabSz="685800" rtl="0" eaLnBrk="1" latinLnBrk="0" hangingPunct="1">
              <a:lnSpc>
                <a:spcPct val="90000"/>
              </a:lnSpc>
              <a:spcBef>
                <a:spcPts val="750"/>
              </a:spcBef>
              <a:buClr>
                <a:schemeClr val="accent1"/>
              </a:buClr>
              <a:buSzPct val="90000"/>
              <a:buFontTx/>
              <a:buNone/>
              <a:defRPr sz="1050" b="0" i="0" kern="1200" baseline="0">
                <a:solidFill>
                  <a:schemeClr val="tx2">
                    <a:lumMod val="50000"/>
                  </a:schemeClr>
                </a:solidFill>
                <a:latin typeface="Real Head Pro Light" panose="020B0504020204020204" pitchFamily="34" charset="77"/>
                <a:ea typeface="+mn-ea"/>
                <a:cs typeface="+mn-cs"/>
              </a:defRPr>
            </a:lvl1pPr>
            <a:lvl2pPr marL="3429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2pPr>
            <a:lvl3pPr marL="6858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3pPr>
            <a:lvl4pPr marL="10287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4pPr>
            <a:lvl5pPr marL="13716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Real Head Pro Light"/>
              </a:rPr>
              <a:t>Senior VP of Business Development &amp; Facilities</a:t>
            </a:r>
          </a:p>
          <a:p>
            <a:endParaRPr lang="en-US" dirty="0"/>
          </a:p>
        </p:txBody>
      </p:sp>
      <p:sp>
        <p:nvSpPr>
          <p:cNvPr id="12" name="Text Placeholder 3">
            <a:extLst>
              <a:ext uri="{FF2B5EF4-FFF2-40B4-BE49-F238E27FC236}">
                <a16:creationId xmlns:a16="http://schemas.microsoft.com/office/drawing/2014/main" id="{125DF1B2-4810-F54A-B263-E861217F289A}"/>
              </a:ext>
            </a:extLst>
          </p:cNvPr>
          <p:cNvSpPr txBox="1">
            <a:spLocks/>
          </p:cNvSpPr>
          <p:nvPr/>
        </p:nvSpPr>
        <p:spPr>
          <a:xfrm>
            <a:off x="6603062" y="3493509"/>
            <a:ext cx="2262188" cy="227373"/>
          </a:xfrm>
          <a:prstGeom prst="rect">
            <a:avLst/>
          </a:prstGeom>
        </p:spPr>
        <p:txBody>
          <a:bodyPr vert="horz" lIns="91440" tIns="45720" rIns="91440" bIns="45720" rtlCol="0" anchor="t" anchorCtr="0">
            <a:noAutofit/>
          </a:bodyPr>
          <a:lstStyle>
            <a:lvl1pPr marL="0" indent="0" algn="l" defTabSz="685800" rtl="0" eaLnBrk="1" latinLnBrk="0" hangingPunct="1">
              <a:lnSpc>
                <a:spcPct val="90000"/>
              </a:lnSpc>
              <a:spcBef>
                <a:spcPts val="750"/>
              </a:spcBef>
              <a:buClr>
                <a:schemeClr val="accent1"/>
              </a:buClr>
              <a:buSzPct val="90000"/>
              <a:buFontTx/>
              <a:buNone/>
              <a:defRPr sz="1050" b="0" i="0" kern="1200" baseline="0">
                <a:solidFill>
                  <a:schemeClr val="tx2">
                    <a:lumMod val="50000"/>
                  </a:schemeClr>
                </a:solidFill>
                <a:latin typeface="Real Head Pro Light" panose="020B0504020204020204" pitchFamily="34" charset="77"/>
                <a:ea typeface="+mn-ea"/>
                <a:cs typeface="+mn-cs"/>
              </a:defRPr>
            </a:lvl1pPr>
            <a:lvl2pPr marL="3429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2pPr>
            <a:lvl3pPr marL="6858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3pPr>
            <a:lvl4pPr marL="10287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4pPr>
            <a:lvl5pPr marL="1371600" indent="0" algn="l" defTabSz="685800" rtl="0" eaLnBrk="1" latinLnBrk="0" hangingPunct="1">
              <a:lnSpc>
                <a:spcPct val="90000"/>
              </a:lnSpc>
              <a:spcBef>
                <a:spcPts val="375"/>
              </a:spcBef>
              <a:buClr>
                <a:schemeClr val="accent1"/>
              </a:buClr>
              <a:buSzPct val="90000"/>
              <a:buFontTx/>
              <a:buNone/>
              <a:defRPr sz="1800" b="0" i="0" kern="1200" baseline="0">
                <a:solidFill>
                  <a:schemeClr val="tx2">
                    <a:lumMod val="50000"/>
                  </a:schemeClr>
                </a:solidFill>
                <a:latin typeface="Kepler Std Light" panose="0204060306070A060204" pitchFamily="18"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Real Head Pro Light"/>
              </a:rPr>
              <a:t>Client Services Representative </a:t>
            </a:r>
            <a:endParaRPr lang="en-US" dirty="0"/>
          </a:p>
        </p:txBody>
      </p:sp>
    </p:spTree>
    <p:extLst>
      <p:ext uri="{BB962C8B-B14F-4D97-AF65-F5344CB8AC3E}">
        <p14:creationId xmlns:p14="http://schemas.microsoft.com/office/powerpoint/2010/main" val="9136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51A2A89-B3A7-2045-AFE2-4CCC485F1B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90" y="-7582"/>
            <a:ext cx="9238986" cy="5258852"/>
          </a:xfrm>
          <a:prstGeom prst="rect">
            <a:avLst/>
          </a:prstGeom>
        </p:spPr>
      </p:pic>
      <p:sp>
        <p:nvSpPr>
          <p:cNvPr id="13" name="Rectangle 12">
            <a:extLst>
              <a:ext uri="{FF2B5EF4-FFF2-40B4-BE49-F238E27FC236}">
                <a16:creationId xmlns:a16="http://schemas.microsoft.com/office/drawing/2014/main" id="{3520375B-B189-C341-BC0A-5EEC73A9FEC1}"/>
              </a:ext>
            </a:extLst>
          </p:cNvPr>
          <p:cNvSpPr/>
          <p:nvPr/>
        </p:nvSpPr>
        <p:spPr>
          <a:xfrm>
            <a:off x="-10471" y="0"/>
            <a:ext cx="9260747" cy="5263904"/>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US" sz="1350" dirty="0">
              <a:solidFill>
                <a:schemeClr val="bg1"/>
              </a:solidFill>
              <a:latin typeface="Real Head Pro Light" panose="020B0504020204020204" pitchFamily="34" charset="77"/>
              <a:ea typeface="+mn-lt"/>
              <a:cs typeface="+mn-lt"/>
            </a:endParaRPr>
          </a:p>
        </p:txBody>
      </p:sp>
      <p:sp>
        <p:nvSpPr>
          <p:cNvPr id="18" name="TextBox 17">
            <a:extLst>
              <a:ext uri="{FF2B5EF4-FFF2-40B4-BE49-F238E27FC236}">
                <a16:creationId xmlns:a16="http://schemas.microsoft.com/office/drawing/2014/main" id="{7FDC5E2F-E21D-FD41-A3CC-EA583581738B}"/>
              </a:ext>
            </a:extLst>
          </p:cNvPr>
          <p:cNvSpPr txBox="1"/>
          <p:nvPr/>
        </p:nvSpPr>
        <p:spPr>
          <a:xfrm>
            <a:off x="5603298" y="4858910"/>
            <a:ext cx="3428381" cy="196208"/>
          </a:xfrm>
          <a:prstGeom prst="rect">
            <a:avLst/>
          </a:prstGeom>
          <a:noFill/>
        </p:spPr>
        <p:txBody>
          <a:bodyPr wrap="square">
            <a:spAutoFit/>
          </a:bodyPr>
          <a:lstStyle/>
          <a:p>
            <a:pPr algn="r"/>
            <a:r>
              <a:rPr lang="en-US" sz="675" dirty="0">
                <a:solidFill>
                  <a:schemeClr val="bg1"/>
                </a:solidFill>
                <a:latin typeface="Real Head Pro Light" panose="020B0504020204020204" pitchFamily="34" charset="77"/>
              </a:rPr>
              <a:t>CSC FOR FL|  </a:t>
            </a:r>
            <a:fld id="{05318711-AFD4-BA4F-A44D-01EA57A10C59}" type="slidenum">
              <a:rPr lang="en-US" sz="675" b="1">
                <a:solidFill>
                  <a:schemeClr val="accent2"/>
                </a:solidFill>
                <a:latin typeface="Real Head Pro Book" panose="020B0504020204020204" pitchFamily="34" charset="77"/>
              </a:rPr>
              <a:t>3</a:t>
            </a:fld>
            <a:endParaRPr lang="en-US" sz="675" b="1" dirty="0">
              <a:solidFill>
                <a:schemeClr val="accent2"/>
              </a:solidFill>
              <a:latin typeface="Real Head Pro Book" panose="020B0504020204020204" pitchFamily="34" charset="77"/>
            </a:endParaRPr>
          </a:p>
        </p:txBody>
      </p:sp>
      <p:cxnSp>
        <p:nvCxnSpPr>
          <p:cNvPr id="10" name="Straight Connector 9">
            <a:extLst>
              <a:ext uri="{FF2B5EF4-FFF2-40B4-BE49-F238E27FC236}">
                <a16:creationId xmlns:a16="http://schemas.microsoft.com/office/drawing/2014/main" id="{5A8EF271-22BB-C942-A3A2-F890B8E3627F}"/>
              </a:ext>
            </a:extLst>
          </p:cNvPr>
          <p:cNvCxnSpPr>
            <a:cxnSpLocks/>
          </p:cNvCxnSpPr>
          <p:nvPr/>
        </p:nvCxnSpPr>
        <p:spPr>
          <a:xfrm>
            <a:off x="4567428" y="-12634"/>
            <a:ext cx="0" cy="5263904"/>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9F35B7-58F2-ED4F-BB8D-F8208ECED08A}"/>
              </a:ext>
            </a:extLst>
          </p:cNvPr>
          <p:cNvSpPr txBox="1"/>
          <p:nvPr/>
        </p:nvSpPr>
        <p:spPr>
          <a:xfrm>
            <a:off x="411480" y="2743201"/>
            <a:ext cx="3574504" cy="1570943"/>
          </a:xfrm>
          <a:prstGeom prst="rect">
            <a:avLst/>
          </a:prstGeom>
          <a:noFill/>
        </p:spPr>
        <p:txBody>
          <a:bodyPr wrap="square">
            <a:spAutoFit/>
          </a:bodyPr>
          <a:lstStyle/>
          <a:p>
            <a:pPr>
              <a:lnSpc>
                <a:spcPts val="3750"/>
              </a:lnSpc>
            </a:pPr>
            <a:r>
              <a:rPr lang="en-US" sz="3600" dirty="0">
                <a:solidFill>
                  <a:schemeClr val="bg1"/>
                </a:solidFill>
                <a:latin typeface="Kepler Std Light" panose="0204030306070A060204" pitchFamily="18" charset="77"/>
              </a:rPr>
              <a:t>Thank you, Charter School leaders</a:t>
            </a:r>
          </a:p>
        </p:txBody>
      </p:sp>
      <p:cxnSp>
        <p:nvCxnSpPr>
          <p:cNvPr id="15" name="Straight Connector 14">
            <a:extLst>
              <a:ext uri="{FF2B5EF4-FFF2-40B4-BE49-F238E27FC236}">
                <a16:creationId xmlns:a16="http://schemas.microsoft.com/office/drawing/2014/main" id="{2A55C2F2-1649-2643-8BF4-DE1782DCC704}"/>
              </a:ext>
            </a:extLst>
          </p:cNvPr>
          <p:cNvCxnSpPr>
            <a:cxnSpLocks/>
          </p:cNvCxnSpPr>
          <p:nvPr/>
        </p:nvCxnSpPr>
        <p:spPr>
          <a:xfrm>
            <a:off x="514351"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7C15D1-9052-FE4E-96A8-FE4E2B338BC7}"/>
              </a:ext>
            </a:extLst>
          </p:cNvPr>
          <p:cNvSpPr txBox="1"/>
          <p:nvPr/>
        </p:nvSpPr>
        <p:spPr>
          <a:xfrm>
            <a:off x="4937761" y="2571750"/>
            <a:ext cx="3731079" cy="1853931"/>
          </a:xfrm>
          <a:prstGeom prst="rect">
            <a:avLst/>
          </a:prstGeom>
          <a:noFill/>
        </p:spPr>
        <p:txBody>
          <a:bodyPr wrap="square">
            <a:noAutofit/>
          </a:bodyPr>
          <a:lstStyle/>
          <a:p>
            <a:pPr marL="214313" indent="-214313">
              <a:buClr>
                <a:schemeClr val="accent2"/>
              </a:buClr>
              <a:buFont typeface="Wingdings" pitchFamily="2" charset="2"/>
              <a:buChar char="§"/>
            </a:pPr>
            <a:r>
              <a:rPr lang="en-US" sz="1350" dirty="0">
                <a:solidFill>
                  <a:schemeClr val="bg1"/>
                </a:solidFill>
                <a:latin typeface="Real Head Pro Light" panose="020B0504020204020204" pitchFamily="34" charset="77"/>
                <a:ea typeface="+mn-lt"/>
                <a:cs typeface="+mn-lt"/>
              </a:rPr>
              <a:t>Education innovators – thank you!</a:t>
            </a:r>
          </a:p>
          <a:p>
            <a:pPr marL="214313" indent="-214313">
              <a:buClr>
                <a:schemeClr val="accent2"/>
              </a:buClr>
              <a:buFont typeface="Wingdings" pitchFamily="2" charset="2"/>
              <a:buChar char="§"/>
            </a:pPr>
            <a:endParaRPr lang="en-US" sz="1350" dirty="0">
              <a:solidFill>
                <a:schemeClr val="bg1"/>
              </a:solidFill>
              <a:latin typeface="Real Head Pro Light" panose="020B0504020204020204" pitchFamily="34" charset="77"/>
              <a:ea typeface="+mn-lt"/>
              <a:cs typeface="+mn-lt"/>
            </a:endParaRPr>
          </a:p>
          <a:p>
            <a:pPr marL="214313" indent="-214313">
              <a:buClr>
                <a:schemeClr val="accent2"/>
              </a:buClr>
              <a:buFont typeface="Wingdings" pitchFamily="2" charset="2"/>
              <a:buChar char="§"/>
            </a:pPr>
            <a:r>
              <a:rPr lang="en-US" sz="1350" dirty="0">
                <a:solidFill>
                  <a:schemeClr val="bg1"/>
                </a:solidFill>
                <a:latin typeface="Real Head Pro Light" panose="020B0504020204020204" pitchFamily="34" charset="77"/>
                <a:ea typeface="+mn-lt"/>
                <a:cs typeface="+mn-lt"/>
              </a:rPr>
              <a:t>You get more done with fewer resources than traditional public schools</a:t>
            </a:r>
          </a:p>
          <a:p>
            <a:pPr marL="214313" indent="-214313">
              <a:buClr>
                <a:schemeClr val="accent2"/>
              </a:buClr>
              <a:buFont typeface="Wingdings" pitchFamily="2" charset="2"/>
              <a:buChar char="§"/>
            </a:pPr>
            <a:endParaRPr lang="en-US" sz="1350" dirty="0">
              <a:solidFill>
                <a:schemeClr val="bg1"/>
              </a:solidFill>
              <a:latin typeface="Real Head Pro Light" panose="020B0504020204020204" pitchFamily="34" charset="77"/>
              <a:ea typeface="+mn-lt"/>
              <a:cs typeface="+mn-lt"/>
            </a:endParaRPr>
          </a:p>
          <a:p>
            <a:pPr marL="214313" indent="-214313">
              <a:buClr>
                <a:schemeClr val="accent2"/>
              </a:buClr>
              <a:buFont typeface="Wingdings" pitchFamily="2" charset="2"/>
              <a:buChar char="§"/>
            </a:pPr>
            <a:r>
              <a:rPr lang="en-US" sz="1350" dirty="0">
                <a:solidFill>
                  <a:schemeClr val="bg1"/>
                </a:solidFill>
                <a:latin typeface="Real Head Pro Light" panose="020B0504020204020204" pitchFamily="34" charset="77"/>
                <a:ea typeface="+mn-lt"/>
                <a:cs typeface="+mn-lt"/>
              </a:rPr>
              <a:t>You have (too often) a DIY model for facilities, operations, marketing, transportation and more</a:t>
            </a:r>
          </a:p>
        </p:txBody>
      </p:sp>
    </p:spTree>
    <p:extLst>
      <p:ext uri="{BB962C8B-B14F-4D97-AF65-F5344CB8AC3E}">
        <p14:creationId xmlns:p14="http://schemas.microsoft.com/office/powerpoint/2010/main" val="20419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096D59A-D41F-1549-AA1A-0DE45EC0F903}"/>
              </a:ext>
            </a:extLst>
          </p:cNvPr>
          <p:cNvSpPr/>
          <p:nvPr/>
        </p:nvSpPr>
        <p:spPr>
          <a:xfrm>
            <a:off x="0" y="0"/>
            <a:ext cx="2711027" cy="5150324"/>
          </a:xfrm>
          <a:prstGeom prst="rect">
            <a:avLst/>
          </a:prstGeom>
          <a:solidFill>
            <a:srgbClr val="3AB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ADE2B999-8CF1-814B-9344-CBC85E711D0F}"/>
              </a:ext>
            </a:extLst>
          </p:cNvPr>
          <p:cNvSpPr txBox="1"/>
          <p:nvPr/>
        </p:nvSpPr>
        <p:spPr>
          <a:xfrm>
            <a:off x="319484" y="2743201"/>
            <a:ext cx="2049332" cy="970779"/>
          </a:xfrm>
          <a:prstGeom prst="rect">
            <a:avLst/>
          </a:prstGeom>
          <a:noFill/>
        </p:spPr>
        <p:txBody>
          <a:bodyPr wrap="square">
            <a:spAutoFit/>
          </a:bodyPr>
          <a:lstStyle/>
          <a:p>
            <a:pPr>
              <a:lnSpc>
                <a:spcPts val="3375"/>
              </a:lnSpc>
            </a:pPr>
            <a:r>
              <a:rPr lang="en-US" sz="3000" dirty="0">
                <a:solidFill>
                  <a:schemeClr val="bg1"/>
                </a:solidFill>
                <a:latin typeface="Kepler Std Light" panose="0204030306070A060204" pitchFamily="18" charset="77"/>
              </a:rPr>
              <a:t>Moving you forward</a:t>
            </a:r>
          </a:p>
        </p:txBody>
      </p:sp>
      <p:cxnSp>
        <p:nvCxnSpPr>
          <p:cNvPr id="25" name="Straight Connector 24">
            <a:extLst>
              <a:ext uri="{FF2B5EF4-FFF2-40B4-BE49-F238E27FC236}">
                <a16:creationId xmlns:a16="http://schemas.microsoft.com/office/drawing/2014/main" id="{EB62E1EB-EFF6-744D-98C1-428BEE1B44F6}"/>
              </a:ext>
            </a:extLst>
          </p:cNvPr>
          <p:cNvCxnSpPr>
            <a:cxnSpLocks/>
          </p:cNvCxnSpPr>
          <p:nvPr/>
        </p:nvCxnSpPr>
        <p:spPr>
          <a:xfrm>
            <a:off x="422355" y="257175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8083BF-F0C1-3F49-8CF7-E98B0C2DFBB0}"/>
              </a:ext>
            </a:extLst>
          </p:cNvPr>
          <p:cNvSpPr txBox="1"/>
          <p:nvPr/>
        </p:nvSpPr>
        <p:spPr>
          <a:xfrm>
            <a:off x="337538" y="3727426"/>
            <a:ext cx="2273326" cy="507831"/>
          </a:xfrm>
          <a:prstGeom prst="rect">
            <a:avLst/>
          </a:prstGeom>
          <a:noFill/>
        </p:spPr>
        <p:txBody>
          <a:bodyPr wrap="square">
            <a:spAutoFit/>
          </a:bodyPr>
          <a:lstStyle/>
          <a:p>
            <a:r>
              <a:rPr lang="en-US" sz="1350" dirty="0">
                <a:solidFill>
                  <a:srgbClr val="F8F8F8"/>
                </a:solidFill>
                <a:latin typeface="Real Head Pro Light" panose="020B0504020204020204" pitchFamily="34" charset="77"/>
              </a:rPr>
              <a:t>Helping you get where you’re going.</a:t>
            </a:r>
          </a:p>
        </p:txBody>
      </p:sp>
      <p:pic>
        <p:nvPicPr>
          <p:cNvPr id="10" name="Picture 9">
            <a:extLst>
              <a:ext uri="{FF2B5EF4-FFF2-40B4-BE49-F238E27FC236}">
                <a16:creationId xmlns:a16="http://schemas.microsoft.com/office/drawing/2014/main" id="{0E1FC0E2-9174-BE49-AAAD-54943CE6B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492" b="8517"/>
          <a:stretch/>
        </p:blipFill>
        <p:spPr>
          <a:xfrm>
            <a:off x="3880306" y="727617"/>
            <a:ext cx="4092698" cy="3746810"/>
          </a:xfrm>
          <a:prstGeom prst="rect">
            <a:avLst/>
          </a:prstGeom>
        </p:spPr>
      </p:pic>
      <p:sp>
        <p:nvSpPr>
          <p:cNvPr id="9" name="TextBox 8">
            <a:extLst>
              <a:ext uri="{FF2B5EF4-FFF2-40B4-BE49-F238E27FC236}">
                <a16:creationId xmlns:a16="http://schemas.microsoft.com/office/drawing/2014/main" id="{5BF2BDAD-B6A8-2F45-BDAA-D70D44C13264}"/>
              </a:ext>
            </a:extLst>
          </p:cNvPr>
          <p:cNvSpPr txBox="1"/>
          <p:nvPr/>
        </p:nvSpPr>
        <p:spPr>
          <a:xfrm>
            <a:off x="3897034" y="4438145"/>
            <a:ext cx="1872245" cy="4801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spcAft>
                <a:spcPts val="750"/>
              </a:spcAft>
              <a:buClr>
                <a:schemeClr val="accent2"/>
              </a:buClr>
            </a:pPr>
            <a:r>
              <a:rPr lang="en-US" sz="1050" dirty="0">
                <a:solidFill>
                  <a:schemeClr val="tx2">
                    <a:lumMod val="75000"/>
                  </a:schemeClr>
                </a:solidFill>
                <a:latin typeface="Kepler Std Light" panose="0204030306070A060204" pitchFamily="18" charset="77"/>
                <a:ea typeface="+mn-lt"/>
                <a:cs typeface="+mn-lt"/>
              </a:rPr>
              <a:t>Providing a </a:t>
            </a:r>
            <a:r>
              <a:rPr lang="en-US" sz="1050" dirty="0">
                <a:solidFill>
                  <a:schemeClr val="tx2">
                    <a:lumMod val="75000"/>
                  </a:schemeClr>
                </a:solidFill>
                <a:latin typeface="Kepler Std Light" panose="0204030306070A060204" pitchFamily="18" charset="77"/>
                <a:ea typeface="Real Head Pro Medium" panose="020B0503050000020004" pitchFamily="34" charset="77"/>
                <a:cs typeface="+mn-lt"/>
              </a:rPr>
              <a:t>stable, reliable flow of Money </a:t>
            </a:r>
            <a:r>
              <a:rPr lang="en-US" sz="1050" dirty="0">
                <a:solidFill>
                  <a:schemeClr val="tx2">
                    <a:lumMod val="75000"/>
                  </a:schemeClr>
                </a:solidFill>
                <a:latin typeface="Kepler Std Light" panose="0204030306070A060204" pitchFamily="18" charset="77"/>
                <a:ea typeface="+mn-lt"/>
                <a:cs typeface="+mn-lt"/>
              </a:rPr>
              <a:t>to schools</a:t>
            </a:r>
          </a:p>
        </p:txBody>
      </p:sp>
      <p:sp>
        <p:nvSpPr>
          <p:cNvPr id="11" name="TextBox 10">
            <a:extLst>
              <a:ext uri="{FF2B5EF4-FFF2-40B4-BE49-F238E27FC236}">
                <a16:creationId xmlns:a16="http://schemas.microsoft.com/office/drawing/2014/main" id="{3F083807-21A6-DE40-8A4A-49AF714ABBEE}"/>
              </a:ext>
            </a:extLst>
          </p:cNvPr>
          <p:cNvSpPr txBox="1"/>
          <p:nvPr/>
        </p:nvSpPr>
        <p:spPr>
          <a:xfrm>
            <a:off x="6043642" y="4443722"/>
            <a:ext cx="1872245" cy="4801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20000"/>
              </a:lnSpc>
              <a:spcAft>
                <a:spcPts val="750"/>
              </a:spcAft>
              <a:buClr>
                <a:schemeClr val="accent2"/>
              </a:buClr>
            </a:pPr>
            <a:r>
              <a:rPr lang="en-US" sz="1050" dirty="0">
                <a:solidFill>
                  <a:schemeClr val="tx2">
                    <a:lumMod val="75000"/>
                  </a:schemeClr>
                </a:solidFill>
                <a:latin typeface="Kepler Std Light" panose="0204030306070A060204" pitchFamily="18" charset="77"/>
                <a:ea typeface="+mn-lt"/>
                <a:cs typeface="+mn-lt"/>
              </a:rPr>
              <a:t>Filling school classrooms with students</a:t>
            </a:r>
          </a:p>
        </p:txBody>
      </p:sp>
      <p:sp>
        <p:nvSpPr>
          <p:cNvPr id="12" name="TextBox 11">
            <a:extLst>
              <a:ext uri="{FF2B5EF4-FFF2-40B4-BE49-F238E27FC236}">
                <a16:creationId xmlns:a16="http://schemas.microsoft.com/office/drawing/2014/main" id="{75F00EEC-9EFA-E544-8D07-635D027F25FD}"/>
              </a:ext>
            </a:extLst>
          </p:cNvPr>
          <p:cNvSpPr txBox="1"/>
          <p:nvPr/>
        </p:nvSpPr>
        <p:spPr>
          <a:xfrm>
            <a:off x="5048977" y="343133"/>
            <a:ext cx="1872245"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0000"/>
              </a:lnSpc>
              <a:spcAft>
                <a:spcPts val="750"/>
              </a:spcAft>
              <a:buClr>
                <a:schemeClr val="accent2"/>
              </a:buClr>
            </a:pPr>
            <a:r>
              <a:rPr lang="en-US" sz="1050" dirty="0">
                <a:solidFill>
                  <a:schemeClr val="tx2">
                    <a:lumMod val="75000"/>
                  </a:schemeClr>
                </a:solidFill>
                <a:latin typeface="Kepler Std Light" panose="0204030306070A060204" pitchFamily="18" charset="77"/>
                <a:ea typeface="+mn-lt"/>
                <a:cs typeface="+mn-lt"/>
              </a:rPr>
              <a:t>Helping schools get into their forever homes</a:t>
            </a:r>
          </a:p>
        </p:txBody>
      </p:sp>
      <p:sp>
        <p:nvSpPr>
          <p:cNvPr id="3" name="Content Placeholder 2">
            <a:extLst>
              <a:ext uri="{FF2B5EF4-FFF2-40B4-BE49-F238E27FC236}">
                <a16:creationId xmlns:a16="http://schemas.microsoft.com/office/drawing/2014/main" id="{3B89A450-9048-13AB-206C-14F84E9221E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420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369F-43E5-7047-B284-24B5390CB065}"/>
              </a:ext>
            </a:extLst>
          </p:cNvPr>
          <p:cNvSpPr>
            <a:spLocks noGrp="1"/>
          </p:cNvSpPr>
          <p:nvPr>
            <p:ph type="title"/>
          </p:nvPr>
        </p:nvSpPr>
        <p:spPr>
          <a:xfrm>
            <a:off x="413726" y="1507624"/>
            <a:ext cx="3712226" cy="994172"/>
          </a:xfrm>
        </p:spPr>
        <p:txBody>
          <a:bodyPr>
            <a:normAutofit fontScale="90000"/>
          </a:bodyPr>
          <a:lstStyle/>
          <a:p>
            <a:r>
              <a:rPr lang="en-US" dirty="0"/>
              <a:t>Defining a path to your forever home</a:t>
            </a:r>
          </a:p>
        </p:txBody>
      </p:sp>
      <p:sp>
        <p:nvSpPr>
          <p:cNvPr id="3" name="Text Placeholder 2">
            <a:extLst>
              <a:ext uri="{FF2B5EF4-FFF2-40B4-BE49-F238E27FC236}">
                <a16:creationId xmlns:a16="http://schemas.microsoft.com/office/drawing/2014/main" id="{E8CB83F3-8928-6D47-A17F-0C44FEA02C4E}"/>
              </a:ext>
            </a:extLst>
          </p:cNvPr>
          <p:cNvSpPr>
            <a:spLocks noGrp="1"/>
          </p:cNvSpPr>
          <p:nvPr>
            <p:ph type="body" sz="quarter" idx="10"/>
          </p:nvPr>
        </p:nvSpPr>
        <p:spPr>
          <a:xfrm>
            <a:off x="6732383" y="3139880"/>
            <a:ext cx="2262188" cy="291818"/>
          </a:xfrm>
        </p:spPr>
        <p:txBody>
          <a:bodyPr/>
          <a:lstStyle/>
          <a:p>
            <a:r>
              <a:rPr lang="en-US" dirty="0"/>
              <a:t>Matthew Gardner</a:t>
            </a:r>
          </a:p>
        </p:txBody>
      </p:sp>
      <p:sp>
        <p:nvSpPr>
          <p:cNvPr id="4" name="Text Placeholder 3">
            <a:extLst>
              <a:ext uri="{FF2B5EF4-FFF2-40B4-BE49-F238E27FC236}">
                <a16:creationId xmlns:a16="http://schemas.microsoft.com/office/drawing/2014/main" id="{41FD12A5-5512-8D4A-9920-DF7AC8D1C1FE}"/>
              </a:ext>
            </a:extLst>
          </p:cNvPr>
          <p:cNvSpPr>
            <a:spLocks noGrp="1"/>
          </p:cNvSpPr>
          <p:nvPr>
            <p:ph type="body" sz="quarter" idx="11"/>
          </p:nvPr>
        </p:nvSpPr>
        <p:spPr>
          <a:xfrm>
            <a:off x="6747909" y="3437095"/>
            <a:ext cx="2262188" cy="227373"/>
          </a:xfrm>
        </p:spPr>
        <p:txBody>
          <a:bodyPr/>
          <a:lstStyle/>
          <a:p>
            <a:r>
              <a:rPr lang="en-US" dirty="0">
                <a:latin typeface="Real Head Pro Light"/>
              </a:rPr>
              <a:t>Client Services Representative </a:t>
            </a:r>
            <a:endParaRPr lang="en-US" dirty="0"/>
          </a:p>
        </p:txBody>
      </p:sp>
      <p:pic>
        <p:nvPicPr>
          <p:cNvPr id="26" name="Picture Placeholder 25">
            <a:extLst>
              <a:ext uri="{FF2B5EF4-FFF2-40B4-BE49-F238E27FC236}">
                <a16:creationId xmlns:a16="http://schemas.microsoft.com/office/drawing/2014/main" id="{5DE4FE86-F489-444E-95EA-CBA77F5A288B}"/>
              </a:ext>
            </a:extLst>
          </p:cNvPr>
          <p:cNvPicPr>
            <a:picLocks noGrp="1" noChangeAspect="1"/>
          </p:cNvPicPr>
          <p:nvPr>
            <p:ph type="pic" sz="quarter" idx="12"/>
          </p:nvPr>
        </p:nvPicPr>
        <p:blipFill>
          <a:blip r:embed="rId3"/>
          <a:srcRect l="5975" r="5975"/>
          <a:stretch/>
        </p:blipFill>
        <p:spPr>
          <a:xfrm>
            <a:off x="4960716" y="928427"/>
            <a:ext cx="1511936" cy="1552277"/>
          </a:xfrm>
        </p:spPr>
      </p:pic>
      <p:sp>
        <p:nvSpPr>
          <p:cNvPr id="6" name="Text Placeholder 5">
            <a:extLst>
              <a:ext uri="{FF2B5EF4-FFF2-40B4-BE49-F238E27FC236}">
                <a16:creationId xmlns:a16="http://schemas.microsoft.com/office/drawing/2014/main" id="{5C653C55-F38B-C64E-B9EF-56F5EFFA092C}"/>
              </a:ext>
            </a:extLst>
          </p:cNvPr>
          <p:cNvSpPr>
            <a:spLocks noGrp="1"/>
          </p:cNvSpPr>
          <p:nvPr>
            <p:ph type="body" sz="quarter" idx="13"/>
          </p:nvPr>
        </p:nvSpPr>
        <p:spPr>
          <a:xfrm>
            <a:off x="6732383" y="1412747"/>
            <a:ext cx="2262188" cy="291818"/>
          </a:xfrm>
        </p:spPr>
        <p:txBody>
          <a:bodyPr/>
          <a:lstStyle/>
          <a:p>
            <a:r>
              <a:rPr lang="en-US" dirty="0"/>
              <a:t>Jon Dahlberg </a:t>
            </a:r>
          </a:p>
        </p:txBody>
      </p:sp>
      <p:sp>
        <p:nvSpPr>
          <p:cNvPr id="8" name="Text Placeholder 7">
            <a:extLst>
              <a:ext uri="{FF2B5EF4-FFF2-40B4-BE49-F238E27FC236}">
                <a16:creationId xmlns:a16="http://schemas.microsoft.com/office/drawing/2014/main" id="{C1704FF3-8CC9-2646-9F78-92F563ACE21B}"/>
              </a:ext>
            </a:extLst>
          </p:cNvPr>
          <p:cNvSpPr>
            <a:spLocks noGrp="1"/>
          </p:cNvSpPr>
          <p:nvPr>
            <p:ph type="body" sz="quarter" idx="14"/>
          </p:nvPr>
        </p:nvSpPr>
        <p:spPr>
          <a:xfrm>
            <a:off x="6747909" y="1704565"/>
            <a:ext cx="2262188" cy="378841"/>
          </a:xfrm>
        </p:spPr>
        <p:txBody>
          <a:bodyPr vert="horz" lIns="68580" tIns="34290" rIns="68580" bIns="34290" rtlCol="0" anchor="t" anchorCtr="0">
            <a:noAutofit/>
          </a:bodyPr>
          <a:lstStyle/>
          <a:p>
            <a:r>
              <a:rPr lang="en-US" dirty="0">
                <a:latin typeface="Real Head Pro Light"/>
              </a:rPr>
              <a:t>Senior VP of Business Development &amp; Facilities</a:t>
            </a:r>
          </a:p>
          <a:p>
            <a:endParaRPr lang="en-US" dirty="0"/>
          </a:p>
        </p:txBody>
      </p:sp>
      <p:pic>
        <p:nvPicPr>
          <p:cNvPr id="22" name="Picture 21">
            <a:extLst>
              <a:ext uri="{FF2B5EF4-FFF2-40B4-BE49-F238E27FC236}">
                <a16:creationId xmlns:a16="http://schemas.microsoft.com/office/drawing/2014/main" id="{D5310CF5-089E-8545-ACCA-4CBA0D3AF793}"/>
              </a:ext>
            </a:extLst>
          </p:cNvPr>
          <p:cNvPicPr>
            <a:picLocks noChangeAspect="1"/>
          </p:cNvPicPr>
          <p:nvPr/>
        </p:nvPicPr>
        <p:blipFill>
          <a:blip r:embed="rId4"/>
          <a:srcRect/>
          <a:stretch/>
        </p:blipFill>
        <p:spPr>
          <a:xfrm>
            <a:off x="4960716" y="2786601"/>
            <a:ext cx="1511936" cy="1565857"/>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pic>
      <p:sp>
        <p:nvSpPr>
          <p:cNvPr id="16" name="TextBox 15">
            <a:extLst>
              <a:ext uri="{FF2B5EF4-FFF2-40B4-BE49-F238E27FC236}">
                <a16:creationId xmlns:a16="http://schemas.microsoft.com/office/drawing/2014/main" id="{9B35C523-91EA-AE49-9F1E-D39DDDC8D386}"/>
              </a:ext>
            </a:extLst>
          </p:cNvPr>
          <p:cNvSpPr txBox="1"/>
          <p:nvPr/>
        </p:nvSpPr>
        <p:spPr>
          <a:xfrm>
            <a:off x="413724" y="2776365"/>
            <a:ext cx="3335315" cy="2377574"/>
          </a:xfrm>
          <a:prstGeom prst="rect">
            <a:avLst/>
          </a:prstGeom>
          <a:noFill/>
        </p:spPr>
        <p:txBody>
          <a:bodyPr wrap="square" rtlCol="0">
            <a:spAutoFit/>
          </a:bodyPr>
          <a:lstStyle/>
          <a:p>
            <a:r>
              <a:rPr lang="en-US" sz="1350" dirty="0"/>
              <a:t>Milestones for our talk, your journey</a:t>
            </a:r>
          </a:p>
          <a:p>
            <a:pPr marL="257175" indent="-257175">
              <a:buFont typeface="+mj-lt"/>
              <a:buAutoNum type="arabicPeriod"/>
            </a:pPr>
            <a:r>
              <a:rPr lang="en-US" sz="1350" dirty="0"/>
              <a:t>Your schools’ wants and needs</a:t>
            </a:r>
          </a:p>
          <a:p>
            <a:pPr marL="257175" indent="-257175">
              <a:buFont typeface="+mj-lt"/>
              <a:buAutoNum type="arabicPeriod"/>
            </a:pPr>
            <a:r>
              <a:rPr lang="en-US" sz="1350" dirty="0"/>
              <a:t>A plan for success</a:t>
            </a:r>
          </a:p>
          <a:p>
            <a:pPr marL="257175" indent="-257175">
              <a:buFont typeface="+mj-lt"/>
              <a:buAutoNum type="arabicPeriod"/>
            </a:pPr>
            <a:r>
              <a:rPr lang="en-US" sz="1350" dirty="0"/>
              <a:t>Your money options</a:t>
            </a:r>
          </a:p>
          <a:p>
            <a:pPr marL="257175" indent="-257175">
              <a:buFont typeface="+mj-lt"/>
              <a:buAutoNum type="arabicPeriod"/>
            </a:pPr>
            <a:r>
              <a:rPr lang="en-US" sz="1350" dirty="0"/>
              <a:t>Making the decision </a:t>
            </a:r>
          </a:p>
          <a:p>
            <a:pPr marL="257175" indent="-257175">
              <a:buFont typeface="+mj-lt"/>
              <a:buAutoNum type="arabicPeriod"/>
            </a:pPr>
            <a:r>
              <a:rPr lang="en-US" sz="1350" dirty="0"/>
              <a:t>Designing your school</a:t>
            </a:r>
          </a:p>
          <a:p>
            <a:pPr marL="257175" indent="-257175">
              <a:buFont typeface="+mj-lt"/>
              <a:buAutoNum type="arabicPeriod"/>
            </a:pPr>
            <a:r>
              <a:rPr lang="en-US" sz="1350" dirty="0"/>
              <a:t>Let’s move!</a:t>
            </a:r>
          </a:p>
          <a:p>
            <a:pPr marL="214313" indent="-214313">
              <a:buFont typeface="Arial" panose="020B0604020202020204" pitchFamily="34" charset="0"/>
              <a:buChar char="•"/>
            </a:pPr>
            <a:endParaRPr lang="en-US" sz="1350" dirty="0"/>
          </a:p>
          <a:p>
            <a:endParaRPr lang="en-US" sz="1350" dirty="0"/>
          </a:p>
          <a:p>
            <a:r>
              <a:rPr lang="en-US" sz="1350" dirty="0"/>
              <a:t> </a:t>
            </a:r>
          </a:p>
          <a:p>
            <a:endParaRPr lang="en-US" sz="1350" dirty="0"/>
          </a:p>
        </p:txBody>
      </p:sp>
      <p:sp>
        <p:nvSpPr>
          <p:cNvPr id="10" name="TextBox 9">
            <a:extLst>
              <a:ext uri="{FF2B5EF4-FFF2-40B4-BE49-F238E27FC236}">
                <a16:creationId xmlns:a16="http://schemas.microsoft.com/office/drawing/2014/main" id="{62093274-FBFB-9742-8A82-4BDCF861A734}"/>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4</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24813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95930-7D4C-764D-A642-4F2A83FD84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2666022" y="0"/>
            <a:ext cx="6470164" cy="5143500"/>
          </a:xfrm>
          <a:prstGeom prst="rect">
            <a:avLst/>
          </a:prstGeom>
          <a:noFill/>
        </p:spPr>
      </p:pic>
      <p:sp>
        <p:nvSpPr>
          <p:cNvPr id="10" name="Title 2">
            <a:extLst>
              <a:ext uri="{FF2B5EF4-FFF2-40B4-BE49-F238E27FC236}">
                <a16:creationId xmlns:a16="http://schemas.microsoft.com/office/drawing/2014/main" id="{86F06D8B-C5FC-D649-48E4-DC96AC1A7C12}"/>
              </a:ext>
            </a:extLst>
          </p:cNvPr>
          <p:cNvSpPr>
            <a:spLocks noGrp="1"/>
          </p:cNvSpPr>
          <p:nvPr>
            <p:ph type="title"/>
          </p:nvPr>
        </p:nvSpPr>
        <p:spPr>
          <a:xfrm>
            <a:off x="411481" y="2752108"/>
            <a:ext cx="2142315" cy="1382864"/>
          </a:xfrm>
        </p:spPr>
        <p:txBody>
          <a:bodyPr/>
          <a:lstStyle/>
          <a:p>
            <a:r>
              <a:rPr lang="en-US" dirty="0"/>
              <a:t>Every path is different</a:t>
            </a:r>
          </a:p>
        </p:txBody>
      </p:sp>
    </p:spTree>
    <p:extLst>
      <p:ext uri="{BB962C8B-B14F-4D97-AF65-F5344CB8AC3E}">
        <p14:creationId xmlns:p14="http://schemas.microsoft.com/office/powerpoint/2010/main" val="294040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FA8A37-9DED-4F46-B64C-EBDD89EC9768}"/>
              </a:ext>
            </a:extLst>
          </p:cNvPr>
          <p:cNvSpPr/>
          <p:nvPr/>
        </p:nvSpPr>
        <p:spPr>
          <a:xfrm>
            <a:off x="-4051" y="2498151"/>
            <a:ext cx="9144000" cy="2655026"/>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42348C40-0B95-E941-AA75-CA241D3AB163}"/>
              </a:ext>
            </a:extLst>
          </p:cNvPr>
          <p:cNvSpPr txBox="1"/>
          <p:nvPr/>
        </p:nvSpPr>
        <p:spPr>
          <a:xfrm>
            <a:off x="411480" y="721520"/>
            <a:ext cx="8312938" cy="596317"/>
          </a:xfrm>
          <a:prstGeom prst="rect">
            <a:avLst/>
          </a:prstGeom>
          <a:noFill/>
        </p:spPr>
        <p:txBody>
          <a:bodyPr wrap="square">
            <a:spAutoFit/>
          </a:bodyPr>
          <a:lstStyle/>
          <a:p>
            <a:pPr>
              <a:lnSpc>
                <a:spcPts val="3750"/>
              </a:lnSpc>
            </a:pPr>
            <a:r>
              <a:rPr lang="en-US" sz="3600" b="1" dirty="0">
                <a:latin typeface="Kepler Std Light" panose="0204030306070A060204" pitchFamily="18" charset="77"/>
              </a:rPr>
              <a:t>01</a:t>
            </a:r>
            <a:r>
              <a:rPr lang="en-US" sz="3600" dirty="0">
                <a:latin typeface="Kepler Std Light" panose="0204030306070A060204" pitchFamily="18" charset="77"/>
              </a:rPr>
              <a:t> Dreaming: your wants (and needs)</a:t>
            </a:r>
          </a:p>
        </p:txBody>
      </p:sp>
      <p:cxnSp>
        <p:nvCxnSpPr>
          <p:cNvPr id="4" name="Straight Connector 3">
            <a:extLst>
              <a:ext uri="{FF2B5EF4-FFF2-40B4-BE49-F238E27FC236}">
                <a16:creationId xmlns:a16="http://schemas.microsoft.com/office/drawing/2014/main" id="{16FB5FDB-6023-4042-84FF-E13EE1D7C18E}"/>
              </a:ext>
            </a:extLst>
          </p:cNvPr>
          <p:cNvCxnSpPr>
            <a:cxnSpLocks/>
          </p:cNvCxnSpPr>
          <p:nvPr/>
        </p:nvCxnSpPr>
        <p:spPr>
          <a:xfrm>
            <a:off x="484959" y="550070"/>
            <a:ext cx="74035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9581FC-1CE7-2C49-BC47-DEFADDBAAB7A}"/>
              </a:ext>
            </a:extLst>
          </p:cNvPr>
          <p:cNvSpPr txBox="1"/>
          <p:nvPr/>
        </p:nvSpPr>
        <p:spPr>
          <a:xfrm>
            <a:off x="2774739" y="3296620"/>
            <a:ext cx="2047603" cy="1510123"/>
          </a:xfrm>
          <a:prstGeom prst="rect">
            <a:avLst/>
          </a:prstGeom>
          <a:noFill/>
        </p:spPr>
        <p:txBody>
          <a:bodyPr wrap="square" anchor="t">
            <a:noAutofit/>
          </a:bodyPr>
          <a:lstStyle/>
          <a:p>
            <a:r>
              <a:rPr lang="en-US" dirty="0">
                <a:solidFill>
                  <a:schemeClr val="accent1"/>
                </a:solidFill>
                <a:latin typeface="Kepler Std Light" panose="0204030306070A060204" pitchFamily="18" charset="77"/>
                <a:ea typeface="+mn-lt"/>
                <a:cs typeface="+mn-lt"/>
              </a:rPr>
              <a:t>Needs</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Understand your wants and dreams </a:t>
            </a:r>
            <a:r>
              <a:rPr lang="en-US" sz="1050" i="1" dirty="0">
                <a:solidFill>
                  <a:schemeClr val="tx2">
                    <a:lumMod val="50000"/>
                  </a:schemeClr>
                </a:solidFill>
                <a:latin typeface="Real Head Pro Light" panose="020B0504020204020204" pitchFamily="34" charset="77"/>
                <a:ea typeface="+mn-lt"/>
                <a:cs typeface="+mn-lt"/>
              </a:rPr>
              <a:t>and</a:t>
            </a:r>
            <a:r>
              <a:rPr lang="en-US" sz="1050" dirty="0">
                <a:solidFill>
                  <a:schemeClr val="tx2">
                    <a:lumMod val="50000"/>
                  </a:schemeClr>
                </a:solidFill>
                <a:latin typeface="Real Head Pro Light" panose="020B0504020204020204" pitchFamily="34" charset="77"/>
                <a:ea typeface="+mn-lt"/>
                <a:cs typeface="+mn-lt"/>
              </a:rPr>
              <a:t> your needs for your facility</a:t>
            </a:r>
          </a:p>
        </p:txBody>
      </p:sp>
      <p:sp>
        <p:nvSpPr>
          <p:cNvPr id="11" name="TextBox 10">
            <a:extLst>
              <a:ext uri="{FF2B5EF4-FFF2-40B4-BE49-F238E27FC236}">
                <a16:creationId xmlns:a16="http://schemas.microsoft.com/office/drawing/2014/main" id="{1FE0B85F-05C8-C44B-8869-4BFD3888E3E6}"/>
              </a:ext>
            </a:extLst>
          </p:cNvPr>
          <p:cNvSpPr txBox="1"/>
          <p:nvPr/>
        </p:nvSpPr>
        <p:spPr>
          <a:xfrm>
            <a:off x="4935568" y="3289119"/>
            <a:ext cx="2047603" cy="1510123"/>
          </a:xfrm>
          <a:prstGeom prst="rect">
            <a:avLst/>
          </a:prstGeom>
          <a:noFill/>
        </p:spPr>
        <p:txBody>
          <a:bodyPr wrap="square" anchor="t">
            <a:noAutofit/>
          </a:bodyPr>
          <a:lstStyle/>
          <a:p>
            <a:r>
              <a:rPr lang="en-US" dirty="0">
                <a:solidFill>
                  <a:srgbClr val="3ABEB6"/>
                </a:solidFill>
                <a:latin typeface="Kepler Std Light" panose="0204030306070A060204" pitchFamily="18" charset="77"/>
                <a:ea typeface="+mn-lt"/>
                <a:cs typeface="+mn-lt"/>
              </a:rPr>
              <a:t>Space</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An inviting space inside and out which is functional will create a nurturing environment for your school</a:t>
            </a:r>
          </a:p>
        </p:txBody>
      </p:sp>
      <p:sp>
        <p:nvSpPr>
          <p:cNvPr id="13" name="TextBox 12">
            <a:extLst>
              <a:ext uri="{FF2B5EF4-FFF2-40B4-BE49-F238E27FC236}">
                <a16:creationId xmlns:a16="http://schemas.microsoft.com/office/drawing/2014/main" id="{E77FFD78-B054-EA44-AAEB-839F1BC8BD70}"/>
              </a:ext>
            </a:extLst>
          </p:cNvPr>
          <p:cNvSpPr txBox="1"/>
          <p:nvPr/>
        </p:nvSpPr>
        <p:spPr>
          <a:xfrm>
            <a:off x="7096397" y="3289119"/>
            <a:ext cx="2047603" cy="1510123"/>
          </a:xfrm>
          <a:prstGeom prst="rect">
            <a:avLst/>
          </a:prstGeom>
          <a:noFill/>
        </p:spPr>
        <p:txBody>
          <a:bodyPr wrap="square" anchor="t">
            <a:noAutofit/>
          </a:bodyPr>
          <a:lstStyle/>
          <a:p>
            <a:r>
              <a:rPr lang="en-US" dirty="0">
                <a:solidFill>
                  <a:schemeClr val="accent6"/>
                </a:solidFill>
                <a:latin typeface="Kepler Std Light" panose="0204030306070A060204" pitchFamily="18" charset="77"/>
                <a:ea typeface="+mn-lt"/>
                <a:cs typeface="+mn-lt"/>
              </a:rPr>
              <a:t>Budget</a:t>
            </a:r>
          </a:p>
          <a:p>
            <a:pPr>
              <a:lnSpc>
                <a:spcPct val="120000"/>
              </a:lnSpc>
              <a:buClr>
                <a:schemeClr val="accent2"/>
              </a:buClr>
            </a:pPr>
            <a:r>
              <a:rPr lang="en-US" sz="1050" dirty="0">
                <a:solidFill>
                  <a:schemeClr val="tx2">
                    <a:lumMod val="50000"/>
                  </a:schemeClr>
                </a:solidFill>
                <a:latin typeface="Real Head Pro Light" panose="020B0504020204020204" pitchFamily="34" charset="77"/>
                <a:ea typeface="+mn-lt"/>
                <a:cs typeface="+mn-lt"/>
              </a:rPr>
              <a:t>Examine your budget carefully and realistically to ensure long term sustainability</a:t>
            </a:r>
          </a:p>
        </p:txBody>
      </p:sp>
      <p:grpSp>
        <p:nvGrpSpPr>
          <p:cNvPr id="10" name="Group 9">
            <a:extLst>
              <a:ext uri="{FF2B5EF4-FFF2-40B4-BE49-F238E27FC236}">
                <a16:creationId xmlns:a16="http://schemas.microsoft.com/office/drawing/2014/main" id="{F4927E1D-826D-FAE1-08CC-D0B782933DBA}"/>
              </a:ext>
            </a:extLst>
          </p:cNvPr>
          <p:cNvGrpSpPr/>
          <p:nvPr/>
        </p:nvGrpSpPr>
        <p:grpSpPr>
          <a:xfrm>
            <a:off x="2726256" y="1671300"/>
            <a:ext cx="6044764" cy="1641076"/>
            <a:chOff x="2726256" y="1671300"/>
            <a:chExt cx="6044764" cy="1641076"/>
          </a:xfrm>
        </p:grpSpPr>
        <p:sp>
          <p:nvSpPr>
            <p:cNvPr id="42" name="Oval 41">
              <a:extLst>
                <a:ext uri="{FF2B5EF4-FFF2-40B4-BE49-F238E27FC236}">
                  <a16:creationId xmlns:a16="http://schemas.microsoft.com/office/drawing/2014/main" id="{EC7BA485-E102-514E-ADBE-DA6F9252A859}"/>
                </a:ext>
              </a:extLst>
            </p:cNvPr>
            <p:cNvSpPr/>
            <p:nvPr/>
          </p:nvSpPr>
          <p:spPr>
            <a:xfrm>
              <a:off x="2990637" y="1914218"/>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Lato" panose="020F0502020204030203" pitchFamily="34" charset="77"/>
                </a:rPr>
                <a:t>1</a:t>
              </a:r>
            </a:p>
          </p:txBody>
        </p:sp>
        <p:graphicFrame>
          <p:nvGraphicFramePr>
            <p:cNvPr id="36" name="Chart 35">
              <a:extLst>
                <a:ext uri="{FF2B5EF4-FFF2-40B4-BE49-F238E27FC236}">
                  <a16:creationId xmlns:a16="http://schemas.microsoft.com/office/drawing/2014/main" id="{75902B45-E21F-2144-8795-93F42DB69925}"/>
                </a:ext>
              </a:extLst>
            </p:cNvPr>
            <p:cNvGraphicFramePr/>
            <p:nvPr>
              <p:extLst>
                <p:ext uri="{D42A27DB-BD31-4B8C-83A1-F6EECF244321}">
                  <p14:modId xmlns:p14="http://schemas.microsoft.com/office/powerpoint/2010/main" val="2941318250"/>
                </p:ext>
              </p:extLst>
            </p:nvPr>
          </p:nvGraphicFramePr>
          <p:xfrm>
            <a:off x="4857636" y="1671300"/>
            <a:ext cx="1723106" cy="1634350"/>
          </p:xfrm>
          <a:graphic>
            <a:graphicData uri="http://schemas.openxmlformats.org/drawingml/2006/chart">
              <c:chart xmlns:c="http://schemas.openxmlformats.org/drawingml/2006/chart" xmlns:r="http://schemas.openxmlformats.org/officeDocument/2006/relationships" r:id="rId2"/>
            </a:graphicData>
          </a:graphic>
        </p:graphicFrame>
        <p:sp>
          <p:nvSpPr>
            <p:cNvPr id="22" name="Oval 21">
              <a:extLst>
                <a:ext uri="{FF2B5EF4-FFF2-40B4-BE49-F238E27FC236}">
                  <a16:creationId xmlns:a16="http://schemas.microsoft.com/office/drawing/2014/main" id="{9BA242CD-9734-FE02-8551-2A100E579070}"/>
                </a:ext>
              </a:extLst>
            </p:cNvPr>
            <p:cNvSpPr/>
            <p:nvPr/>
          </p:nvSpPr>
          <p:spPr>
            <a:xfrm>
              <a:off x="5151466" y="1900765"/>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4"/>
                  </a:solidFill>
                  <a:latin typeface="Lato" panose="020F0502020204030203" pitchFamily="34" charset="77"/>
                </a:rPr>
                <a:t>2</a:t>
              </a:r>
            </a:p>
          </p:txBody>
        </p:sp>
        <p:graphicFrame>
          <p:nvGraphicFramePr>
            <p:cNvPr id="27" name="Chart 26">
              <a:extLst>
                <a:ext uri="{FF2B5EF4-FFF2-40B4-BE49-F238E27FC236}">
                  <a16:creationId xmlns:a16="http://schemas.microsoft.com/office/drawing/2014/main" id="{07BDE1B1-2053-2FDD-2FA0-6ECBD7EDEA75}"/>
                </a:ext>
              </a:extLst>
            </p:cNvPr>
            <p:cNvGraphicFramePr/>
            <p:nvPr>
              <p:extLst>
                <p:ext uri="{D42A27DB-BD31-4B8C-83A1-F6EECF244321}">
                  <p14:modId xmlns:p14="http://schemas.microsoft.com/office/powerpoint/2010/main" val="3389240894"/>
                </p:ext>
              </p:extLst>
            </p:nvPr>
          </p:nvGraphicFramePr>
          <p:xfrm>
            <a:off x="2726256" y="1678026"/>
            <a:ext cx="1723106" cy="1634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C098934B-90ED-41D3-0B86-30F723E31124}"/>
                </a:ext>
              </a:extLst>
            </p:cNvPr>
            <p:cNvGraphicFramePr/>
            <p:nvPr>
              <p:extLst>
                <p:ext uri="{D42A27DB-BD31-4B8C-83A1-F6EECF244321}">
                  <p14:modId xmlns:p14="http://schemas.microsoft.com/office/powerpoint/2010/main" val="1566564984"/>
                </p:ext>
              </p:extLst>
            </p:nvPr>
          </p:nvGraphicFramePr>
          <p:xfrm>
            <a:off x="7047914" y="1671300"/>
            <a:ext cx="1723106" cy="1634350"/>
          </p:xfrm>
          <a:graphic>
            <a:graphicData uri="http://schemas.openxmlformats.org/drawingml/2006/chart">
              <c:chart xmlns:c="http://schemas.openxmlformats.org/drawingml/2006/chart" xmlns:r="http://schemas.openxmlformats.org/officeDocument/2006/relationships" r:id="rId4"/>
            </a:graphicData>
          </a:graphic>
        </p:graphicFrame>
        <p:sp>
          <p:nvSpPr>
            <p:cNvPr id="29" name="Oval 28">
              <a:extLst>
                <a:ext uri="{FF2B5EF4-FFF2-40B4-BE49-F238E27FC236}">
                  <a16:creationId xmlns:a16="http://schemas.microsoft.com/office/drawing/2014/main" id="{D279E21B-7844-8214-0ED7-01689B22FDE7}"/>
                </a:ext>
              </a:extLst>
            </p:cNvPr>
            <p:cNvSpPr/>
            <p:nvPr/>
          </p:nvSpPr>
          <p:spPr>
            <a:xfrm>
              <a:off x="7328484" y="1907492"/>
              <a:ext cx="1161966" cy="1161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Lato" panose="020F0502020204030203" pitchFamily="34" charset="77"/>
                </a:rPr>
                <a:t>3</a:t>
              </a:r>
            </a:p>
          </p:txBody>
        </p:sp>
      </p:grpSp>
      <p:sp>
        <p:nvSpPr>
          <p:cNvPr id="19" name="TextBox 18">
            <a:extLst>
              <a:ext uri="{FF2B5EF4-FFF2-40B4-BE49-F238E27FC236}">
                <a16:creationId xmlns:a16="http://schemas.microsoft.com/office/drawing/2014/main" id="{9CF1C4B5-AB4E-8B42-BA6D-9645CF4BCB73}"/>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6</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234791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70D21FE1-2A3E-A94F-98BA-F71F84F38A90}"/>
              </a:ext>
            </a:extLst>
          </p:cNvPr>
          <p:cNvSpPr/>
          <p:nvPr/>
        </p:nvSpPr>
        <p:spPr>
          <a:xfrm>
            <a:off x="953430" y="3405686"/>
            <a:ext cx="568712" cy="7239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6D1A3808-9B82-094F-9E8A-99EE81DFA3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942" t="84053" r="51169"/>
          <a:stretch/>
        </p:blipFill>
        <p:spPr>
          <a:xfrm>
            <a:off x="5541580" y="3405686"/>
            <a:ext cx="668756" cy="553998"/>
          </a:xfrm>
          <a:prstGeom prst="rect">
            <a:avLst/>
          </a:prstGeom>
        </p:spPr>
      </p:pic>
      <p:sp>
        <p:nvSpPr>
          <p:cNvPr id="18" name="Rounded Rectangle 17">
            <a:extLst>
              <a:ext uri="{FF2B5EF4-FFF2-40B4-BE49-F238E27FC236}">
                <a16:creationId xmlns:a16="http://schemas.microsoft.com/office/drawing/2014/main" id="{F24A7CB3-6BBE-9748-9673-6F6E18E8E759}"/>
              </a:ext>
            </a:extLst>
          </p:cNvPr>
          <p:cNvSpPr/>
          <p:nvPr/>
        </p:nvSpPr>
        <p:spPr>
          <a:xfrm>
            <a:off x="84956" y="3753448"/>
            <a:ext cx="2468840" cy="1339898"/>
          </a:xfrm>
          <a:prstGeom prst="roundRect">
            <a:avLst/>
          </a:prstGeom>
          <a:solidFill>
            <a:schemeClr val="bg1"/>
          </a:solidFill>
          <a:ln w="19050">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grpSp>
        <p:nvGrpSpPr>
          <p:cNvPr id="11" name="Graphic 11" descr="Lightbulb">
            <a:extLst>
              <a:ext uri="{FF2B5EF4-FFF2-40B4-BE49-F238E27FC236}">
                <a16:creationId xmlns:a16="http://schemas.microsoft.com/office/drawing/2014/main" id="{2BA02330-2C73-A749-A3F7-6DA719578AA1}"/>
              </a:ext>
            </a:extLst>
          </p:cNvPr>
          <p:cNvGrpSpPr/>
          <p:nvPr/>
        </p:nvGrpSpPr>
        <p:grpSpPr>
          <a:xfrm>
            <a:off x="1069402" y="3460693"/>
            <a:ext cx="357188" cy="576635"/>
            <a:chOff x="1425869" y="4614256"/>
            <a:chExt cx="476250" cy="768847"/>
          </a:xfrm>
          <a:solidFill>
            <a:srgbClr val="A8AD00"/>
          </a:solidFill>
        </p:grpSpPr>
        <p:sp>
          <p:nvSpPr>
            <p:cNvPr id="14" name="Freeform 13">
              <a:extLst>
                <a:ext uri="{FF2B5EF4-FFF2-40B4-BE49-F238E27FC236}">
                  <a16:creationId xmlns:a16="http://schemas.microsoft.com/office/drawing/2014/main" id="{F32E502D-D7A3-7446-B1D5-C6AF5A95E825}"/>
                </a:ext>
              </a:extLst>
            </p:cNvPr>
            <p:cNvSpPr/>
            <p:nvPr/>
          </p:nvSpPr>
          <p:spPr>
            <a:xfrm>
              <a:off x="1425869" y="4614256"/>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solidFill>
              <a:srgbClr val="A8AD00"/>
            </a:solidFill>
            <a:ln w="9525" cap="flat">
              <a:noFill/>
              <a:prstDash val="solid"/>
              <a:miter/>
            </a:ln>
          </p:spPr>
          <p:txBody>
            <a:bodyPr rtlCol="0" anchor="ctr"/>
            <a:lstStyle/>
            <a:p>
              <a:endParaRPr lang="en-US" sz="1350"/>
            </a:p>
          </p:txBody>
        </p:sp>
        <p:sp>
          <p:nvSpPr>
            <p:cNvPr id="33" name="Freeform 32">
              <a:extLst>
                <a:ext uri="{FF2B5EF4-FFF2-40B4-BE49-F238E27FC236}">
                  <a16:creationId xmlns:a16="http://schemas.microsoft.com/office/drawing/2014/main" id="{EEF10809-BB7D-EB44-85CF-CD322AD4C863}"/>
                </a:ext>
              </a:extLst>
            </p:cNvPr>
            <p:cNvSpPr/>
            <p:nvPr/>
          </p:nvSpPr>
          <p:spPr>
            <a:xfrm>
              <a:off x="1551198" y="5169002"/>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solidFill>
              <a:srgbClr val="A8AD00"/>
            </a:solidFill>
            <a:ln w="9525" cap="flat">
              <a:noFill/>
              <a:prstDash val="solid"/>
              <a:miter/>
            </a:ln>
          </p:spPr>
          <p:txBody>
            <a:bodyPr rtlCol="0" anchor="ctr"/>
            <a:lstStyle/>
            <a:p>
              <a:endParaRPr lang="en-US" sz="1350"/>
            </a:p>
          </p:txBody>
        </p:sp>
        <p:sp>
          <p:nvSpPr>
            <p:cNvPr id="34" name="Freeform 33">
              <a:extLst>
                <a:ext uri="{FF2B5EF4-FFF2-40B4-BE49-F238E27FC236}">
                  <a16:creationId xmlns:a16="http://schemas.microsoft.com/office/drawing/2014/main" id="{2EB60494-58AF-0C4E-8BC1-A6D069505EE3}"/>
                </a:ext>
              </a:extLst>
            </p:cNvPr>
            <p:cNvSpPr/>
            <p:nvPr/>
          </p:nvSpPr>
          <p:spPr>
            <a:xfrm>
              <a:off x="1551198" y="5246430"/>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solidFill>
              <a:srgbClr val="A8AD00"/>
            </a:solidFill>
            <a:ln w="9525" cap="flat">
              <a:noFill/>
              <a:prstDash val="solid"/>
              <a:miter/>
            </a:ln>
          </p:spPr>
          <p:txBody>
            <a:bodyPr rtlCol="0" anchor="ctr"/>
            <a:lstStyle/>
            <a:p>
              <a:endParaRPr lang="en-US" sz="1350"/>
            </a:p>
          </p:txBody>
        </p:sp>
        <p:sp>
          <p:nvSpPr>
            <p:cNvPr id="35" name="Freeform 34">
              <a:extLst>
                <a:ext uri="{FF2B5EF4-FFF2-40B4-BE49-F238E27FC236}">
                  <a16:creationId xmlns:a16="http://schemas.microsoft.com/office/drawing/2014/main" id="{5DDC5780-C690-0849-BFF2-04944E5A2895}"/>
                </a:ext>
              </a:extLst>
            </p:cNvPr>
            <p:cNvSpPr/>
            <p:nvPr/>
          </p:nvSpPr>
          <p:spPr>
            <a:xfrm>
              <a:off x="1609155" y="5321963"/>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solidFill>
              <a:srgbClr val="A8AD00"/>
            </a:solidFill>
            <a:ln w="9525" cap="flat">
              <a:noFill/>
              <a:prstDash val="solid"/>
              <a:miter/>
            </a:ln>
          </p:spPr>
          <p:txBody>
            <a:bodyPr rtlCol="0" anchor="ctr"/>
            <a:lstStyle/>
            <a:p>
              <a:endParaRPr lang="en-US" sz="1350"/>
            </a:p>
          </p:txBody>
        </p:sp>
      </p:grpSp>
      <p:sp>
        <p:nvSpPr>
          <p:cNvPr id="2" name="Title 1">
            <a:extLst>
              <a:ext uri="{FF2B5EF4-FFF2-40B4-BE49-F238E27FC236}">
                <a16:creationId xmlns:a16="http://schemas.microsoft.com/office/drawing/2014/main" id="{6786774F-1DFB-5F44-93F1-A293E134098D}"/>
              </a:ext>
            </a:extLst>
          </p:cNvPr>
          <p:cNvSpPr>
            <a:spLocks noGrp="1"/>
          </p:cNvSpPr>
          <p:nvPr>
            <p:ph type="title"/>
          </p:nvPr>
        </p:nvSpPr>
        <p:spPr>
          <a:xfrm>
            <a:off x="345858" y="2746760"/>
            <a:ext cx="2283171" cy="1382865"/>
          </a:xfrm>
        </p:spPr>
        <p:txBody>
          <a:bodyPr/>
          <a:lstStyle/>
          <a:p>
            <a:r>
              <a:rPr lang="en-US" dirty="0"/>
              <a:t>Want / Need</a:t>
            </a:r>
          </a:p>
        </p:txBody>
      </p:sp>
      <p:sp>
        <p:nvSpPr>
          <p:cNvPr id="8" name="Text Placeholder 7">
            <a:extLst>
              <a:ext uri="{FF2B5EF4-FFF2-40B4-BE49-F238E27FC236}">
                <a16:creationId xmlns:a16="http://schemas.microsoft.com/office/drawing/2014/main" id="{469AE101-D503-4A40-BD61-2C7BE5CC31BA}"/>
              </a:ext>
            </a:extLst>
          </p:cNvPr>
          <p:cNvSpPr>
            <a:spLocks noGrp="1"/>
          </p:cNvSpPr>
          <p:nvPr>
            <p:ph type="body" sz="quarter" idx="11"/>
          </p:nvPr>
        </p:nvSpPr>
        <p:spPr>
          <a:xfrm>
            <a:off x="225812" y="4084792"/>
            <a:ext cx="2327984" cy="723939"/>
          </a:xfrm>
        </p:spPr>
        <p:txBody>
          <a:bodyPr/>
          <a:lstStyle/>
          <a:p>
            <a:r>
              <a:rPr lang="en-US" dirty="0">
                <a:solidFill>
                  <a:schemeClr val="accent3">
                    <a:lumMod val="50000"/>
                  </a:schemeClr>
                </a:solidFill>
                <a:latin typeface="Real Head Pro Semilight" panose="020B0503050000020004" pitchFamily="34" charset="77"/>
                <a:ea typeface="Real Head Pro Semilight" panose="020B0503050000020004" pitchFamily="34" charset="77"/>
              </a:rPr>
              <a:t>What can we afford?</a:t>
            </a:r>
          </a:p>
          <a:p>
            <a:r>
              <a:rPr lang="en-US" sz="1050" dirty="0">
                <a:solidFill>
                  <a:schemeClr val="tx1"/>
                </a:solidFill>
                <a:latin typeface="Real Head Pro Semilight" panose="020B0503050000020004" pitchFamily="34" charset="77"/>
                <a:ea typeface="Real Head Pro Semilight" panose="020B0503050000020004" pitchFamily="34" charset="77"/>
              </a:rPr>
              <a:t>Remember to consider existing reserves, ongoing % of revenue, fundraising, and funding alternatives. </a:t>
            </a:r>
          </a:p>
          <a:p>
            <a:r>
              <a:rPr lang="en-US" sz="1050" dirty="0">
                <a:solidFill>
                  <a:schemeClr val="tx1"/>
                </a:solidFill>
                <a:latin typeface="Real Head Pro Semilight" panose="020B0503050000020004" pitchFamily="34" charset="77"/>
                <a:ea typeface="Real Head Pro Semilight" panose="020B0503050000020004" pitchFamily="34" charset="77"/>
              </a:rPr>
              <a:t> </a:t>
            </a:r>
            <a:endParaRPr lang="en-US" dirty="0">
              <a:solidFill>
                <a:schemeClr val="tx1"/>
              </a:solidFill>
              <a:latin typeface="Real Head Pro Semilight" panose="020B0503050000020004" pitchFamily="34" charset="77"/>
              <a:ea typeface="Real Head Pro Semilight" panose="020B0503050000020004" pitchFamily="34" charset="77"/>
            </a:endParaRPr>
          </a:p>
        </p:txBody>
      </p:sp>
      <p:sp>
        <p:nvSpPr>
          <p:cNvPr id="32" name="TextBox 31">
            <a:extLst>
              <a:ext uri="{FF2B5EF4-FFF2-40B4-BE49-F238E27FC236}">
                <a16:creationId xmlns:a16="http://schemas.microsoft.com/office/drawing/2014/main" id="{3696DEE4-FAF8-2549-BF7C-7DDCC94C3AF0}"/>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7</a:t>
            </a:fld>
            <a:endParaRPr lang="en-US" sz="675" b="1" dirty="0">
              <a:solidFill>
                <a:schemeClr val="accent1"/>
              </a:solidFill>
              <a:latin typeface="Real Head Pro Book" panose="020B0504020204020204" pitchFamily="34" charset="77"/>
            </a:endParaRPr>
          </a:p>
        </p:txBody>
      </p:sp>
      <p:sp>
        <p:nvSpPr>
          <p:cNvPr id="36" name="Text Placeholder 5">
            <a:extLst>
              <a:ext uri="{FF2B5EF4-FFF2-40B4-BE49-F238E27FC236}">
                <a16:creationId xmlns:a16="http://schemas.microsoft.com/office/drawing/2014/main" id="{09A96989-CACC-F88D-D770-FED2B8E95E09}"/>
              </a:ext>
            </a:extLst>
          </p:cNvPr>
          <p:cNvSpPr>
            <a:spLocks noGrp="1"/>
          </p:cNvSpPr>
          <p:nvPr>
            <p:ph type="body" sz="quarter" idx="10"/>
          </p:nvPr>
        </p:nvSpPr>
        <p:spPr>
          <a:xfrm>
            <a:off x="3149203" y="510778"/>
            <a:ext cx="5480447" cy="350184"/>
          </a:xfrm>
        </p:spPr>
        <p:txBody>
          <a:bodyPr/>
          <a:lstStyle/>
          <a:p>
            <a:r>
              <a:rPr lang="en-US" dirty="0"/>
              <a:t>Requirements		   Considerations</a:t>
            </a:r>
          </a:p>
        </p:txBody>
      </p:sp>
      <p:sp>
        <p:nvSpPr>
          <p:cNvPr id="39" name="Rectangle 38">
            <a:extLst>
              <a:ext uri="{FF2B5EF4-FFF2-40B4-BE49-F238E27FC236}">
                <a16:creationId xmlns:a16="http://schemas.microsoft.com/office/drawing/2014/main" id="{D27D9376-C04C-0EEB-3540-BD1E5F2F0238}"/>
              </a:ext>
            </a:extLst>
          </p:cNvPr>
          <p:cNvSpPr/>
          <p:nvPr/>
        </p:nvSpPr>
        <p:spPr>
          <a:xfrm>
            <a:off x="6138678" y="880717"/>
            <a:ext cx="2697329" cy="3254737"/>
          </a:xfrm>
          <a:prstGeom prst="rect">
            <a:avLst/>
          </a:prstGeom>
        </p:spPr>
        <p:txBody>
          <a:bodyPr wrap="square">
            <a:spAutoFit/>
          </a:bodyPr>
          <a:lstStyle/>
          <a:p>
            <a:pPr fontAlgn="base"/>
            <a:r>
              <a:rPr lang="en-US" sz="1200" dirty="0">
                <a:latin typeface="Real Head Pro Semilight" panose="020B0503050000020004" pitchFamily="34" charset="77"/>
                <a:ea typeface="Real Head Pro Semilight" panose="020B0503050000020004" pitchFamily="34" charset="77"/>
              </a:rPr>
              <a:t>Total Space is a combination of what you NEED and what you WANT ​</a:t>
            </a:r>
          </a:p>
          <a:p>
            <a:pPr marL="0" lvl="1" fontAlgn="base"/>
            <a:endParaRPr lang="en-US" sz="1200" dirty="0">
              <a:latin typeface="Real Head Pro Semilight" panose="020B0503050000020004" pitchFamily="34" charset="77"/>
              <a:ea typeface="Real Head Pro Semilight" panose="020B0503050000020004" pitchFamily="34" charset="77"/>
            </a:endParaRPr>
          </a:p>
          <a:p>
            <a:pPr marL="0" lvl="1" fontAlgn="base"/>
            <a:r>
              <a:rPr lang="en-US" sz="1200" dirty="0">
                <a:latin typeface="Real Head Pro Semilight" panose="020B0503050000020004" pitchFamily="34" charset="77"/>
                <a:ea typeface="Real Head Pro Semilight" panose="020B0503050000020004" pitchFamily="34" charset="77"/>
              </a:rPr>
              <a:t>NEED is a function of your charter</a:t>
            </a:r>
          </a:p>
          <a:p>
            <a:pPr marL="0" lvl="1" fontAlgn="base"/>
            <a:endParaRPr lang="en-US" sz="1200" dirty="0">
              <a:latin typeface="Real Head Pro Semilight" panose="020B0503050000020004" pitchFamily="34" charset="77"/>
              <a:ea typeface="Real Head Pro Semilight" panose="020B0503050000020004" pitchFamily="34" charset="77"/>
            </a:endParaRPr>
          </a:p>
          <a:p>
            <a:pPr marL="0" lvl="1" fontAlgn="base"/>
            <a:r>
              <a:rPr lang="en-US" sz="1200" dirty="0">
                <a:latin typeface="Real Head Pro Semilight" panose="020B0503050000020004" pitchFamily="34" charset="77"/>
                <a:ea typeface="Real Head Pro Semilight" panose="020B0503050000020004" pitchFamily="34" charset="77"/>
              </a:rPr>
              <a:t>WANT is a function of what you can afford, and your dreams for the future</a:t>
            </a:r>
          </a:p>
          <a:p>
            <a:pPr marL="214313" indent="-214313" fontAlgn="base">
              <a:buFont typeface="Wingdings" pitchFamily="2" charset="2"/>
              <a:buChar char="§"/>
            </a:pPr>
            <a:endParaRPr lang="en-US" sz="1200" dirty="0">
              <a:latin typeface="Real Head Pro Semilight" panose="020B0503050000020004" pitchFamily="34" charset="77"/>
              <a:ea typeface="Real Head Pro Semilight" panose="020B0503050000020004" pitchFamily="34" charset="77"/>
            </a:endParaRPr>
          </a:p>
          <a:p>
            <a:pPr fontAlgn="base"/>
            <a:r>
              <a:rPr lang="en-US" sz="1200" dirty="0">
                <a:latin typeface="Real Head Pro Semilight" panose="020B0503050000020004" pitchFamily="34" charset="77"/>
                <a:ea typeface="Real Head Pro Semilight" panose="020B0503050000020004" pitchFamily="34" charset="77"/>
              </a:rPr>
              <a:t>Make sure you account for bathrooms, hallways, offices and conference rooms​</a:t>
            </a:r>
          </a:p>
          <a:p>
            <a:pPr fontAlgn="base"/>
            <a:endParaRPr lang="en-US" sz="1200" dirty="0">
              <a:latin typeface="Real Head Pro Semilight" panose="020B0503050000020004" pitchFamily="34" charset="77"/>
              <a:ea typeface="Real Head Pro Semilight" panose="020B0503050000020004" pitchFamily="34" charset="77"/>
            </a:endParaRPr>
          </a:p>
          <a:p>
            <a:pPr fontAlgn="base"/>
            <a:r>
              <a:rPr lang="en-US" sz="1200" dirty="0">
                <a:latin typeface="Real Head Pro Semilight" panose="020B0503050000020004" pitchFamily="34" charset="77"/>
                <a:ea typeface="Real Head Pro Semilight" panose="020B0503050000020004" pitchFamily="34" charset="77"/>
              </a:rPr>
              <a:t>“Curb appeal”, colors, textures, intentional aromas help create a nurturing environment</a:t>
            </a:r>
          </a:p>
          <a:p>
            <a:pPr fontAlgn="base"/>
            <a:endParaRPr lang="en-US" sz="1350" dirty="0">
              <a:latin typeface="Real Head Pro Semilight" panose="020B0503050000020004" pitchFamily="34" charset="77"/>
              <a:ea typeface="Real Head Pro Semilight" panose="020B0503050000020004" pitchFamily="34" charset="77"/>
            </a:endParaRPr>
          </a:p>
        </p:txBody>
      </p:sp>
      <p:sp>
        <p:nvSpPr>
          <p:cNvPr id="40" name="Rectangle 39">
            <a:extLst>
              <a:ext uri="{FF2B5EF4-FFF2-40B4-BE49-F238E27FC236}">
                <a16:creationId xmlns:a16="http://schemas.microsoft.com/office/drawing/2014/main" id="{602A2CEA-09B0-5BC7-1369-4EABB4D9A1A5}"/>
              </a:ext>
            </a:extLst>
          </p:cNvPr>
          <p:cNvSpPr/>
          <p:nvPr/>
        </p:nvSpPr>
        <p:spPr>
          <a:xfrm>
            <a:off x="3231751" y="905241"/>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E35BE27F-4664-0259-F1BE-E163EBAC0942}"/>
              </a:ext>
            </a:extLst>
          </p:cNvPr>
          <p:cNvSpPr/>
          <p:nvPr/>
        </p:nvSpPr>
        <p:spPr>
          <a:xfrm>
            <a:off x="3231751" y="1683717"/>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0200C2E8-824F-9716-56E5-A071057E5024}"/>
              </a:ext>
            </a:extLst>
          </p:cNvPr>
          <p:cNvSpPr/>
          <p:nvPr/>
        </p:nvSpPr>
        <p:spPr>
          <a:xfrm>
            <a:off x="3231751" y="2443657"/>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328930E1-AF8D-C8AB-CF46-E182B6BFE44E}"/>
              </a:ext>
            </a:extLst>
          </p:cNvPr>
          <p:cNvSpPr/>
          <p:nvPr/>
        </p:nvSpPr>
        <p:spPr>
          <a:xfrm>
            <a:off x="3231751" y="3209776"/>
            <a:ext cx="2366319" cy="687605"/>
          </a:xfrm>
          <a:prstGeom prst="rect">
            <a:avLst/>
          </a:prstGeom>
          <a:solidFill>
            <a:srgbClr val="004C7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12C88C5C-306F-4CF8-968B-1A25A7DA7691}"/>
              </a:ext>
            </a:extLst>
          </p:cNvPr>
          <p:cNvSpPr/>
          <p:nvPr/>
        </p:nvSpPr>
        <p:spPr>
          <a:xfrm>
            <a:off x="3772359" y="995128"/>
            <a:ext cx="1481828"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Academic Mission </a:t>
            </a:r>
          </a:p>
        </p:txBody>
      </p:sp>
      <p:sp>
        <p:nvSpPr>
          <p:cNvPr id="45" name="Rectangle 44">
            <a:extLst>
              <a:ext uri="{FF2B5EF4-FFF2-40B4-BE49-F238E27FC236}">
                <a16:creationId xmlns:a16="http://schemas.microsoft.com/office/drawing/2014/main" id="{603E1890-DDFE-07B7-DCD9-A64654328E31}"/>
              </a:ext>
            </a:extLst>
          </p:cNvPr>
          <p:cNvSpPr/>
          <p:nvPr/>
        </p:nvSpPr>
        <p:spPr>
          <a:xfrm>
            <a:off x="3813247" y="1773604"/>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Growth plan for attendance</a:t>
            </a:r>
          </a:p>
        </p:txBody>
      </p:sp>
      <p:pic>
        <p:nvPicPr>
          <p:cNvPr id="46" name="Graphic 45" descr="Checkbox Checked">
            <a:extLst>
              <a:ext uri="{FF2B5EF4-FFF2-40B4-BE49-F238E27FC236}">
                <a16:creationId xmlns:a16="http://schemas.microsoft.com/office/drawing/2014/main" id="{2EB2F1E1-2B39-EE24-2DDB-D3C7B8711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638" y="999183"/>
            <a:ext cx="499721" cy="499721"/>
          </a:xfrm>
          <a:prstGeom prst="rect">
            <a:avLst/>
          </a:prstGeom>
        </p:spPr>
      </p:pic>
      <p:pic>
        <p:nvPicPr>
          <p:cNvPr id="47" name="Graphic 46" descr="Checkbox Checked">
            <a:extLst>
              <a:ext uri="{FF2B5EF4-FFF2-40B4-BE49-F238E27FC236}">
                <a16:creationId xmlns:a16="http://schemas.microsoft.com/office/drawing/2014/main" id="{9CB44D5A-C683-5FB4-4640-805D9C3524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638" y="1777659"/>
            <a:ext cx="499721" cy="499721"/>
          </a:xfrm>
          <a:prstGeom prst="rect">
            <a:avLst/>
          </a:prstGeom>
        </p:spPr>
      </p:pic>
      <p:pic>
        <p:nvPicPr>
          <p:cNvPr id="48" name="Graphic 47" descr="Checkbox Checked">
            <a:extLst>
              <a:ext uri="{FF2B5EF4-FFF2-40B4-BE49-F238E27FC236}">
                <a16:creationId xmlns:a16="http://schemas.microsoft.com/office/drawing/2014/main" id="{97AD7F40-760D-1836-CA29-0FDC9542CE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638" y="2537599"/>
            <a:ext cx="499721" cy="499721"/>
          </a:xfrm>
          <a:prstGeom prst="rect">
            <a:avLst/>
          </a:prstGeom>
        </p:spPr>
      </p:pic>
      <p:pic>
        <p:nvPicPr>
          <p:cNvPr id="49" name="Graphic 48" descr="Checkbox Checked">
            <a:extLst>
              <a:ext uri="{FF2B5EF4-FFF2-40B4-BE49-F238E27FC236}">
                <a16:creationId xmlns:a16="http://schemas.microsoft.com/office/drawing/2014/main" id="{73D84F07-FF48-C617-815C-67DB97A8F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638" y="3303718"/>
            <a:ext cx="499721" cy="499721"/>
          </a:xfrm>
          <a:prstGeom prst="rect">
            <a:avLst/>
          </a:prstGeom>
        </p:spPr>
      </p:pic>
      <p:sp>
        <p:nvSpPr>
          <p:cNvPr id="50" name="Rectangle 49">
            <a:extLst>
              <a:ext uri="{FF2B5EF4-FFF2-40B4-BE49-F238E27FC236}">
                <a16:creationId xmlns:a16="http://schemas.microsoft.com/office/drawing/2014/main" id="{C3FB9EF4-87D8-D457-CA62-380825437B0E}"/>
              </a:ext>
            </a:extLst>
          </p:cNvPr>
          <p:cNvSpPr/>
          <p:nvPr/>
        </p:nvSpPr>
        <p:spPr>
          <a:xfrm>
            <a:off x="3813247" y="2533544"/>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Specialty requirements</a:t>
            </a:r>
          </a:p>
        </p:txBody>
      </p:sp>
      <p:sp>
        <p:nvSpPr>
          <p:cNvPr id="51" name="Rectangle 50">
            <a:extLst>
              <a:ext uri="{FF2B5EF4-FFF2-40B4-BE49-F238E27FC236}">
                <a16:creationId xmlns:a16="http://schemas.microsoft.com/office/drawing/2014/main" id="{25839DF5-9741-A67C-BFF8-CEDBB923699A}"/>
              </a:ext>
            </a:extLst>
          </p:cNvPr>
          <p:cNvSpPr/>
          <p:nvPr/>
        </p:nvSpPr>
        <p:spPr>
          <a:xfrm>
            <a:off x="3772359" y="3299663"/>
            <a:ext cx="1488261" cy="507831"/>
          </a:xfrm>
          <a:prstGeom prst="rect">
            <a:avLst/>
          </a:prstGeom>
        </p:spPr>
        <p:txBody>
          <a:bodyPr wrap="square">
            <a:spAutoFit/>
          </a:bodyPr>
          <a:lstStyle/>
          <a:p>
            <a:r>
              <a:rPr lang="en-US" sz="1350" dirty="0">
                <a:latin typeface="Real Head Pro" panose="020B0503050000020004" pitchFamily="34" charset="77"/>
                <a:ea typeface="Real Head Pro" panose="020B0503050000020004" pitchFamily="34" charset="77"/>
              </a:rPr>
              <a:t>Local considerations</a:t>
            </a:r>
          </a:p>
        </p:txBody>
      </p:sp>
    </p:spTree>
    <p:extLst>
      <p:ext uri="{BB962C8B-B14F-4D97-AF65-F5344CB8AC3E}">
        <p14:creationId xmlns:p14="http://schemas.microsoft.com/office/powerpoint/2010/main" val="38921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00076B-D97C-6A40-9CAE-1124C29A4F30}"/>
              </a:ext>
            </a:extLst>
          </p:cNvPr>
          <p:cNvGrpSpPr/>
          <p:nvPr/>
        </p:nvGrpSpPr>
        <p:grpSpPr>
          <a:xfrm>
            <a:off x="2448046" y="616353"/>
            <a:ext cx="6695954" cy="4177857"/>
            <a:chOff x="2448046" y="616353"/>
            <a:chExt cx="6695954" cy="4177857"/>
          </a:xfrm>
        </p:grpSpPr>
        <p:graphicFrame>
          <p:nvGraphicFramePr>
            <p:cNvPr id="33" name="Content Placeholder 6">
              <a:extLst>
                <a:ext uri="{FF2B5EF4-FFF2-40B4-BE49-F238E27FC236}">
                  <a16:creationId xmlns:a16="http://schemas.microsoft.com/office/drawing/2014/main" id="{C497A8CC-803A-2347-88CB-C6B66493E471}"/>
                </a:ext>
              </a:extLst>
            </p:cNvPr>
            <p:cNvGraphicFramePr>
              <a:graphicFrameLocks/>
            </p:cNvGraphicFramePr>
            <p:nvPr>
              <p:extLst>
                <p:ext uri="{D42A27DB-BD31-4B8C-83A1-F6EECF244321}">
                  <p14:modId xmlns:p14="http://schemas.microsoft.com/office/powerpoint/2010/main" val="3724609736"/>
                </p:ext>
              </p:extLst>
            </p:nvPr>
          </p:nvGraphicFramePr>
          <p:xfrm>
            <a:off x="2448046" y="616353"/>
            <a:ext cx="6695954" cy="417785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A209323-B51A-1A4F-8578-1F79B66FEA4C}"/>
                </a:ext>
              </a:extLst>
            </p:cNvPr>
            <p:cNvSpPr txBox="1"/>
            <p:nvPr/>
          </p:nvSpPr>
          <p:spPr>
            <a:xfrm>
              <a:off x="3347516" y="1106904"/>
              <a:ext cx="5171609" cy="253916"/>
            </a:xfrm>
            <a:prstGeom prst="rect">
              <a:avLst/>
            </a:prstGeom>
            <a:noFill/>
          </p:spPr>
          <p:txBody>
            <a:bodyPr wrap="none" rtlCol="0">
              <a:spAutoFit/>
            </a:bodyPr>
            <a:lstStyle/>
            <a:p>
              <a:r>
                <a:rPr lang="en-US" sz="1050" dirty="0">
                  <a:latin typeface="Roboto Thin" pitchFamily="2" charset="0"/>
                  <a:ea typeface="Roboto Thin" pitchFamily="2" charset="0"/>
                </a:rPr>
                <a:t>10% Facilities cost/ rev	15% facilities cost/ rev 	20% facilities cost/ rev</a:t>
              </a:r>
            </a:p>
          </p:txBody>
        </p:sp>
        <p:cxnSp>
          <p:nvCxnSpPr>
            <p:cNvPr id="8" name="Straight Connector 7">
              <a:extLst>
                <a:ext uri="{FF2B5EF4-FFF2-40B4-BE49-F238E27FC236}">
                  <a16:creationId xmlns:a16="http://schemas.microsoft.com/office/drawing/2014/main" id="{BAFEE27E-BB0B-1B4C-AB46-205FA5EAA88D}"/>
                </a:ext>
              </a:extLst>
            </p:cNvPr>
            <p:cNvCxnSpPr/>
            <p:nvPr/>
          </p:nvCxnSpPr>
          <p:spPr>
            <a:xfrm>
              <a:off x="2967478" y="1222320"/>
              <a:ext cx="347240"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E8C792C-0247-674B-A0E2-7CE8F8B4DB5F}"/>
                </a:ext>
              </a:extLst>
            </p:cNvPr>
            <p:cNvCxnSpPr/>
            <p:nvPr/>
          </p:nvCxnSpPr>
          <p:spPr>
            <a:xfrm>
              <a:off x="4872834" y="1222320"/>
              <a:ext cx="347240" cy="0"/>
            </a:xfrm>
            <a:prstGeom prst="line">
              <a:avLst/>
            </a:prstGeom>
            <a:ln w="381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4E348A-F6D6-1446-968A-E9B0EE19CB17}"/>
                </a:ext>
              </a:extLst>
            </p:cNvPr>
            <p:cNvCxnSpPr/>
            <p:nvPr/>
          </p:nvCxnSpPr>
          <p:spPr>
            <a:xfrm>
              <a:off x="6696251" y="1222320"/>
              <a:ext cx="347240"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F7F0820-6232-A94B-B74E-CD97F36AA9CF}"/>
                </a:ext>
              </a:extLst>
            </p:cNvPr>
            <p:cNvSpPr txBox="1"/>
            <p:nvPr/>
          </p:nvSpPr>
          <p:spPr>
            <a:xfrm rot="16200000">
              <a:off x="2059697" y="2654569"/>
              <a:ext cx="1561646" cy="253916"/>
            </a:xfrm>
            <a:prstGeom prst="rect">
              <a:avLst/>
            </a:prstGeom>
            <a:noFill/>
          </p:spPr>
          <p:txBody>
            <a:bodyPr wrap="none" rtlCol="0">
              <a:spAutoFit/>
            </a:bodyPr>
            <a:lstStyle/>
            <a:p>
              <a:r>
                <a:rPr lang="en-US" sz="1050" b="1" dirty="0">
                  <a:solidFill>
                    <a:schemeClr val="accent3"/>
                  </a:solidFill>
                  <a:latin typeface="Roboto Thin" pitchFamily="2" charset="0"/>
                  <a:ea typeface="Roboto Thin" pitchFamily="2" charset="0"/>
                </a:rPr>
                <a:t>Potential project budget</a:t>
              </a:r>
            </a:p>
          </p:txBody>
        </p:sp>
        <p:sp>
          <p:nvSpPr>
            <p:cNvPr id="37" name="TextBox 36">
              <a:extLst>
                <a:ext uri="{FF2B5EF4-FFF2-40B4-BE49-F238E27FC236}">
                  <a16:creationId xmlns:a16="http://schemas.microsoft.com/office/drawing/2014/main" id="{9F387285-3A18-284D-9ECE-B6CEC3FD16BD}"/>
                </a:ext>
              </a:extLst>
            </p:cNvPr>
            <p:cNvSpPr txBox="1"/>
            <p:nvPr/>
          </p:nvSpPr>
          <p:spPr>
            <a:xfrm>
              <a:off x="5426809" y="4504946"/>
              <a:ext cx="1491114" cy="253916"/>
            </a:xfrm>
            <a:prstGeom prst="rect">
              <a:avLst/>
            </a:prstGeom>
            <a:noFill/>
          </p:spPr>
          <p:txBody>
            <a:bodyPr wrap="none" rtlCol="0">
              <a:spAutoFit/>
            </a:bodyPr>
            <a:lstStyle/>
            <a:p>
              <a:r>
                <a:rPr lang="en-US" sz="1050" b="1" dirty="0">
                  <a:solidFill>
                    <a:schemeClr val="accent3"/>
                  </a:solidFill>
                  <a:latin typeface="Roboto Thin" pitchFamily="2" charset="0"/>
                  <a:ea typeface="Roboto Thin" pitchFamily="2" charset="0"/>
                </a:rPr>
                <a:t>Annual school revenue</a:t>
              </a:r>
            </a:p>
          </p:txBody>
        </p:sp>
      </p:grpSp>
      <p:sp>
        <p:nvSpPr>
          <p:cNvPr id="6" name="Text Placeholder 5">
            <a:extLst>
              <a:ext uri="{FF2B5EF4-FFF2-40B4-BE49-F238E27FC236}">
                <a16:creationId xmlns:a16="http://schemas.microsoft.com/office/drawing/2014/main" id="{6EBAC411-2B67-874C-A47F-0354BBBCE7AC}"/>
              </a:ext>
            </a:extLst>
          </p:cNvPr>
          <p:cNvSpPr>
            <a:spLocks noGrp="1"/>
          </p:cNvSpPr>
          <p:nvPr>
            <p:ph type="body" sz="quarter" idx="10"/>
          </p:nvPr>
        </p:nvSpPr>
        <p:spPr/>
        <p:txBody>
          <a:bodyPr/>
          <a:lstStyle/>
          <a:p>
            <a:r>
              <a:rPr lang="en-US" dirty="0"/>
              <a:t>Facilities budget and your school revenues</a:t>
            </a:r>
          </a:p>
        </p:txBody>
      </p:sp>
      <p:sp>
        <p:nvSpPr>
          <p:cNvPr id="15" name="Title 1">
            <a:extLst>
              <a:ext uri="{FF2B5EF4-FFF2-40B4-BE49-F238E27FC236}">
                <a16:creationId xmlns:a16="http://schemas.microsoft.com/office/drawing/2014/main" id="{4E426BE1-D478-5E45-A0D9-435845621577}"/>
              </a:ext>
            </a:extLst>
          </p:cNvPr>
          <p:cNvSpPr>
            <a:spLocks noGrp="1"/>
          </p:cNvSpPr>
          <p:nvPr>
            <p:ph type="title"/>
          </p:nvPr>
        </p:nvSpPr>
        <p:spPr>
          <a:xfrm>
            <a:off x="345858" y="2746760"/>
            <a:ext cx="2283171" cy="1382865"/>
          </a:xfrm>
        </p:spPr>
        <p:txBody>
          <a:bodyPr/>
          <a:lstStyle/>
          <a:p>
            <a:r>
              <a:rPr lang="en-US" dirty="0"/>
              <a:t>10-20%  of </a:t>
            </a:r>
            <a:br>
              <a:rPr lang="en-US" dirty="0"/>
            </a:br>
            <a:r>
              <a:rPr lang="en-US" dirty="0"/>
              <a:t>revenue is sustainable</a:t>
            </a:r>
          </a:p>
        </p:txBody>
      </p:sp>
      <p:sp>
        <p:nvSpPr>
          <p:cNvPr id="16" name="TextBox 15">
            <a:extLst>
              <a:ext uri="{FF2B5EF4-FFF2-40B4-BE49-F238E27FC236}">
                <a16:creationId xmlns:a16="http://schemas.microsoft.com/office/drawing/2014/main" id="{D0757582-1412-F24D-B4DD-164428D1E302}"/>
              </a:ext>
            </a:extLst>
          </p:cNvPr>
          <p:cNvSpPr txBox="1"/>
          <p:nvPr/>
        </p:nvSpPr>
        <p:spPr>
          <a:xfrm>
            <a:off x="5544974" y="4899074"/>
            <a:ext cx="3428381" cy="196208"/>
          </a:xfrm>
          <a:prstGeom prst="rect">
            <a:avLst/>
          </a:prstGeom>
          <a:noFill/>
        </p:spPr>
        <p:txBody>
          <a:bodyPr wrap="square">
            <a:spAutoFit/>
          </a:bodyPr>
          <a:lstStyle/>
          <a:p>
            <a:pPr algn="r"/>
            <a:r>
              <a:rPr lang="en-US" sz="675" dirty="0">
                <a:solidFill>
                  <a:schemeClr val="tx2"/>
                </a:solidFill>
                <a:latin typeface="Real Head Pro Light" panose="020B0504020204020204" pitchFamily="34" charset="77"/>
              </a:rPr>
              <a:t>CSC FOR FL  |   </a:t>
            </a:r>
            <a:fld id="{05318711-AFD4-BA4F-A44D-01EA57A10C59}" type="slidenum">
              <a:rPr lang="en-US" sz="675" b="1">
                <a:solidFill>
                  <a:schemeClr val="accent1"/>
                </a:solidFill>
                <a:latin typeface="Real Head Pro Book" panose="020B0504020204020204" pitchFamily="34" charset="77"/>
              </a:rPr>
              <a:t>8</a:t>
            </a:fld>
            <a:endParaRPr lang="en-US" sz="675" b="1" dirty="0">
              <a:solidFill>
                <a:schemeClr val="accent1"/>
              </a:solidFill>
              <a:latin typeface="Real Head Pro Book" panose="020B0504020204020204" pitchFamily="34" charset="77"/>
            </a:endParaRPr>
          </a:p>
        </p:txBody>
      </p:sp>
    </p:spTree>
    <p:extLst>
      <p:ext uri="{BB962C8B-B14F-4D97-AF65-F5344CB8AC3E}">
        <p14:creationId xmlns:p14="http://schemas.microsoft.com/office/powerpoint/2010/main" val="6908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4886CC-0D5E-F94E-9378-32A9673E7024}"/>
              </a:ext>
            </a:extLst>
          </p:cNvPr>
          <p:cNvSpPr txBox="1"/>
          <p:nvPr/>
        </p:nvSpPr>
        <p:spPr>
          <a:xfrm>
            <a:off x="3998363" y="4629150"/>
            <a:ext cx="1048685" cy="300082"/>
          </a:xfrm>
          <a:prstGeom prst="rect">
            <a:avLst/>
          </a:prstGeom>
          <a:noFill/>
        </p:spPr>
        <p:txBody>
          <a:bodyPr wrap="none" rtlCol="0">
            <a:spAutoFit/>
          </a:bodyPr>
          <a:lstStyle/>
          <a:p>
            <a:r>
              <a:rPr lang="en-US" sz="1350" dirty="0"/>
              <a:t>Authenticity</a:t>
            </a:r>
          </a:p>
        </p:txBody>
      </p:sp>
      <p:pic>
        <p:nvPicPr>
          <p:cNvPr id="12" name="Picture 11" descr="A picture containing green, fruit, cucumber&#10;&#10;Description automatically generated">
            <a:extLst>
              <a:ext uri="{FF2B5EF4-FFF2-40B4-BE49-F238E27FC236}">
                <a16:creationId xmlns:a16="http://schemas.microsoft.com/office/drawing/2014/main" id="{94150E38-AEFF-484D-915B-5C614631A7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0067" y="1"/>
            <a:ext cx="6493934" cy="5143500"/>
          </a:xfrm>
          <a:prstGeom prst="rect">
            <a:avLst/>
          </a:prstGeom>
        </p:spPr>
      </p:pic>
      <p:sp>
        <p:nvSpPr>
          <p:cNvPr id="2" name="Title 1">
            <a:extLst>
              <a:ext uri="{FF2B5EF4-FFF2-40B4-BE49-F238E27FC236}">
                <a16:creationId xmlns:a16="http://schemas.microsoft.com/office/drawing/2014/main" id="{1C1AE6C4-B3D2-4C46-BE86-004AFA5890BE}"/>
              </a:ext>
            </a:extLst>
          </p:cNvPr>
          <p:cNvSpPr>
            <a:spLocks noGrp="1"/>
          </p:cNvSpPr>
          <p:nvPr>
            <p:ph type="title"/>
          </p:nvPr>
        </p:nvSpPr>
        <p:spPr/>
        <p:txBody>
          <a:bodyPr/>
          <a:lstStyle/>
          <a:p>
            <a:r>
              <a:rPr lang="en-US" dirty="0"/>
              <a:t>Pick a path that will last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arter School Capital">
  <a:themeElements>
    <a:clrScheme name="NEW-CSC">
      <a:dk1>
        <a:srgbClr val="013B51"/>
      </a:dk1>
      <a:lt1>
        <a:srgbClr val="FFFFFF"/>
      </a:lt1>
      <a:dk2>
        <a:srgbClr val="717D83"/>
      </a:dk2>
      <a:lt2>
        <a:srgbClr val="CAD5DA"/>
      </a:lt2>
      <a:accent1>
        <a:srgbClr val="EF9220"/>
      </a:accent1>
      <a:accent2>
        <a:srgbClr val="FBCD30"/>
      </a:accent2>
      <a:accent3>
        <a:srgbClr val="73BA0A"/>
      </a:accent3>
      <a:accent4>
        <a:srgbClr val="3ABEB6"/>
      </a:accent4>
      <a:accent5>
        <a:srgbClr val="008FD5"/>
      </a:accent5>
      <a:accent6>
        <a:srgbClr val="613F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rter School Capital" id="{12C86BBA-FE53-B44B-AEFD-1F7E3556CF83}" vid="{9DE1FCA1-36A7-8F4E-87BB-E3A0D6DAA2C4}"/>
    </a:ext>
  </a:extLst>
</a:theme>
</file>

<file path=ppt/theme/theme2.xml><?xml version="1.0" encoding="utf-8"?>
<a:theme xmlns:a="http://schemas.openxmlformats.org/drawingml/2006/main" name="1_Charter School Capital">
  <a:themeElements>
    <a:clrScheme name="NEW-CSC">
      <a:dk1>
        <a:srgbClr val="013B51"/>
      </a:dk1>
      <a:lt1>
        <a:srgbClr val="FFFFFF"/>
      </a:lt1>
      <a:dk2>
        <a:srgbClr val="717D83"/>
      </a:dk2>
      <a:lt2>
        <a:srgbClr val="CAD5DA"/>
      </a:lt2>
      <a:accent1>
        <a:srgbClr val="EF9220"/>
      </a:accent1>
      <a:accent2>
        <a:srgbClr val="FBCD30"/>
      </a:accent2>
      <a:accent3>
        <a:srgbClr val="73BA0A"/>
      </a:accent3>
      <a:accent4>
        <a:srgbClr val="3ABEB6"/>
      </a:accent4>
      <a:accent5>
        <a:srgbClr val="008FD5"/>
      </a:accent5>
      <a:accent6>
        <a:srgbClr val="613F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rter School Capital" id="{12C86BBA-FE53-B44B-AEFD-1F7E3556CF83}" vid="{9DE1FCA1-36A7-8F4E-87BB-E3A0D6DAA2C4}"/>
    </a:ext>
  </a:extLst>
</a:theme>
</file>

<file path=ppt/theme/theme3.xml><?xml version="1.0" encoding="utf-8"?>
<a:theme xmlns:a="http://schemas.openxmlformats.org/drawingml/2006/main" name="Blue">
  <a:themeElements>
    <a:clrScheme name="NEW-CSC">
      <a:dk1>
        <a:srgbClr val="013B51"/>
      </a:dk1>
      <a:lt1>
        <a:srgbClr val="FFFFFF"/>
      </a:lt1>
      <a:dk2>
        <a:srgbClr val="717D83"/>
      </a:dk2>
      <a:lt2>
        <a:srgbClr val="CAD5DA"/>
      </a:lt2>
      <a:accent1>
        <a:srgbClr val="EF9220"/>
      </a:accent1>
      <a:accent2>
        <a:srgbClr val="FBCD30"/>
      </a:accent2>
      <a:accent3>
        <a:srgbClr val="73BA0A"/>
      </a:accent3>
      <a:accent4>
        <a:srgbClr val="3ABEB6"/>
      </a:accent4>
      <a:accent5>
        <a:srgbClr val="008FD5"/>
      </a:accent5>
      <a:accent6>
        <a:srgbClr val="613F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Charter School Capital</Template>
  <TotalTime>620</TotalTime>
  <Words>1832</Words>
  <Application>Microsoft Macintosh PowerPoint</Application>
  <PresentationFormat>On-screen Show (16:9)</PresentationFormat>
  <Paragraphs>297</Paragraphs>
  <Slides>30</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Arial</vt:lpstr>
      <vt:lpstr>Calibri</vt:lpstr>
      <vt:lpstr>Courier New</vt:lpstr>
      <vt:lpstr>Kepler Std Light</vt:lpstr>
      <vt:lpstr>Lato</vt:lpstr>
      <vt:lpstr>Lato Light</vt:lpstr>
      <vt:lpstr>Real Head Pro</vt:lpstr>
      <vt:lpstr>Real Head Pro Book</vt:lpstr>
      <vt:lpstr>Real Head Pro Light</vt:lpstr>
      <vt:lpstr>Real Head Pro Medium</vt:lpstr>
      <vt:lpstr>Real Head Pro Semilight</vt:lpstr>
      <vt:lpstr>Roboto Slab Light</vt:lpstr>
      <vt:lpstr>Roboto Thin</vt:lpstr>
      <vt:lpstr>Wingdings</vt:lpstr>
      <vt:lpstr>Charter School Capital</vt:lpstr>
      <vt:lpstr>1_Charter School Capital</vt:lpstr>
      <vt:lpstr>Blue</vt:lpstr>
      <vt:lpstr>The Path to Finding and Funding your Forever Home</vt:lpstr>
      <vt:lpstr>We’ve missed being together</vt:lpstr>
      <vt:lpstr>PowerPoint Presentation</vt:lpstr>
      <vt:lpstr>Defining a path to your forever home</vt:lpstr>
      <vt:lpstr>Every path is different</vt:lpstr>
      <vt:lpstr>PowerPoint Presentation</vt:lpstr>
      <vt:lpstr>Want / Need</vt:lpstr>
      <vt:lpstr>10-20%  of  revenue is sustainable</vt:lpstr>
      <vt:lpstr>Pick a path that will last</vt:lpstr>
      <vt:lpstr>PowerPoint Presentation</vt:lpstr>
      <vt:lpstr>02 Plan</vt:lpstr>
      <vt:lpstr>Build a new beginning</vt:lpstr>
      <vt:lpstr>PowerPoint Presentation</vt:lpstr>
      <vt:lpstr>03 Types of Money</vt:lpstr>
      <vt:lpstr>Reflect on your options</vt:lpstr>
      <vt:lpstr>PowerPoint Presentation</vt:lpstr>
      <vt:lpstr>04 Decision</vt:lpstr>
      <vt:lpstr>Decisions invite renewal </vt:lpstr>
      <vt:lpstr>PowerPoint Presentation</vt:lpstr>
      <vt:lpstr>05 Design</vt:lpstr>
      <vt:lpstr>Dreams can become a reality</vt:lpstr>
      <vt:lpstr>PowerPoint Presentation</vt:lpstr>
      <vt:lpstr>06 Move</vt:lpstr>
      <vt:lpstr>Let’s go! The future is now</vt:lpstr>
      <vt:lpstr>More information</vt:lpstr>
      <vt:lpstr>More than 70 school buildings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Info</dc:title>
  <dc:creator>Sydney Deitz</dc:creator>
  <cp:lastModifiedBy>Makena Alavezos</cp:lastModifiedBy>
  <cp:revision>68</cp:revision>
  <dcterms:created xsi:type="dcterms:W3CDTF">2022-03-21T15:51:40Z</dcterms:created>
  <dcterms:modified xsi:type="dcterms:W3CDTF">2022-10-04T16:09:04Z</dcterms:modified>
</cp:coreProperties>
</file>