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1"/>
  </p:notesMasterIdLst>
  <p:sldIdLst>
    <p:sldId id="256" r:id="rId5"/>
    <p:sldId id="265" r:id="rId6"/>
    <p:sldId id="264" r:id="rId7"/>
    <p:sldId id="326" r:id="rId8"/>
    <p:sldId id="318" r:id="rId9"/>
    <p:sldId id="319" r:id="rId10"/>
    <p:sldId id="267" r:id="rId11"/>
    <p:sldId id="315" r:id="rId12"/>
    <p:sldId id="316" r:id="rId13"/>
    <p:sldId id="317" r:id="rId14"/>
    <p:sldId id="327" r:id="rId15"/>
    <p:sldId id="321" r:id="rId16"/>
    <p:sldId id="322" r:id="rId17"/>
    <p:sldId id="329" r:id="rId18"/>
    <p:sldId id="330" r:id="rId19"/>
    <p:sldId id="323" r:id="rId20"/>
    <p:sldId id="331" r:id="rId21"/>
    <p:sldId id="325" r:id="rId22"/>
    <p:sldId id="328" r:id="rId23"/>
    <p:sldId id="320" r:id="rId24"/>
    <p:sldId id="332" r:id="rId25"/>
    <p:sldId id="335" r:id="rId26"/>
    <p:sldId id="336" r:id="rId27"/>
    <p:sldId id="345" r:id="rId28"/>
    <p:sldId id="341" r:id="rId29"/>
    <p:sldId id="342" r:id="rId30"/>
    <p:sldId id="344" r:id="rId31"/>
    <p:sldId id="343" r:id="rId32"/>
    <p:sldId id="337" r:id="rId33"/>
    <p:sldId id="338" r:id="rId34"/>
    <p:sldId id="349" r:id="rId35"/>
    <p:sldId id="334" r:id="rId36"/>
    <p:sldId id="346" r:id="rId37"/>
    <p:sldId id="333" r:id="rId38"/>
    <p:sldId id="347" r:id="rId39"/>
    <p:sldId id="34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7650A8-87DC-B02D-468D-471A1FE4663D}" name="Shawn Arnold" initials="SA" userId="S::sarnold@arnoldlawfirmllc.com::73eef151-af5a-4665-b2f1-4b229758b1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60"/>
  </p:normalViewPr>
  <p:slideViewPr>
    <p:cSldViewPr snapToGrid="0">
      <p:cViewPr varScale="1">
        <p:scale>
          <a:sx n="87" d="100"/>
          <a:sy n="87"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10/3/2022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10/3/2022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med">
    <p:pull/>
  </p:transition>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0"/>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617423" y="5759935"/>
            <a:ext cx="9144000" cy="754025"/>
          </a:xfrm>
        </p:spPr>
        <p:txBody>
          <a:bodyPr>
            <a:normAutofit/>
          </a:bodyPr>
          <a:lstStyle/>
          <a:p>
            <a:r>
              <a:rPr lang="en-US" dirty="0"/>
              <a:t>Florida Charter School Conference 2022</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1152525" y="3924782"/>
            <a:ext cx="10873303" cy="1641490"/>
          </a:xfrm>
        </p:spPr>
        <p:txBody>
          <a:bodyPr>
            <a:noAutofit/>
          </a:bodyPr>
          <a:lstStyle/>
          <a:p>
            <a:r>
              <a:rPr lang="en-US" sz="5800" b="1" dirty="0"/>
              <a:t>I Want Their Personal Emails and Texts!</a:t>
            </a:r>
            <a:br>
              <a:rPr lang="en-US" sz="5800" b="1" dirty="0"/>
            </a:br>
            <a:r>
              <a:rPr lang="en-US" sz="5400" i="1" dirty="0">
                <a:solidFill>
                  <a:schemeClr val="tx1">
                    <a:lumMod val="85000"/>
                  </a:schemeClr>
                </a:solidFill>
              </a:rPr>
              <a:t>Preparing for Public Records Requests in 2022</a:t>
            </a:r>
            <a:endParaRPr lang="en-US" sz="6000" dirty="0">
              <a:solidFill>
                <a:schemeClr val="tx1">
                  <a:lumMod val="85000"/>
                </a:schemeClr>
              </a:solidFill>
            </a:endParaRPr>
          </a:p>
        </p:txBody>
      </p:sp>
      <p:sp>
        <p:nvSpPr>
          <p:cNvPr id="6" name="Subtitle 2">
            <a:extLst>
              <a:ext uri="{FF2B5EF4-FFF2-40B4-BE49-F238E27FC236}">
                <a16:creationId xmlns:a16="http://schemas.microsoft.com/office/drawing/2014/main" id="{DF838748-6DBA-D41A-1144-43F2A3572CEC}"/>
              </a:ext>
            </a:extLst>
          </p:cNvPr>
          <p:cNvSpPr txBox="1">
            <a:spLocks/>
          </p:cNvSpPr>
          <p:nvPr/>
        </p:nvSpPr>
        <p:spPr>
          <a:xfrm>
            <a:off x="2881828" y="344040"/>
            <a:ext cx="9310152" cy="1437135"/>
          </a:xfrm>
          <a:prstGeom prst="rect">
            <a:avLst/>
          </a:prstGeom>
        </p:spPr>
        <p:txBody>
          <a:bodyPr vert="horz" lIns="91440" tIns="45720" rIns="91440" bIns="45720" rtlCol="0" anchor="b">
            <a:normAutofit fontScale="92500"/>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a:t>					Presenters: 	Braxton Padgett, Esq.</a:t>
            </a:r>
          </a:p>
          <a:p>
            <a:pPr algn="l"/>
            <a:r>
              <a:rPr lang="en-US" sz="2400" dirty="0"/>
              <a:t>							John Leombruno, Esq.</a:t>
            </a:r>
          </a:p>
          <a:p>
            <a:pPr algn="l"/>
            <a:r>
              <a:rPr lang="en-US" sz="2400" dirty="0"/>
              <a:t>							The Arnold Law Firm</a:t>
            </a:r>
          </a:p>
        </p:txBody>
      </p:sp>
    </p:spTree>
    <p:extLst>
      <p:ext uri="{BB962C8B-B14F-4D97-AF65-F5344CB8AC3E}">
        <p14:creationId xmlns:p14="http://schemas.microsoft.com/office/powerpoint/2010/main" val="354975067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Quiz #1</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a:bodyPr>
          <a:lstStyle/>
          <a:p>
            <a:r>
              <a:rPr lang="en-US" sz="2800" dirty="0"/>
              <a:t>Phil and Suzanne are members of the Very Successful Charter School governing board. Phil emails Suzanne using his official school email account and asks her how her trip to Guatemala went. Suzanne responds using her </a:t>
            </a:r>
            <a:r>
              <a:rPr lang="en-US" dirty="0"/>
              <a:t>official</a:t>
            </a:r>
            <a:r>
              <a:rPr lang="en-US" sz="2800" dirty="0"/>
              <a:t> email account and tells Phil all about her trip. An individual serves a public records request on the school seeking all emails between board members during the time period when Phil and Suzanne had this exchange.</a:t>
            </a:r>
          </a:p>
          <a:p>
            <a:r>
              <a:rPr lang="en-US" dirty="0"/>
              <a:t>Does the school have to provide Phil and Suzanne’s email exchange?</a:t>
            </a:r>
          </a:p>
        </p:txBody>
      </p:sp>
    </p:spTree>
    <p:extLst>
      <p:ext uri="{BB962C8B-B14F-4D97-AF65-F5344CB8AC3E}">
        <p14:creationId xmlns:p14="http://schemas.microsoft.com/office/powerpoint/2010/main" val="181207772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a:xfrm>
            <a:off x="4377313" y="687388"/>
            <a:ext cx="6290687" cy="5483225"/>
          </a:xfrm>
          <a:effectLst/>
        </p:spPr>
        <p:txBody>
          <a:bodyPr vert="horz" wrap="square" lIns="91440" tIns="45720" rIns="91440" bIns="45720" rtlCol="0" anchor="ctr">
            <a:normAutofit/>
          </a:bodyPr>
          <a:lstStyle/>
          <a:p>
            <a:r>
              <a:rPr lang="en-US" sz="7200" spc="-300" dirty="0">
                <a:solidFill>
                  <a:schemeClr val="tx1">
                    <a:lumMod val="95000"/>
                  </a:schemeClr>
                </a:solidFill>
                <a:effectLst>
                  <a:outerShdw blurRad="469900" dist="342900" dir="5400000" sy="-20000" rotWithShape="0">
                    <a:prstClr val="black">
                      <a:alpha val="66000"/>
                    </a:prstClr>
                  </a:outerShdw>
                </a:effectLst>
              </a:rPr>
              <a:t>Understanding Different Types</a:t>
            </a:r>
            <a:br>
              <a:rPr lang="en-US" sz="7200" spc="-300" dirty="0">
                <a:solidFill>
                  <a:schemeClr val="tx1">
                    <a:lumMod val="95000"/>
                  </a:schemeClr>
                </a:solidFill>
                <a:effectLst>
                  <a:outerShdw blurRad="469900" dist="342900" dir="5400000" sy="-20000" rotWithShape="0">
                    <a:prstClr val="black">
                      <a:alpha val="66000"/>
                    </a:prstClr>
                  </a:outerShdw>
                </a:effectLst>
              </a:rPr>
            </a:br>
            <a:r>
              <a:rPr lang="en-US" sz="7200" spc="-300" dirty="0">
                <a:solidFill>
                  <a:schemeClr val="tx1">
                    <a:lumMod val="95000"/>
                  </a:schemeClr>
                </a:solidFill>
                <a:effectLst>
                  <a:outerShdw blurRad="469900" dist="342900" dir="5400000" sy="-20000" rotWithShape="0">
                    <a:prstClr val="black">
                      <a:alpha val="66000"/>
                    </a:prstClr>
                  </a:outerShdw>
                </a:effectLst>
              </a:rPr>
              <a:t>of Records </a:t>
            </a:r>
          </a:p>
        </p:txBody>
      </p:sp>
      <p:cxnSp>
        <p:nvCxnSpPr>
          <p:cNvPr id="14" name="Straight Connector 13">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6256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Emails and Text Messages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lnSpcReduction="10000"/>
          </a:bodyPr>
          <a:lstStyle/>
          <a:p>
            <a:r>
              <a:rPr lang="en-US" sz="2800" dirty="0"/>
              <a:t>Information stored on a public agency’s computer or network is considered a public record just as a written document stored in a filing cabinet.</a:t>
            </a:r>
          </a:p>
          <a:p>
            <a:r>
              <a:rPr lang="en-US" sz="2800" dirty="0"/>
              <a:t>E-mail messages made or received by board members or school employees in connection with official business are public records and are subject to disclosure.</a:t>
            </a:r>
          </a:p>
          <a:p>
            <a:pPr lvl="1"/>
            <a:r>
              <a:rPr lang="en-US" sz="2400" dirty="0"/>
              <a:t>Private e-mail stored in a government computer does not automatically become public record.</a:t>
            </a:r>
          </a:p>
          <a:p>
            <a:pPr lvl="1"/>
            <a:r>
              <a:rPr lang="en-US" sz="2400" dirty="0"/>
              <a:t>Spam or bulk mail received by a public agency does not necessarily constitute a public record.</a:t>
            </a:r>
          </a:p>
          <a:p>
            <a:r>
              <a:rPr lang="en-US" sz="2800" dirty="0"/>
              <a:t>Text messages</a:t>
            </a:r>
          </a:p>
          <a:p>
            <a:pPr lvl="1"/>
            <a:r>
              <a:rPr lang="en-US" sz="2400" dirty="0"/>
              <a:t>Text messages may be a public record, depending on their content.</a:t>
            </a:r>
          </a:p>
        </p:txBody>
      </p:sp>
    </p:spTree>
    <p:extLst>
      <p:ext uri="{BB962C8B-B14F-4D97-AF65-F5344CB8AC3E}">
        <p14:creationId xmlns:p14="http://schemas.microsoft.com/office/powerpoint/2010/main" val="146935599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Social Media</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a:bodyPr>
          <a:lstStyle/>
          <a:p>
            <a:r>
              <a:rPr lang="en-US" sz="2800" dirty="0"/>
              <a:t>Social media</a:t>
            </a:r>
          </a:p>
          <a:p>
            <a:pPr lvl="1"/>
            <a:r>
              <a:rPr lang="en-US" sz="2400" dirty="0"/>
              <a:t>School’s Facebook page or other social media pages presumably would be created in connection with the transaction of official business, so it would be a public record. AGO 2009-19.</a:t>
            </a:r>
          </a:p>
          <a:p>
            <a:pPr lvl="1"/>
            <a:r>
              <a:rPr lang="en-US" dirty="0"/>
              <a:t>Determination would ultimately depend on the application of the definition of “public record.”</a:t>
            </a:r>
          </a:p>
          <a:p>
            <a:r>
              <a:rPr lang="en-US" sz="2800" dirty="0"/>
              <a:t>What about social media run by the PTO?</a:t>
            </a:r>
          </a:p>
          <a:p>
            <a:pPr lvl="1"/>
            <a:r>
              <a:rPr lang="en-US" sz="2400" dirty="0"/>
              <a:t>If PTO is separate entity, likely not subject to the Act.</a:t>
            </a:r>
          </a:p>
          <a:p>
            <a:pPr lvl="1"/>
            <a:r>
              <a:rPr lang="en-US" sz="2400" dirty="0"/>
              <a:t>If PTO is part of the school, then social media content </a:t>
            </a:r>
            <a:r>
              <a:rPr lang="en-US" sz="2400" u="sng" dirty="0"/>
              <a:t>IS</a:t>
            </a:r>
            <a:r>
              <a:rPr lang="en-US" sz="2400" dirty="0"/>
              <a:t> subject to the Act.</a:t>
            </a:r>
          </a:p>
          <a:p>
            <a:endParaRPr lang="en-US" dirty="0"/>
          </a:p>
          <a:p>
            <a:endParaRPr lang="en-US" dirty="0"/>
          </a:p>
        </p:txBody>
      </p:sp>
    </p:spTree>
    <p:extLst>
      <p:ext uri="{BB962C8B-B14F-4D97-AF65-F5344CB8AC3E}">
        <p14:creationId xmlns:p14="http://schemas.microsoft.com/office/powerpoint/2010/main" val="214086412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Education Records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814513"/>
            <a:ext cx="10233800" cy="4678362"/>
          </a:xfrm>
        </p:spPr>
        <p:txBody>
          <a:bodyPr>
            <a:normAutofit fontScale="92500" lnSpcReduction="10000"/>
          </a:bodyPr>
          <a:lstStyle/>
          <a:p>
            <a:r>
              <a:rPr lang="en-US" sz="2800" dirty="0"/>
              <a:t>The Family Educational Rights and Privacy Act (FERPA) (20 U.S.C. § 1232g; 34 CFR Part 99) is a federal law that does two things:</a:t>
            </a:r>
          </a:p>
          <a:p>
            <a:pPr lvl="1"/>
            <a:r>
              <a:rPr lang="en-US" sz="2400" dirty="0"/>
              <a:t>Protects the privacy of student education records, particularly personally identifiable information.</a:t>
            </a:r>
          </a:p>
          <a:p>
            <a:pPr lvl="1"/>
            <a:r>
              <a:rPr lang="en-US" sz="2400" dirty="0"/>
              <a:t>Allows parents/guardians or eligible student to inspect and review the student’s education records, request changes to the student’s education records, and consent to the release of such records to third-parties.</a:t>
            </a:r>
          </a:p>
          <a:p>
            <a:r>
              <a:rPr lang="en-US" sz="2800" dirty="0"/>
              <a:t>What are education records?</a:t>
            </a:r>
          </a:p>
          <a:p>
            <a:pPr lvl="1"/>
            <a:r>
              <a:rPr lang="en-US" sz="2400" dirty="0"/>
              <a:t>Includes grades, transcripts, health records, financial information, student discipline files, etc.</a:t>
            </a:r>
          </a:p>
          <a:p>
            <a:pPr lvl="1"/>
            <a:r>
              <a:rPr lang="en-US" sz="2400" dirty="0"/>
              <a:t>Does not include directory information, such as name, address, date and place of birth, participation in officially recognized activities and sports, dates of attendance.</a:t>
            </a:r>
          </a:p>
          <a:p>
            <a:r>
              <a:rPr lang="en-US" sz="2800" dirty="0"/>
              <a:t>FERPA is complex and this is not intended to be an exhaustive review.</a:t>
            </a:r>
          </a:p>
          <a:p>
            <a:endParaRPr lang="en-US" dirty="0"/>
          </a:p>
        </p:txBody>
      </p:sp>
    </p:spTree>
    <p:extLst>
      <p:ext uri="{BB962C8B-B14F-4D97-AF65-F5344CB8AC3E}">
        <p14:creationId xmlns:p14="http://schemas.microsoft.com/office/powerpoint/2010/main" val="297186749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Education Records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814513"/>
            <a:ext cx="10233800" cy="4678362"/>
          </a:xfrm>
        </p:spPr>
        <p:txBody>
          <a:bodyPr>
            <a:normAutofit/>
          </a:bodyPr>
          <a:lstStyle/>
          <a:p>
            <a:r>
              <a:rPr lang="en-US" sz="2800" dirty="0"/>
              <a:t>“Education Records” as defined in FERPA are specifically exempt from disclosure under the Public Records Act.</a:t>
            </a:r>
          </a:p>
          <a:p>
            <a:r>
              <a:rPr lang="en-US" sz="2800" dirty="0"/>
              <a:t>To avoid violation of FERPA or the Public Records Act, requests for materials that might be classified as “educational records” need to be reviewed carefully when the requests are made by someone other than the parent/guardian or eligible student.</a:t>
            </a:r>
          </a:p>
          <a:p>
            <a:endParaRPr lang="en-US" dirty="0"/>
          </a:p>
        </p:txBody>
      </p:sp>
    </p:spTree>
    <p:extLst>
      <p:ext uri="{BB962C8B-B14F-4D97-AF65-F5344CB8AC3E}">
        <p14:creationId xmlns:p14="http://schemas.microsoft.com/office/powerpoint/2010/main" val="181880855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Personnel Records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lnSpcReduction="10000"/>
          </a:bodyPr>
          <a:lstStyle/>
          <a:p>
            <a:pPr lvl="1"/>
            <a:r>
              <a:rPr lang="en-US" sz="2400" dirty="0"/>
              <a:t>Personnel records generally are subject to the Act:</a:t>
            </a:r>
          </a:p>
          <a:p>
            <a:pPr lvl="2"/>
            <a:r>
              <a:rPr lang="en-US" sz="2200" dirty="0"/>
              <a:t>School employee personnel files</a:t>
            </a:r>
          </a:p>
          <a:p>
            <a:pPr lvl="2"/>
            <a:r>
              <a:rPr lang="en-US" sz="2200" dirty="0"/>
              <a:t>Employee contracts</a:t>
            </a:r>
          </a:p>
          <a:p>
            <a:pPr lvl="2"/>
            <a:r>
              <a:rPr lang="en-US" sz="2200" dirty="0"/>
              <a:t>Applications for employment</a:t>
            </a:r>
          </a:p>
          <a:p>
            <a:pPr lvl="2"/>
            <a:r>
              <a:rPr lang="en-US" sz="2200" dirty="0"/>
              <a:t>Communications from third parties relating to employees</a:t>
            </a:r>
          </a:p>
          <a:p>
            <a:pPr lvl="2"/>
            <a:r>
              <a:rPr lang="en-US" sz="2200" dirty="0"/>
              <a:t>Grievance records and investigations (with some exceptions)</a:t>
            </a:r>
          </a:p>
          <a:p>
            <a:pPr lvl="2"/>
            <a:r>
              <a:rPr lang="en-US" sz="2200" dirty="0"/>
              <a:t>Resumes</a:t>
            </a:r>
          </a:p>
          <a:p>
            <a:pPr lvl="2"/>
            <a:r>
              <a:rPr lang="en-US" sz="2200" dirty="0"/>
              <a:t>Salary information </a:t>
            </a:r>
          </a:p>
          <a:p>
            <a:pPr lvl="2"/>
            <a:r>
              <a:rPr lang="en-US" sz="2200" dirty="0"/>
              <a:t>Travel vouchers</a:t>
            </a:r>
          </a:p>
          <a:p>
            <a:pPr lvl="2"/>
            <a:r>
              <a:rPr lang="en-US" sz="2200" dirty="0"/>
              <a:t>Evaluations (following the end of the school year immediately following the school year in which the evaluation was made)</a:t>
            </a:r>
          </a:p>
          <a:p>
            <a:pPr lvl="1"/>
            <a:r>
              <a:rPr lang="en-US" sz="2400" dirty="0"/>
              <a:t>Exemptions include:  Employee payroll deduction records, SSN’s, medical records, pre-employment examinations</a:t>
            </a:r>
            <a:r>
              <a:rPr lang="en-US" sz="2200" dirty="0"/>
              <a:t> (written test, drug test results, questions asked during polygraph examination)</a:t>
            </a:r>
          </a:p>
          <a:p>
            <a:endParaRPr lang="en-US" dirty="0"/>
          </a:p>
          <a:p>
            <a:endParaRPr lang="en-US" dirty="0"/>
          </a:p>
        </p:txBody>
      </p:sp>
    </p:spTree>
    <p:extLst>
      <p:ext uri="{BB962C8B-B14F-4D97-AF65-F5344CB8AC3E}">
        <p14:creationId xmlns:p14="http://schemas.microsoft.com/office/powerpoint/2010/main" val="308443309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Security and </a:t>
            </a:r>
            <a:r>
              <a:rPr lang="en-US" sz="5400" dirty="0" err="1">
                <a:effectLst>
                  <a:outerShdw blurRad="38100" dist="38100" dir="2700000" algn="tl">
                    <a:srgbClr val="000000">
                      <a:alpha val="43137"/>
                    </a:srgbClr>
                  </a:outerShdw>
                </a:effectLst>
              </a:rPr>
              <a:t>Firesafety</a:t>
            </a:r>
            <a:r>
              <a:rPr lang="en-US" sz="5400" dirty="0">
                <a:effectLst>
                  <a:outerShdw blurRad="38100" dist="38100" dir="2700000" algn="tl">
                    <a:srgbClr val="000000">
                      <a:alpha val="43137"/>
                    </a:srgbClr>
                  </a:outerShdw>
                </a:effectLst>
              </a:rPr>
              <a:t> Records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a:bodyPr>
          <a:lstStyle/>
          <a:p>
            <a:pPr lvl="1"/>
            <a:r>
              <a:rPr lang="en-US" sz="2400" dirty="0"/>
              <a:t>“Security and </a:t>
            </a:r>
            <a:r>
              <a:rPr lang="en-US" sz="2400" dirty="0" err="1"/>
              <a:t>firesafety</a:t>
            </a:r>
            <a:r>
              <a:rPr lang="en-US" sz="2400" dirty="0"/>
              <a:t> plans” are exempt from disclosure under the Public Records Act.</a:t>
            </a:r>
            <a:endParaRPr lang="en-US" sz="2200" dirty="0"/>
          </a:p>
          <a:p>
            <a:pPr lvl="1"/>
            <a:r>
              <a:rPr lang="en-US" sz="2400" dirty="0"/>
              <a:t>The term “security or </a:t>
            </a:r>
            <a:r>
              <a:rPr lang="en-US" sz="2400" dirty="0" err="1"/>
              <a:t>firesafety</a:t>
            </a:r>
            <a:r>
              <a:rPr lang="en-US" sz="2400" dirty="0"/>
              <a:t> system plan” includes: records relating directly to the physical security or </a:t>
            </a:r>
            <a:r>
              <a:rPr lang="en-US" sz="2400" dirty="0" err="1"/>
              <a:t>firesafety</a:t>
            </a:r>
            <a:r>
              <a:rPr lang="en-US" sz="2400" dirty="0"/>
              <a:t> of the facility or revealing security or </a:t>
            </a:r>
            <a:r>
              <a:rPr lang="en-US" sz="2400" dirty="0" err="1"/>
              <a:t>firesafety</a:t>
            </a:r>
            <a:r>
              <a:rPr lang="en-US" sz="2400" dirty="0"/>
              <a:t> systems; threat assessments; threat response plans; emergency evacuation plans; sheltering arrangements; or security or </a:t>
            </a:r>
            <a:r>
              <a:rPr lang="en-US" sz="2400" dirty="0" err="1"/>
              <a:t>firesafety</a:t>
            </a:r>
            <a:r>
              <a:rPr lang="en-US" sz="2400" dirty="0"/>
              <a:t> manuals.</a:t>
            </a:r>
          </a:p>
          <a:p>
            <a:pPr lvl="1"/>
            <a:r>
              <a:rPr lang="en-US" dirty="0"/>
              <a:t>Building plans, blueprints, schematic drawings, and diagrams, including draft, preliminary, and final formats, which depict the internal layout and structural elements of a building are also exempt from disclosure.</a:t>
            </a:r>
          </a:p>
          <a:p>
            <a:endParaRPr lang="en-US" dirty="0"/>
          </a:p>
        </p:txBody>
      </p:sp>
    </p:spTree>
    <p:extLst>
      <p:ext uri="{BB962C8B-B14F-4D97-AF65-F5344CB8AC3E}">
        <p14:creationId xmlns:p14="http://schemas.microsoft.com/office/powerpoint/2010/main" val="212972514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Drafts and Notes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814513"/>
            <a:ext cx="10233800" cy="4678362"/>
          </a:xfrm>
        </p:spPr>
        <p:txBody>
          <a:bodyPr>
            <a:normAutofit/>
          </a:bodyPr>
          <a:lstStyle/>
          <a:p>
            <a:pPr lvl="1"/>
            <a:r>
              <a:rPr lang="en-US" sz="2400" dirty="0"/>
              <a:t>Drafts or notes become public records if they are circulated beyond the author or are not intended for personal use.</a:t>
            </a:r>
          </a:p>
          <a:p>
            <a:pPr lvl="1"/>
            <a:r>
              <a:rPr lang="en-US" sz="2400" dirty="0"/>
              <a:t>Any material which is intended to perpetuate, communicate, or formalize knowledge is a public record, regardless of whether it is in final form.</a:t>
            </a:r>
          </a:p>
          <a:p>
            <a:pPr lvl="1"/>
            <a:r>
              <a:rPr lang="en-US" sz="2400" dirty="0"/>
              <a:t>Drafts and notes that may be considered public records include:</a:t>
            </a:r>
          </a:p>
          <a:p>
            <a:pPr lvl="2"/>
            <a:r>
              <a:rPr lang="en-US" sz="2400" dirty="0"/>
              <a:t>Intra- or inter-office memos</a:t>
            </a:r>
          </a:p>
          <a:p>
            <a:pPr lvl="2"/>
            <a:r>
              <a:rPr lang="en-US" sz="2400" dirty="0"/>
              <a:t>Preliminary or working drafts of documents</a:t>
            </a:r>
          </a:p>
          <a:p>
            <a:pPr lvl="2"/>
            <a:r>
              <a:rPr lang="en-US" sz="2400" dirty="0"/>
              <a:t>Proposals submitted for review</a:t>
            </a:r>
            <a:endParaRPr lang="en-US" dirty="0"/>
          </a:p>
          <a:p>
            <a:endParaRPr lang="en-US" dirty="0"/>
          </a:p>
        </p:txBody>
      </p:sp>
    </p:spTree>
    <p:extLst>
      <p:ext uri="{BB962C8B-B14F-4D97-AF65-F5344CB8AC3E}">
        <p14:creationId xmlns:p14="http://schemas.microsoft.com/office/powerpoint/2010/main" val="110665637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Litigation Records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814513"/>
            <a:ext cx="10233800" cy="4678362"/>
          </a:xfrm>
        </p:spPr>
        <p:txBody>
          <a:bodyPr>
            <a:normAutofit/>
          </a:bodyPr>
          <a:lstStyle/>
          <a:p>
            <a:pPr marL="0" indent="0">
              <a:buNone/>
            </a:pPr>
            <a:r>
              <a:rPr lang="en-US" sz="2800" u="sng" dirty="0"/>
              <a:t>Work product</a:t>
            </a:r>
          </a:p>
          <a:p>
            <a:r>
              <a:rPr lang="en-US" sz="2800" dirty="0"/>
              <a:t>There is narrow statutory exemption for certain work product of an attorney or a person acting under the direction of an attorney</a:t>
            </a:r>
          </a:p>
          <a:p>
            <a:pPr lvl="1"/>
            <a:r>
              <a:rPr lang="en-US" sz="2400" dirty="0"/>
              <a:t>Applies to records prepared in anticipation of </a:t>
            </a:r>
            <a:r>
              <a:rPr lang="en-US" sz="2400" i="1" dirty="0"/>
              <a:t>imminent</a:t>
            </a:r>
            <a:r>
              <a:rPr lang="en-US" sz="2400" dirty="0"/>
              <a:t> civil or criminal litigation or adversarial administrative proceedings.</a:t>
            </a:r>
          </a:p>
          <a:p>
            <a:pPr lvl="1"/>
            <a:r>
              <a:rPr lang="en-US" sz="2400" dirty="0"/>
              <a:t>Must reflect mental impressions, conclusions, litigation strategy or legal theory.</a:t>
            </a:r>
          </a:p>
          <a:p>
            <a:pPr lvl="1"/>
            <a:r>
              <a:rPr lang="en-US" sz="2400" dirty="0"/>
              <a:t>The protection is </a:t>
            </a:r>
            <a:r>
              <a:rPr lang="en-US" sz="2400" b="1" u="sng" dirty="0"/>
              <a:t>temporary</a:t>
            </a:r>
            <a:r>
              <a:rPr lang="en-US" sz="2400" dirty="0"/>
              <a:t>. Upon conclusion of litigation or administrative proceeding, records become subject to the Act.</a:t>
            </a:r>
          </a:p>
          <a:p>
            <a:endParaRPr lang="en-US" dirty="0"/>
          </a:p>
        </p:txBody>
      </p:sp>
    </p:spTree>
    <p:extLst>
      <p:ext uri="{BB962C8B-B14F-4D97-AF65-F5344CB8AC3E}">
        <p14:creationId xmlns:p14="http://schemas.microsoft.com/office/powerpoint/2010/main" val="266599572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erson in a suit&#10;&#10;Description automatically generated with medium confidence">
            <a:extLst>
              <a:ext uri="{FF2B5EF4-FFF2-40B4-BE49-F238E27FC236}">
                <a16:creationId xmlns:a16="http://schemas.microsoft.com/office/drawing/2014/main" id="{7D4548E2-E9EE-89E4-E2B2-E0FCA2091B52}"/>
              </a:ext>
            </a:extLst>
          </p:cNvPr>
          <p:cNvPicPr>
            <a:picLocks noChangeAspect="1"/>
          </p:cNvPicPr>
          <p:nvPr/>
        </p:nvPicPr>
        <p:blipFill rotWithShape="1">
          <a:blip r:embed="rId3"/>
          <a:srcRect t="988" b="495"/>
          <a:stretch/>
        </p:blipFill>
        <p:spPr>
          <a:xfrm>
            <a:off x="1919976" y="826016"/>
            <a:ext cx="3102160" cy="3071285"/>
          </a:xfrm>
          <a:prstGeom prst="rect">
            <a:avLst/>
          </a:prstGeom>
          <a:effectLst>
            <a:reflection blurRad="38100" stA="52000" endA="300" endPos="30000" dir="5400000" sy="-100000" algn="bl" rotWithShape="0"/>
            <a:softEdge rad="19050"/>
          </a:effectLst>
        </p:spPr>
      </p:pic>
      <p:pic>
        <p:nvPicPr>
          <p:cNvPr id="11" name="Picture 10" descr="A person wearing a suit and tie&#10;&#10;Description automatically generated with medium confidence">
            <a:extLst>
              <a:ext uri="{FF2B5EF4-FFF2-40B4-BE49-F238E27FC236}">
                <a16:creationId xmlns:a16="http://schemas.microsoft.com/office/drawing/2014/main" id="{B94BE550-06AA-422C-075E-D301B189D0F6}"/>
              </a:ext>
            </a:extLst>
          </p:cNvPr>
          <p:cNvPicPr>
            <a:picLocks noChangeAspect="1"/>
          </p:cNvPicPr>
          <p:nvPr/>
        </p:nvPicPr>
        <p:blipFill rotWithShape="1">
          <a:blip r:embed="rId4"/>
          <a:srcRect t="10704" r="-2" b="5094"/>
          <a:stretch/>
        </p:blipFill>
        <p:spPr>
          <a:xfrm>
            <a:off x="6687080" y="828133"/>
            <a:ext cx="3102159" cy="3071284"/>
          </a:xfrm>
          <a:prstGeom prst="rect">
            <a:avLst/>
          </a:prstGeom>
          <a:effectLst>
            <a:reflection blurRad="38100" stA="52000" endA="300" endPos="30000" dir="5400000" sy="-100000" algn="bl" rotWithShape="0"/>
            <a:softEdge rad="19050"/>
          </a:effectLst>
        </p:spPr>
      </p:pic>
      <p:sp>
        <p:nvSpPr>
          <p:cNvPr id="12" name="TextBox 11">
            <a:extLst>
              <a:ext uri="{FF2B5EF4-FFF2-40B4-BE49-F238E27FC236}">
                <a16:creationId xmlns:a16="http://schemas.microsoft.com/office/drawing/2014/main" id="{1FBD5754-CAE3-CE5C-FBC1-0484027379BD}"/>
              </a:ext>
            </a:extLst>
          </p:cNvPr>
          <p:cNvSpPr txBox="1"/>
          <p:nvPr/>
        </p:nvSpPr>
        <p:spPr>
          <a:xfrm>
            <a:off x="2402761" y="456684"/>
            <a:ext cx="2619375" cy="369332"/>
          </a:xfrm>
          <a:prstGeom prst="rect">
            <a:avLst/>
          </a:prstGeom>
          <a:noFill/>
        </p:spPr>
        <p:txBody>
          <a:bodyPr wrap="square" rtlCol="0">
            <a:spAutoFit/>
          </a:bodyPr>
          <a:lstStyle/>
          <a:p>
            <a:r>
              <a:rPr lang="en-US" dirty="0"/>
              <a:t>Braxton Padgett, Esq.</a:t>
            </a:r>
          </a:p>
        </p:txBody>
      </p:sp>
      <p:sp>
        <p:nvSpPr>
          <p:cNvPr id="14" name="TextBox 13">
            <a:extLst>
              <a:ext uri="{FF2B5EF4-FFF2-40B4-BE49-F238E27FC236}">
                <a16:creationId xmlns:a16="http://schemas.microsoft.com/office/drawing/2014/main" id="{11D900E5-8C61-7502-83B1-AB82D7F7AB3D}"/>
              </a:ext>
            </a:extLst>
          </p:cNvPr>
          <p:cNvSpPr txBox="1"/>
          <p:nvPr/>
        </p:nvSpPr>
        <p:spPr>
          <a:xfrm>
            <a:off x="6986242" y="456684"/>
            <a:ext cx="2503833" cy="369332"/>
          </a:xfrm>
          <a:prstGeom prst="rect">
            <a:avLst/>
          </a:prstGeom>
          <a:noFill/>
        </p:spPr>
        <p:txBody>
          <a:bodyPr wrap="square">
            <a:spAutoFit/>
          </a:bodyPr>
          <a:lstStyle/>
          <a:p>
            <a:r>
              <a:rPr lang="en-US" sz="1800" b="0" i="0" u="none" strike="noStrike" baseline="0" dirty="0">
                <a:latin typeface="Arial" panose="020B0604020202020204" pitchFamily="34" charset="0"/>
              </a:rPr>
              <a:t>John Leombruno, Esq.</a:t>
            </a:r>
            <a:endParaRPr lang="en-US" dirty="0"/>
          </a:p>
        </p:txBody>
      </p:sp>
      <p:pic>
        <p:nvPicPr>
          <p:cNvPr id="16" name="Picture 15" descr="Text, icon&#10;&#10;Description automatically generated">
            <a:extLst>
              <a:ext uri="{FF2B5EF4-FFF2-40B4-BE49-F238E27FC236}">
                <a16:creationId xmlns:a16="http://schemas.microsoft.com/office/drawing/2014/main" id="{7637AE07-8722-583C-F321-E958408C9630}"/>
              </a:ext>
            </a:extLst>
          </p:cNvPr>
          <p:cNvPicPr>
            <a:picLocks noChangeAspect="1"/>
          </p:cNvPicPr>
          <p:nvPr/>
        </p:nvPicPr>
        <p:blipFill>
          <a:blip r:embed="rId5"/>
          <a:stretch>
            <a:fillRect/>
          </a:stretch>
        </p:blipFill>
        <p:spPr>
          <a:xfrm>
            <a:off x="3200401" y="4936616"/>
            <a:ext cx="5610224" cy="1570863"/>
          </a:xfrm>
          <a:prstGeom prst="rect">
            <a:avLst/>
          </a:prstGeom>
        </p:spPr>
      </p:pic>
    </p:spTree>
    <p:extLst>
      <p:ext uri="{BB962C8B-B14F-4D97-AF65-F5344CB8AC3E}">
        <p14:creationId xmlns:p14="http://schemas.microsoft.com/office/powerpoint/2010/main" val="101038557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Quiz #2</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lnSpcReduction="10000"/>
          </a:bodyPr>
          <a:lstStyle/>
          <a:p>
            <a:r>
              <a:rPr lang="en-US" sz="2800" dirty="0"/>
              <a:t>Phil and Suzanne are members of the Very Successful Charter School governing board. Phil texts Suzanne from his personal cell phone and explains that he believes the school needs to adopt a public records policy. He tells her that he just received a public records request from a hostile member of the community and is concerned they don’t have proper procedures in place. Suzanne responds from her personal cell phone and expresses her displeasure with the individual that made the request.  The requestor makes a follow-up request asking for all emails and text </a:t>
            </a:r>
            <a:r>
              <a:rPr lang="en-US" dirty="0"/>
              <a:t>messages between board members related </a:t>
            </a:r>
            <a:r>
              <a:rPr lang="en-US" sz="2800" dirty="0"/>
              <a:t>to his first request.</a:t>
            </a:r>
          </a:p>
          <a:p>
            <a:r>
              <a:rPr lang="en-US" dirty="0"/>
              <a:t>Does the school have to provide Phil and Suzanne’s text message exchange?</a:t>
            </a:r>
          </a:p>
        </p:txBody>
      </p:sp>
    </p:spTree>
    <p:extLst>
      <p:ext uri="{BB962C8B-B14F-4D97-AF65-F5344CB8AC3E}">
        <p14:creationId xmlns:p14="http://schemas.microsoft.com/office/powerpoint/2010/main" val="399114375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a:xfrm>
            <a:off x="4377313" y="687388"/>
            <a:ext cx="6290687" cy="5483225"/>
          </a:xfrm>
          <a:effectLst/>
        </p:spPr>
        <p:txBody>
          <a:bodyPr vert="horz" wrap="square" lIns="91440" tIns="45720" rIns="91440" bIns="45720" rtlCol="0" anchor="ctr">
            <a:normAutofit/>
          </a:bodyPr>
          <a:lstStyle/>
          <a:p>
            <a:r>
              <a:rPr lang="en-US" sz="7200" spc="-300" dirty="0">
                <a:solidFill>
                  <a:schemeClr val="tx1">
                    <a:lumMod val="95000"/>
                  </a:schemeClr>
                </a:solidFill>
                <a:effectLst>
                  <a:outerShdw blurRad="469900" dist="342900" dir="5400000" sy="-20000" rotWithShape="0">
                    <a:prstClr val="black">
                      <a:alpha val="66000"/>
                    </a:prstClr>
                  </a:outerShdw>
                </a:effectLst>
              </a:rPr>
              <a:t>Preparing for Public Records Requests</a:t>
            </a:r>
          </a:p>
        </p:txBody>
      </p:sp>
      <p:cxnSp>
        <p:nvCxnSpPr>
          <p:cNvPr id="14" name="Straight Connector 13">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32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Anyone Can Make a Request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lvl="1"/>
            <a:r>
              <a:rPr lang="en-US" sz="2800" dirty="0"/>
              <a:t>Any person may make a request.</a:t>
            </a:r>
          </a:p>
          <a:p>
            <a:pPr lvl="1"/>
            <a:r>
              <a:rPr lang="en-US" sz="2800" dirty="0"/>
              <a:t>How must they request?</a:t>
            </a:r>
          </a:p>
          <a:p>
            <a:pPr lvl="2"/>
            <a:r>
              <a:rPr lang="en-US" sz="2400" dirty="0"/>
              <a:t>Can be oral or in writing (i.e. letter, e-mail, etc.)</a:t>
            </a:r>
          </a:p>
          <a:p>
            <a:pPr lvl="2"/>
            <a:r>
              <a:rPr lang="en-US" sz="2400" dirty="0"/>
              <a:t>Cannot require written request or ask why it is made.</a:t>
            </a:r>
          </a:p>
          <a:p>
            <a:pPr lvl="2"/>
            <a:r>
              <a:rPr lang="en-US" sz="2400" dirty="0"/>
              <a:t>There are no “magic words.”  The requestor need not specifically designate the request a public records request.</a:t>
            </a:r>
          </a:p>
          <a:p>
            <a:pPr lvl="2"/>
            <a:r>
              <a:rPr lang="en-US" sz="2400" dirty="0"/>
              <a:t>Any request will do!</a:t>
            </a:r>
          </a:p>
          <a:p>
            <a:pPr lvl="1"/>
            <a:r>
              <a:rPr lang="en-US" sz="2400" dirty="0"/>
              <a:t>Tip:  If the requestor only makes an oral request for records, consider following up with an email to the requestor that details the records they have requested.</a:t>
            </a:r>
          </a:p>
          <a:p>
            <a:pPr lvl="1"/>
            <a:endParaRPr lang="en-US" sz="2200" dirty="0"/>
          </a:p>
          <a:p>
            <a:endParaRPr lang="en-US" dirty="0"/>
          </a:p>
          <a:p>
            <a:endParaRPr lang="en-US" dirty="0"/>
          </a:p>
        </p:txBody>
      </p:sp>
    </p:spTree>
    <p:extLst>
      <p:ext uri="{BB962C8B-B14F-4D97-AF65-F5344CB8AC3E}">
        <p14:creationId xmlns:p14="http://schemas.microsoft.com/office/powerpoint/2010/main" val="9516295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r>
              <a:rPr lang="en-US" sz="5400" dirty="0">
                <a:effectLst>
                  <a:outerShdw blurRad="38100" dist="38100" dir="2700000" algn="tl">
                    <a:srgbClr val="000000">
                      <a:alpha val="43137"/>
                    </a:srgbClr>
                  </a:outerShdw>
                </a:effectLst>
              </a:rPr>
              <a:t>Have a Public Records Policy in Place</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lvl="1"/>
            <a:r>
              <a:rPr lang="en-US" sz="2800" dirty="0"/>
              <a:t>Your school should have a public records policy in place that all board members and staff should be made aware of.</a:t>
            </a:r>
          </a:p>
          <a:p>
            <a:pPr lvl="1"/>
            <a:r>
              <a:rPr lang="en-US" sz="2800" dirty="0"/>
              <a:t>What should your public records policy address:</a:t>
            </a:r>
          </a:p>
          <a:p>
            <a:pPr lvl="2"/>
            <a:r>
              <a:rPr lang="en-US" dirty="0"/>
              <a:t>Designation of the public records custodian.</a:t>
            </a:r>
          </a:p>
          <a:p>
            <a:pPr lvl="2"/>
            <a:r>
              <a:rPr lang="en-US" dirty="0"/>
              <a:t>Procedures for responding to a request.</a:t>
            </a:r>
          </a:p>
          <a:p>
            <a:pPr lvl="2"/>
            <a:r>
              <a:rPr lang="en-US" dirty="0"/>
              <a:t>Policy on charging fees and copying costs.</a:t>
            </a:r>
          </a:p>
          <a:p>
            <a:pPr lvl="2"/>
            <a:r>
              <a:rPr lang="en-US" dirty="0"/>
              <a:t>Policy on redacting exempt and confidential information.</a:t>
            </a:r>
          </a:p>
          <a:p>
            <a:pPr lvl="2"/>
            <a:r>
              <a:rPr lang="en-US" dirty="0"/>
              <a:t>Policy on retention and destruction of records.</a:t>
            </a:r>
          </a:p>
          <a:p>
            <a:pPr lvl="2"/>
            <a:r>
              <a:rPr lang="en-US" dirty="0"/>
              <a:t>Designation of platforms through which board members and staff are permitted to communicate official school business.</a:t>
            </a:r>
          </a:p>
          <a:p>
            <a:pPr lvl="2"/>
            <a:endParaRPr lang="en-US" dirty="0"/>
          </a:p>
          <a:p>
            <a:pPr lvl="1"/>
            <a:endParaRPr lang="en-US" sz="2200" dirty="0"/>
          </a:p>
          <a:p>
            <a:endParaRPr lang="en-US" dirty="0"/>
          </a:p>
          <a:p>
            <a:endParaRPr lang="en-US" dirty="0"/>
          </a:p>
        </p:txBody>
      </p:sp>
    </p:spTree>
    <p:extLst>
      <p:ext uri="{BB962C8B-B14F-4D97-AF65-F5344CB8AC3E}">
        <p14:creationId xmlns:p14="http://schemas.microsoft.com/office/powerpoint/2010/main" val="3925066022"/>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Quiz #3</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a:bodyPr>
          <a:lstStyle/>
          <a:p>
            <a:r>
              <a:rPr lang="en-US" sz="2800" dirty="0"/>
              <a:t>Rhonda is a teacher at Very Successful Charter School. She runs her class through ClassDojo. Rhonda is the only teacher at the school that utilizes this platform and the administration is unfamiliar with how it works. One day, the school receives a public records request for certain messages the teacher sent and received through ClassDojo. The teacher has already resigned from the school and the administration never had access to the account. The administration responds stating they do not have any responsive records related to the request.</a:t>
            </a:r>
          </a:p>
          <a:p>
            <a:r>
              <a:rPr lang="en-US" dirty="0"/>
              <a:t>Should the school have provided the ClassDojo messages?</a:t>
            </a:r>
          </a:p>
        </p:txBody>
      </p:sp>
    </p:spTree>
    <p:extLst>
      <p:ext uri="{BB962C8B-B14F-4D97-AF65-F5344CB8AC3E}">
        <p14:creationId xmlns:p14="http://schemas.microsoft.com/office/powerpoint/2010/main" val="81015825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tabLst>
                <a:tab pos="7658100" algn="l"/>
              </a:tabLst>
            </a:pPr>
            <a:r>
              <a:rPr lang="en-US" sz="5400" dirty="0">
                <a:effectLst>
                  <a:outerShdw blurRad="38100" dist="38100" dir="2700000" algn="tl">
                    <a:srgbClr val="000000">
                      <a:alpha val="43137"/>
                    </a:srgbClr>
                  </a:outerShdw>
                </a:effectLst>
              </a:rPr>
              <a:t>The Policy Should Designate Authorized Channels of Communication </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lvl="1"/>
            <a:r>
              <a:rPr lang="en-US" sz="2800" dirty="0"/>
              <a:t>Set clear expectations in the policy for the means by which board members and staff should be communicating when transacting official business.</a:t>
            </a:r>
          </a:p>
          <a:p>
            <a:pPr lvl="2"/>
            <a:r>
              <a:rPr lang="en-US" b="1" u="sng" dirty="0"/>
              <a:t>Reality:</a:t>
            </a:r>
            <a:r>
              <a:rPr lang="en-US" dirty="0"/>
              <a:t>  In 2022, people utilize their personal phones and accounts frequently to communicate.</a:t>
            </a:r>
            <a:endParaRPr lang="en-US" b="1" u="sng" dirty="0"/>
          </a:p>
          <a:p>
            <a:pPr lvl="2"/>
            <a:r>
              <a:rPr lang="en-US" b="1" u="sng" dirty="0"/>
              <a:t>Issue:</a:t>
            </a:r>
            <a:r>
              <a:rPr lang="en-US" dirty="0"/>
              <a:t>  If the school receives a public records request, will the administration have backdoor access to all of the records that are responsive, or will you be relying on individual board members and employees to honestly and thoroughly turn over records?  What happens if the board member or employee is uncooperative or not thorough?</a:t>
            </a:r>
            <a:endParaRPr lang="en-US" b="1" u="sng" dirty="0"/>
          </a:p>
          <a:p>
            <a:pPr lvl="1"/>
            <a:endParaRPr lang="en-US" sz="2200" dirty="0"/>
          </a:p>
          <a:p>
            <a:endParaRPr lang="en-US" dirty="0"/>
          </a:p>
          <a:p>
            <a:endParaRPr lang="en-US" dirty="0"/>
          </a:p>
        </p:txBody>
      </p:sp>
    </p:spTree>
    <p:extLst>
      <p:ext uri="{BB962C8B-B14F-4D97-AF65-F5344CB8AC3E}">
        <p14:creationId xmlns:p14="http://schemas.microsoft.com/office/powerpoint/2010/main" val="412725302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tabLst>
                <a:tab pos="7658100" algn="l"/>
              </a:tabLst>
            </a:pPr>
            <a:r>
              <a:rPr lang="en-US" sz="5400" dirty="0">
                <a:effectLst>
                  <a:outerShdw blurRad="38100" dist="38100" dir="2700000" algn="tl">
                    <a:srgbClr val="000000">
                      <a:alpha val="43137"/>
                    </a:srgbClr>
                  </a:outerShdw>
                </a:effectLst>
              </a:rPr>
              <a:t>The Policy Should Designate Authorized Channels of Communication </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marL="685800" lvl="2"/>
            <a:r>
              <a:rPr lang="en-US" sz="2400" b="1" u="sng" dirty="0"/>
              <a:t>If you do not have access to accounts used by school personnel, you are creating liability for your school!</a:t>
            </a:r>
          </a:p>
          <a:p>
            <a:pPr marL="685800" lvl="2"/>
            <a:r>
              <a:rPr lang="en-US" sz="2400" dirty="0"/>
              <a:t>Consider a policy that completely prohibits personnel from utilizing their personal accounts. All business should be transacted using official school accounts that you have backdoor access to.</a:t>
            </a:r>
          </a:p>
          <a:p>
            <a:pPr marL="685800" lvl="2"/>
            <a:r>
              <a:rPr lang="en-US" sz="2400" dirty="0"/>
              <a:t>Prohibit the use of email forwarding to personal accounts. When an email is forwarded to a personal account, the school will not have access to any responses sent from the personal account.</a:t>
            </a:r>
          </a:p>
          <a:p>
            <a:pPr lvl="1"/>
            <a:endParaRPr lang="en-US" sz="2200" dirty="0"/>
          </a:p>
          <a:p>
            <a:endParaRPr lang="en-US" dirty="0"/>
          </a:p>
          <a:p>
            <a:endParaRPr lang="en-US" dirty="0"/>
          </a:p>
        </p:txBody>
      </p:sp>
    </p:spTree>
    <p:extLst>
      <p:ext uri="{BB962C8B-B14F-4D97-AF65-F5344CB8AC3E}">
        <p14:creationId xmlns:p14="http://schemas.microsoft.com/office/powerpoint/2010/main" val="4072573328"/>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tabLst>
                <a:tab pos="7658100" algn="l"/>
              </a:tabLst>
            </a:pPr>
            <a:r>
              <a:rPr lang="en-US" sz="5400" dirty="0">
                <a:effectLst>
                  <a:outerShdw blurRad="38100" dist="38100" dir="2700000" algn="tl">
                    <a:srgbClr val="000000">
                      <a:alpha val="43137"/>
                    </a:srgbClr>
                  </a:outerShdw>
                </a:effectLst>
              </a:rPr>
              <a:t>The Policy Should Designate Authorized Channels of Communication </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marL="685800" lvl="2"/>
            <a:r>
              <a:rPr lang="en-US" sz="2400" dirty="0"/>
              <a:t>If a teacher or staff member is utilizing an unofficial app or service for their class, it should be authorized by the administration and administration should be given up-to-date access information.</a:t>
            </a:r>
            <a:endParaRPr lang="en-US" sz="2400" b="1" u="sng" dirty="0"/>
          </a:p>
          <a:p>
            <a:pPr marL="685800" lvl="2"/>
            <a:r>
              <a:rPr lang="en-US" sz="2400" b="1" u="sng" dirty="0"/>
              <a:t>Are your teachers utilizing any of the following to communicate with students, parents, or other employees about official school business?  Do you have access?</a:t>
            </a:r>
            <a:endParaRPr lang="en-US" sz="2400" dirty="0"/>
          </a:p>
          <a:p>
            <a:pPr marL="1143000" lvl="3"/>
            <a:r>
              <a:rPr lang="en-US" sz="2200" dirty="0"/>
              <a:t>Facebook, Instagram, or other social media platforms</a:t>
            </a:r>
          </a:p>
          <a:p>
            <a:pPr marL="1143000" lvl="3"/>
            <a:r>
              <a:rPr lang="en-US" sz="2200" dirty="0"/>
              <a:t>Google Classroom / Google Hangouts</a:t>
            </a:r>
          </a:p>
          <a:p>
            <a:pPr marL="1143000" lvl="3"/>
            <a:r>
              <a:rPr lang="en-US" sz="2200" dirty="0"/>
              <a:t>ClassDojo</a:t>
            </a:r>
          </a:p>
          <a:p>
            <a:pPr marL="1143000" lvl="3"/>
            <a:r>
              <a:rPr lang="en-US" sz="2200" dirty="0" err="1"/>
              <a:t>Bloomz</a:t>
            </a:r>
            <a:endParaRPr lang="en-US" sz="2200" dirty="0"/>
          </a:p>
          <a:p>
            <a:pPr marL="1143000" lvl="3"/>
            <a:r>
              <a:rPr lang="en-US" sz="2200" dirty="0"/>
              <a:t>Slack</a:t>
            </a:r>
          </a:p>
          <a:p>
            <a:pPr marL="1143000" lvl="3"/>
            <a:r>
              <a:rPr lang="en-US" sz="2200" dirty="0" err="1"/>
              <a:t>BeeKeeper</a:t>
            </a:r>
            <a:endParaRPr lang="en-US" sz="2200" dirty="0"/>
          </a:p>
          <a:p>
            <a:pPr marL="1143000" lvl="3"/>
            <a:endParaRPr lang="en-US" sz="2200" dirty="0"/>
          </a:p>
          <a:p>
            <a:pPr marL="1143000" lvl="3"/>
            <a:endParaRPr lang="en-US" sz="2200" dirty="0"/>
          </a:p>
          <a:p>
            <a:pPr lvl="1"/>
            <a:endParaRPr lang="en-US" sz="2200" dirty="0"/>
          </a:p>
          <a:p>
            <a:endParaRPr lang="en-US" dirty="0"/>
          </a:p>
          <a:p>
            <a:endParaRPr lang="en-US" dirty="0"/>
          </a:p>
        </p:txBody>
      </p:sp>
    </p:spTree>
    <p:extLst>
      <p:ext uri="{BB962C8B-B14F-4D97-AF65-F5344CB8AC3E}">
        <p14:creationId xmlns:p14="http://schemas.microsoft.com/office/powerpoint/2010/main" val="1765941904"/>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tabLst>
                <a:tab pos="7658100" algn="l"/>
              </a:tabLst>
            </a:pPr>
            <a:r>
              <a:rPr lang="en-US" sz="5400" dirty="0">
                <a:effectLst>
                  <a:outerShdw blurRad="38100" dist="38100" dir="2700000" algn="tl">
                    <a:srgbClr val="000000">
                      <a:alpha val="43137"/>
                    </a:srgbClr>
                  </a:outerShdw>
                </a:effectLst>
              </a:rPr>
              <a:t>The Policy Should Address Text Messaging</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marL="685800" lvl="2"/>
            <a:r>
              <a:rPr lang="en-US" sz="2400" b="1" u="sng" dirty="0"/>
              <a:t>Can an individual request text messages off a personal cell phone?</a:t>
            </a:r>
            <a:r>
              <a:rPr lang="en-US" sz="2400" dirty="0"/>
              <a:t>  Yes, so long as the text messages constitute a public record.</a:t>
            </a:r>
            <a:endParaRPr lang="en-US" sz="2400" b="1" u="sng" dirty="0"/>
          </a:p>
          <a:p>
            <a:pPr marL="685800" lvl="2"/>
            <a:r>
              <a:rPr lang="en-US" sz="2400" dirty="0"/>
              <a:t>Your school’s public records policy should address how to handle text messages.</a:t>
            </a:r>
          </a:p>
          <a:p>
            <a:pPr marL="685800" lvl="2"/>
            <a:r>
              <a:rPr lang="en-US" sz="2400" dirty="0"/>
              <a:t>You may prohibit text messages, especially to students and parents. However, many people communicate this way in 2022.</a:t>
            </a:r>
          </a:p>
          <a:p>
            <a:pPr marL="685800" lvl="2"/>
            <a:r>
              <a:rPr lang="en-US" sz="2400" dirty="0"/>
              <a:t>Consider requiring personnel to screenshot any text messages they do send/receive relating to school business and keep them stored somewhere the administration has access to.</a:t>
            </a:r>
            <a:endParaRPr lang="en-US" sz="2200" dirty="0"/>
          </a:p>
          <a:p>
            <a:pPr marL="1143000" lvl="3"/>
            <a:endParaRPr lang="en-US" sz="2200" dirty="0"/>
          </a:p>
          <a:p>
            <a:pPr marL="1143000" lvl="3"/>
            <a:endParaRPr lang="en-US" sz="2200" dirty="0"/>
          </a:p>
          <a:p>
            <a:pPr lvl="1"/>
            <a:endParaRPr lang="en-US" sz="2200" dirty="0"/>
          </a:p>
          <a:p>
            <a:endParaRPr lang="en-US" dirty="0"/>
          </a:p>
          <a:p>
            <a:endParaRPr lang="en-US" dirty="0"/>
          </a:p>
        </p:txBody>
      </p:sp>
    </p:spTree>
    <p:extLst>
      <p:ext uri="{BB962C8B-B14F-4D97-AF65-F5344CB8AC3E}">
        <p14:creationId xmlns:p14="http://schemas.microsoft.com/office/powerpoint/2010/main" val="2627872520"/>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a:xfrm>
            <a:off x="979100" y="307975"/>
            <a:ext cx="10515600" cy="1325563"/>
          </a:xfrm>
        </p:spPr>
        <p:txBody>
          <a:bodyPr>
            <a:noAutofit/>
          </a:bodyPr>
          <a:lstStyle/>
          <a:p>
            <a:pPr algn="ctr"/>
            <a:r>
              <a:rPr lang="en-US" sz="4800" dirty="0">
                <a:effectLst>
                  <a:outerShdw blurRad="38100" dist="38100" dir="2700000" algn="tl">
                    <a:srgbClr val="000000">
                      <a:alpha val="43137"/>
                    </a:srgbClr>
                  </a:outerShdw>
                </a:effectLst>
              </a:rPr>
              <a:t>Ensure Personnel Are Aware of the Policy and Know Who the Records Custodian Is</a:t>
            </a: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2009775"/>
            <a:ext cx="10233800" cy="4445000"/>
          </a:xfrm>
        </p:spPr>
        <p:txBody>
          <a:bodyPr>
            <a:normAutofit/>
          </a:bodyPr>
          <a:lstStyle/>
          <a:p>
            <a:pPr lvl="1"/>
            <a:r>
              <a:rPr lang="en-US" sz="2800" dirty="0"/>
              <a:t>Employees should be provided a copy of the public records policy during pre-planning week.</a:t>
            </a:r>
          </a:p>
          <a:p>
            <a:pPr lvl="1"/>
            <a:r>
              <a:rPr lang="en-US" sz="2800" dirty="0"/>
              <a:t>The policy should generally require that all public records requests be forwarded immediately to the public records custodian.</a:t>
            </a:r>
          </a:p>
          <a:p>
            <a:pPr lvl="1"/>
            <a:r>
              <a:rPr lang="en-US" sz="2800" dirty="0"/>
              <a:t>A public records custodian should be designated for the school.</a:t>
            </a:r>
          </a:p>
          <a:p>
            <a:pPr lvl="1"/>
            <a:r>
              <a:rPr lang="en-US" sz="2800" b="1" dirty="0"/>
              <a:t>Prominently display the contact information for the public records custodian in the school’s main office </a:t>
            </a:r>
            <a:r>
              <a:rPr lang="en-US" sz="2800" b="1" u="sng" dirty="0"/>
              <a:t>AND</a:t>
            </a:r>
            <a:r>
              <a:rPr lang="en-US" sz="2800" b="1" dirty="0"/>
              <a:t> on the school’s website.</a:t>
            </a:r>
            <a:endParaRPr lang="en-US" sz="2600" b="1" dirty="0"/>
          </a:p>
          <a:p>
            <a:pPr lvl="2"/>
            <a:endParaRPr lang="en-US" dirty="0"/>
          </a:p>
          <a:p>
            <a:pPr lvl="1"/>
            <a:endParaRPr lang="en-US" sz="2200" dirty="0"/>
          </a:p>
          <a:p>
            <a:endParaRPr lang="en-US" dirty="0"/>
          </a:p>
          <a:p>
            <a:endParaRPr lang="en-US" dirty="0"/>
          </a:p>
        </p:txBody>
      </p:sp>
    </p:spTree>
    <p:extLst>
      <p:ext uri="{BB962C8B-B14F-4D97-AF65-F5344CB8AC3E}">
        <p14:creationId xmlns:p14="http://schemas.microsoft.com/office/powerpoint/2010/main" val="128328306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E27D97C-876E-6EBA-3AB3-F47517CA76FA}"/>
              </a:ext>
            </a:extLst>
          </p:cNvPr>
          <p:cNvSpPr>
            <a:spLocks noGrp="1"/>
          </p:cNvSpPr>
          <p:nvPr>
            <p:ph type="title"/>
          </p:nvPr>
        </p:nvSpPr>
        <p:spPr>
          <a:xfrm>
            <a:off x="838200" y="1115786"/>
            <a:ext cx="3473851" cy="4626428"/>
          </a:xfrm>
          <a:effectLst/>
        </p:spPr>
        <p:txBody>
          <a:bodyPr vert="horz" lIns="91440" tIns="45720" rIns="91440" bIns="45720" rtlCol="0" anchor="ctr">
            <a:normAutofit/>
          </a:bodyPr>
          <a:lstStyle/>
          <a:p>
            <a:pPr algn="r"/>
            <a:r>
              <a:rPr lang="en-US" sz="4000" i="1" dirty="0">
                <a:solidFill>
                  <a:schemeClr val="tx1"/>
                </a:solidFill>
                <a:effectLst/>
              </a:rPr>
              <a:t>Disclaimer</a:t>
            </a:r>
            <a:br>
              <a:rPr lang="en-US" sz="4000" i="1" dirty="0">
                <a:solidFill>
                  <a:schemeClr val="tx1"/>
                </a:solidFill>
                <a:effectLst/>
              </a:rPr>
            </a:br>
            <a:endParaRPr lang="en-US" sz="4000" dirty="0">
              <a:solidFill>
                <a:schemeClr val="tx1">
                  <a:lumMod val="95000"/>
                </a:schemeClr>
              </a:solidFill>
            </a:endParaRPr>
          </a:p>
        </p:txBody>
      </p:sp>
      <p:cxnSp>
        <p:nvCxnSpPr>
          <p:cNvPr id="18" name="Straight Connector 17">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0B716D5-AF61-90B7-32A0-1B8829A9D4E0}"/>
              </a:ext>
            </a:extLst>
          </p:cNvPr>
          <p:cNvSpPr>
            <a:spLocks noGrp="1"/>
          </p:cNvSpPr>
          <p:nvPr>
            <p:ph type="body" sz="half" idx="2"/>
          </p:nvPr>
        </p:nvSpPr>
        <p:spPr>
          <a:xfrm>
            <a:off x="4996543" y="1115786"/>
            <a:ext cx="5713790" cy="4626428"/>
          </a:xfrm>
        </p:spPr>
        <p:txBody>
          <a:bodyPr vert="horz" lIns="91440" tIns="45720" rIns="91440" bIns="45720" rtlCol="0" anchor="ctr">
            <a:normAutofit/>
          </a:bodyPr>
          <a:lstStyle/>
          <a:p>
            <a:r>
              <a:rPr lang="en-US" sz="3200" dirty="0">
                <a:solidFill>
                  <a:schemeClr val="tx1">
                    <a:lumMod val="95000"/>
                  </a:schemeClr>
                </a:solidFill>
              </a:rPr>
              <a:t>This presentation is not intended to constitute legal advice.  You should consult with your school’s attorney on the specific requirements of complying with Florida’s Public Records Act.</a:t>
            </a:r>
          </a:p>
        </p:txBody>
      </p:sp>
    </p:spTree>
    <p:extLst>
      <p:ext uri="{BB962C8B-B14F-4D97-AF65-F5344CB8AC3E}">
        <p14:creationId xmlns:p14="http://schemas.microsoft.com/office/powerpoint/2010/main" val="3381779413"/>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r>
              <a:rPr lang="en-US" sz="5400" dirty="0">
                <a:effectLst>
                  <a:outerShdw blurRad="38100" dist="38100" dir="2700000" algn="tl">
                    <a:srgbClr val="000000">
                      <a:alpha val="43137"/>
                    </a:srgbClr>
                  </a:outerShdw>
                </a:effectLst>
              </a:rPr>
              <a:t>The Policy Should Establish Procedures for Responding</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847850"/>
            <a:ext cx="10233800" cy="4445000"/>
          </a:xfrm>
        </p:spPr>
        <p:txBody>
          <a:bodyPr>
            <a:normAutofit fontScale="92500"/>
          </a:bodyPr>
          <a:lstStyle/>
          <a:p>
            <a:pPr lvl="1"/>
            <a:r>
              <a:rPr lang="en-US" sz="2800" dirty="0"/>
              <a:t>The policy should designate procedures and timelines for responding to the request:</a:t>
            </a:r>
          </a:p>
          <a:p>
            <a:pPr lvl="2"/>
            <a:r>
              <a:rPr lang="en-US" sz="2400" dirty="0"/>
              <a:t>Immediately acknowledge the request in writing upon receipt. </a:t>
            </a:r>
            <a:r>
              <a:rPr lang="en-US" sz="2400" b="1" u="sng" dirty="0"/>
              <a:t>Do not ignore the request!</a:t>
            </a:r>
          </a:p>
          <a:p>
            <a:pPr lvl="2"/>
            <a:r>
              <a:rPr lang="en-US" sz="2400" dirty="0"/>
              <a:t>If satisfying the request will require extensive use of information technology resources or extensive clerical or supervisory assistance, timely develop an estimate of the cost of the work and communicate that to the requestor.</a:t>
            </a:r>
          </a:p>
          <a:p>
            <a:pPr lvl="2"/>
            <a:r>
              <a:rPr lang="en-US" sz="2400" dirty="0"/>
              <a:t>Work towards retrieving, reviewing, and redacting the records in a timely manner and </a:t>
            </a:r>
            <a:r>
              <a:rPr lang="en-US" sz="2400" b="1" u="sng" dirty="0"/>
              <a:t>accurately log all time spent satisfying the request</a:t>
            </a:r>
            <a:r>
              <a:rPr lang="en-US" sz="2400" dirty="0"/>
              <a:t>.</a:t>
            </a:r>
          </a:p>
          <a:p>
            <a:pPr lvl="2"/>
            <a:r>
              <a:rPr lang="en-US" sz="2400" dirty="0"/>
              <a:t>No specific time limit to comply with the document request in statute, but the Florida Supreme Court has stated that a custodian has a “reasonable” time to comply.</a:t>
            </a:r>
          </a:p>
          <a:p>
            <a:pPr lvl="1"/>
            <a:endParaRPr lang="en-US" sz="2200" dirty="0"/>
          </a:p>
          <a:p>
            <a:endParaRPr lang="en-US" dirty="0"/>
          </a:p>
          <a:p>
            <a:endParaRPr lang="en-US" dirty="0"/>
          </a:p>
        </p:txBody>
      </p:sp>
    </p:spTree>
    <p:extLst>
      <p:ext uri="{BB962C8B-B14F-4D97-AF65-F5344CB8AC3E}">
        <p14:creationId xmlns:p14="http://schemas.microsoft.com/office/powerpoint/2010/main" val="3662378669"/>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EDEF1-E3B1-496A-D3D3-3FA9D5EC6D5C}"/>
              </a:ext>
            </a:extLst>
          </p:cNvPr>
          <p:cNvSpPr>
            <a:spLocks noGrp="1"/>
          </p:cNvSpPr>
          <p:nvPr>
            <p:ph type="title"/>
          </p:nvPr>
        </p:nvSpPr>
        <p:spPr>
          <a:xfrm>
            <a:off x="838200" y="2184400"/>
            <a:ext cx="10515600" cy="1325563"/>
          </a:xfrm>
        </p:spPr>
        <p:txBody>
          <a:bodyPr>
            <a:normAutofit fontScale="90000"/>
          </a:bodyPr>
          <a:lstStyle/>
          <a:p>
            <a:pPr algn="ctr"/>
            <a:r>
              <a:rPr lang="en-US" dirty="0"/>
              <a:t>Does the School Have an Obligation to Create New Records Responsive to a Request?</a:t>
            </a:r>
          </a:p>
        </p:txBody>
      </p:sp>
      <p:sp>
        <p:nvSpPr>
          <p:cNvPr id="7" name="Content Placeholder 6">
            <a:extLst>
              <a:ext uri="{FF2B5EF4-FFF2-40B4-BE49-F238E27FC236}">
                <a16:creationId xmlns:a16="http://schemas.microsoft.com/office/drawing/2014/main" id="{F593CA04-CA1F-2C54-93BE-64BF69DFBB76}"/>
              </a:ext>
            </a:extLst>
          </p:cNvPr>
          <p:cNvSpPr>
            <a:spLocks noGrp="1"/>
          </p:cNvSpPr>
          <p:nvPr>
            <p:ph idx="1"/>
          </p:nvPr>
        </p:nvSpPr>
        <p:spPr>
          <a:xfrm>
            <a:off x="1215250" y="4292600"/>
            <a:ext cx="10233800" cy="4351338"/>
          </a:xfrm>
        </p:spPr>
        <p:txBody>
          <a:bodyPr/>
          <a:lstStyle/>
          <a:p>
            <a:r>
              <a:rPr lang="en-US" b="1" u="sng" dirty="0"/>
              <a:t>NO! You only have to produce records that exist at the time the response is made.</a:t>
            </a:r>
          </a:p>
        </p:txBody>
      </p:sp>
    </p:spTree>
    <p:extLst>
      <p:ext uri="{BB962C8B-B14F-4D97-AF65-F5344CB8AC3E}">
        <p14:creationId xmlns:p14="http://schemas.microsoft.com/office/powerpoint/2010/main" val="650263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r>
              <a:rPr lang="en-US" sz="5400" dirty="0">
                <a:effectLst>
                  <a:outerShdw blurRad="38100" dist="38100" dir="2700000" algn="tl">
                    <a:srgbClr val="000000">
                      <a:alpha val="43137"/>
                    </a:srgbClr>
                  </a:outerShdw>
                </a:effectLst>
              </a:rPr>
              <a:t>The Policy Should Address</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Charging Fees and Costs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fontScale="92500" lnSpcReduction="10000"/>
          </a:bodyPr>
          <a:lstStyle/>
          <a:p>
            <a:pPr lvl="1"/>
            <a:r>
              <a:rPr lang="en-US" sz="2800" dirty="0"/>
              <a:t>What can the school charge a person for a public records request?</a:t>
            </a:r>
          </a:p>
          <a:p>
            <a:pPr lvl="2"/>
            <a:r>
              <a:rPr lang="en-US" sz="2200" dirty="0"/>
              <a:t>Costs for copying. Section 119.07, F.S., must charge actual cost of duplication.  It is </a:t>
            </a:r>
            <a:r>
              <a:rPr lang="en-US" sz="2200" u="sng" dirty="0"/>
              <a:t>not </a:t>
            </a:r>
            <a:r>
              <a:rPr lang="en-US" sz="2200" dirty="0"/>
              <a:t>what is listed in the statute.</a:t>
            </a:r>
          </a:p>
          <a:p>
            <a:pPr lvl="2"/>
            <a:r>
              <a:rPr lang="en-US" sz="2200" dirty="0"/>
              <a:t>Statute allows for up to 15 cents per one-sided copy for duplicated copies of not more than 14 inches by 8 1/2 inches and no more than an additional 5 cents for each two-sided copy.</a:t>
            </a:r>
          </a:p>
          <a:p>
            <a:pPr lvl="1"/>
            <a:r>
              <a:rPr lang="en-US" sz="3000" dirty="0"/>
              <a:t>May charge for time needed to gather documents, redact or supervise inspection if it will take an “extensive time period.”</a:t>
            </a:r>
          </a:p>
          <a:p>
            <a:pPr lvl="2"/>
            <a:r>
              <a:rPr lang="en-US" sz="2200" dirty="0"/>
              <a:t>No additional charge for document conversion.</a:t>
            </a:r>
          </a:p>
          <a:p>
            <a:pPr lvl="1"/>
            <a:r>
              <a:rPr lang="en-US" sz="2800" dirty="0"/>
              <a:t>Public records policy should specify whether a deposit is required, and, if so, the amount of the deposit and when its due.</a:t>
            </a:r>
          </a:p>
          <a:p>
            <a:pPr lvl="2"/>
            <a:r>
              <a:rPr lang="en-US" sz="2200" dirty="0"/>
              <a:t>Deposit should be reasonable based on the anticipated amount of work. The school need not begin the work of retrieving documents until the deposit is received.</a:t>
            </a:r>
          </a:p>
          <a:p>
            <a:endParaRPr lang="en-US" dirty="0"/>
          </a:p>
          <a:p>
            <a:endParaRPr lang="en-US" dirty="0"/>
          </a:p>
        </p:txBody>
      </p:sp>
    </p:spTree>
    <p:extLst>
      <p:ext uri="{BB962C8B-B14F-4D97-AF65-F5344CB8AC3E}">
        <p14:creationId xmlns:p14="http://schemas.microsoft.com/office/powerpoint/2010/main" val="3176992256"/>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r>
              <a:rPr lang="en-US" sz="5400" dirty="0">
                <a:effectLst>
                  <a:outerShdw blurRad="38100" dist="38100" dir="2700000" algn="tl">
                    <a:srgbClr val="000000">
                      <a:alpha val="43137"/>
                    </a:srgbClr>
                  </a:outerShdw>
                </a:effectLst>
              </a:rPr>
              <a:t>The Policy Should Address Confidential and Exempt Records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lvl="1"/>
            <a:r>
              <a:rPr lang="en-US" sz="2800" dirty="0"/>
              <a:t>The school can only refuse to provide public records or a portion of a public record if the record is confidential or exempt.</a:t>
            </a:r>
          </a:p>
          <a:p>
            <a:pPr lvl="1"/>
            <a:r>
              <a:rPr lang="en-US" sz="2800" dirty="0"/>
              <a:t>If the school claims that any records are confidential or exempt from disclosure, a written statement must be provided to the requestor indicating the specific statutory provision that makes the record confidential or exempt.</a:t>
            </a:r>
          </a:p>
          <a:p>
            <a:pPr lvl="1"/>
            <a:r>
              <a:rPr lang="en-US" sz="2800" dirty="0"/>
              <a:t>The explanation of confidential and exempt records should be provided with the response.</a:t>
            </a:r>
            <a:endParaRPr lang="en-US" sz="2200" dirty="0"/>
          </a:p>
          <a:p>
            <a:endParaRPr lang="en-US" dirty="0"/>
          </a:p>
          <a:p>
            <a:endParaRPr lang="en-US" dirty="0"/>
          </a:p>
        </p:txBody>
      </p:sp>
    </p:spTree>
    <p:extLst>
      <p:ext uri="{BB962C8B-B14F-4D97-AF65-F5344CB8AC3E}">
        <p14:creationId xmlns:p14="http://schemas.microsoft.com/office/powerpoint/2010/main" val="2666620822"/>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fontScale="90000"/>
          </a:bodyPr>
          <a:lstStyle/>
          <a:p>
            <a:pPr algn="ctr"/>
            <a:r>
              <a:rPr lang="en-US" sz="5400" dirty="0">
                <a:effectLst>
                  <a:outerShdw blurRad="38100" dist="38100" dir="2700000" algn="tl">
                    <a:srgbClr val="000000">
                      <a:alpha val="43137"/>
                    </a:srgbClr>
                  </a:outerShdw>
                </a:effectLst>
              </a:rPr>
              <a:t>Other Tips for Responding to a Public Records Request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914525"/>
            <a:ext cx="10233800" cy="4445000"/>
          </a:xfrm>
        </p:spPr>
        <p:txBody>
          <a:bodyPr>
            <a:normAutofit/>
          </a:bodyPr>
          <a:lstStyle/>
          <a:p>
            <a:pPr lvl="1"/>
            <a:r>
              <a:rPr lang="en-US" sz="2400" dirty="0"/>
              <a:t>If you’re unsure about exactly what the requestor is looking for, ask follow-up and clarifying questions.</a:t>
            </a:r>
          </a:p>
          <a:p>
            <a:pPr lvl="1"/>
            <a:r>
              <a:rPr lang="en-US" dirty="0"/>
              <a:t>Ensure that you have reliable procedures and systems in place for storing public records that restrict access to those who do not have a need-to-know basis for accessing confidential information.</a:t>
            </a:r>
          </a:p>
          <a:p>
            <a:pPr lvl="1"/>
            <a:r>
              <a:rPr lang="en-US" dirty="0"/>
              <a:t>Devel0p a reliable system for cross-checking and ensuring that you have satisfied </a:t>
            </a:r>
            <a:r>
              <a:rPr lang="en-US" b="1" u="sng" dirty="0"/>
              <a:t>all</a:t>
            </a:r>
            <a:r>
              <a:rPr lang="en-US" dirty="0"/>
              <a:t> components of the request.</a:t>
            </a:r>
          </a:p>
          <a:p>
            <a:pPr lvl="1"/>
            <a:r>
              <a:rPr lang="en-US" b="1" u="sng" dirty="0"/>
              <a:t>Be thoughtful of what you put into writing.</a:t>
            </a:r>
          </a:p>
          <a:p>
            <a:pPr lvl="1"/>
            <a:r>
              <a:rPr lang="en-US" b="1" u="sng" dirty="0"/>
              <a:t>Remind your board members and staff that all public records may end up in the hands of someone they would prefer to have not seen the record. </a:t>
            </a:r>
            <a:endParaRPr lang="en-US" sz="2400" dirty="0"/>
          </a:p>
          <a:p>
            <a:pPr lvl="1"/>
            <a:endParaRPr lang="en-US" sz="2200" dirty="0"/>
          </a:p>
          <a:p>
            <a:endParaRPr lang="en-US" dirty="0"/>
          </a:p>
          <a:p>
            <a:endParaRPr lang="en-US" dirty="0"/>
          </a:p>
        </p:txBody>
      </p:sp>
    </p:spTree>
    <p:extLst>
      <p:ext uri="{BB962C8B-B14F-4D97-AF65-F5344CB8AC3E}">
        <p14:creationId xmlns:p14="http://schemas.microsoft.com/office/powerpoint/2010/main" val="427098987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Penalties for Non-Compliance</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979100" y="1690688"/>
            <a:ext cx="10233800" cy="4445000"/>
          </a:xfrm>
        </p:spPr>
        <p:txBody>
          <a:bodyPr>
            <a:normAutofit/>
          </a:bodyPr>
          <a:lstStyle/>
          <a:p>
            <a:pPr lvl="1"/>
            <a:r>
              <a:rPr lang="en-US" sz="2800" dirty="0"/>
              <a:t>Civil suit against school.  School can be required to pay attorney fees if it was found to have unlawfully denied access to the records.</a:t>
            </a:r>
          </a:p>
          <a:p>
            <a:pPr lvl="1"/>
            <a:r>
              <a:rPr lang="en-US" sz="2800" dirty="0"/>
              <a:t>Section 119.10, F.S., deals with penalties for violations.</a:t>
            </a:r>
          </a:p>
          <a:p>
            <a:pPr lvl="3"/>
            <a:r>
              <a:rPr lang="en-US" sz="2400" dirty="0"/>
              <a:t>Unintentional violation: Non-criminal infraction punishable by fine not exceeding $500.</a:t>
            </a:r>
          </a:p>
          <a:p>
            <a:pPr lvl="3"/>
            <a:r>
              <a:rPr lang="en-US" sz="2400" dirty="0"/>
              <a:t>Knowing violation: Misdemeanor of the first degree, punishable by up to one year in jail and a $1,000 fine.</a:t>
            </a:r>
          </a:p>
          <a:p>
            <a:pPr lvl="1"/>
            <a:r>
              <a:rPr lang="en-US" sz="2800" dirty="0"/>
              <a:t>Charter contract violation.</a:t>
            </a:r>
          </a:p>
          <a:p>
            <a:pPr lvl="1"/>
            <a:r>
              <a:rPr lang="en-US" sz="2800" dirty="0"/>
              <a:t>Negative publicity.</a:t>
            </a:r>
          </a:p>
          <a:p>
            <a:pPr lvl="1"/>
            <a:endParaRPr lang="en-US" sz="2200" dirty="0"/>
          </a:p>
          <a:p>
            <a:endParaRPr lang="en-US" dirty="0"/>
          </a:p>
          <a:p>
            <a:endParaRPr lang="en-US" dirty="0"/>
          </a:p>
        </p:txBody>
      </p:sp>
    </p:spTree>
    <p:extLst>
      <p:ext uri="{BB962C8B-B14F-4D97-AF65-F5344CB8AC3E}">
        <p14:creationId xmlns:p14="http://schemas.microsoft.com/office/powerpoint/2010/main" val="1820393298"/>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cky notes with question marks">
            <a:extLst>
              <a:ext uri="{FF2B5EF4-FFF2-40B4-BE49-F238E27FC236}">
                <a16:creationId xmlns:a16="http://schemas.microsoft.com/office/drawing/2014/main" id="{DB85226F-C9B5-EE9E-14DB-A392C492256F}"/>
              </a:ext>
            </a:extLst>
          </p:cNvPr>
          <p:cNvPicPr>
            <a:picLocks noChangeAspect="1"/>
          </p:cNvPicPr>
          <p:nvPr/>
        </p:nvPicPr>
        <p:blipFill rotWithShape="1">
          <a:blip r:embed="rId2">
            <a:duotone>
              <a:prstClr val="black"/>
              <a:schemeClr val="tx2">
                <a:tint val="45000"/>
                <a:satMod val="400000"/>
              </a:schemeClr>
            </a:duotone>
            <a:alphaModFix amt="12000"/>
          </a:blip>
          <a:srcRect t="15730"/>
          <a:stretch/>
        </p:blipFill>
        <p:spPr>
          <a:xfrm>
            <a:off x="0" y="0"/>
            <a:ext cx="12191980" cy="6858000"/>
          </a:xfrm>
          <a:prstGeom prst="rect">
            <a:avLst/>
          </a:prstGeom>
        </p:spPr>
      </p:pic>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a:xfrm>
            <a:off x="2270012" y="2726084"/>
            <a:ext cx="7651955" cy="1405831"/>
          </a:xfrm>
        </p:spPr>
        <p:txBody>
          <a:bodyPr vert="horz" wrap="none" lIns="91440" tIns="45720" rIns="91440" bIns="45720" rtlCol="0" anchor="t">
            <a:noAutofit/>
          </a:bodyPr>
          <a:lstStyle/>
          <a:p>
            <a:pPr algn="ct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Questions?</a:t>
            </a:r>
          </a:p>
        </p:txBody>
      </p:sp>
    </p:spTree>
    <p:extLst>
      <p:ext uri="{BB962C8B-B14F-4D97-AF65-F5344CB8AC3E}">
        <p14:creationId xmlns:p14="http://schemas.microsoft.com/office/powerpoint/2010/main" val="40120458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ticky notes with question marks">
            <a:extLst>
              <a:ext uri="{FF2B5EF4-FFF2-40B4-BE49-F238E27FC236}">
                <a16:creationId xmlns:a16="http://schemas.microsoft.com/office/drawing/2014/main" id="{DB85226F-C9B5-EE9E-14DB-A392C492256F}"/>
              </a:ext>
            </a:extLst>
          </p:cNvPr>
          <p:cNvPicPr>
            <a:picLocks noChangeAspect="1"/>
          </p:cNvPicPr>
          <p:nvPr/>
        </p:nvPicPr>
        <p:blipFill rotWithShape="1">
          <a:blip r:embed="rId3">
            <a:duotone>
              <a:prstClr val="black"/>
              <a:schemeClr val="tx2">
                <a:tint val="45000"/>
                <a:satMod val="400000"/>
              </a:schemeClr>
            </a:duotone>
            <a:alphaModFix amt="12000"/>
          </a:blip>
          <a:srcRect t="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a:xfrm>
            <a:off x="4009103" y="2369756"/>
            <a:ext cx="7651955" cy="1405831"/>
          </a:xfrm>
        </p:spPr>
        <p:txBody>
          <a:bodyPr vert="horz" wrap="none" lIns="91440" tIns="45720" rIns="91440" bIns="45720" rtlCol="0" anchor="t">
            <a:noAutofit/>
          </a:bodyPr>
          <a:lstStyle/>
          <a:p>
            <a:pPr algn="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How many of you have received </a:t>
            </a:r>
            <a:b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a public records request before?</a:t>
            </a:r>
          </a:p>
        </p:txBody>
      </p:sp>
    </p:spTree>
    <p:extLst>
      <p:ext uri="{BB962C8B-B14F-4D97-AF65-F5344CB8AC3E}">
        <p14:creationId xmlns:p14="http://schemas.microsoft.com/office/powerpoint/2010/main" val="1553554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Florida’s Public Records Act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951945"/>
            <a:ext cx="10233800" cy="4678362"/>
          </a:xfrm>
        </p:spPr>
        <p:txBody>
          <a:bodyPr>
            <a:normAutofit/>
          </a:bodyPr>
          <a:lstStyle/>
          <a:p>
            <a:r>
              <a:rPr lang="en-US" sz="2800" dirty="0"/>
              <a:t>Section 1002.33(16)(b)2., F.S., provides that charter schools are subject to the Public Records Act. </a:t>
            </a:r>
          </a:p>
          <a:p>
            <a:r>
              <a:rPr lang="en-US" sz="2800" dirty="0"/>
              <a:t>Charter contracts also specifically require compliance with the Public Records Act.</a:t>
            </a:r>
          </a:p>
          <a:p>
            <a:r>
              <a:rPr lang="en-US" sz="2800" dirty="0"/>
              <a:t>The Public Records Act is codified in Chapter 119, Florida Statutes.</a:t>
            </a:r>
          </a:p>
          <a:p>
            <a:endParaRPr lang="en-US" sz="2800" dirty="0"/>
          </a:p>
        </p:txBody>
      </p:sp>
    </p:spTree>
    <p:extLst>
      <p:ext uri="{BB962C8B-B14F-4D97-AF65-F5344CB8AC3E}">
        <p14:creationId xmlns:p14="http://schemas.microsoft.com/office/powerpoint/2010/main" val="155294954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Florida’s Public Records Act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814513"/>
            <a:ext cx="10233800" cy="4678362"/>
          </a:xfrm>
        </p:spPr>
        <p:txBody>
          <a:bodyPr>
            <a:normAutofit/>
          </a:bodyPr>
          <a:lstStyle/>
          <a:p>
            <a:r>
              <a:rPr lang="en-US" sz="2800" dirty="0"/>
              <a:t>If a document is a “public record,” the Act requires: </a:t>
            </a:r>
          </a:p>
          <a:p>
            <a:pPr lvl="1"/>
            <a:r>
              <a:rPr lang="en-US" sz="2400" dirty="0"/>
              <a:t>That the record be open to inspection and copying by the public;</a:t>
            </a:r>
          </a:p>
          <a:p>
            <a:pPr lvl="1"/>
            <a:r>
              <a:rPr lang="en-US" sz="2400" dirty="0"/>
              <a:t>Maintenance of the record for a certain time period; and</a:t>
            </a:r>
          </a:p>
          <a:p>
            <a:pPr lvl="1"/>
            <a:r>
              <a:rPr lang="en-US" sz="2400" dirty="0"/>
              <a:t>The record may only be destroyed as specified in the Act.</a:t>
            </a:r>
          </a:p>
          <a:p>
            <a:r>
              <a:rPr lang="en-US" sz="2800" dirty="0"/>
              <a:t>Limited exceptions</a:t>
            </a:r>
            <a:endParaRPr lang="en-US" sz="3200" dirty="0"/>
          </a:p>
          <a:p>
            <a:endParaRPr lang="en-US" sz="2800" dirty="0"/>
          </a:p>
        </p:txBody>
      </p:sp>
    </p:spTree>
    <p:extLst>
      <p:ext uri="{BB962C8B-B14F-4D97-AF65-F5344CB8AC3E}">
        <p14:creationId xmlns:p14="http://schemas.microsoft.com/office/powerpoint/2010/main" val="427594248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What is a Public Record?</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2017712"/>
            <a:ext cx="10233800" cy="4351338"/>
          </a:xfrm>
        </p:spPr>
        <p:txBody>
          <a:bodyPr>
            <a:normAutofit/>
          </a:bodyPr>
          <a:lstStyle/>
          <a:p>
            <a:r>
              <a:rPr lang="en-US" dirty="0"/>
              <a:t>Section 119.011(12), F.S., and Fla. Sup. Ct., define public records as all materials, regardless of form, that are made or received in connection with the transaction of official business by or on behalf of an agency which are used to perpetuate, formalize or communicate knowledge.</a:t>
            </a:r>
          </a:p>
          <a:p>
            <a:r>
              <a:rPr lang="en-US" dirty="0"/>
              <a:t>Definition is broad -- anything capable of reproduction.</a:t>
            </a:r>
          </a:p>
        </p:txBody>
      </p:sp>
    </p:spTree>
    <p:extLst>
      <p:ext uri="{BB962C8B-B14F-4D97-AF65-F5344CB8AC3E}">
        <p14:creationId xmlns:p14="http://schemas.microsoft.com/office/powerpoint/2010/main" val="219807590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p:txBody>
          <a:bodyPr>
            <a:normAutofit/>
          </a:bodyPr>
          <a:lstStyle/>
          <a:p>
            <a:pPr algn="ctr"/>
            <a:r>
              <a:rPr lang="en-US" sz="5400" dirty="0">
                <a:effectLst>
                  <a:outerShdw blurRad="38100" dist="38100" dir="2700000" algn="tl">
                    <a:srgbClr val="000000">
                      <a:alpha val="43137"/>
                    </a:srgbClr>
                  </a:outerShdw>
                </a:effectLst>
              </a:rPr>
              <a:t>What is a Public Record?</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0127031-0142-C464-E5EC-034712C3AE35}"/>
              </a:ext>
            </a:extLst>
          </p:cNvPr>
          <p:cNvSpPr>
            <a:spLocks noGrp="1"/>
          </p:cNvSpPr>
          <p:nvPr>
            <p:ph idx="1"/>
          </p:nvPr>
        </p:nvSpPr>
        <p:spPr>
          <a:xfrm>
            <a:off x="1120000" y="1690688"/>
            <a:ext cx="10233800" cy="4678362"/>
          </a:xfrm>
        </p:spPr>
        <p:txBody>
          <a:bodyPr>
            <a:normAutofit lnSpcReduction="10000"/>
          </a:bodyPr>
          <a:lstStyle/>
          <a:p>
            <a:r>
              <a:rPr lang="en-US" sz="2800" dirty="0"/>
              <a:t>Public records may include, but are not limited to:</a:t>
            </a:r>
          </a:p>
          <a:p>
            <a:pPr lvl="1">
              <a:lnSpc>
                <a:spcPct val="100000"/>
              </a:lnSpc>
            </a:pPr>
            <a:r>
              <a:rPr lang="en-US" dirty="0"/>
              <a:t>E-mails</a:t>
            </a:r>
          </a:p>
          <a:p>
            <a:pPr lvl="1">
              <a:lnSpc>
                <a:spcPct val="100000"/>
              </a:lnSpc>
            </a:pPr>
            <a:r>
              <a:rPr lang="en-US" dirty="0"/>
              <a:t>Text messages</a:t>
            </a:r>
          </a:p>
          <a:p>
            <a:pPr lvl="1">
              <a:lnSpc>
                <a:spcPct val="100000"/>
              </a:lnSpc>
            </a:pPr>
            <a:r>
              <a:rPr lang="en-US" dirty="0"/>
              <a:t>Web site content</a:t>
            </a:r>
          </a:p>
          <a:p>
            <a:pPr lvl="1">
              <a:lnSpc>
                <a:spcPct val="100000"/>
              </a:lnSpc>
            </a:pPr>
            <a:r>
              <a:rPr lang="en-US" dirty="0"/>
              <a:t>Social media content</a:t>
            </a:r>
          </a:p>
          <a:p>
            <a:pPr lvl="1">
              <a:lnSpc>
                <a:spcPct val="100000"/>
              </a:lnSpc>
            </a:pPr>
            <a:r>
              <a:rPr lang="en-US" dirty="0"/>
              <a:t>Electronic Files </a:t>
            </a:r>
          </a:p>
          <a:p>
            <a:pPr lvl="1">
              <a:lnSpc>
                <a:spcPct val="100000"/>
              </a:lnSpc>
            </a:pPr>
            <a:r>
              <a:rPr lang="en-US" dirty="0"/>
              <a:t>Papers and letters</a:t>
            </a:r>
          </a:p>
          <a:p>
            <a:pPr lvl="1">
              <a:lnSpc>
                <a:spcPct val="100000"/>
              </a:lnSpc>
            </a:pPr>
            <a:r>
              <a:rPr lang="en-US" dirty="0"/>
              <a:t>Maps</a:t>
            </a:r>
          </a:p>
          <a:p>
            <a:pPr lvl="1">
              <a:lnSpc>
                <a:spcPct val="100000"/>
              </a:lnSpc>
            </a:pPr>
            <a:r>
              <a:rPr lang="en-US" dirty="0"/>
              <a:t>Books</a:t>
            </a:r>
          </a:p>
          <a:p>
            <a:pPr lvl="1">
              <a:lnSpc>
                <a:spcPct val="100000"/>
              </a:lnSpc>
            </a:pPr>
            <a:r>
              <a:rPr lang="en-US" dirty="0"/>
              <a:t>Tapes, DVD, CDs and other recordings</a:t>
            </a:r>
          </a:p>
          <a:p>
            <a:pPr lvl="1">
              <a:lnSpc>
                <a:spcPct val="100000"/>
              </a:lnSpc>
            </a:pPr>
            <a:r>
              <a:rPr lang="en-US" dirty="0"/>
              <a:t>Photographs and films</a:t>
            </a:r>
          </a:p>
        </p:txBody>
      </p:sp>
    </p:spTree>
    <p:extLst>
      <p:ext uri="{BB962C8B-B14F-4D97-AF65-F5344CB8AC3E}">
        <p14:creationId xmlns:p14="http://schemas.microsoft.com/office/powerpoint/2010/main" val="428404449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ifferent types of keys">
            <a:extLst>
              <a:ext uri="{FF2B5EF4-FFF2-40B4-BE49-F238E27FC236}">
                <a16:creationId xmlns:a16="http://schemas.microsoft.com/office/drawing/2014/main" id="{5E825C79-19E8-A45F-5B84-25F51E21754B}"/>
              </a:ext>
            </a:extLst>
          </p:cNvPr>
          <p:cNvPicPr>
            <a:picLocks noChangeAspect="1"/>
          </p:cNvPicPr>
          <p:nvPr/>
        </p:nvPicPr>
        <p:blipFill rotWithShape="1">
          <a:blip r:embed="rId3">
            <a:duotone>
              <a:prstClr val="black"/>
              <a:schemeClr val="tx2">
                <a:tint val="45000"/>
                <a:satMod val="400000"/>
              </a:schemeClr>
            </a:duotone>
            <a:alphaModFix amt="12000"/>
          </a:blip>
          <a:srcRect t="12451"/>
          <a:stretch/>
        </p:blipFill>
        <p:spPr>
          <a:xfrm>
            <a:off x="0" y="0"/>
            <a:ext cx="12191980" cy="6858000"/>
          </a:xfrm>
          <a:prstGeom prst="rect">
            <a:avLst/>
          </a:prstGeom>
        </p:spPr>
      </p:pic>
      <p:sp>
        <p:nvSpPr>
          <p:cNvPr id="2" name="Title 1">
            <a:extLst>
              <a:ext uri="{FF2B5EF4-FFF2-40B4-BE49-F238E27FC236}">
                <a16:creationId xmlns:a16="http://schemas.microsoft.com/office/drawing/2014/main" id="{F298AC9E-F45E-580E-EC9C-EF1078C2BA20}"/>
              </a:ext>
            </a:extLst>
          </p:cNvPr>
          <p:cNvSpPr>
            <a:spLocks noGrp="1"/>
          </p:cNvSpPr>
          <p:nvPr>
            <p:ph type="title"/>
          </p:nvPr>
        </p:nvSpPr>
        <p:spPr>
          <a:xfrm>
            <a:off x="1523990" y="2346998"/>
            <a:ext cx="9144000" cy="1641490"/>
          </a:xfrm>
        </p:spPr>
        <p:txBody>
          <a:bodyPr vert="horz" wrap="none" lIns="91440" tIns="45720" rIns="91440" bIns="45720" rtlCol="0" anchor="t">
            <a:normAutofit fontScale="90000"/>
          </a:bodyPr>
          <a:lstStyle/>
          <a:p>
            <a:pPr algn="ctr"/>
            <a:r>
              <a:rPr lang="en-US" sz="49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Key here</a:t>
            </a:r>
            <a:r>
              <a:rPr lang="en-US" sz="49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 </a:t>
            </a:r>
            <a:br>
              <a:rPr lang="en-US" sz="49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49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It is the content of the communication that is important, </a:t>
            </a:r>
            <a:br>
              <a:rPr lang="en-US" sz="49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49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not where or how it is stored</a:t>
            </a:r>
            <a:r>
              <a:rPr lang="en-US" sz="53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a:t>
            </a:r>
          </a:p>
        </p:txBody>
      </p:sp>
    </p:spTree>
    <p:extLst>
      <p:ext uri="{BB962C8B-B14F-4D97-AF65-F5344CB8AC3E}">
        <p14:creationId xmlns:p14="http://schemas.microsoft.com/office/powerpoint/2010/main" val="3250345849"/>
      </p:ext>
    </p:extLst>
  </p:cSld>
  <p:clrMapOvr>
    <a:masterClrMapping/>
  </p:clrMapOvr>
  <p:transition spd="med">
    <p:pull/>
  </p:transition>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1321</TotalTime>
  <Words>2710</Words>
  <Application>Microsoft Office PowerPoint</Application>
  <PresentationFormat>Widescreen</PresentationFormat>
  <Paragraphs>195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Corbel</vt:lpstr>
      <vt:lpstr>Depth</vt:lpstr>
      <vt:lpstr>I Want Their Personal Emails and Texts! Preparing for Public Records Requests in 2022</vt:lpstr>
      <vt:lpstr>PowerPoint Presentation</vt:lpstr>
      <vt:lpstr>Disclaimer </vt:lpstr>
      <vt:lpstr>How many of you have received  a public records request before?</vt:lpstr>
      <vt:lpstr>Florida’s Public Records Act</vt:lpstr>
      <vt:lpstr>Florida’s Public Records Act</vt:lpstr>
      <vt:lpstr>What is a Public Record?</vt:lpstr>
      <vt:lpstr>What is a Public Record?</vt:lpstr>
      <vt:lpstr>Key here:  It is the content of the communication that is important,  not where or how it is stored.</vt:lpstr>
      <vt:lpstr>Quiz #1</vt:lpstr>
      <vt:lpstr>Understanding Different Types of Records </vt:lpstr>
      <vt:lpstr>Emails and Text Messages</vt:lpstr>
      <vt:lpstr>Social Media</vt:lpstr>
      <vt:lpstr>Education Records</vt:lpstr>
      <vt:lpstr>Education Records</vt:lpstr>
      <vt:lpstr>Personnel Records</vt:lpstr>
      <vt:lpstr>Security and Firesafety Records</vt:lpstr>
      <vt:lpstr>Drafts and Notes</vt:lpstr>
      <vt:lpstr>Litigation Records</vt:lpstr>
      <vt:lpstr>Quiz #2</vt:lpstr>
      <vt:lpstr>Preparing for Public Records Requests</vt:lpstr>
      <vt:lpstr>Anyone Can Make a Request</vt:lpstr>
      <vt:lpstr>Have a Public Records Policy in Place</vt:lpstr>
      <vt:lpstr>Quiz #3</vt:lpstr>
      <vt:lpstr>The Policy Should Designate Authorized Channels of Communication </vt:lpstr>
      <vt:lpstr>The Policy Should Designate Authorized Channels of Communication </vt:lpstr>
      <vt:lpstr>The Policy Should Designate Authorized Channels of Communication </vt:lpstr>
      <vt:lpstr>The Policy Should Address Text Messaging</vt:lpstr>
      <vt:lpstr>Ensure Personnel Are Aware of the Policy and Know Who the Records Custodian Is</vt:lpstr>
      <vt:lpstr>The Policy Should Establish Procedures for Responding</vt:lpstr>
      <vt:lpstr>Does the School Have an Obligation to Create New Records Responsive to a Request?</vt:lpstr>
      <vt:lpstr>The Policy Should Address Charging Fees and Costs</vt:lpstr>
      <vt:lpstr>The Policy Should Address Confidential and Exempt Records</vt:lpstr>
      <vt:lpstr>Other Tips for Responding to a Public Records Request</vt:lpstr>
      <vt:lpstr>Penalties for Non-Compliance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Out of the News: Ethics &amp; Other Issues</dc:title>
  <dc:creator>Arnold Law</dc:creator>
  <cp:lastModifiedBy>Arnold Law</cp:lastModifiedBy>
  <cp:revision>39</cp:revision>
  <dcterms:created xsi:type="dcterms:W3CDTF">2022-07-27T21:23:50Z</dcterms:created>
  <dcterms:modified xsi:type="dcterms:W3CDTF">2022-10-03T18:55:09Z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