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7"/>
  </p:notesMasterIdLst>
  <p:handoutMasterIdLst>
    <p:handoutMasterId r:id="rId38"/>
  </p:handoutMasterIdLst>
  <p:sldIdLst>
    <p:sldId id="260" r:id="rId6"/>
    <p:sldId id="321" r:id="rId7"/>
    <p:sldId id="275" r:id="rId8"/>
    <p:sldId id="276" r:id="rId9"/>
    <p:sldId id="280" r:id="rId10"/>
    <p:sldId id="278" r:id="rId11"/>
    <p:sldId id="310" r:id="rId12"/>
    <p:sldId id="312" r:id="rId13"/>
    <p:sldId id="297" r:id="rId14"/>
    <p:sldId id="298" r:id="rId15"/>
    <p:sldId id="301" r:id="rId16"/>
    <p:sldId id="283" r:id="rId17"/>
    <p:sldId id="315" r:id="rId18"/>
    <p:sldId id="285" r:id="rId19"/>
    <p:sldId id="286" r:id="rId20"/>
    <p:sldId id="300" r:id="rId21"/>
    <p:sldId id="290" r:id="rId22"/>
    <p:sldId id="316" r:id="rId23"/>
    <p:sldId id="317" r:id="rId24"/>
    <p:sldId id="318" r:id="rId25"/>
    <p:sldId id="305" r:id="rId26"/>
    <p:sldId id="306" r:id="rId27"/>
    <p:sldId id="291" r:id="rId28"/>
    <p:sldId id="292" r:id="rId29"/>
    <p:sldId id="313" r:id="rId30"/>
    <p:sldId id="314" r:id="rId31"/>
    <p:sldId id="319" r:id="rId32"/>
    <p:sldId id="320" r:id="rId33"/>
    <p:sldId id="296" r:id="rId34"/>
    <p:sldId id="294" r:id="rId35"/>
    <p:sldId id="30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mis, Josh" initials="B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99CCFF"/>
    <a:srgbClr val="FF0000"/>
    <a:srgbClr val="FFFF99"/>
    <a:srgbClr val="6699FF"/>
    <a:srgbClr val="00FF00"/>
    <a:srgbClr val="D22A18"/>
    <a:srgbClr val="008000"/>
    <a:srgbClr val="66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318" autoAdjust="0"/>
  </p:normalViewPr>
  <p:slideViewPr>
    <p:cSldViewPr>
      <p:cViewPr varScale="1">
        <p:scale>
          <a:sx n="109" d="100"/>
          <a:sy n="109" d="100"/>
        </p:scale>
        <p:origin x="167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s, James" userId="7fb47203-4a30-4aea-b734-90f2359dbff6" providerId="ADAL" clId="{CE2A91A3-9785-4947-820C-3A898858BE7B}"/>
    <pc:docChg chg="modSld">
      <pc:chgData name="Andrews, James" userId="7fb47203-4a30-4aea-b734-90f2359dbff6" providerId="ADAL" clId="{CE2A91A3-9785-4947-820C-3A898858BE7B}" dt="2022-10-04T17:52:22.890" v="234" actId="20577"/>
      <pc:docMkLst>
        <pc:docMk/>
      </pc:docMkLst>
      <pc:sldChg chg="modSp mod">
        <pc:chgData name="Andrews, James" userId="7fb47203-4a30-4aea-b734-90f2359dbff6" providerId="ADAL" clId="{CE2A91A3-9785-4947-820C-3A898858BE7B}" dt="2022-10-04T17:52:22.890" v="234" actId="20577"/>
        <pc:sldMkLst>
          <pc:docMk/>
          <pc:sldMk cId="1828392739" sldId="314"/>
        </pc:sldMkLst>
        <pc:spChg chg="mod">
          <ac:chgData name="Andrews, James" userId="7fb47203-4a30-4aea-b734-90f2359dbff6" providerId="ADAL" clId="{CE2A91A3-9785-4947-820C-3A898858BE7B}" dt="2022-10-04T17:52:22.890" v="234" actId="20577"/>
          <ac:spMkLst>
            <pc:docMk/>
            <pc:sldMk cId="1828392739" sldId="314"/>
            <ac:spMk id="17" creationId="{00000000-0000-0000-0000-000000000000}"/>
          </ac:spMkLst>
        </pc:spChg>
      </pc:sldChg>
      <pc:sldChg chg="modSp mod">
        <pc:chgData name="Andrews, James" userId="7fb47203-4a30-4aea-b734-90f2359dbff6" providerId="ADAL" clId="{CE2A91A3-9785-4947-820C-3A898858BE7B}" dt="2022-10-04T14:15:09.624" v="1" actId="20577"/>
        <pc:sldMkLst>
          <pc:docMk/>
          <pc:sldMk cId="1026346969" sldId="315"/>
        </pc:sldMkLst>
        <pc:graphicFrameChg chg="modGraphic">
          <ac:chgData name="Andrews, James" userId="7fb47203-4a30-4aea-b734-90f2359dbff6" providerId="ADAL" clId="{CE2A91A3-9785-4947-820C-3A898858BE7B}" dt="2022-10-04T14:15:09.624" v="1" actId="20577"/>
          <ac:graphicFrameMkLst>
            <pc:docMk/>
            <pc:sldMk cId="1026346969" sldId="315"/>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6534718179683E-2"/>
          <c:y val="0.17539474471599764"/>
          <c:w val="0.92559662681053756"/>
          <c:h val="0.74197344382032482"/>
        </c:manualLayout>
      </c:layout>
      <c:barChart>
        <c:barDir val="col"/>
        <c:grouping val="stacked"/>
        <c:varyColors val="0"/>
        <c:ser>
          <c:idx val="0"/>
          <c:order val="0"/>
          <c:tx>
            <c:strRef>
              <c:f>Sheet1!$B$1</c:f>
              <c:strCache>
                <c:ptCount val="1"/>
                <c:pt idx="0">
                  <c:v>Seat-time instruction </c:v>
                </c:pt>
              </c:strCache>
            </c:strRef>
          </c:tx>
          <c:spPr>
            <a:solidFill>
              <a:srgbClr val="2B67AF"/>
            </a:solidFill>
          </c:spPr>
          <c:invertIfNegative val="0"/>
          <c:dLbls>
            <c:dLbl>
              <c:idx val="1"/>
              <c:layout>
                <c:manualLayout>
                  <c:x val="7.7160493827161062E-3"/>
                  <c:y val="6.7208059040074876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5D3-4E77-8AC8-683B249ACC1D}"/>
                </c:ext>
              </c:extLst>
            </c:dLbl>
            <c:dLbl>
              <c:idx val="2"/>
              <c:layout>
                <c:manualLayout>
                  <c:x val="-9.2592592592592587E-3"/>
                  <c:y val="-6.048725313606739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5D3-4E77-8AC8-683B249ACC1D}"/>
                </c:ext>
              </c:extLst>
            </c:dLbl>
            <c:spPr>
              <a:noFill/>
              <a:ln>
                <a:noFill/>
              </a:ln>
              <a:effectLst/>
            </c:spPr>
            <c:txPr>
              <a:bodyPr/>
              <a:lstStyle/>
              <a:p>
                <a:pPr>
                  <a:defRPr sz="1100" b="1">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Sheet1!$B$2:$B$3</c:f>
              <c:numCache>
                <c:formatCode>General</c:formatCode>
                <c:ptCount val="2"/>
                <c:pt idx="0">
                  <c:v>1.0833999999999999</c:v>
                </c:pt>
                <c:pt idx="1">
                  <c:v>0.86519999999999997</c:v>
                </c:pt>
              </c:numCache>
            </c:numRef>
          </c:val>
          <c:extLst>
            <c:ext xmlns:c16="http://schemas.microsoft.com/office/drawing/2014/chart" uri="{C3380CC4-5D6E-409C-BE32-E72D297353CC}">
              <c16:uniqueId val="{00000002-A5D3-4E77-8AC8-683B249ACC1D}"/>
            </c:ext>
          </c:extLst>
        </c:ser>
        <c:ser>
          <c:idx val="1"/>
          <c:order val="1"/>
          <c:tx>
            <c:strRef>
              <c:f>Sheet1!$C$1</c:f>
              <c:strCache>
                <c:ptCount val="1"/>
                <c:pt idx="0">
                  <c:v>Dist Virtual</c:v>
                </c:pt>
              </c:strCache>
            </c:strRef>
          </c:tx>
          <c:invertIfNegative val="0"/>
          <c:dLbls>
            <c:dLbl>
              <c:idx val="1"/>
              <c:tx>
                <c:rich>
                  <a:bodyPr/>
                  <a:lstStyle/>
                  <a:p>
                    <a:r>
                      <a:rPr lang="en-US" dirty="0"/>
                      <a:t>District Virtual, 0.0834</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D3-4E77-8AC8-683B249ACC1D}"/>
                </c:ext>
              </c:extLst>
            </c:dLbl>
            <c:dLbl>
              <c:idx val="2"/>
              <c:tx>
                <c:rich>
                  <a:bodyPr/>
                  <a:lstStyle/>
                  <a:p>
                    <a:r>
                      <a:rPr lang="en-US" dirty="0"/>
                      <a:t>District Virtual, 0.0588</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D3-4E77-8AC8-683B249ACC1D}"/>
                </c:ext>
              </c:extLst>
            </c:dLbl>
            <c:spPr>
              <a:noFill/>
              <a:ln>
                <a:noFill/>
              </a:ln>
              <a:effectLst/>
            </c:spPr>
            <c:txPr>
              <a:bodyPr/>
              <a:lstStyle/>
              <a:p>
                <a:pPr>
                  <a:defRPr sz="1100" b="1">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Sheet1!$C$2:$C$3</c:f>
              <c:numCache>
                <c:formatCode>General</c:formatCode>
                <c:ptCount val="2"/>
              </c:numCache>
            </c:numRef>
          </c:val>
          <c:extLst>
            <c:ext xmlns:c16="http://schemas.microsoft.com/office/drawing/2014/chart" uri="{C3380CC4-5D6E-409C-BE32-E72D297353CC}">
              <c16:uniqueId val="{00000005-A5D3-4E77-8AC8-683B249ACC1D}"/>
            </c:ext>
          </c:extLst>
        </c:ser>
        <c:ser>
          <c:idx val="2"/>
          <c:order val="2"/>
          <c:tx>
            <c:strRef>
              <c:f>Sheet1!$D$1</c:f>
              <c:strCache>
                <c:ptCount val="1"/>
                <c:pt idx="0">
                  <c:v>Dual Enr</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Sheet1!$D$2:$D$3</c:f>
              <c:numCache>
                <c:formatCode>General</c:formatCode>
                <c:ptCount val="2"/>
              </c:numCache>
            </c:numRef>
          </c:val>
          <c:extLst>
            <c:ext xmlns:c16="http://schemas.microsoft.com/office/drawing/2014/chart" uri="{C3380CC4-5D6E-409C-BE32-E72D297353CC}">
              <c16:uniqueId val="{00000006-A5D3-4E77-8AC8-683B249ACC1D}"/>
            </c:ext>
          </c:extLst>
        </c:ser>
        <c:ser>
          <c:idx val="4"/>
          <c:order val="3"/>
          <c:tx>
            <c:strRef>
              <c:f>Sheet1!$F$1</c:f>
              <c:strCache>
                <c:ptCount val="1"/>
                <c:pt idx="0">
                  <c:v>Seat-Time Funded</c:v>
                </c:pt>
              </c:strCache>
            </c:strRef>
          </c:tx>
          <c:spPr>
            <a:solidFill>
              <a:srgbClr val="2B67AF"/>
            </a:solidFill>
            <a:ln>
              <a:solidFill>
                <a:schemeClr val="tx1"/>
              </a:solidFill>
            </a:ln>
          </c:spPr>
          <c:invertIfNegative val="0"/>
          <c:dLbls>
            <c:dLbl>
              <c:idx val="0"/>
              <c:layout>
                <c:manualLayout>
                  <c:x val="-6.1728395061728253E-3"/>
                  <c:y val="-3.8084566789375766E-2"/>
                </c:manualLayout>
              </c:layout>
              <c:tx>
                <c:rich>
                  <a:bodyPr/>
                  <a:lstStyle/>
                  <a:p>
                    <a:endParaRPr lang="en-US" dirty="0"/>
                  </a:p>
                  <a:p>
                    <a:r>
                      <a:rPr lang="en-US" dirty="0"/>
                      <a:t>Seat-Time  Instruction</a:t>
                    </a:r>
                  </a:p>
                  <a:p>
                    <a:r>
                      <a:rPr lang="en-US" dirty="0"/>
                      <a:t>Funded, 1.0000</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D3-4E77-8AC8-683B249ACC1D}"/>
                </c:ext>
              </c:extLst>
            </c:dLbl>
            <c:spPr>
              <a:noFill/>
              <a:ln>
                <a:noFill/>
              </a:ln>
              <a:effectLst/>
            </c:spPr>
            <c:txPr>
              <a:bodyPr/>
              <a:lstStyle/>
              <a:p>
                <a:pPr algn="ctr">
                  <a:defRPr lang="en-US" sz="1100" b="1" i="0" u="none" strike="noStrike" kern="1200" baseline="0">
                    <a:solidFill>
                      <a:prstClr val="white"/>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Sheet1!$F$2:$F$3</c:f>
              <c:numCache>
                <c:formatCode>General</c:formatCode>
                <c:ptCount val="2"/>
              </c:numCache>
            </c:numRef>
          </c:val>
          <c:extLst>
            <c:ext xmlns:c16="http://schemas.microsoft.com/office/drawing/2014/chart" uri="{C3380CC4-5D6E-409C-BE32-E72D297353CC}">
              <c16:uniqueId val="{00000008-A5D3-4E77-8AC8-683B249ACC1D}"/>
            </c:ext>
          </c:extLst>
        </c:ser>
        <c:ser>
          <c:idx val="5"/>
          <c:order val="4"/>
          <c:tx>
            <c:strRef>
              <c:f>Sheet1!$G$1</c:f>
              <c:strCache>
                <c:ptCount val="1"/>
                <c:pt idx="0">
                  <c:v>Seat-Time Unfunded</c:v>
                </c:pt>
              </c:strCache>
            </c:strRef>
          </c:tx>
          <c:spPr>
            <a:solidFill>
              <a:schemeClr val="bg1">
                <a:lumMod val="95000"/>
              </a:schemeClr>
            </a:solidFill>
            <a:ln>
              <a:solidFill>
                <a:schemeClr val="tx1"/>
              </a:solidFill>
            </a:ln>
          </c:spPr>
          <c:invertIfNegative val="0"/>
          <c:dPt>
            <c:idx val="1"/>
            <c:invertIfNegative val="0"/>
            <c:bubble3D val="0"/>
            <c:extLst>
              <c:ext xmlns:c16="http://schemas.microsoft.com/office/drawing/2014/chart" uri="{C3380CC4-5D6E-409C-BE32-E72D297353CC}">
                <c16:uniqueId val="{00000009-A5D3-4E77-8AC8-683B249ACC1D}"/>
              </c:ext>
            </c:extLst>
          </c:dPt>
          <c:dLbls>
            <c:dLbl>
              <c:idx val="1"/>
              <c:tx>
                <c:rich>
                  <a:bodyPr/>
                  <a:lstStyle/>
                  <a:p>
                    <a:r>
                      <a:rPr lang="en-US" sz="1100" b="1" i="0" u="none" strike="noStrike" kern="1200" baseline="0" dirty="0">
                        <a:solidFill>
                          <a:prstClr val="black"/>
                        </a:solidFill>
                        <a:latin typeface="+mn-lt"/>
                        <a:ea typeface="+mn-ea"/>
                        <a:cs typeface="+mn-cs"/>
                      </a:rPr>
                      <a:t>Seat-Time Unfunded, 0.0000</a:t>
                    </a:r>
                    <a:endParaRPr lang="en-US" sz="1000" dirty="0"/>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D3-4E77-8AC8-683B249ACC1D}"/>
                </c:ext>
              </c:extLst>
            </c:dLbl>
            <c:spPr>
              <a:noFill/>
              <a:ln>
                <a:noFill/>
              </a:ln>
              <a:effectLst/>
            </c:spPr>
            <c:txPr>
              <a:bodyPr/>
              <a:lstStyle/>
              <a:p>
                <a:pPr algn="ctr">
                  <a:defRPr lang="en-US" sz="1100" b="1" i="0" u="none" strike="noStrike" kern="1200" baseline="0">
                    <a:solidFill>
                      <a:prstClr val="black"/>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Sheet1!$G$2:$G$3</c:f>
              <c:numCache>
                <c:formatCode>General</c:formatCode>
                <c:ptCount val="2"/>
              </c:numCache>
            </c:numRef>
          </c:val>
          <c:extLst>
            <c:ext xmlns:c16="http://schemas.microsoft.com/office/drawing/2014/chart" uri="{C3380CC4-5D6E-409C-BE32-E72D297353CC}">
              <c16:uniqueId val="{0000000A-A5D3-4E77-8AC8-683B249ACC1D}"/>
            </c:ext>
          </c:extLst>
        </c:ser>
        <c:ser>
          <c:idx val="6"/>
          <c:order val="5"/>
          <c:tx>
            <c:strRef>
              <c:f>Sheet1!$H$1</c:f>
              <c:strCache>
                <c:ptCount val="1"/>
                <c:pt idx="0">
                  <c:v>Dist Virtual2</c:v>
                </c:pt>
              </c:strCache>
            </c:strRef>
          </c:tx>
          <c:spPr>
            <a:solidFill>
              <a:schemeClr val="bg1">
                <a:lumMod val="95000"/>
              </a:schemeClr>
            </a:solidFill>
            <a:ln>
              <a:solidFill>
                <a:schemeClr val="tx1"/>
              </a:solidFill>
            </a:ln>
          </c:spPr>
          <c:invertIfNegative val="0"/>
          <c:dLbls>
            <c:dLbl>
              <c:idx val="0"/>
              <c:tx>
                <c:rich>
                  <a:bodyPr/>
                  <a:lstStyle/>
                  <a:p>
                    <a:r>
                      <a:rPr lang="en-US" sz="1100" b="1" i="0" u="none" strike="noStrike" kern="1200" baseline="0" dirty="0">
                        <a:solidFill>
                          <a:prstClr val="black"/>
                        </a:solidFill>
                        <a:latin typeface="+mn-lt"/>
                        <a:ea typeface="+mn-ea"/>
                        <a:cs typeface="+mn-cs"/>
                      </a:rPr>
                      <a:t>District Virtual Unfunded</a:t>
                    </a:r>
                    <a:endParaRPr lang="en-US" dirty="0"/>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5D3-4E77-8AC8-683B249ACC1D}"/>
                </c:ext>
              </c:extLst>
            </c:dLbl>
            <c:dLbl>
              <c:idx val="1"/>
              <c:tx>
                <c:rich>
                  <a:bodyPr/>
                  <a:lstStyle/>
                  <a:p>
                    <a:r>
                      <a:rPr lang="en-US" sz="1100" b="1" i="0" u="none" strike="noStrike" kern="1200" baseline="0" dirty="0" err="1">
                        <a:solidFill>
                          <a:prstClr val="black"/>
                        </a:solidFill>
                        <a:latin typeface="+mn-lt"/>
                        <a:ea typeface="+mn-ea"/>
                        <a:cs typeface="+mn-cs"/>
                      </a:rPr>
                      <a:t>Dist</a:t>
                    </a:r>
                    <a:r>
                      <a:rPr lang="en-US" sz="1100" b="1" i="0" u="none" strike="noStrike" kern="1200" baseline="0">
                        <a:solidFill>
                          <a:prstClr val="black"/>
                        </a:solidFill>
                        <a:latin typeface="+mn-lt"/>
                        <a:ea typeface="+mn-ea"/>
                        <a:cs typeface="+mn-cs"/>
                      </a:rPr>
                      <a:t> Virtual, 0.0000</a:t>
                    </a:r>
                    <a:endParaRPr lang="en-US" dirty="0"/>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5D3-4E77-8AC8-683B249ACC1D}"/>
                </c:ext>
              </c:extLst>
            </c:dLbl>
            <c:spPr>
              <a:noFill/>
              <a:ln>
                <a:noFill/>
              </a:ln>
              <a:effectLst/>
            </c:spPr>
            <c:txPr>
              <a:bodyPr/>
              <a:lstStyle/>
              <a:p>
                <a:pPr algn="ctr">
                  <a:defRPr lang="en-US" sz="1100" b="1" i="0" u="none" strike="noStrike" kern="1200" baseline="0">
                    <a:solidFill>
                      <a:prstClr val="black"/>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Sheet1!$H$2:$H$3</c:f>
              <c:numCache>
                <c:formatCode>General</c:formatCode>
                <c:ptCount val="2"/>
              </c:numCache>
            </c:numRef>
          </c:val>
          <c:extLst>
            <c:ext xmlns:c16="http://schemas.microsoft.com/office/drawing/2014/chart" uri="{C3380CC4-5D6E-409C-BE32-E72D297353CC}">
              <c16:uniqueId val="{0000000D-A5D3-4E77-8AC8-683B249ACC1D}"/>
            </c:ext>
          </c:extLst>
        </c:ser>
        <c:ser>
          <c:idx val="7"/>
          <c:order val="6"/>
          <c:tx>
            <c:strRef>
              <c:f>Sheet1!$I$1</c:f>
              <c:strCache>
                <c:ptCount val="1"/>
                <c:pt idx="0">
                  <c:v>Dual enr unfunded</c:v>
                </c:pt>
              </c:strCache>
            </c:strRef>
          </c:tx>
          <c:spPr>
            <a:solidFill>
              <a:schemeClr val="bg1">
                <a:lumMod val="95000"/>
              </a:schemeClr>
            </a:solidFill>
            <a:ln>
              <a:solidFill>
                <a:schemeClr val="tx1"/>
              </a:solidFill>
            </a:ln>
          </c:spPr>
          <c:invertIfNegative val="0"/>
          <c:dLbls>
            <c:dLbl>
              <c:idx val="0"/>
              <c:tx>
                <c:rich>
                  <a:bodyPr/>
                  <a:lstStyle/>
                  <a:p>
                    <a:r>
                      <a:rPr lang="en-US" dirty="0"/>
                      <a:t>Dual </a:t>
                    </a:r>
                    <a:r>
                      <a:rPr lang="en-US" dirty="0" err="1"/>
                      <a:t>Enr</a:t>
                    </a:r>
                    <a:r>
                      <a:rPr lang="en-US" dirty="0"/>
                      <a:t> Unfunded</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5D3-4E77-8AC8-683B249ACC1D}"/>
                </c:ext>
              </c:extLst>
            </c:dLbl>
            <c:dLbl>
              <c:idx val="1"/>
              <c:layout>
                <c:manualLayout>
                  <c:x val="4.6295081170409256E-3"/>
                  <c:y val="5.612065321788976E-3"/>
                </c:manualLayout>
              </c:layout>
              <c:tx>
                <c:rich>
                  <a:bodyPr/>
                  <a:lstStyle/>
                  <a:p>
                    <a:r>
                      <a:rPr lang="en-US" sz="1100" b="1" i="0" u="none" strike="noStrike" kern="1200" baseline="0">
                        <a:solidFill>
                          <a:prstClr val="black"/>
                        </a:solidFill>
                        <a:latin typeface="+mn-lt"/>
                        <a:ea typeface="+mn-ea"/>
                        <a:cs typeface="+mn-cs"/>
                      </a:rPr>
                      <a:t>Dual Enr unfunded, 0.0000</a:t>
                    </a:r>
                    <a:endParaRPr lang="en-US" dirty="0"/>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5D3-4E77-8AC8-683B249ACC1D}"/>
                </c:ext>
              </c:extLst>
            </c:dLbl>
            <c:spPr>
              <a:noFill/>
              <a:ln>
                <a:noFill/>
              </a:ln>
              <a:effectLst/>
            </c:spPr>
            <c:txPr>
              <a:bodyPr/>
              <a:lstStyle/>
              <a:p>
                <a:pPr algn="ctr">
                  <a:defRPr lang="en-US" sz="1100" b="1" i="0" u="none" strike="noStrike" kern="1200" baseline="0">
                    <a:solidFill>
                      <a:prstClr val="black"/>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Sheet1!$I$2:$I$3</c:f>
              <c:numCache>
                <c:formatCode>General</c:formatCode>
                <c:ptCount val="2"/>
              </c:numCache>
            </c:numRef>
          </c:val>
          <c:extLst>
            <c:ext xmlns:c16="http://schemas.microsoft.com/office/drawing/2014/chart" uri="{C3380CC4-5D6E-409C-BE32-E72D297353CC}">
              <c16:uniqueId val="{00000010-A5D3-4E77-8AC8-683B249ACC1D}"/>
            </c:ext>
          </c:extLst>
        </c:ser>
        <c:ser>
          <c:idx val="3"/>
          <c:order val="7"/>
          <c:tx>
            <c:strRef>
              <c:f>Sheet1!$E$1</c:f>
              <c:strCache>
                <c:ptCount val="1"/>
                <c:pt idx="0">
                  <c:v>FLVS PT</c:v>
                </c:pt>
              </c:strCache>
            </c:strRef>
          </c:tx>
          <c:spPr>
            <a:ln>
              <a:solidFill>
                <a:schemeClr val="tx1"/>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FTE for All Instruction</c:v>
                </c:pt>
                <c:pt idx="1">
                  <c:v>Recalibrated FTE</c:v>
                </c:pt>
              </c:strCache>
            </c:strRef>
          </c:cat>
          <c:val>
            <c:numRef>
              <c:f>Sheet1!$E$2:$E$3</c:f>
              <c:numCache>
                <c:formatCode>General</c:formatCode>
                <c:ptCount val="2"/>
                <c:pt idx="0">
                  <c:v>0.16880000000000001</c:v>
                </c:pt>
                <c:pt idx="1">
                  <c:v>0.1348</c:v>
                </c:pt>
              </c:numCache>
            </c:numRef>
          </c:val>
          <c:extLst>
            <c:ext xmlns:c16="http://schemas.microsoft.com/office/drawing/2014/chart" uri="{C3380CC4-5D6E-409C-BE32-E72D297353CC}">
              <c16:uniqueId val="{00000011-A5D3-4E77-8AC8-683B249ACC1D}"/>
            </c:ext>
          </c:extLst>
        </c:ser>
        <c:dLbls>
          <c:showLegendKey val="0"/>
          <c:showVal val="0"/>
          <c:showCatName val="0"/>
          <c:showSerName val="0"/>
          <c:showPercent val="0"/>
          <c:showBubbleSize val="0"/>
        </c:dLbls>
        <c:gapWidth val="57"/>
        <c:overlap val="100"/>
        <c:axId val="438715648"/>
        <c:axId val="438716040"/>
      </c:barChart>
      <c:catAx>
        <c:axId val="438715648"/>
        <c:scaling>
          <c:orientation val="minMax"/>
        </c:scaling>
        <c:delete val="0"/>
        <c:axPos val="b"/>
        <c:numFmt formatCode="General" sourceLinked="0"/>
        <c:majorTickMark val="out"/>
        <c:minorTickMark val="none"/>
        <c:tickLblPos val="nextTo"/>
        <c:crossAx val="438716040"/>
        <c:crosses val="autoZero"/>
        <c:auto val="1"/>
        <c:lblAlgn val="ctr"/>
        <c:lblOffset val="100"/>
        <c:noMultiLvlLbl val="0"/>
      </c:catAx>
      <c:valAx>
        <c:axId val="438716040"/>
        <c:scaling>
          <c:orientation val="minMax"/>
          <c:max val="1.5"/>
        </c:scaling>
        <c:delete val="0"/>
        <c:axPos val="l"/>
        <c:numFmt formatCode="General" sourceLinked="1"/>
        <c:majorTickMark val="out"/>
        <c:minorTickMark val="none"/>
        <c:tickLblPos val="nextTo"/>
        <c:txPr>
          <a:bodyPr/>
          <a:lstStyle/>
          <a:p>
            <a:pPr>
              <a:defRPr sz="1400"/>
            </a:pPr>
            <a:endParaRPr lang="en-US"/>
          </a:p>
        </c:txPr>
        <c:crossAx val="43871564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EE243-464D-443E-AE81-0B3F9D19DE98}"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B619E8D3-2451-411A-95AD-55C44EF2BF0B}">
      <dgm:prSet phldrT="[Text]" custT="1"/>
      <dgm:spPr>
        <a:solidFill>
          <a:srgbClr val="FFC000"/>
        </a:solidFill>
      </dgm:spPr>
      <dgm:t>
        <a:bodyPr/>
        <a:lstStyle/>
        <a:p>
          <a:r>
            <a:rPr lang="en-US" sz="1300" b="1" dirty="0">
              <a:solidFill>
                <a:srgbClr val="002060"/>
              </a:solidFill>
              <a:latin typeface="Arial" panose="020B0604020202020204" pitchFamily="34" charset="0"/>
              <a:cs typeface="Arial" panose="020B0604020202020204" pitchFamily="34" charset="0"/>
            </a:rPr>
            <a:t>WFTE</a:t>
          </a:r>
        </a:p>
        <a:p>
          <a:r>
            <a:rPr lang="en-US" sz="1300" b="1" dirty="0">
              <a:solidFill>
                <a:srgbClr val="002060"/>
              </a:solidFill>
              <a:latin typeface="Arial" panose="020B0604020202020204" pitchFamily="34" charset="0"/>
              <a:cs typeface="Arial" panose="020B0604020202020204" pitchFamily="34" charset="0"/>
            </a:rPr>
            <a:t>1,000.00</a:t>
          </a:r>
        </a:p>
      </dgm:t>
    </dgm:pt>
    <dgm:pt modelId="{FE67D2F2-F347-4DD4-BEA7-7C0C76F61B0D}" type="parTrans" cxnId="{60503296-B0BF-49E5-9554-C9D93D008D8B}">
      <dgm:prSet/>
      <dgm:spPr/>
      <dgm:t>
        <a:bodyPr/>
        <a:lstStyle/>
        <a:p>
          <a:endParaRPr lang="en-US"/>
        </a:p>
      </dgm:t>
    </dgm:pt>
    <dgm:pt modelId="{2FA7B9EB-018E-4E8C-A95A-F112CED196AC}" type="sibTrans" cxnId="{60503296-B0BF-49E5-9554-C9D93D008D8B}">
      <dgm:prSet/>
      <dgm:spPr>
        <a:solidFill>
          <a:srgbClr val="002060"/>
        </a:solidFill>
      </dgm:spPr>
      <dgm:t>
        <a:bodyPr/>
        <a:lstStyle/>
        <a:p>
          <a:endParaRPr lang="en-US"/>
        </a:p>
      </dgm:t>
    </dgm:pt>
    <dgm:pt modelId="{40D7A069-E569-4B19-86D8-0F2103F467D7}">
      <dgm:prSet phldrT="[Text]" custT="1"/>
      <dgm:spPr>
        <a:solidFill>
          <a:srgbClr val="FFC000"/>
        </a:solidFill>
      </dgm:spPr>
      <dgm:t>
        <a:bodyPr/>
        <a:lstStyle/>
        <a:p>
          <a:r>
            <a:rPr lang="en-US" sz="1300" b="1" dirty="0">
              <a:solidFill>
                <a:srgbClr val="002060"/>
              </a:solidFill>
              <a:latin typeface="Arial" panose="020B0604020202020204" pitchFamily="34" charset="0"/>
              <a:cs typeface="Arial" panose="020B0604020202020204" pitchFamily="34" charset="0"/>
            </a:rPr>
            <a:t>DCD</a:t>
          </a:r>
        </a:p>
        <a:p>
          <a:r>
            <a:rPr lang="en-US" sz="1300" b="1" dirty="0">
              <a:solidFill>
                <a:srgbClr val="002060"/>
              </a:solidFill>
              <a:latin typeface="Arial" panose="020B0604020202020204" pitchFamily="34" charset="0"/>
              <a:cs typeface="Arial" panose="020B0604020202020204" pitchFamily="34" charset="0"/>
            </a:rPr>
            <a:t>0.9830</a:t>
          </a:r>
        </a:p>
      </dgm:t>
    </dgm:pt>
    <dgm:pt modelId="{6B2424AE-3A24-4F56-B4B1-53B1848DF19E}" type="parTrans" cxnId="{BF95DCCE-C09A-4C33-A5C7-3FF2C2D42115}">
      <dgm:prSet/>
      <dgm:spPr/>
      <dgm:t>
        <a:bodyPr/>
        <a:lstStyle/>
        <a:p>
          <a:endParaRPr lang="en-US"/>
        </a:p>
      </dgm:t>
    </dgm:pt>
    <dgm:pt modelId="{D123DD5D-C885-403C-A882-064292BAD974}" type="sibTrans" cxnId="{BF95DCCE-C09A-4C33-A5C7-3FF2C2D42115}">
      <dgm:prSet/>
      <dgm:spPr>
        <a:solidFill>
          <a:srgbClr val="002060"/>
        </a:solidFill>
      </dgm:spPr>
      <dgm:t>
        <a:bodyPr/>
        <a:lstStyle/>
        <a:p>
          <a:endParaRPr lang="en-US"/>
        </a:p>
      </dgm:t>
    </dgm:pt>
    <dgm:pt modelId="{9FBF91C6-9707-4557-B05F-0A02B3B0BB2F}">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CSR $948,202</a:t>
          </a:r>
        </a:p>
      </dgm:t>
    </dgm:pt>
    <dgm:pt modelId="{5D6D85D1-734B-4155-BAF8-2B4EB8D18FF9}" type="parTrans" cxnId="{FC88E30B-3251-4152-95C2-19FBDC3B0527}">
      <dgm:prSet/>
      <dgm:spPr/>
      <dgm:t>
        <a:bodyPr/>
        <a:lstStyle/>
        <a:p>
          <a:endParaRPr lang="en-US"/>
        </a:p>
      </dgm:t>
    </dgm:pt>
    <dgm:pt modelId="{A63C4282-A4AA-4CD9-9D3F-A943DD938CFD}" type="sibTrans" cxnId="{FC88E30B-3251-4152-95C2-19FBDC3B0527}">
      <dgm:prSet custAng="2686765"/>
      <dgm:spPr/>
      <dgm:t>
        <a:bodyPr/>
        <a:lstStyle/>
        <a:p>
          <a:endParaRPr lang="en-US"/>
        </a:p>
      </dgm:t>
    </dgm:pt>
    <dgm:pt modelId="{FC601CFE-F58E-4332-8777-603ED1F9224A}">
      <dgm:prSet custT="1"/>
      <dgm:spPr>
        <a:solidFill>
          <a:srgbClr val="FFC000"/>
        </a:solidFill>
      </dgm:spPr>
      <dgm:t>
        <a:bodyPr/>
        <a:lstStyle/>
        <a:p>
          <a:r>
            <a:rPr lang="en-US" sz="1300" b="1" dirty="0">
              <a:solidFill>
                <a:srgbClr val="002060"/>
              </a:solidFill>
              <a:latin typeface="Arial" panose="020B0604020202020204" pitchFamily="34" charset="0"/>
              <a:cs typeface="Arial" panose="020B0604020202020204" pitchFamily="34" charset="0"/>
            </a:rPr>
            <a:t>CSR Factor</a:t>
          </a:r>
        </a:p>
        <a:p>
          <a:r>
            <a:rPr lang="en-US" sz="1300" b="1" dirty="0">
              <a:solidFill>
                <a:srgbClr val="002060"/>
              </a:solidFill>
              <a:latin typeface="Arial" panose="020B0604020202020204" pitchFamily="34" charset="0"/>
              <a:cs typeface="Arial" panose="020B0604020202020204" pitchFamily="34" charset="0"/>
            </a:rPr>
            <a:t>$964.60</a:t>
          </a:r>
        </a:p>
      </dgm:t>
    </dgm:pt>
    <dgm:pt modelId="{C4386AAD-8C36-493F-BF46-CAA6AB787510}" type="parTrans" cxnId="{8152FC83-BD3D-4589-B80A-41510D2B802B}">
      <dgm:prSet/>
      <dgm:spPr/>
      <dgm:t>
        <a:bodyPr/>
        <a:lstStyle/>
        <a:p>
          <a:endParaRPr lang="en-US"/>
        </a:p>
      </dgm:t>
    </dgm:pt>
    <dgm:pt modelId="{0976E02A-062D-4B19-BAAA-3C42CF043F18}" type="sibTrans" cxnId="{8152FC83-BD3D-4589-B80A-41510D2B802B}">
      <dgm:prSet/>
      <dgm:spPr>
        <a:solidFill>
          <a:srgbClr val="002060"/>
        </a:solidFill>
      </dgm:spPr>
      <dgm:t>
        <a:bodyPr/>
        <a:lstStyle/>
        <a:p>
          <a:endParaRPr lang="en-US"/>
        </a:p>
      </dgm:t>
    </dgm:pt>
    <dgm:pt modelId="{A9EF58BB-5EF0-4E42-8151-578600EA67F7}" type="pres">
      <dgm:prSet presAssocID="{488EE243-464D-443E-AE81-0B3F9D19DE98}" presName="linearFlow" presStyleCnt="0">
        <dgm:presLayoutVars>
          <dgm:dir/>
          <dgm:resizeHandles val="exact"/>
        </dgm:presLayoutVars>
      </dgm:prSet>
      <dgm:spPr/>
    </dgm:pt>
    <dgm:pt modelId="{FF8D0F64-7038-403F-8898-4B0C33A9DE68}" type="pres">
      <dgm:prSet presAssocID="{B619E8D3-2451-411A-95AD-55C44EF2BF0B}" presName="node" presStyleLbl="node1" presStyleIdx="0" presStyleCnt="4">
        <dgm:presLayoutVars>
          <dgm:bulletEnabled val="1"/>
        </dgm:presLayoutVars>
      </dgm:prSet>
      <dgm:spPr/>
    </dgm:pt>
    <dgm:pt modelId="{6777C5AB-42C0-4DFE-9CF6-873A77BB3303}" type="pres">
      <dgm:prSet presAssocID="{2FA7B9EB-018E-4E8C-A95A-F112CED196AC}" presName="spacerL" presStyleCnt="0"/>
      <dgm:spPr/>
    </dgm:pt>
    <dgm:pt modelId="{609A0A7D-0335-4435-9F68-7802F3D4071F}" type="pres">
      <dgm:prSet presAssocID="{2FA7B9EB-018E-4E8C-A95A-F112CED196AC}" presName="sibTrans" presStyleLbl="sibTrans2D1" presStyleIdx="0" presStyleCnt="3" custAng="2686765"/>
      <dgm:spPr/>
    </dgm:pt>
    <dgm:pt modelId="{B4E93131-AE6B-475F-9626-8E4E9F8B2118}" type="pres">
      <dgm:prSet presAssocID="{2FA7B9EB-018E-4E8C-A95A-F112CED196AC}" presName="spacerR" presStyleCnt="0"/>
      <dgm:spPr/>
    </dgm:pt>
    <dgm:pt modelId="{E6103D27-ECCC-4F43-A616-6240D3654A64}" type="pres">
      <dgm:prSet presAssocID="{FC601CFE-F58E-4332-8777-603ED1F9224A}" presName="node" presStyleLbl="node1" presStyleIdx="1" presStyleCnt="4">
        <dgm:presLayoutVars>
          <dgm:bulletEnabled val="1"/>
        </dgm:presLayoutVars>
      </dgm:prSet>
      <dgm:spPr/>
    </dgm:pt>
    <dgm:pt modelId="{E13ED989-A56E-45BE-8C28-9AD9D1DCF64E}" type="pres">
      <dgm:prSet presAssocID="{0976E02A-062D-4B19-BAAA-3C42CF043F18}" presName="spacerL" presStyleCnt="0"/>
      <dgm:spPr/>
    </dgm:pt>
    <dgm:pt modelId="{E4F3E653-7C9B-4A64-9601-97BD464A1207}" type="pres">
      <dgm:prSet presAssocID="{0976E02A-062D-4B19-BAAA-3C42CF043F18}" presName="sibTrans" presStyleLbl="sibTrans2D1" presStyleIdx="1" presStyleCnt="3" custAng="2776933"/>
      <dgm:spPr/>
    </dgm:pt>
    <dgm:pt modelId="{E0E1A425-1028-4DFB-86DC-466D9BB1BC03}" type="pres">
      <dgm:prSet presAssocID="{0976E02A-062D-4B19-BAAA-3C42CF043F18}" presName="spacerR" presStyleCnt="0"/>
      <dgm:spPr/>
    </dgm:pt>
    <dgm:pt modelId="{E92190DA-A32B-4F23-BA02-9DC834207EFC}" type="pres">
      <dgm:prSet presAssocID="{40D7A069-E569-4B19-86D8-0F2103F467D7}" presName="node" presStyleLbl="node1" presStyleIdx="2" presStyleCnt="4">
        <dgm:presLayoutVars>
          <dgm:bulletEnabled val="1"/>
        </dgm:presLayoutVars>
      </dgm:prSet>
      <dgm:spPr/>
    </dgm:pt>
    <dgm:pt modelId="{9DC9B37A-10D9-48FF-9492-8CD1AE4C8A29}" type="pres">
      <dgm:prSet presAssocID="{D123DD5D-C885-403C-A882-064292BAD974}" presName="spacerL" presStyleCnt="0"/>
      <dgm:spPr/>
    </dgm:pt>
    <dgm:pt modelId="{44989845-264D-48DC-AB92-379252E5C8CF}" type="pres">
      <dgm:prSet presAssocID="{D123DD5D-C885-403C-A882-064292BAD974}" presName="sibTrans" presStyleLbl="sibTrans2D1" presStyleIdx="2" presStyleCnt="3"/>
      <dgm:spPr/>
    </dgm:pt>
    <dgm:pt modelId="{25C6034D-F33F-43B5-A6D0-305E08F84A16}" type="pres">
      <dgm:prSet presAssocID="{D123DD5D-C885-403C-A882-064292BAD974}" presName="spacerR" presStyleCnt="0"/>
      <dgm:spPr/>
    </dgm:pt>
    <dgm:pt modelId="{966AA794-DAB6-41EE-B57D-5F891B61076F}" type="pres">
      <dgm:prSet presAssocID="{9FBF91C6-9707-4557-B05F-0A02B3B0BB2F}" presName="node" presStyleLbl="node1" presStyleIdx="3" presStyleCnt="4" custScaleX="143938" custScaleY="131896">
        <dgm:presLayoutVars>
          <dgm:bulletEnabled val="1"/>
        </dgm:presLayoutVars>
      </dgm:prSet>
      <dgm:spPr/>
    </dgm:pt>
  </dgm:ptLst>
  <dgm:cxnLst>
    <dgm:cxn modelId="{FC88E30B-3251-4152-95C2-19FBDC3B0527}" srcId="{488EE243-464D-443E-AE81-0B3F9D19DE98}" destId="{9FBF91C6-9707-4557-B05F-0A02B3B0BB2F}" srcOrd="3" destOrd="0" parTransId="{5D6D85D1-734B-4155-BAF8-2B4EB8D18FF9}" sibTransId="{A63C4282-A4AA-4CD9-9D3F-A943DD938CFD}"/>
    <dgm:cxn modelId="{E6FA9D0E-C80D-4A3B-8870-39ECF4F1A9EB}" type="presOf" srcId="{FC601CFE-F58E-4332-8777-603ED1F9224A}" destId="{E6103D27-ECCC-4F43-A616-6240D3654A64}" srcOrd="0" destOrd="0" presId="urn:microsoft.com/office/officeart/2005/8/layout/equation1"/>
    <dgm:cxn modelId="{07071A32-C453-4BF5-9AE5-1AE1CF6332E1}" type="presOf" srcId="{2FA7B9EB-018E-4E8C-A95A-F112CED196AC}" destId="{609A0A7D-0335-4435-9F68-7802F3D4071F}" srcOrd="0" destOrd="0" presId="urn:microsoft.com/office/officeart/2005/8/layout/equation1"/>
    <dgm:cxn modelId="{44AF4748-D3A4-4E30-A003-3065A0314964}" type="presOf" srcId="{D123DD5D-C885-403C-A882-064292BAD974}" destId="{44989845-264D-48DC-AB92-379252E5C8CF}" srcOrd="0" destOrd="0" presId="urn:microsoft.com/office/officeart/2005/8/layout/equation1"/>
    <dgm:cxn modelId="{B955956D-B273-49F9-8715-65CEC59FA691}" type="presOf" srcId="{9FBF91C6-9707-4557-B05F-0A02B3B0BB2F}" destId="{966AA794-DAB6-41EE-B57D-5F891B61076F}" srcOrd="0" destOrd="0" presId="urn:microsoft.com/office/officeart/2005/8/layout/equation1"/>
    <dgm:cxn modelId="{F8B29C71-D8BD-4C3E-BE7F-C290C9D96939}" type="presOf" srcId="{B619E8D3-2451-411A-95AD-55C44EF2BF0B}" destId="{FF8D0F64-7038-403F-8898-4B0C33A9DE68}" srcOrd="0" destOrd="0" presId="urn:microsoft.com/office/officeart/2005/8/layout/equation1"/>
    <dgm:cxn modelId="{8152FC83-BD3D-4589-B80A-41510D2B802B}" srcId="{488EE243-464D-443E-AE81-0B3F9D19DE98}" destId="{FC601CFE-F58E-4332-8777-603ED1F9224A}" srcOrd="1" destOrd="0" parTransId="{C4386AAD-8C36-493F-BF46-CAA6AB787510}" sibTransId="{0976E02A-062D-4B19-BAAA-3C42CF043F18}"/>
    <dgm:cxn modelId="{60503296-B0BF-49E5-9554-C9D93D008D8B}" srcId="{488EE243-464D-443E-AE81-0B3F9D19DE98}" destId="{B619E8D3-2451-411A-95AD-55C44EF2BF0B}" srcOrd="0" destOrd="0" parTransId="{FE67D2F2-F347-4DD4-BEA7-7C0C76F61B0D}" sibTransId="{2FA7B9EB-018E-4E8C-A95A-F112CED196AC}"/>
    <dgm:cxn modelId="{F06C52A3-90B8-4159-AAF7-A5CF7899AFAC}" type="presOf" srcId="{0976E02A-062D-4B19-BAAA-3C42CF043F18}" destId="{E4F3E653-7C9B-4A64-9601-97BD464A1207}" srcOrd="0" destOrd="0" presId="urn:microsoft.com/office/officeart/2005/8/layout/equation1"/>
    <dgm:cxn modelId="{CD9C1CA5-7663-45BA-A331-6450E56FD74C}" type="presOf" srcId="{488EE243-464D-443E-AE81-0B3F9D19DE98}" destId="{A9EF58BB-5EF0-4E42-8151-578600EA67F7}" srcOrd="0" destOrd="0" presId="urn:microsoft.com/office/officeart/2005/8/layout/equation1"/>
    <dgm:cxn modelId="{BF95DCCE-C09A-4C33-A5C7-3FF2C2D42115}" srcId="{488EE243-464D-443E-AE81-0B3F9D19DE98}" destId="{40D7A069-E569-4B19-86D8-0F2103F467D7}" srcOrd="2" destOrd="0" parTransId="{6B2424AE-3A24-4F56-B4B1-53B1848DF19E}" sibTransId="{D123DD5D-C885-403C-A882-064292BAD974}"/>
    <dgm:cxn modelId="{DFAE3CD9-3110-416D-8037-2D2F4859E715}" type="presOf" srcId="{40D7A069-E569-4B19-86D8-0F2103F467D7}" destId="{E92190DA-A32B-4F23-BA02-9DC834207EFC}" srcOrd="0" destOrd="0" presId="urn:microsoft.com/office/officeart/2005/8/layout/equation1"/>
    <dgm:cxn modelId="{009C212E-9087-4351-BF83-4EADEAB49CED}" type="presParOf" srcId="{A9EF58BB-5EF0-4E42-8151-578600EA67F7}" destId="{FF8D0F64-7038-403F-8898-4B0C33A9DE68}" srcOrd="0" destOrd="0" presId="urn:microsoft.com/office/officeart/2005/8/layout/equation1"/>
    <dgm:cxn modelId="{E13AF42F-4EBB-48F0-A416-26E85EC60632}" type="presParOf" srcId="{A9EF58BB-5EF0-4E42-8151-578600EA67F7}" destId="{6777C5AB-42C0-4DFE-9CF6-873A77BB3303}" srcOrd="1" destOrd="0" presId="urn:microsoft.com/office/officeart/2005/8/layout/equation1"/>
    <dgm:cxn modelId="{0434D222-6A50-4A9B-B011-21EA833B478A}" type="presParOf" srcId="{A9EF58BB-5EF0-4E42-8151-578600EA67F7}" destId="{609A0A7D-0335-4435-9F68-7802F3D4071F}" srcOrd="2" destOrd="0" presId="urn:microsoft.com/office/officeart/2005/8/layout/equation1"/>
    <dgm:cxn modelId="{241C8D7D-C110-4B9A-A7A6-C4B251EE8D69}" type="presParOf" srcId="{A9EF58BB-5EF0-4E42-8151-578600EA67F7}" destId="{B4E93131-AE6B-475F-9626-8E4E9F8B2118}" srcOrd="3" destOrd="0" presId="urn:microsoft.com/office/officeart/2005/8/layout/equation1"/>
    <dgm:cxn modelId="{2265F08F-5C80-45E5-8C9C-CAD4AED4D505}" type="presParOf" srcId="{A9EF58BB-5EF0-4E42-8151-578600EA67F7}" destId="{E6103D27-ECCC-4F43-A616-6240D3654A64}" srcOrd="4" destOrd="0" presId="urn:microsoft.com/office/officeart/2005/8/layout/equation1"/>
    <dgm:cxn modelId="{AAB2559D-0BC4-48EE-90E7-E6E6658EDC9C}" type="presParOf" srcId="{A9EF58BB-5EF0-4E42-8151-578600EA67F7}" destId="{E13ED989-A56E-45BE-8C28-9AD9D1DCF64E}" srcOrd="5" destOrd="0" presId="urn:microsoft.com/office/officeart/2005/8/layout/equation1"/>
    <dgm:cxn modelId="{36623BAC-6948-4DBA-B550-D244A3759863}" type="presParOf" srcId="{A9EF58BB-5EF0-4E42-8151-578600EA67F7}" destId="{E4F3E653-7C9B-4A64-9601-97BD464A1207}" srcOrd="6" destOrd="0" presId="urn:microsoft.com/office/officeart/2005/8/layout/equation1"/>
    <dgm:cxn modelId="{325F105F-3A6B-4914-A921-0FBDAC5FA301}" type="presParOf" srcId="{A9EF58BB-5EF0-4E42-8151-578600EA67F7}" destId="{E0E1A425-1028-4DFB-86DC-466D9BB1BC03}" srcOrd="7" destOrd="0" presId="urn:microsoft.com/office/officeart/2005/8/layout/equation1"/>
    <dgm:cxn modelId="{57825032-6CE6-4E6A-AB8C-55B9EDBA187D}" type="presParOf" srcId="{A9EF58BB-5EF0-4E42-8151-578600EA67F7}" destId="{E92190DA-A32B-4F23-BA02-9DC834207EFC}" srcOrd="8" destOrd="0" presId="urn:microsoft.com/office/officeart/2005/8/layout/equation1"/>
    <dgm:cxn modelId="{B94AA8E9-4076-499C-95DF-0220BB90BD28}" type="presParOf" srcId="{A9EF58BB-5EF0-4E42-8151-578600EA67F7}" destId="{9DC9B37A-10D9-48FF-9492-8CD1AE4C8A29}" srcOrd="9" destOrd="0" presId="urn:microsoft.com/office/officeart/2005/8/layout/equation1"/>
    <dgm:cxn modelId="{B9B637F9-3FC9-48F3-B032-5AA2F8D3FFBA}" type="presParOf" srcId="{A9EF58BB-5EF0-4E42-8151-578600EA67F7}" destId="{44989845-264D-48DC-AB92-379252E5C8CF}" srcOrd="10" destOrd="0" presId="urn:microsoft.com/office/officeart/2005/8/layout/equation1"/>
    <dgm:cxn modelId="{C6FE11C6-1861-491E-BD82-725F091B5B28}" type="presParOf" srcId="{A9EF58BB-5EF0-4E42-8151-578600EA67F7}" destId="{25C6034D-F33F-43B5-A6D0-305E08F84A16}" srcOrd="11" destOrd="0" presId="urn:microsoft.com/office/officeart/2005/8/layout/equation1"/>
    <dgm:cxn modelId="{1966D6F8-D6AB-46F6-90C9-9E1E2F748254}" type="presParOf" srcId="{A9EF58BB-5EF0-4E42-8151-578600EA67F7}" destId="{966AA794-DAB6-41EE-B57D-5F891B61076F}"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11E50E-11C5-4560-9C36-7646FFE8676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578E1A3-F775-4FA6-B733-FDCE359D8B03}">
      <dgm:prSet phldrT="[Text]" custT="1"/>
      <dgm:spPr>
        <a:solidFill>
          <a:srgbClr val="002060"/>
        </a:solidFill>
      </dgm:spPr>
      <dgm:t>
        <a:bodyPr/>
        <a:lstStyle/>
        <a:p>
          <a:r>
            <a:rPr lang="en-US" sz="3600" dirty="0">
              <a:latin typeface="Arial Narrow" panose="020B0606020202030204" pitchFamily="34" charset="0"/>
              <a:cs typeface="Arial" panose="020B0604020202020204" pitchFamily="34" charset="0"/>
            </a:rPr>
            <a:t>Memorandums</a:t>
          </a:r>
        </a:p>
      </dgm:t>
    </dgm:pt>
    <dgm:pt modelId="{9E2ED3B0-D7CD-4239-A231-B9A374E4749A}" type="parTrans" cxnId="{13972CD3-CD97-4AB4-B49E-F276A33986E8}">
      <dgm:prSet/>
      <dgm:spPr/>
      <dgm:t>
        <a:bodyPr/>
        <a:lstStyle/>
        <a:p>
          <a:endParaRPr lang="en-US"/>
        </a:p>
      </dgm:t>
    </dgm:pt>
    <dgm:pt modelId="{6AC55357-9C26-4EF6-8F61-FC3370ED59DC}" type="sibTrans" cxnId="{13972CD3-CD97-4AB4-B49E-F276A33986E8}">
      <dgm:prSet/>
      <dgm:spPr/>
      <dgm:t>
        <a:bodyPr/>
        <a:lstStyle/>
        <a:p>
          <a:endParaRPr lang="en-US"/>
        </a:p>
      </dgm:t>
    </dgm:pt>
    <dgm:pt modelId="{23D014AD-69F8-4A40-9A90-449409B8E0FD}">
      <dgm:prSet/>
      <dgm:spPr>
        <a:solidFill>
          <a:schemeClr val="accent4">
            <a:lumMod val="75000"/>
          </a:schemeClr>
        </a:solidFill>
      </dgm:spPr>
      <dgm:t>
        <a:bodyPr/>
        <a:lstStyle/>
        <a:p>
          <a:r>
            <a:rPr lang="en-US" dirty="0">
              <a:latin typeface="Arial Narrow" panose="020B0606020202030204" pitchFamily="34" charset="0"/>
              <a:cs typeface="Arial" pitchFamily="34" charset="0"/>
            </a:rPr>
            <a:t>School Class Sizes, Process and Time Line for Appeals</a:t>
          </a:r>
        </a:p>
      </dgm:t>
    </dgm:pt>
    <dgm:pt modelId="{EDD93B93-A2C8-408A-809A-0E5027E6219F}" type="parTrans" cxnId="{9313FD3A-CAAF-4FD9-B310-148F6E4463A9}">
      <dgm:prSet/>
      <dgm:spPr>
        <a:ln>
          <a:solidFill>
            <a:srgbClr val="C00000"/>
          </a:solidFill>
        </a:ln>
      </dgm:spPr>
      <dgm:t>
        <a:bodyPr/>
        <a:lstStyle/>
        <a:p>
          <a:endParaRPr lang="en-US"/>
        </a:p>
      </dgm:t>
    </dgm:pt>
    <dgm:pt modelId="{348F0BCC-EBD5-419A-950B-6317BC7279A0}" type="sibTrans" cxnId="{9313FD3A-CAAF-4FD9-B310-148F6E4463A9}">
      <dgm:prSet/>
      <dgm:spPr/>
      <dgm:t>
        <a:bodyPr/>
        <a:lstStyle/>
        <a:p>
          <a:endParaRPr lang="en-US"/>
        </a:p>
      </dgm:t>
    </dgm:pt>
    <dgm:pt modelId="{BCDE4F74-2202-4461-956D-4DE87B328572}">
      <dgm:prSet/>
      <dgm:spPr>
        <a:solidFill>
          <a:schemeClr val="accent4">
            <a:lumMod val="75000"/>
          </a:schemeClr>
        </a:solidFill>
      </dgm:spPr>
      <dgm:t>
        <a:bodyPr/>
        <a:lstStyle/>
        <a:p>
          <a:r>
            <a:rPr lang="en-US" dirty="0">
              <a:latin typeface="Arial Narrow" panose="020B0606020202030204" pitchFamily="34" charset="0"/>
              <a:cs typeface="Arial" pitchFamily="34" charset="0"/>
            </a:rPr>
            <a:t>Calculations of Reductions to Class Size Operating Funds (Prior to Appeals)</a:t>
          </a:r>
        </a:p>
      </dgm:t>
    </dgm:pt>
    <dgm:pt modelId="{6B564696-2922-44A7-9D84-98CFCB08CB7C}" type="parTrans" cxnId="{D10FA19F-D222-47A5-803A-13A56301D67B}">
      <dgm:prSet/>
      <dgm:spPr>
        <a:ln>
          <a:solidFill>
            <a:srgbClr val="C00000"/>
          </a:solidFill>
        </a:ln>
      </dgm:spPr>
      <dgm:t>
        <a:bodyPr/>
        <a:lstStyle/>
        <a:p>
          <a:endParaRPr lang="en-US"/>
        </a:p>
      </dgm:t>
    </dgm:pt>
    <dgm:pt modelId="{5F57E2DF-CA5A-4107-8E18-EF9976CC8EDE}" type="sibTrans" cxnId="{D10FA19F-D222-47A5-803A-13A56301D67B}">
      <dgm:prSet/>
      <dgm:spPr/>
      <dgm:t>
        <a:bodyPr/>
        <a:lstStyle/>
        <a:p>
          <a:endParaRPr lang="en-US"/>
        </a:p>
      </dgm:t>
    </dgm:pt>
    <dgm:pt modelId="{908520C9-9713-4192-B6AE-5C98B79839E7}">
      <dgm:prSet/>
      <dgm:spPr>
        <a:solidFill>
          <a:schemeClr val="accent4">
            <a:lumMod val="75000"/>
          </a:schemeClr>
        </a:solidFill>
      </dgm:spPr>
      <dgm:t>
        <a:bodyPr/>
        <a:lstStyle/>
        <a:p>
          <a:r>
            <a:rPr lang="en-US" dirty="0">
              <a:latin typeface="Arial Narrow" panose="020B0606020202030204" pitchFamily="34" charset="0"/>
              <a:cs typeface="Arial" pitchFamily="34" charset="0"/>
            </a:rPr>
            <a:t>Class Size Categorical Allocation, Recommendation for an Alternate Reduction</a:t>
          </a:r>
        </a:p>
      </dgm:t>
    </dgm:pt>
    <dgm:pt modelId="{C6EACD9C-5607-4383-9F85-840DA714D985}" type="parTrans" cxnId="{D16BAB3F-4F05-49F7-8E66-FDFCF1E4EE4D}">
      <dgm:prSet/>
      <dgm:spPr>
        <a:ln>
          <a:solidFill>
            <a:srgbClr val="C00000"/>
          </a:solidFill>
        </a:ln>
      </dgm:spPr>
      <dgm:t>
        <a:bodyPr/>
        <a:lstStyle/>
        <a:p>
          <a:endParaRPr lang="en-US"/>
        </a:p>
      </dgm:t>
    </dgm:pt>
    <dgm:pt modelId="{82DA44F2-024E-4B87-9192-2CAEAF325190}" type="sibTrans" cxnId="{D16BAB3F-4F05-49F7-8E66-FDFCF1E4EE4D}">
      <dgm:prSet/>
      <dgm:spPr/>
      <dgm:t>
        <a:bodyPr/>
        <a:lstStyle/>
        <a:p>
          <a:endParaRPr lang="en-US"/>
        </a:p>
      </dgm:t>
    </dgm:pt>
    <dgm:pt modelId="{15485FF9-985E-45A9-9004-3457E14E71D3}">
      <dgm:prSet/>
      <dgm:spPr>
        <a:solidFill>
          <a:schemeClr val="accent4">
            <a:lumMod val="75000"/>
          </a:schemeClr>
        </a:solidFill>
      </dgm:spPr>
      <dgm:t>
        <a:bodyPr/>
        <a:lstStyle/>
        <a:p>
          <a:r>
            <a:rPr lang="en-US" dirty="0">
              <a:latin typeface="Arial Narrow" panose="020B0606020202030204" pitchFamily="34" charset="0"/>
              <a:cs typeface="Arial" pitchFamily="34" charset="0"/>
            </a:rPr>
            <a:t>Class Size Operating Categorical Reallocation and Restoration Calculations</a:t>
          </a:r>
        </a:p>
      </dgm:t>
    </dgm:pt>
    <dgm:pt modelId="{BA3786BA-A2AB-42A6-BA44-C5CCA89F8232}" type="parTrans" cxnId="{03C3D5F8-3A69-4B43-814D-5BB7939633E3}">
      <dgm:prSet/>
      <dgm:spPr>
        <a:ln>
          <a:solidFill>
            <a:srgbClr val="C00000"/>
          </a:solidFill>
        </a:ln>
      </dgm:spPr>
      <dgm:t>
        <a:bodyPr/>
        <a:lstStyle/>
        <a:p>
          <a:endParaRPr lang="en-US"/>
        </a:p>
      </dgm:t>
    </dgm:pt>
    <dgm:pt modelId="{7FEB6A36-89D3-44D1-B055-CF1FBBC34931}" type="sibTrans" cxnId="{03C3D5F8-3A69-4B43-814D-5BB7939633E3}">
      <dgm:prSet/>
      <dgm:spPr/>
      <dgm:t>
        <a:bodyPr/>
        <a:lstStyle/>
        <a:p>
          <a:endParaRPr lang="en-US"/>
        </a:p>
      </dgm:t>
    </dgm:pt>
    <dgm:pt modelId="{CCFCDD81-7849-4075-ADAB-240FBB2DC93F}" type="pres">
      <dgm:prSet presAssocID="{4A11E50E-11C5-4560-9C36-7646FFE8676E}" presName="Name0" presStyleCnt="0">
        <dgm:presLayoutVars>
          <dgm:chPref val="1"/>
          <dgm:dir/>
          <dgm:animOne val="branch"/>
          <dgm:animLvl val="lvl"/>
          <dgm:resizeHandles val="exact"/>
        </dgm:presLayoutVars>
      </dgm:prSet>
      <dgm:spPr/>
    </dgm:pt>
    <dgm:pt modelId="{B7F14F26-6A3F-40F8-9A11-74C5BA297D89}" type="pres">
      <dgm:prSet presAssocID="{F578E1A3-F775-4FA6-B733-FDCE359D8B03}" presName="root1" presStyleCnt="0"/>
      <dgm:spPr/>
    </dgm:pt>
    <dgm:pt modelId="{09D7894A-5EE6-49F7-9E08-AEAB60AA5ECF}" type="pres">
      <dgm:prSet presAssocID="{F578E1A3-F775-4FA6-B733-FDCE359D8B03}" presName="LevelOneTextNode" presStyleLbl="node0" presStyleIdx="0" presStyleCnt="1">
        <dgm:presLayoutVars>
          <dgm:chPref val="3"/>
        </dgm:presLayoutVars>
      </dgm:prSet>
      <dgm:spPr/>
    </dgm:pt>
    <dgm:pt modelId="{C02A5CF7-66AE-4691-9215-841AFE8091A9}" type="pres">
      <dgm:prSet presAssocID="{F578E1A3-F775-4FA6-B733-FDCE359D8B03}" presName="level2hierChild" presStyleCnt="0"/>
      <dgm:spPr/>
    </dgm:pt>
    <dgm:pt modelId="{D3AD12AD-67ED-4A4E-A242-8A1D9F86FE08}" type="pres">
      <dgm:prSet presAssocID="{EDD93B93-A2C8-408A-809A-0E5027E6219F}" presName="conn2-1" presStyleLbl="parChTrans1D2" presStyleIdx="0" presStyleCnt="4"/>
      <dgm:spPr/>
    </dgm:pt>
    <dgm:pt modelId="{23842E62-C250-4F0E-B05C-934D730B6B7B}" type="pres">
      <dgm:prSet presAssocID="{EDD93B93-A2C8-408A-809A-0E5027E6219F}" presName="connTx" presStyleLbl="parChTrans1D2" presStyleIdx="0" presStyleCnt="4"/>
      <dgm:spPr/>
    </dgm:pt>
    <dgm:pt modelId="{E0C996EA-D6C6-44D9-9B4E-CAD8D2B3859A}" type="pres">
      <dgm:prSet presAssocID="{23D014AD-69F8-4A40-9A90-449409B8E0FD}" presName="root2" presStyleCnt="0"/>
      <dgm:spPr/>
    </dgm:pt>
    <dgm:pt modelId="{D18AD2DC-3B16-4789-BC44-B2F4871FCEBB}" type="pres">
      <dgm:prSet presAssocID="{23D014AD-69F8-4A40-9A90-449409B8E0FD}" presName="LevelTwoTextNode" presStyleLbl="node2" presStyleIdx="0" presStyleCnt="4">
        <dgm:presLayoutVars>
          <dgm:chPref val="3"/>
        </dgm:presLayoutVars>
      </dgm:prSet>
      <dgm:spPr/>
    </dgm:pt>
    <dgm:pt modelId="{FA54A942-E622-416D-A01B-F378D8F8FD0F}" type="pres">
      <dgm:prSet presAssocID="{23D014AD-69F8-4A40-9A90-449409B8E0FD}" presName="level3hierChild" presStyleCnt="0"/>
      <dgm:spPr/>
    </dgm:pt>
    <dgm:pt modelId="{C416D7E1-3326-4F98-A988-2F040FDCA39B}" type="pres">
      <dgm:prSet presAssocID="{6B564696-2922-44A7-9D84-98CFCB08CB7C}" presName="conn2-1" presStyleLbl="parChTrans1D2" presStyleIdx="1" presStyleCnt="4"/>
      <dgm:spPr/>
    </dgm:pt>
    <dgm:pt modelId="{12E2E0C0-E991-420F-B4F7-3C90661DF6C5}" type="pres">
      <dgm:prSet presAssocID="{6B564696-2922-44A7-9D84-98CFCB08CB7C}" presName="connTx" presStyleLbl="parChTrans1D2" presStyleIdx="1" presStyleCnt="4"/>
      <dgm:spPr/>
    </dgm:pt>
    <dgm:pt modelId="{3D4BCD5E-7B38-46FD-80FD-6345FCA6B8FB}" type="pres">
      <dgm:prSet presAssocID="{BCDE4F74-2202-4461-956D-4DE87B328572}" presName="root2" presStyleCnt="0"/>
      <dgm:spPr/>
    </dgm:pt>
    <dgm:pt modelId="{C31CE120-D427-4780-9AEC-C3CD03803E58}" type="pres">
      <dgm:prSet presAssocID="{BCDE4F74-2202-4461-956D-4DE87B328572}" presName="LevelTwoTextNode" presStyleLbl="node2" presStyleIdx="1" presStyleCnt="4">
        <dgm:presLayoutVars>
          <dgm:chPref val="3"/>
        </dgm:presLayoutVars>
      </dgm:prSet>
      <dgm:spPr/>
    </dgm:pt>
    <dgm:pt modelId="{49559927-D07F-4E35-954E-6DA1F9FD27BF}" type="pres">
      <dgm:prSet presAssocID="{BCDE4F74-2202-4461-956D-4DE87B328572}" presName="level3hierChild" presStyleCnt="0"/>
      <dgm:spPr/>
    </dgm:pt>
    <dgm:pt modelId="{DB4B71E1-1F4F-4FEF-8E60-F6E95F4A60B0}" type="pres">
      <dgm:prSet presAssocID="{C6EACD9C-5607-4383-9F85-840DA714D985}" presName="conn2-1" presStyleLbl="parChTrans1D2" presStyleIdx="2" presStyleCnt="4"/>
      <dgm:spPr/>
    </dgm:pt>
    <dgm:pt modelId="{0C72EED2-3255-4127-AEED-AAFB3AFCF173}" type="pres">
      <dgm:prSet presAssocID="{C6EACD9C-5607-4383-9F85-840DA714D985}" presName="connTx" presStyleLbl="parChTrans1D2" presStyleIdx="2" presStyleCnt="4"/>
      <dgm:spPr/>
    </dgm:pt>
    <dgm:pt modelId="{55A82256-A778-4839-AC94-E537BED9D699}" type="pres">
      <dgm:prSet presAssocID="{908520C9-9713-4192-B6AE-5C98B79839E7}" presName="root2" presStyleCnt="0"/>
      <dgm:spPr/>
    </dgm:pt>
    <dgm:pt modelId="{D9172BEE-35FF-48C4-A245-B6A77099764D}" type="pres">
      <dgm:prSet presAssocID="{908520C9-9713-4192-B6AE-5C98B79839E7}" presName="LevelTwoTextNode" presStyleLbl="node2" presStyleIdx="2" presStyleCnt="4">
        <dgm:presLayoutVars>
          <dgm:chPref val="3"/>
        </dgm:presLayoutVars>
      </dgm:prSet>
      <dgm:spPr/>
    </dgm:pt>
    <dgm:pt modelId="{7E985199-3FED-40B0-A0D4-D939917DA6A8}" type="pres">
      <dgm:prSet presAssocID="{908520C9-9713-4192-B6AE-5C98B79839E7}" presName="level3hierChild" presStyleCnt="0"/>
      <dgm:spPr/>
    </dgm:pt>
    <dgm:pt modelId="{D4C4FF27-4C61-4DD2-8D58-BADC756C83DC}" type="pres">
      <dgm:prSet presAssocID="{BA3786BA-A2AB-42A6-BA44-C5CCA89F8232}" presName="conn2-1" presStyleLbl="parChTrans1D2" presStyleIdx="3" presStyleCnt="4"/>
      <dgm:spPr/>
    </dgm:pt>
    <dgm:pt modelId="{6353FC86-695E-4378-AA0C-F4951C0A1996}" type="pres">
      <dgm:prSet presAssocID="{BA3786BA-A2AB-42A6-BA44-C5CCA89F8232}" presName="connTx" presStyleLbl="parChTrans1D2" presStyleIdx="3" presStyleCnt="4"/>
      <dgm:spPr/>
    </dgm:pt>
    <dgm:pt modelId="{5997CACA-8EB5-4D01-8AFA-EB18E04EE9A2}" type="pres">
      <dgm:prSet presAssocID="{15485FF9-985E-45A9-9004-3457E14E71D3}" presName="root2" presStyleCnt="0"/>
      <dgm:spPr/>
    </dgm:pt>
    <dgm:pt modelId="{315E384A-C813-4561-9F34-FED410B358FE}" type="pres">
      <dgm:prSet presAssocID="{15485FF9-985E-45A9-9004-3457E14E71D3}" presName="LevelTwoTextNode" presStyleLbl="node2" presStyleIdx="3" presStyleCnt="4">
        <dgm:presLayoutVars>
          <dgm:chPref val="3"/>
        </dgm:presLayoutVars>
      </dgm:prSet>
      <dgm:spPr/>
    </dgm:pt>
    <dgm:pt modelId="{1839F1D6-3DC0-4188-B04C-79E645FD44C5}" type="pres">
      <dgm:prSet presAssocID="{15485FF9-985E-45A9-9004-3457E14E71D3}" presName="level3hierChild" presStyleCnt="0"/>
      <dgm:spPr/>
    </dgm:pt>
  </dgm:ptLst>
  <dgm:cxnLst>
    <dgm:cxn modelId="{B2BE4E22-0DB5-4294-BBCD-CE2F81AB3D39}" type="presOf" srcId="{6B564696-2922-44A7-9D84-98CFCB08CB7C}" destId="{12E2E0C0-E991-420F-B4F7-3C90661DF6C5}" srcOrd="1" destOrd="0" presId="urn:microsoft.com/office/officeart/2008/layout/HorizontalMultiLevelHierarchy"/>
    <dgm:cxn modelId="{A7057030-4D69-4CEA-A48D-2831B283DE8A}" type="presOf" srcId="{BCDE4F74-2202-4461-956D-4DE87B328572}" destId="{C31CE120-D427-4780-9AEC-C3CD03803E58}" srcOrd="0" destOrd="0" presId="urn:microsoft.com/office/officeart/2008/layout/HorizontalMultiLevelHierarchy"/>
    <dgm:cxn modelId="{9313FD3A-CAAF-4FD9-B310-148F6E4463A9}" srcId="{F578E1A3-F775-4FA6-B733-FDCE359D8B03}" destId="{23D014AD-69F8-4A40-9A90-449409B8E0FD}" srcOrd="0" destOrd="0" parTransId="{EDD93B93-A2C8-408A-809A-0E5027E6219F}" sibTransId="{348F0BCC-EBD5-419A-950B-6317BC7279A0}"/>
    <dgm:cxn modelId="{D16BAB3F-4F05-49F7-8E66-FDFCF1E4EE4D}" srcId="{F578E1A3-F775-4FA6-B733-FDCE359D8B03}" destId="{908520C9-9713-4192-B6AE-5C98B79839E7}" srcOrd="2" destOrd="0" parTransId="{C6EACD9C-5607-4383-9F85-840DA714D985}" sibTransId="{82DA44F2-024E-4B87-9192-2CAEAF325190}"/>
    <dgm:cxn modelId="{0A385E64-4346-453E-A690-C3A47DD1A787}" type="presOf" srcId="{F578E1A3-F775-4FA6-B733-FDCE359D8B03}" destId="{09D7894A-5EE6-49F7-9E08-AEAB60AA5ECF}" srcOrd="0" destOrd="0" presId="urn:microsoft.com/office/officeart/2008/layout/HorizontalMultiLevelHierarchy"/>
    <dgm:cxn modelId="{7626B64D-8D4B-4A7A-86F6-8552728400BD}" type="presOf" srcId="{15485FF9-985E-45A9-9004-3457E14E71D3}" destId="{315E384A-C813-4561-9F34-FED410B358FE}" srcOrd="0" destOrd="0" presId="urn:microsoft.com/office/officeart/2008/layout/HorizontalMultiLevelHierarchy"/>
    <dgm:cxn modelId="{6C35A155-EA52-46DD-971E-CAD8010EBF42}" type="presOf" srcId="{C6EACD9C-5607-4383-9F85-840DA714D985}" destId="{DB4B71E1-1F4F-4FEF-8E60-F6E95F4A60B0}" srcOrd="0" destOrd="0" presId="urn:microsoft.com/office/officeart/2008/layout/HorizontalMultiLevelHierarchy"/>
    <dgm:cxn modelId="{54748F78-2B14-4DCF-82AB-8E006719446E}" type="presOf" srcId="{23D014AD-69F8-4A40-9A90-449409B8E0FD}" destId="{D18AD2DC-3B16-4789-BC44-B2F4871FCEBB}" srcOrd="0" destOrd="0" presId="urn:microsoft.com/office/officeart/2008/layout/HorizontalMultiLevelHierarchy"/>
    <dgm:cxn modelId="{0D603579-2D57-4822-B957-F713164D4CA7}" type="presOf" srcId="{EDD93B93-A2C8-408A-809A-0E5027E6219F}" destId="{23842E62-C250-4F0E-B05C-934D730B6B7B}" srcOrd="1" destOrd="0" presId="urn:microsoft.com/office/officeart/2008/layout/HorizontalMultiLevelHierarchy"/>
    <dgm:cxn modelId="{3063415A-4120-4D2D-AE9C-8A6FB40F1E0B}" type="presOf" srcId="{908520C9-9713-4192-B6AE-5C98B79839E7}" destId="{D9172BEE-35FF-48C4-A245-B6A77099764D}" srcOrd="0" destOrd="0" presId="urn:microsoft.com/office/officeart/2008/layout/HorizontalMultiLevelHierarchy"/>
    <dgm:cxn modelId="{6EB28794-CA42-42ED-BBBC-9F5818728473}" type="presOf" srcId="{BA3786BA-A2AB-42A6-BA44-C5CCA89F8232}" destId="{D4C4FF27-4C61-4DD2-8D58-BADC756C83DC}" srcOrd="0" destOrd="0" presId="urn:microsoft.com/office/officeart/2008/layout/HorizontalMultiLevelHierarchy"/>
    <dgm:cxn modelId="{D10FA19F-D222-47A5-803A-13A56301D67B}" srcId="{F578E1A3-F775-4FA6-B733-FDCE359D8B03}" destId="{BCDE4F74-2202-4461-956D-4DE87B328572}" srcOrd="1" destOrd="0" parTransId="{6B564696-2922-44A7-9D84-98CFCB08CB7C}" sibTransId="{5F57E2DF-CA5A-4107-8E18-EF9976CC8EDE}"/>
    <dgm:cxn modelId="{EA33DDB3-F8FF-42D0-89C6-2494C14946D7}" type="presOf" srcId="{EDD93B93-A2C8-408A-809A-0E5027E6219F}" destId="{D3AD12AD-67ED-4A4E-A242-8A1D9F86FE08}" srcOrd="0" destOrd="0" presId="urn:microsoft.com/office/officeart/2008/layout/HorizontalMultiLevelHierarchy"/>
    <dgm:cxn modelId="{07C5A8CE-F7BA-4144-9CB6-CB54865B861D}" type="presOf" srcId="{C6EACD9C-5607-4383-9F85-840DA714D985}" destId="{0C72EED2-3255-4127-AEED-AAFB3AFCF173}" srcOrd="1" destOrd="0" presId="urn:microsoft.com/office/officeart/2008/layout/HorizontalMultiLevelHierarchy"/>
    <dgm:cxn modelId="{13972CD3-CD97-4AB4-B49E-F276A33986E8}" srcId="{4A11E50E-11C5-4560-9C36-7646FFE8676E}" destId="{F578E1A3-F775-4FA6-B733-FDCE359D8B03}" srcOrd="0" destOrd="0" parTransId="{9E2ED3B0-D7CD-4239-A231-B9A374E4749A}" sibTransId="{6AC55357-9C26-4EF6-8F61-FC3370ED59DC}"/>
    <dgm:cxn modelId="{635C52E1-E0C5-4979-9A0C-598B4CFF3EBB}" type="presOf" srcId="{6B564696-2922-44A7-9D84-98CFCB08CB7C}" destId="{C416D7E1-3326-4F98-A988-2F040FDCA39B}" srcOrd="0" destOrd="0" presId="urn:microsoft.com/office/officeart/2008/layout/HorizontalMultiLevelHierarchy"/>
    <dgm:cxn modelId="{B7B0C7E2-B712-4DD4-84E3-05A6AD81621A}" type="presOf" srcId="{4A11E50E-11C5-4560-9C36-7646FFE8676E}" destId="{CCFCDD81-7849-4075-ADAB-240FBB2DC93F}" srcOrd="0" destOrd="0" presId="urn:microsoft.com/office/officeart/2008/layout/HorizontalMultiLevelHierarchy"/>
    <dgm:cxn modelId="{435B6AEC-B1F9-408D-A4FB-C2896E504AA6}" type="presOf" srcId="{BA3786BA-A2AB-42A6-BA44-C5CCA89F8232}" destId="{6353FC86-695E-4378-AA0C-F4951C0A1996}" srcOrd="1" destOrd="0" presId="urn:microsoft.com/office/officeart/2008/layout/HorizontalMultiLevelHierarchy"/>
    <dgm:cxn modelId="{03C3D5F8-3A69-4B43-814D-5BB7939633E3}" srcId="{F578E1A3-F775-4FA6-B733-FDCE359D8B03}" destId="{15485FF9-985E-45A9-9004-3457E14E71D3}" srcOrd="3" destOrd="0" parTransId="{BA3786BA-A2AB-42A6-BA44-C5CCA89F8232}" sibTransId="{7FEB6A36-89D3-44D1-B055-CF1FBBC34931}"/>
    <dgm:cxn modelId="{C08608B7-A90C-4A5E-8ED0-B92063A774CC}" type="presParOf" srcId="{CCFCDD81-7849-4075-ADAB-240FBB2DC93F}" destId="{B7F14F26-6A3F-40F8-9A11-74C5BA297D89}" srcOrd="0" destOrd="0" presId="urn:microsoft.com/office/officeart/2008/layout/HorizontalMultiLevelHierarchy"/>
    <dgm:cxn modelId="{EE00456F-91BD-469E-B2CF-057E96865070}" type="presParOf" srcId="{B7F14F26-6A3F-40F8-9A11-74C5BA297D89}" destId="{09D7894A-5EE6-49F7-9E08-AEAB60AA5ECF}" srcOrd="0" destOrd="0" presId="urn:microsoft.com/office/officeart/2008/layout/HorizontalMultiLevelHierarchy"/>
    <dgm:cxn modelId="{843228B6-7140-4D17-82F3-9C7506349B04}" type="presParOf" srcId="{B7F14F26-6A3F-40F8-9A11-74C5BA297D89}" destId="{C02A5CF7-66AE-4691-9215-841AFE8091A9}" srcOrd="1" destOrd="0" presId="urn:microsoft.com/office/officeart/2008/layout/HorizontalMultiLevelHierarchy"/>
    <dgm:cxn modelId="{628257FD-7A41-42CD-8E13-4767EB1ADA3A}" type="presParOf" srcId="{C02A5CF7-66AE-4691-9215-841AFE8091A9}" destId="{D3AD12AD-67ED-4A4E-A242-8A1D9F86FE08}" srcOrd="0" destOrd="0" presId="urn:microsoft.com/office/officeart/2008/layout/HorizontalMultiLevelHierarchy"/>
    <dgm:cxn modelId="{29DEA642-6FBF-4407-9FC2-4D27F01CC4AB}" type="presParOf" srcId="{D3AD12AD-67ED-4A4E-A242-8A1D9F86FE08}" destId="{23842E62-C250-4F0E-B05C-934D730B6B7B}" srcOrd="0" destOrd="0" presId="urn:microsoft.com/office/officeart/2008/layout/HorizontalMultiLevelHierarchy"/>
    <dgm:cxn modelId="{991F5746-A729-48DA-B486-F7DCB2FBFBB4}" type="presParOf" srcId="{C02A5CF7-66AE-4691-9215-841AFE8091A9}" destId="{E0C996EA-D6C6-44D9-9B4E-CAD8D2B3859A}" srcOrd="1" destOrd="0" presId="urn:microsoft.com/office/officeart/2008/layout/HorizontalMultiLevelHierarchy"/>
    <dgm:cxn modelId="{ADEA8FD6-9700-441A-9912-05949AC030AE}" type="presParOf" srcId="{E0C996EA-D6C6-44D9-9B4E-CAD8D2B3859A}" destId="{D18AD2DC-3B16-4789-BC44-B2F4871FCEBB}" srcOrd="0" destOrd="0" presId="urn:microsoft.com/office/officeart/2008/layout/HorizontalMultiLevelHierarchy"/>
    <dgm:cxn modelId="{618DE929-D5F1-44A9-8613-D2B6B93D50B2}" type="presParOf" srcId="{E0C996EA-D6C6-44D9-9B4E-CAD8D2B3859A}" destId="{FA54A942-E622-416D-A01B-F378D8F8FD0F}" srcOrd="1" destOrd="0" presId="urn:microsoft.com/office/officeart/2008/layout/HorizontalMultiLevelHierarchy"/>
    <dgm:cxn modelId="{201638FE-22DC-4C99-B84A-2909D9B54AE4}" type="presParOf" srcId="{C02A5CF7-66AE-4691-9215-841AFE8091A9}" destId="{C416D7E1-3326-4F98-A988-2F040FDCA39B}" srcOrd="2" destOrd="0" presId="urn:microsoft.com/office/officeart/2008/layout/HorizontalMultiLevelHierarchy"/>
    <dgm:cxn modelId="{E7EFD482-C616-4C43-9D22-33BD846D29D1}" type="presParOf" srcId="{C416D7E1-3326-4F98-A988-2F040FDCA39B}" destId="{12E2E0C0-E991-420F-B4F7-3C90661DF6C5}" srcOrd="0" destOrd="0" presId="urn:microsoft.com/office/officeart/2008/layout/HorizontalMultiLevelHierarchy"/>
    <dgm:cxn modelId="{F820AD53-523B-454E-AC59-FF4798B808C3}" type="presParOf" srcId="{C02A5CF7-66AE-4691-9215-841AFE8091A9}" destId="{3D4BCD5E-7B38-46FD-80FD-6345FCA6B8FB}" srcOrd="3" destOrd="0" presId="urn:microsoft.com/office/officeart/2008/layout/HorizontalMultiLevelHierarchy"/>
    <dgm:cxn modelId="{5C36DA90-5FEE-4481-B68D-EC9703EBF622}" type="presParOf" srcId="{3D4BCD5E-7B38-46FD-80FD-6345FCA6B8FB}" destId="{C31CE120-D427-4780-9AEC-C3CD03803E58}" srcOrd="0" destOrd="0" presId="urn:microsoft.com/office/officeart/2008/layout/HorizontalMultiLevelHierarchy"/>
    <dgm:cxn modelId="{4809A3E6-C0A5-434F-A247-0518371619AD}" type="presParOf" srcId="{3D4BCD5E-7B38-46FD-80FD-6345FCA6B8FB}" destId="{49559927-D07F-4E35-954E-6DA1F9FD27BF}" srcOrd="1" destOrd="0" presId="urn:microsoft.com/office/officeart/2008/layout/HorizontalMultiLevelHierarchy"/>
    <dgm:cxn modelId="{E159E852-1267-4F11-9180-6A4A55F65917}" type="presParOf" srcId="{C02A5CF7-66AE-4691-9215-841AFE8091A9}" destId="{DB4B71E1-1F4F-4FEF-8E60-F6E95F4A60B0}" srcOrd="4" destOrd="0" presId="urn:microsoft.com/office/officeart/2008/layout/HorizontalMultiLevelHierarchy"/>
    <dgm:cxn modelId="{BD3EF9E8-3C34-4188-AB49-F0657EF5CA4B}" type="presParOf" srcId="{DB4B71E1-1F4F-4FEF-8E60-F6E95F4A60B0}" destId="{0C72EED2-3255-4127-AEED-AAFB3AFCF173}" srcOrd="0" destOrd="0" presId="urn:microsoft.com/office/officeart/2008/layout/HorizontalMultiLevelHierarchy"/>
    <dgm:cxn modelId="{4A129728-6DFD-434D-B8AA-C940B2FE19F4}" type="presParOf" srcId="{C02A5CF7-66AE-4691-9215-841AFE8091A9}" destId="{55A82256-A778-4839-AC94-E537BED9D699}" srcOrd="5" destOrd="0" presId="urn:microsoft.com/office/officeart/2008/layout/HorizontalMultiLevelHierarchy"/>
    <dgm:cxn modelId="{E00F0242-DBF2-45D6-AFFB-0242E7FD1F0B}" type="presParOf" srcId="{55A82256-A778-4839-AC94-E537BED9D699}" destId="{D9172BEE-35FF-48C4-A245-B6A77099764D}" srcOrd="0" destOrd="0" presId="urn:microsoft.com/office/officeart/2008/layout/HorizontalMultiLevelHierarchy"/>
    <dgm:cxn modelId="{F244DAF1-2972-40BF-A901-484C0D7E8EB4}" type="presParOf" srcId="{55A82256-A778-4839-AC94-E537BED9D699}" destId="{7E985199-3FED-40B0-A0D4-D939917DA6A8}" srcOrd="1" destOrd="0" presId="urn:microsoft.com/office/officeart/2008/layout/HorizontalMultiLevelHierarchy"/>
    <dgm:cxn modelId="{04194C68-674E-46A1-9F2B-A682BA9DA272}" type="presParOf" srcId="{C02A5CF7-66AE-4691-9215-841AFE8091A9}" destId="{D4C4FF27-4C61-4DD2-8D58-BADC756C83DC}" srcOrd="6" destOrd="0" presId="urn:microsoft.com/office/officeart/2008/layout/HorizontalMultiLevelHierarchy"/>
    <dgm:cxn modelId="{150575E9-6FA4-4893-B442-42BE28B2BFDB}" type="presParOf" srcId="{D4C4FF27-4C61-4DD2-8D58-BADC756C83DC}" destId="{6353FC86-695E-4378-AA0C-F4951C0A1996}" srcOrd="0" destOrd="0" presId="urn:microsoft.com/office/officeart/2008/layout/HorizontalMultiLevelHierarchy"/>
    <dgm:cxn modelId="{DF8F6428-AD15-4E54-AB96-A0328D07301C}" type="presParOf" srcId="{C02A5CF7-66AE-4691-9215-841AFE8091A9}" destId="{5997CACA-8EB5-4D01-8AFA-EB18E04EE9A2}" srcOrd="7" destOrd="0" presId="urn:microsoft.com/office/officeart/2008/layout/HorizontalMultiLevelHierarchy"/>
    <dgm:cxn modelId="{464AFDAC-919A-4331-91E1-310F6A897747}" type="presParOf" srcId="{5997CACA-8EB5-4D01-8AFA-EB18E04EE9A2}" destId="{315E384A-C813-4561-9F34-FED410B358FE}" srcOrd="0" destOrd="0" presId="urn:microsoft.com/office/officeart/2008/layout/HorizontalMultiLevelHierarchy"/>
    <dgm:cxn modelId="{E88C04C7-3E7F-433F-B5AA-8E2AD7C70263}" type="presParOf" srcId="{5997CACA-8EB5-4D01-8AFA-EB18E04EE9A2}" destId="{1839F1D6-3DC0-4188-B04C-79E645FD44C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D0F64-7038-403F-8898-4B0C33A9DE68}">
      <dsp:nvSpPr>
        <dsp:cNvPr id="0" name=""/>
        <dsp:cNvSpPr/>
      </dsp:nvSpPr>
      <dsp:spPr>
        <a:xfrm>
          <a:off x="2494" y="694153"/>
          <a:ext cx="1126292" cy="112629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WFTE</a:t>
          </a:r>
        </a:p>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1,000.00</a:t>
          </a:r>
        </a:p>
      </dsp:txBody>
      <dsp:txXfrm>
        <a:off x="167436" y="859095"/>
        <a:ext cx="796408" cy="796408"/>
      </dsp:txXfrm>
    </dsp:sp>
    <dsp:sp modelId="{609A0A7D-0335-4435-9F68-7802F3D4071F}">
      <dsp:nvSpPr>
        <dsp:cNvPr id="0" name=""/>
        <dsp:cNvSpPr/>
      </dsp:nvSpPr>
      <dsp:spPr>
        <a:xfrm rot="2686765">
          <a:off x="1220241" y="930675"/>
          <a:ext cx="653249" cy="653249"/>
        </a:xfrm>
        <a:prstGeom prst="mathPlus">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06829" y="1180477"/>
        <a:ext cx="480073" cy="153645"/>
      </dsp:txXfrm>
    </dsp:sp>
    <dsp:sp modelId="{E6103D27-ECCC-4F43-A616-6240D3654A64}">
      <dsp:nvSpPr>
        <dsp:cNvPr id="0" name=""/>
        <dsp:cNvSpPr/>
      </dsp:nvSpPr>
      <dsp:spPr>
        <a:xfrm>
          <a:off x="1964946" y="694153"/>
          <a:ext cx="1126292" cy="112629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CSR Factor</a:t>
          </a:r>
        </a:p>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$964.60</a:t>
          </a:r>
        </a:p>
      </dsp:txBody>
      <dsp:txXfrm>
        <a:off x="2129888" y="859095"/>
        <a:ext cx="796408" cy="796408"/>
      </dsp:txXfrm>
    </dsp:sp>
    <dsp:sp modelId="{E4F3E653-7C9B-4A64-9601-97BD464A1207}">
      <dsp:nvSpPr>
        <dsp:cNvPr id="0" name=""/>
        <dsp:cNvSpPr/>
      </dsp:nvSpPr>
      <dsp:spPr>
        <a:xfrm rot="2776933">
          <a:off x="3182693" y="930675"/>
          <a:ext cx="653249" cy="653249"/>
        </a:xfrm>
        <a:prstGeom prst="mathPlus">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69281" y="1180477"/>
        <a:ext cx="480073" cy="153645"/>
      </dsp:txXfrm>
    </dsp:sp>
    <dsp:sp modelId="{E92190DA-A32B-4F23-BA02-9DC834207EFC}">
      <dsp:nvSpPr>
        <dsp:cNvPr id="0" name=""/>
        <dsp:cNvSpPr/>
      </dsp:nvSpPr>
      <dsp:spPr>
        <a:xfrm>
          <a:off x="3927398" y="694153"/>
          <a:ext cx="1126292" cy="112629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DCD</a:t>
          </a:r>
        </a:p>
        <a:p>
          <a:pPr marL="0" lvl="0" indent="0" algn="ctr" defTabSz="577850">
            <a:lnSpc>
              <a:spcPct val="90000"/>
            </a:lnSpc>
            <a:spcBef>
              <a:spcPct val="0"/>
            </a:spcBef>
            <a:spcAft>
              <a:spcPct val="35000"/>
            </a:spcAft>
            <a:buNone/>
          </a:pPr>
          <a:r>
            <a:rPr lang="en-US" sz="1300" b="1" kern="1200" dirty="0">
              <a:solidFill>
                <a:srgbClr val="002060"/>
              </a:solidFill>
              <a:latin typeface="Arial" panose="020B0604020202020204" pitchFamily="34" charset="0"/>
              <a:cs typeface="Arial" panose="020B0604020202020204" pitchFamily="34" charset="0"/>
            </a:rPr>
            <a:t>0.9830</a:t>
          </a:r>
        </a:p>
      </dsp:txBody>
      <dsp:txXfrm>
        <a:off x="4092340" y="859095"/>
        <a:ext cx="796408" cy="796408"/>
      </dsp:txXfrm>
    </dsp:sp>
    <dsp:sp modelId="{44989845-264D-48DC-AB92-379252E5C8CF}">
      <dsp:nvSpPr>
        <dsp:cNvPr id="0" name=""/>
        <dsp:cNvSpPr/>
      </dsp:nvSpPr>
      <dsp:spPr>
        <a:xfrm>
          <a:off x="5145145" y="930675"/>
          <a:ext cx="653249" cy="653249"/>
        </a:xfrm>
        <a:prstGeom prst="mathEqual">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231733" y="1065244"/>
        <a:ext cx="480073" cy="384111"/>
      </dsp:txXfrm>
    </dsp:sp>
    <dsp:sp modelId="{966AA794-DAB6-41EE-B57D-5F891B61076F}">
      <dsp:nvSpPr>
        <dsp:cNvPr id="0" name=""/>
        <dsp:cNvSpPr/>
      </dsp:nvSpPr>
      <dsp:spPr>
        <a:xfrm>
          <a:off x="5889849" y="514532"/>
          <a:ext cx="1621162" cy="1485534"/>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CSR $948,202</a:t>
          </a:r>
        </a:p>
      </dsp:txBody>
      <dsp:txXfrm>
        <a:off x="6127263" y="732083"/>
        <a:ext cx="1146334" cy="105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4FF27-4C61-4DD2-8D58-BADC756C83DC}">
      <dsp:nvSpPr>
        <dsp:cNvPr id="0" name=""/>
        <dsp:cNvSpPr/>
      </dsp:nvSpPr>
      <dsp:spPr>
        <a:xfrm>
          <a:off x="1542283" y="1879600"/>
          <a:ext cx="468546" cy="1339215"/>
        </a:xfrm>
        <a:custGeom>
          <a:avLst/>
          <a:gdLst/>
          <a:ahLst/>
          <a:cxnLst/>
          <a:rect l="0" t="0" r="0" b="0"/>
          <a:pathLst>
            <a:path>
              <a:moveTo>
                <a:pt x="0" y="0"/>
              </a:moveTo>
              <a:lnTo>
                <a:pt x="234273" y="0"/>
              </a:lnTo>
              <a:lnTo>
                <a:pt x="234273" y="1339215"/>
              </a:lnTo>
              <a:lnTo>
                <a:pt x="468546" y="1339215"/>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1086" y="2513737"/>
        <a:ext cx="70940" cy="70940"/>
      </dsp:txXfrm>
    </dsp:sp>
    <dsp:sp modelId="{DB4B71E1-1F4F-4FEF-8E60-F6E95F4A60B0}">
      <dsp:nvSpPr>
        <dsp:cNvPr id="0" name=""/>
        <dsp:cNvSpPr/>
      </dsp:nvSpPr>
      <dsp:spPr>
        <a:xfrm>
          <a:off x="1542283" y="1879600"/>
          <a:ext cx="468546" cy="446405"/>
        </a:xfrm>
        <a:custGeom>
          <a:avLst/>
          <a:gdLst/>
          <a:ahLst/>
          <a:cxnLst/>
          <a:rect l="0" t="0" r="0" b="0"/>
          <a:pathLst>
            <a:path>
              <a:moveTo>
                <a:pt x="0" y="0"/>
              </a:moveTo>
              <a:lnTo>
                <a:pt x="234273" y="0"/>
              </a:lnTo>
              <a:lnTo>
                <a:pt x="234273" y="446405"/>
              </a:lnTo>
              <a:lnTo>
                <a:pt x="468546" y="446405"/>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0378" y="2086623"/>
        <a:ext cx="32357" cy="32357"/>
      </dsp:txXfrm>
    </dsp:sp>
    <dsp:sp modelId="{C416D7E1-3326-4F98-A988-2F040FDCA39B}">
      <dsp:nvSpPr>
        <dsp:cNvPr id="0" name=""/>
        <dsp:cNvSpPr/>
      </dsp:nvSpPr>
      <dsp:spPr>
        <a:xfrm>
          <a:off x="1542283" y="1433194"/>
          <a:ext cx="468546" cy="446405"/>
        </a:xfrm>
        <a:custGeom>
          <a:avLst/>
          <a:gdLst/>
          <a:ahLst/>
          <a:cxnLst/>
          <a:rect l="0" t="0" r="0" b="0"/>
          <a:pathLst>
            <a:path>
              <a:moveTo>
                <a:pt x="0" y="446405"/>
              </a:moveTo>
              <a:lnTo>
                <a:pt x="234273" y="446405"/>
              </a:lnTo>
              <a:lnTo>
                <a:pt x="234273" y="0"/>
              </a:lnTo>
              <a:lnTo>
                <a:pt x="468546"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0378" y="1640218"/>
        <a:ext cx="32357" cy="32357"/>
      </dsp:txXfrm>
    </dsp:sp>
    <dsp:sp modelId="{D3AD12AD-67ED-4A4E-A242-8A1D9F86FE08}">
      <dsp:nvSpPr>
        <dsp:cNvPr id="0" name=""/>
        <dsp:cNvSpPr/>
      </dsp:nvSpPr>
      <dsp:spPr>
        <a:xfrm>
          <a:off x="1542283" y="540384"/>
          <a:ext cx="468546" cy="1339215"/>
        </a:xfrm>
        <a:custGeom>
          <a:avLst/>
          <a:gdLst/>
          <a:ahLst/>
          <a:cxnLst/>
          <a:rect l="0" t="0" r="0" b="0"/>
          <a:pathLst>
            <a:path>
              <a:moveTo>
                <a:pt x="0" y="1339215"/>
              </a:moveTo>
              <a:lnTo>
                <a:pt x="234273" y="1339215"/>
              </a:lnTo>
              <a:lnTo>
                <a:pt x="234273" y="0"/>
              </a:lnTo>
              <a:lnTo>
                <a:pt x="468546"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1086" y="1174522"/>
        <a:ext cx="70940" cy="70940"/>
      </dsp:txXfrm>
    </dsp:sp>
    <dsp:sp modelId="{09D7894A-5EE6-49F7-9E08-AEAB60AA5ECF}">
      <dsp:nvSpPr>
        <dsp:cNvPr id="0" name=""/>
        <dsp:cNvSpPr/>
      </dsp:nvSpPr>
      <dsp:spPr>
        <a:xfrm rot="16200000">
          <a:off x="-694440" y="1522475"/>
          <a:ext cx="3759200" cy="71424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Narrow" panose="020B0606020202030204" pitchFamily="34" charset="0"/>
              <a:cs typeface="Arial" panose="020B0604020202020204" pitchFamily="34" charset="0"/>
            </a:rPr>
            <a:t>Memorandums</a:t>
          </a:r>
        </a:p>
      </dsp:txBody>
      <dsp:txXfrm>
        <a:off x="-694440" y="1522475"/>
        <a:ext cx="3759200" cy="714248"/>
      </dsp:txXfrm>
    </dsp:sp>
    <dsp:sp modelId="{D18AD2DC-3B16-4789-BC44-B2F4871FCEBB}">
      <dsp:nvSpPr>
        <dsp:cNvPr id="0" name=""/>
        <dsp:cNvSpPr/>
      </dsp:nvSpPr>
      <dsp:spPr>
        <a:xfrm>
          <a:off x="2010830" y="183260"/>
          <a:ext cx="2342733" cy="71424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cs typeface="Arial" pitchFamily="34" charset="0"/>
            </a:rPr>
            <a:t>School Class Sizes, Process and Time Line for Appeals</a:t>
          </a:r>
        </a:p>
      </dsp:txBody>
      <dsp:txXfrm>
        <a:off x="2010830" y="183260"/>
        <a:ext cx="2342733" cy="714248"/>
      </dsp:txXfrm>
    </dsp:sp>
    <dsp:sp modelId="{C31CE120-D427-4780-9AEC-C3CD03803E58}">
      <dsp:nvSpPr>
        <dsp:cNvPr id="0" name=""/>
        <dsp:cNvSpPr/>
      </dsp:nvSpPr>
      <dsp:spPr>
        <a:xfrm>
          <a:off x="2010830" y="1076070"/>
          <a:ext cx="2342733" cy="71424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cs typeface="Arial" pitchFamily="34" charset="0"/>
            </a:rPr>
            <a:t>Calculations of Reductions to Class Size Operating Funds (Prior to Appeals)</a:t>
          </a:r>
        </a:p>
      </dsp:txBody>
      <dsp:txXfrm>
        <a:off x="2010830" y="1076070"/>
        <a:ext cx="2342733" cy="714248"/>
      </dsp:txXfrm>
    </dsp:sp>
    <dsp:sp modelId="{D9172BEE-35FF-48C4-A245-B6A77099764D}">
      <dsp:nvSpPr>
        <dsp:cNvPr id="0" name=""/>
        <dsp:cNvSpPr/>
      </dsp:nvSpPr>
      <dsp:spPr>
        <a:xfrm>
          <a:off x="2010830" y="1968881"/>
          <a:ext cx="2342733" cy="71424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cs typeface="Arial" pitchFamily="34" charset="0"/>
            </a:rPr>
            <a:t>Class Size Categorical Allocation, Recommendation for an Alternate Reduction</a:t>
          </a:r>
        </a:p>
      </dsp:txBody>
      <dsp:txXfrm>
        <a:off x="2010830" y="1968881"/>
        <a:ext cx="2342733" cy="714248"/>
      </dsp:txXfrm>
    </dsp:sp>
    <dsp:sp modelId="{315E384A-C813-4561-9F34-FED410B358FE}">
      <dsp:nvSpPr>
        <dsp:cNvPr id="0" name=""/>
        <dsp:cNvSpPr/>
      </dsp:nvSpPr>
      <dsp:spPr>
        <a:xfrm>
          <a:off x="2010830" y="2861691"/>
          <a:ext cx="2342733" cy="71424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Narrow" panose="020B0606020202030204" pitchFamily="34" charset="0"/>
              <a:cs typeface="Arial" pitchFamily="34" charset="0"/>
            </a:rPr>
            <a:t>Class Size Operating Categorical Reallocation and Restoration Calculations</a:t>
          </a:r>
        </a:p>
      </dsp:txBody>
      <dsp:txXfrm>
        <a:off x="2010830" y="2861691"/>
        <a:ext cx="2342733" cy="71424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0.06481</cdr:x>
      <cdr:y>0.41683</cdr:y>
    </cdr:from>
    <cdr:to>
      <cdr:x>0.99814</cdr:x>
      <cdr:y>0.41683</cdr:y>
    </cdr:to>
    <cdr:cxnSp macro="">
      <cdr:nvCxnSpPr>
        <cdr:cNvPr id="3" name="Straight Connector 2">
          <a:extLst xmlns:a="http://schemas.openxmlformats.org/drawingml/2006/main">
            <a:ext uri="{FF2B5EF4-FFF2-40B4-BE49-F238E27FC236}">
              <a16:creationId xmlns:a16="http://schemas.microsoft.com/office/drawing/2014/main" id="{C94B419F-BC7B-43E0-8789-072A0DDCF6B6}"/>
            </a:ext>
          </a:extLst>
        </cdr:cNvPr>
        <cdr:cNvCxnSpPr/>
      </cdr:nvCxnSpPr>
      <cdr:spPr>
        <a:xfrm xmlns:a="http://schemas.openxmlformats.org/drawingml/2006/main" flipV="1">
          <a:off x="533400" y="2362994"/>
          <a:ext cx="7680932" cy="0"/>
        </a:xfrm>
        <a:prstGeom xmlns:a="http://schemas.openxmlformats.org/drawingml/2006/main" prst="line">
          <a:avLst/>
        </a:prstGeom>
        <a:ln xmlns:a="http://schemas.openxmlformats.org/drawingml/2006/main" w="50800">
          <a:solidFill>
            <a:schemeClr val="accent6"/>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0.65337</cdr:x>
      <cdr:y>0.36372</cdr:y>
    </cdr:from>
    <cdr:to>
      <cdr:x>0.88446</cdr:x>
      <cdr:y>0.40829</cdr:y>
    </cdr:to>
    <cdr:sp macro="" textlink="">
      <cdr:nvSpPr>
        <cdr:cNvPr id="5" name="TextBox 1"/>
        <cdr:cNvSpPr txBox="1"/>
      </cdr:nvSpPr>
      <cdr:spPr>
        <a:xfrm xmlns:a="http://schemas.openxmlformats.org/drawingml/2006/main">
          <a:off x="5118044" y="1951038"/>
          <a:ext cx="1810211" cy="239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Funded FTE = 1.0000</a:t>
          </a:r>
        </a:p>
      </cdr:txBody>
    </cdr:sp>
  </cdr:relSizeAnchor>
  <cdr:relSizeAnchor xmlns:cdr="http://schemas.openxmlformats.org/drawingml/2006/chartDrawing">
    <cdr:from>
      <cdr:x>0.21401</cdr:x>
      <cdr:y>0.23587</cdr:y>
    </cdr:from>
    <cdr:to>
      <cdr:x>0.42466</cdr:x>
      <cdr:y>0.27619</cdr:y>
    </cdr:to>
    <cdr:sp macro="" textlink="">
      <cdr:nvSpPr>
        <cdr:cNvPr id="6" name="TextBox 1"/>
        <cdr:cNvSpPr txBox="1"/>
      </cdr:nvSpPr>
      <cdr:spPr>
        <a:xfrm xmlns:a="http://schemas.openxmlformats.org/drawingml/2006/main">
          <a:off x="1676400" y="1265238"/>
          <a:ext cx="1650097" cy="216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All FTE = 1.2522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2814A99-3F4B-4FE9-91FE-7F53E32C9672}" type="datetimeFigureOut">
              <a:rPr lang="en-US" smtClean="0"/>
              <a:t>10/4/2022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BF927B-8C80-4834-AE55-AC8F92EF66FF}" type="slidenum">
              <a:rPr lang="en-US" smtClean="0"/>
              <a:t>‹#›</a:t>
            </a:fld>
            <a:endParaRPr lang="en-US"/>
          </a:p>
        </p:txBody>
      </p:sp>
    </p:spTree>
    <p:extLst>
      <p:ext uri="{BB962C8B-B14F-4D97-AF65-F5344CB8AC3E}">
        <p14:creationId xmlns:p14="http://schemas.microsoft.com/office/powerpoint/2010/main" val="1302822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3E76B453-5C8D-433A-8F42-061823232A64}" type="datetimeFigureOut">
              <a:rPr lang="en-US" smtClean="0"/>
              <a:pPr/>
              <a:t>10/4/2022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0B3F432B-3C19-401B-9997-71B21F48599D}" type="slidenum">
              <a:rPr lang="en-US" smtClean="0"/>
              <a:pPr/>
              <a:t>‹#›</a:t>
            </a:fld>
            <a:endParaRPr lang="en-US"/>
          </a:p>
        </p:txBody>
      </p:sp>
    </p:spTree>
    <p:extLst>
      <p:ext uri="{BB962C8B-B14F-4D97-AF65-F5344CB8AC3E}">
        <p14:creationId xmlns:p14="http://schemas.microsoft.com/office/powerpoint/2010/main" val="376106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F432B-3C19-401B-9997-71B21F48599D}" type="slidenum">
              <a:rPr lang="en-US" smtClean="0"/>
              <a:pPr/>
              <a:t>1</a:t>
            </a:fld>
            <a:endParaRPr lang="en-US" dirty="0"/>
          </a:p>
        </p:txBody>
      </p:sp>
      <p:sp>
        <p:nvSpPr>
          <p:cNvPr id="5"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2702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10</a:t>
            </a:fld>
            <a:endParaRPr lang="en-US"/>
          </a:p>
        </p:txBody>
      </p:sp>
      <p:sp>
        <p:nvSpPr>
          <p:cNvPr id="3993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76822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D30DC32-340B-45FD-9887-A6571663D27A}" type="slidenum">
              <a:rPr lang="en-US" smtClean="0"/>
              <a:pPr/>
              <a:t>11</a:t>
            </a:fld>
            <a:endParaRPr lang="en-US" dirty="0"/>
          </a:p>
        </p:txBody>
      </p:sp>
      <p:sp>
        <p:nvSpPr>
          <p:cNvPr id="4" name="Slide Image Placeholder 3"/>
          <p:cNvSpPr>
            <a:spLocks noGrp="1" noRot="1" noChangeAspect="1"/>
          </p:cNvSpPr>
          <p:nvPr>
            <p:ph type="sldImg"/>
          </p:nvPr>
        </p:nvSpPr>
        <p:spPr/>
      </p:sp>
      <p:sp>
        <p:nvSpPr>
          <p:cNvPr id="5"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8474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49E6C42-A90E-4667-BA9D-69D93C3EF779}" type="slidenum">
              <a:rPr lang="en-US" smtClean="0"/>
              <a:pPr/>
              <a:t>12</a:t>
            </a:fld>
            <a:endParaRPr lang="en-US" dirty="0"/>
          </a:p>
        </p:txBody>
      </p:sp>
      <p:sp>
        <p:nvSpPr>
          <p:cNvPr id="4" name="Slide Image Placeholder 3"/>
          <p:cNvSpPr>
            <a:spLocks noGrp="1" noRot="1" noChangeAspect="1"/>
          </p:cNvSpPr>
          <p:nvPr>
            <p:ph type="sldImg"/>
          </p:nvPr>
        </p:nvSpPr>
        <p:spPr/>
      </p:sp>
      <p:sp>
        <p:nvSpPr>
          <p:cNvPr id="5" name="Notes Placeholder 2"/>
          <p:cNvSpPr>
            <a:spLocks noGrp="1"/>
          </p:cNvSpPr>
          <p:nvPr>
            <p:ph type="body" idx="1"/>
          </p:nvPr>
        </p:nvSpPr>
        <p:spPr/>
        <p:txBody>
          <a:bodyPr>
            <a:noAutofit/>
          </a:bodyPr>
          <a:lstStyle/>
          <a:p>
            <a:endParaRPr lang="en-US" dirty="0"/>
          </a:p>
        </p:txBody>
      </p:sp>
    </p:spTree>
    <p:extLst>
      <p:ext uri="{BB962C8B-B14F-4D97-AF65-F5344CB8AC3E}">
        <p14:creationId xmlns:p14="http://schemas.microsoft.com/office/powerpoint/2010/main" val="13785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3B69959-17EF-4EB0-A50B-37F7F9BBDA84}" type="slidenum">
              <a:rPr lang="en-US" smtClean="0"/>
              <a:pPr/>
              <a:t>13</a:t>
            </a:fld>
            <a:endParaRPr lang="en-US" dirty="0"/>
          </a:p>
        </p:txBody>
      </p:sp>
      <p:sp>
        <p:nvSpPr>
          <p:cNvPr id="35843" name="Rectangle 7"/>
          <p:cNvSpPr txBox="1">
            <a:spLocks noGrp="1" noChangeArrowheads="1"/>
          </p:cNvSpPr>
          <p:nvPr/>
        </p:nvSpPr>
        <p:spPr bwMode="auto">
          <a:xfrm>
            <a:off x="3970340" y="8829675"/>
            <a:ext cx="3038475" cy="465139"/>
          </a:xfrm>
          <a:prstGeom prst="rect">
            <a:avLst/>
          </a:prstGeom>
          <a:noFill/>
          <a:ln w="9525">
            <a:noFill/>
            <a:miter lim="800000"/>
            <a:headEnd/>
            <a:tailEnd/>
          </a:ln>
        </p:spPr>
        <p:txBody>
          <a:bodyPr lIns="93156" tIns="46579" rIns="93156" bIns="46579" anchor="b"/>
          <a:lstStyle/>
          <a:p>
            <a:pPr algn="r" defTabSz="931757"/>
            <a:fld id="{5EC56743-4932-445A-9CAA-230BDF92CB5B}" type="slidenum">
              <a:rPr lang="en-US" sz="1200">
                <a:latin typeface="Arial" charset="0"/>
              </a:rPr>
              <a:pPr algn="r" defTabSz="931757"/>
              <a:t>13</a:t>
            </a:fld>
            <a:endParaRPr lang="en-US" sz="1200" dirty="0">
              <a:latin typeface="Arial" charset="0"/>
            </a:endParaRPr>
          </a:p>
        </p:txBody>
      </p:sp>
      <p:sp>
        <p:nvSpPr>
          <p:cNvPr id="35844" name="Rectangle 2"/>
          <p:cNvSpPr>
            <a:spLocks noGrp="1" noRot="1" noChangeAspect="1" noChangeArrowheads="1" noTextEdit="1"/>
          </p:cNvSpPr>
          <p:nvPr>
            <p:ph type="sldImg"/>
          </p:nvPr>
        </p:nvSpPr>
        <p:spPr>
          <a:xfrm>
            <a:off x="1222375" y="684213"/>
            <a:ext cx="4608513" cy="3455987"/>
          </a:xfrm>
          <a:ln w="12700" cap="flat">
            <a:solidFill>
              <a:schemeClr val="tx1"/>
            </a:solidFill>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7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0D5FA13-FD38-4F48-8147-733E1F9203A0}" type="slidenum">
              <a:rPr lang="en-US" smtClean="0"/>
              <a:pPr/>
              <a:t>14</a:t>
            </a:fld>
            <a:endParaRPr lang="en-US"/>
          </a:p>
        </p:txBody>
      </p:sp>
      <p:sp>
        <p:nvSpPr>
          <p:cNvPr id="36867" name="Rectangle 7"/>
          <p:cNvSpPr txBox="1">
            <a:spLocks noGrp="1" noChangeArrowheads="1"/>
          </p:cNvSpPr>
          <p:nvPr/>
        </p:nvSpPr>
        <p:spPr bwMode="auto">
          <a:xfrm>
            <a:off x="3970340" y="8829675"/>
            <a:ext cx="3038475" cy="465139"/>
          </a:xfrm>
          <a:prstGeom prst="rect">
            <a:avLst/>
          </a:prstGeom>
          <a:noFill/>
          <a:ln w="9525">
            <a:noFill/>
            <a:miter lim="800000"/>
            <a:headEnd/>
            <a:tailEnd/>
          </a:ln>
        </p:spPr>
        <p:txBody>
          <a:bodyPr lIns="93156" tIns="46579" rIns="93156" bIns="46579" anchor="b"/>
          <a:lstStyle/>
          <a:p>
            <a:pPr algn="r" defTabSz="931757"/>
            <a:fld id="{488BCA5F-24EF-4C2B-990F-88367478AFCC}" type="slidenum">
              <a:rPr lang="en-US" sz="1200">
                <a:latin typeface="Arial" charset="0"/>
              </a:rPr>
              <a:pPr algn="r" defTabSz="931757"/>
              <a:t>14</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222375" y="684213"/>
            <a:ext cx="4608513" cy="3455987"/>
          </a:xfrm>
          <a:ln w="12700" cap="flat">
            <a:solidFill>
              <a:schemeClr val="tx1"/>
            </a:solidFill>
          </a:ln>
        </p:spPr>
      </p:sp>
      <p:sp>
        <p:nvSpPr>
          <p:cNvPr id="36869" name="Rectangle 3"/>
          <p:cNvSpPr>
            <a:spLocks noGrp="1" noChangeArrowheads="1"/>
          </p:cNvSpPr>
          <p:nvPr>
            <p:ph type="body" idx="1"/>
          </p:nvPr>
        </p:nvSpPr>
        <p:spPr>
          <a:xfrm>
            <a:off x="623147" y="4183380"/>
            <a:ext cx="5763473" cy="4415790"/>
          </a:xfrm>
          <a:noFill/>
          <a:ln w="9525"/>
        </p:spPr>
        <p:txBody>
          <a:bodyPr lIns="93156" tIns="46579" rIns="93156" bIns="46579">
            <a:normAutofit/>
          </a:bodyPr>
          <a:lstStyle/>
          <a:p>
            <a:endParaRPr lang="en-US" dirty="0"/>
          </a:p>
        </p:txBody>
      </p:sp>
    </p:spTree>
    <p:extLst>
      <p:ext uri="{BB962C8B-B14F-4D97-AF65-F5344CB8AC3E}">
        <p14:creationId xmlns:p14="http://schemas.microsoft.com/office/powerpoint/2010/main" val="228649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34C2556-3E29-4231-8968-CD0FA2C5F2F8}" type="slidenum">
              <a:rPr lang="en-US" smtClean="0"/>
              <a:pPr/>
              <a:t>15</a:t>
            </a:fld>
            <a:endParaRPr lang="en-US"/>
          </a:p>
        </p:txBody>
      </p:sp>
      <p:sp>
        <p:nvSpPr>
          <p:cNvPr id="37891"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endParaRPr lang="en-US" dirty="0"/>
          </a:p>
        </p:txBody>
      </p:sp>
    </p:spTree>
    <p:extLst>
      <p:ext uri="{BB962C8B-B14F-4D97-AF65-F5344CB8AC3E}">
        <p14:creationId xmlns:p14="http://schemas.microsoft.com/office/powerpoint/2010/main" val="3201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7D0DBEF-F658-49A6-812E-E6A88BD22574}" type="slidenum">
              <a:rPr lang="en-US" smtClean="0"/>
              <a:pPr/>
              <a:t>16</a:t>
            </a:fld>
            <a:endParaRPr lang="en-US" dirty="0"/>
          </a:p>
        </p:txBody>
      </p:sp>
      <p:sp>
        <p:nvSpPr>
          <p:cNvPr id="27651"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endParaRPr lang="en-US" dirty="0"/>
          </a:p>
        </p:txBody>
      </p:sp>
    </p:spTree>
    <p:extLst>
      <p:ext uri="{BB962C8B-B14F-4D97-AF65-F5344CB8AC3E}">
        <p14:creationId xmlns:p14="http://schemas.microsoft.com/office/powerpoint/2010/main" val="60684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17</a:t>
            </a:fld>
            <a:endParaRPr lang="en-US"/>
          </a:p>
        </p:txBody>
      </p:sp>
      <p:sp>
        <p:nvSpPr>
          <p:cNvPr id="3993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18</a:t>
            </a:fld>
            <a:endParaRPr lang="en-US"/>
          </a:p>
        </p:txBody>
      </p:sp>
      <p:sp>
        <p:nvSpPr>
          <p:cNvPr id="3993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19</a:t>
            </a:fld>
            <a:endParaRPr lang="en-US"/>
          </a:p>
        </p:txBody>
      </p:sp>
      <p:sp>
        <p:nvSpPr>
          <p:cNvPr id="3993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6A79148-325B-4E42-986A-64F099F7A190}" type="slidenum">
              <a:rPr lang="en-US" smtClean="0"/>
              <a:pPr/>
              <a:t>2</a:t>
            </a:fld>
            <a:endParaRPr lang="en-US" dirty="0"/>
          </a:p>
        </p:txBody>
      </p:sp>
      <p:sp>
        <p:nvSpPr>
          <p:cNvPr id="2457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96707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20</a:t>
            </a:fld>
            <a:endParaRPr lang="en-US"/>
          </a:p>
        </p:txBody>
      </p:sp>
      <p:sp>
        <p:nvSpPr>
          <p:cNvPr id="3993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392991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701040" y="4415791"/>
            <a:ext cx="5608320" cy="4659266"/>
          </a:xfrm>
        </p:spPr>
        <p:txBody>
          <a:bodyPr>
            <a:normAutofit/>
          </a:bodyPr>
          <a:lstStyle/>
          <a:p>
            <a:pPr eaLnBrk="0" hangingPunct="0">
              <a:spcBef>
                <a:spcPct val="50000"/>
              </a:spcBef>
            </a:pPr>
            <a:endParaRPr lang="en-US" dirty="0"/>
          </a:p>
        </p:txBody>
      </p:sp>
    </p:spTree>
    <p:extLst>
      <p:ext uri="{BB962C8B-B14F-4D97-AF65-F5344CB8AC3E}">
        <p14:creationId xmlns:p14="http://schemas.microsoft.com/office/powerpoint/2010/main" val="743849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228600" y="4267200"/>
            <a:ext cx="6553200" cy="5029200"/>
          </a:xfrm>
        </p:spPr>
        <p:txBody>
          <a:bodyPr>
            <a:noAutofit/>
          </a:bodyPr>
          <a:lstStyle/>
          <a:p>
            <a:pPr marL="0" indent="0" eaLnBrk="0" hangingPunct="0">
              <a:spcBef>
                <a:spcPct val="50000"/>
              </a:spcBef>
              <a:buFont typeface="+mj-lt"/>
              <a:buNone/>
            </a:pPr>
            <a:endParaRPr lang="en-US" dirty="0"/>
          </a:p>
        </p:txBody>
      </p:sp>
    </p:spTree>
    <p:extLst>
      <p:ext uri="{BB962C8B-B14F-4D97-AF65-F5344CB8AC3E}">
        <p14:creationId xmlns:p14="http://schemas.microsoft.com/office/powerpoint/2010/main" val="147377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23</a:t>
            </a:fld>
            <a:endParaRPr lang="en-US"/>
          </a:p>
        </p:txBody>
      </p:sp>
      <p:sp>
        <p:nvSpPr>
          <p:cNvPr id="3993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xfrm>
            <a:off x="701040" y="4415790"/>
            <a:ext cx="5608320" cy="4652010"/>
          </a:xfrm>
          <a:noFill/>
          <a:ln w="9525"/>
        </p:spPr>
        <p:txBody>
          <a:bodyPr>
            <a:noAutofit/>
          </a:bodyPr>
          <a:lstStyle/>
          <a:p>
            <a:pPr marL="237355" indent="-237355"/>
            <a:endParaRPr lang="en-US" dirty="0"/>
          </a:p>
        </p:txBody>
      </p:sp>
    </p:spTree>
    <p:extLst>
      <p:ext uri="{BB962C8B-B14F-4D97-AF65-F5344CB8AC3E}">
        <p14:creationId xmlns:p14="http://schemas.microsoft.com/office/powerpoint/2010/main" val="3722775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70410-7A07-4A22-9B35-F7AAA3DF1F9A}" type="slidenum">
              <a:rPr lang="en-US" smtClean="0"/>
              <a:pPr/>
              <a:t>24</a:t>
            </a:fld>
            <a:endParaRPr lang="en-US"/>
          </a:p>
        </p:txBody>
      </p:sp>
      <p:sp>
        <p:nvSpPr>
          <p:cNvPr id="3993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462651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40044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a:xfrm>
            <a:off x="701040" y="4415790"/>
            <a:ext cx="5608320" cy="4575810"/>
          </a:xfrm>
        </p:spPr>
        <p:txBody>
          <a:bodyPr>
            <a:normAutofit/>
          </a:bodyPr>
          <a:lstStyle/>
          <a:p>
            <a:endParaRPr lang="en-US" dirty="0"/>
          </a:p>
        </p:txBody>
      </p:sp>
    </p:spTree>
    <p:extLst>
      <p:ext uri="{BB962C8B-B14F-4D97-AF65-F5344CB8AC3E}">
        <p14:creationId xmlns:p14="http://schemas.microsoft.com/office/powerpoint/2010/main" val="2440044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26506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28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040" y="4415789"/>
            <a:ext cx="5608320" cy="4414177"/>
          </a:xfrm>
          <a:noFill/>
          <a:ln w="9525"/>
        </p:spPr>
        <p:txBody>
          <a:bodyPr/>
          <a:lstStyle/>
          <a:p>
            <a:endParaRPr lang="en-US" dirty="0"/>
          </a:p>
        </p:txBody>
      </p:sp>
    </p:spTree>
    <p:extLst>
      <p:ext uri="{BB962C8B-B14F-4D97-AF65-F5344CB8AC3E}">
        <p14:creationId xmlns:p14="http://schemas.microsoft.com/office/powerpoint/2010/main" val="398955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29</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5426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6A79148-325B-4E42-986A-64F099F7A190}" type="slidenum">
              <a:rPr lang="en-US" smtClean="0"/>
              <a:pPr/>
              <a:t>3</a:t>
            </a:fld>
            <a:endParaRPr lang="en-US" dirty="0"/>
          </a:p>
        </p:txBody>
      </p:sp>
      <p:sp>
        <p:nvSpPr>
          <p:cNvPr id="24579"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299480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30</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66122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F432B-3C19-401B-9997-71B21F48599D}" type="slidenum">
              <a:rPr lang="en-US" smtClean="0"/>
              <a:pPr/>
              <a:t>31</a:t>
            </a:fld>
            <a:endParaRPr lang="en-US"/>
          </a:p>
        </p:txBody>
      </p:sp>
    </p:spTree>
    <p:extLst>
      <p:ext uri="{BB962C8B-B14F-4D97-AF65-F5344CB8AC3E}">
        <p14:creationId xmlns:p14="http://schemas.microsoft.com/office/powerpoint/2010/main" val="346320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A9C746-4121-46EC-BB60-3401D563C69D}" type="slidenum">
              <a:rPr lang="en-US" smtClean="0"/>
              <a:pPr/>
              <a:t>4</a:t>
            </a:fld>
            <a:endParaRPr lang="en-US" dirty="0"/>
          </a:p>
        </p:txBody>
      </p:sp>
      <p:sp>
        <p:nvSpPr>
          <p:cNvPr id="25603"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377183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12CD6DE-68CA-4B0C-99FA-88F21AFBF694}" type="slidenum">
              <a:rPr lang="en-US" smtClean="0"/>
              <a:pPr/>
              <a:t>5</a:t>
            </a:fld>
            <a:endParaRPr lang="en-US" dirty="0"/>
          </a:p>
        </p:txBody>
      </p:sp>
      <p:sp>
        <p:nvSpPr>
          <p:cNvPr id="30723"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92156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4AFFAB2-F81D-47BA-BBF4-E8C91AC02974}" type="slidenum">
              <a:rPr lang="en-US" smtClean="0"/>
              <a:pPr/>
              <a:t>6</a:t>
            </a:fld>
            <a:endParaRPr lang="en-US" dirty="0"/>
          </a:p>
        </p:txBody>
      </p:sp>
      <p:sp>
        <p:nvSpPr>
          <p:cNvPr id="28675"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Autofit/>
          </a:bodyPr>
          <a:lstStyle/>
          <a:p>
            <a:pPr algn="l"/>
            <a:endParaRPr lang="en-US" dirty="0"/>
          </a:p>
        </p:txBody>
      </p:sp>
    </p:spTree>
    <p:extLst>
      <p:ext uri="{BB962C8B-B14F-4D97-AF65-F5344CB8AC3E}">
        <p14:creationId xmlns:p14="http://schemas.microsoft.com/office/powerpoint/2010/main" val="27080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152400" y="4267200"/>
            <a:ext cx="6705600" cy="4876800"/>
          </a:xfrm>
        </p:spPr>
        <p:txBody>
          <a:bodyPr>
            <a:noAutofit/>
          </a:bodyPr>
          <a:lstStyle/>
          <a:p>
            <a:endParaRPr lang="en-US" dirty="0"/>
          </a:p>
        </p:txBody>
      </p:sp>
    </p:spTree>
    <p:extLst>
      <p:ext uri="{BB962C8B-B14F-4D97-AF65-F5344CB8AC3E}">
        <p14:creationId xmlns:p14="http://schemas.microsoft.com/office/powerpoint/2010/main" val="244004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4004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4B846A1-06CE-4D83-BC5C-85EC1783B300}" type="slidenum">
              <a:rPr lang="en-US" smtClean="0"/>
              <a:pPr/>
              <a:t>9</a:t>
            </a:fld>
            <a:endParaRPr lang="en-US"/>
          </a:p>
        </p:txBody>
      </p:sp>
      <p:sp>
        <p:nvSpPr>
          <p:cNvPr id="38915"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w="9525"/>
        </p:spPr>
        <p:txBody>
          <a:bodyPr>
            <a:normAutofit/>
          </a:bodyPr>
          <a:lstStyle/>
          <a:p>
            <a:endParaRPr lang="en-US" dirty="0"/>
          </a:p>
        </p:txBody>
      </p:sp>
    </p:spTree>
    <p:extLst>
      <p:ext uri="{BB962C8B-B14F-4D97-AF65-F5344CB8AC3E}">
        <p14:creationId xmlns:p14="http://schemas.microsoft.com/office/powerpoint/2010/main" val="357126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ducationFL" TargetMode="External"/><Relationship Id="rId9"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FE5CE-376B-47D9-8B1E-90B75726F42C}"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24056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FE5CE-376B-47D9-8B1E-90B75726F42C}"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109184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FE5CE-376B-47D9-8B1E-90B75726F42C}"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422022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49721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0715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435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61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075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596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991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92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FE5CE-376B-47D9-8B1E-90B75726F42C}"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326718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37075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33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10/4/2022</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502427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10/4/2022</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4097487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10/4/2022</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353348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10/4/2022</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234923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fld id="{4C0169B0-1676-44D7-9311-90A799D0B22F}" type="datetimeFigureOut">
              <a:rPr lang="en-US" smtClean="0"/>
              <a:pPr/>
              <a:t>10/4/2022</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fld id="{60D351CB-7B7F-4776-A39B-D1BE6EB1D4A5}" type="slidenum">
              <a:rPr lang="en-US" smtClean="0"/>
              <a:pPr/>
              <a:t>‹#›</a:t>
            </a:fld>
            <a:endParaRPr lang="en-US"/>
          </a:p>
        </p:txBody>
      </p:sp>
    </p:spTree>
    <p:extLst>
      <p:ext uri="{BB962C8B-B14F-4D97-AF65-F5344CB8AC3E}">
        <p14:creationId xmlns:p14="http://schemas.microsoft.com/office/powerpoint/2010/main" val="153562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ectangle 3"/>
          <p:cNvSpPr/>
          <p:nvPr/>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7"/>
          <p:cNvGrpSpPr>
            <a:grpSpLocks/>
          </p:cNvGrpSpPr>
          <p:nvPr/>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5400" b="1">
                <a:solidFill>
                  <a:schemeClr val="bg1"/>
                </a:solidFill>
              </a:rPr>
              <a:t>www.FLDOE.org</a:t>
            </a:r>
          </a:p>
        </p:txBody>
      </p:sp>
      <p:pic>
        <p:nvPicPr>
          <p:cNvPr id="13" name="Picture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14399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0169B0-1676-44D7-9311-90A799D0B22F}" type="datetimeFigureOut">
              <a:rPr lang="en-US" smtClean="0"/>
              <a:pPr/>
              <a:t>10/4/2022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351CB-7B7F-4776-A39B-D1BE6EB1D4A5}" type="slidenum">
              <a:rPr lang="en-US" smtClean="0"/>
              <a:pPr/>
              <a:t>‹#›</a:t>
            </a:fld>
            <a:endParaRPr lang="en-US"/>
          </a:p>
        </p:txBody>
      </p:sp>
    </p:spTree>
    <p:extLst>
      <p:ext uri="{BB962C8B-B14F-4D97-AF65-F5344CB8AC3E}">
        <p14:creationId xmlns:p14="http://schemas.microsoft.com/office/powerpoint/2010/main" val="1742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FE5CE-376B-47D9-8B1E-90B75726F42C}"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12583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FE5CE-376B-47D9-8B1E-90B75726F42C}"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259084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FE5CE-376B-47D9-8B1E-90B75726F42C}"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22306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FE5CE-376B-47D9-8B1E-90B75726F42C}"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87796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FE5CE-376B-47D9-8B1E-90B75726F42C}"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326309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FE5CE-376B-47D9-8B1E-90B75726F42C}"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4126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FE5CE-376B-47D9-8B1E-90B75726F42C}"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a:p>
        </p:txBody>
      </p:sp>
    </p:spTree>
    <p:extLst>
      <p:ext uri="{BB962C8B-B14F-4D97-AF65-F5344CB8AC3E}">
        <p14:creationId xmlns:p14="http://schemas.microsoft.com/office/powerpoint/2010/main" val="35727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hyperlink" Target="http://www.fldoe.or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FE5CE-376B-47D9-8B1E-90B75726F42C}"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75939-528F-4B1F-A4C2-DA19350F2BD6}" type="slidenum">
              <a:rPr lang="en-US" smtClean="0"/>
              <a:pPr/>
              <a:t>‹#›</a:t>
            </a:fld>
            <a:endParaRPr lang="en-US"/>
          </a:p>
        </p:txBody>
      </p:sp>
    </p:spTree>
    <p:extLst>
      <p:ext uri="{BB962C8B-B14F-4D97-AF65-F5344CB8AC3E}">
        <p14:creationId xmlns:p14="http://schemas.microsoft.com/office/powerpoint/2010/main" val="2274654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19"/>
              </a:rPr>
              <a:t>www.FLDOE.org</a:t>
            </a:r>
            <a:endParaRPr lang="en-US" sz="1200" b="1" dirty="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a:solidFill>
                  <a:schemeClr val="tx1">
                    <a:lumMod val="50000"/>
                    <a:lumOff val="50000"/>
                  </a:schemeClr>
                </a:solidFill>
                <a:latin typeface="Arial" panose="020B0604020202020204" pitchFamily="34" charset="0"/>
              </a:rPr>
              <a:t>© 2019, Florida Department of Education. All Rights Reserved.</a:t>
            </a:r>
            <a:endParaRPr lang="en-US" sz="1000" dirty="0"/>
          </a:p>
        </p:txBody>
      </p:sp>
      <p:cxnSp>
        <p:nvCxnSpPr>
          <p:cNvPr id="11" name="Straight Connector 10"/>
          <p:cNvCxnSpPr/>
          <p:nvPr/>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1" fontAlgn="base" hangingPunct="1">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1" fontAlgn="base" hangingPunct="1">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doe.org/finance/fl-edu-finance-program-fefp/charter-school-revenue-estimate-worksh.stml"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hyperlink" Target="http://www.fldoe.org/classsize/" TargetMode="External"/><Relationship Id="rId3" Type="http://schemas.openxmlformats.org/officeDocument/2006/relationships/hyperlink" Target="https://www.fldoe.org/finance/fl-edu-finance-program-fefp/charter-school-revenue-estimate-worksh.stml" TargetMode="External"/><Relationship Id="rId7" Type="http://schemas.openxmlformats.org/officeDocument/2006/relationships/hyperlink" Target="https://www.fldoe.org/finance/fl-edu-finance-program-fefp/financial-program-cost-accounting-repo.stml"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hyperlink" Target="http://www.fldoe.org/core/fileparse.php/7574/urlt/2122-surveydates.pdf" TargetMode="External"/><Relationship Id="rId5" Type="http://schemas.openxmlformats.org/officeDocument/2006/relationships/hyperlink" Target="https://www.fldoe.org/finance/fl-edu-finance-program-fefp/fte-info/index.stml" TargetMode="External"/><Relationship Id="rId4" Type="http://schemas.openxmlformats.org/officeDocument/2006/relationships/hyperlink" Target="https://www.fldoe.org/finance/fl-edu-finance-program-fefp/fl-edu-finance-program-fefp-calculatio.stml"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hyperlink" Target="http://www.fldoe.org/fefp/"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hyperlink" Target="mailto:mark.eggers@fldoe.org" TargetMode="External"/><Relationship Id="rId5" Type="http://schemas.openxmlformats.org/officeDocument/2006/relationships/hyperlink" Target="mailto:josh.bemis@fldoe.org" TargetMode="External"/><Relationship Id="rId4" Type="http://schemas.openxmlformats.org/officeDocument/2006/relationships/hyperlink" Target="mailto:james.andrews@fldoe.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www.fldoe.org/core/fileparse.php/7574/urlt/12122-surveydates.pdf"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a:latin typeface="Arial" pitchFamily="34" charset="0"/>
                <a:cs typeface="Arial" pitchFamily="34" charset="0"/>
              </a:rPr>
              <a:t>FLORIDA EDUCATION FINANCE PROGRAM (FEFP) FUNDING</a:t>
            </a:r>
            <a:r>
              <a:rPr lang="en-US" sz="3500" dirty="0">
                <a:latin typeface="Arial" pitchFamily="34" charset="0"/>
                <a:cs typeface="Arial" pitchFamily="34" charset="0"/>
              </a:rPr>
              <a:t> </a:t>
            </a:r>
            <a:endParaRPr lang="en-US" sz="3500" dirty="0"/>
          </a:p>
        </p:txBody>
      </p:sp>
      <p:sp>
        <p:nvSpPr>
          <p:cNvPr id="3" name="Subtitle 2"/>
          <p:cNvSpPr>
            <a:spLocks noGrp="1"/>
          </p:cNvSpPr>
          <p:nvPr>
            <p:ph type="body" idx="1"/>
          </p:nvPr>
        </p:nvSpPr>
        <p:spPr/>
        <p:txBody>
          <a:bodyPr>
            <a:normAutofit/>
          </a:bodyPr>
          <a:lstStyle/>
          <a:p>
            <a:pPr algn="ctr"/>
            <a:endParaRPr lang="en-US" b="1" i="1" dirty="0">
              <a:solidFill>
                <a:srgbClr val="FF0000"/>
              </a:solidFill>
              <a:latin typeface="Arial" pitchFamily="34" charset="0"/>
              <a:cs typeface="Arial" pitchFamily="34" charset="0"/>
            </a:endParaRPr>
          </a:p>
          <a:p>
            <a:pPr algn="ctr"/>
            <a:r>
              <a:rPr lang="en-US" b="1" i="1" dirty="0">
                <a:solidFill>
                  <a:srgbClr val="FF0000"/>
                </a:solidFill>
                <a:latin typeface="Arial" pitchFamily="34" charset="0"/>
                <a:cs typeface="Arial" pitchFamily="34" charset="0"/>
              </a:rPr>
              <a:t>Charter School Conference</a:t>
            </a:r>
            <a:endParaRPr lang="en-US" b="1" dirty="0">
              <a:solidFill>
                <a:srgbClr val="000066"/>
              </a:solidFill>
              <a:latin typeface="Arial" pitchFamily="34" charset="0"/>
              <a:cs typeface="Arial" pitchFamily="34" charset="0"/>
            </a:endParaRPr>
          </a:p>
          <a:p>
            <a:pPr algn="ctr"/>
            <a:br>
              <a:rPr lang="en-US" sz="1600" b="1" dirty="0">
                <a:solidFill>
                  <a:srgbClr val="000066"/>
                </a:solidFill>
                <a:latin typeface="Arial" pitchFamily="34" charset="0"/>
                <a:cs typeface="Arial" pitchFamily="34" charset="0"/>
              </a:rPr>
            </a:br>
            <a:r>
              <a:rPr lang="en-US" b="1" dirty="0">
                <a:solidFill>
                  <a:srgbClr val="002060"/>
                </a:solidFill>
                <a:latin typeface="Arial" pitchFamily="34" charset="0"/>
                <a:cs typeface="Arial" pitchFamily="34" charset="0"/>
              </a:rPr>
              <a:t>October 2022</a:t>
            </a:r>
          </a:p>
          <a:p>
            <a:pPr algn="ctr"/>
            <a:endParaRPr lang="en-US" dirty="0">
              <a:solidFill>
                <a:srgbClr val="002060"/>
              </a:solidFill>
            </a:endParaRPr>
          </a:p>
        </p:txBody>
      </p:sp>
    </p:spTree>
    <p:extLst>
      <p:ext uri="{BB962C8B-B14F-4D97-AF65-F5344CB8AC3E}">
        <p14:creationId xmlns:p14="http://schemas.microsoft.com/office/powerpoint/2010/main" val="97201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762000" y="1752600"/>
            <a:ext cx="7391400" cy="4343400"/>
          </a:xfrm>
        </p:spPr>
        <p:txBody>
          <a:bodyPr lIns="92058" tIns="46030" rIns="92058" bIns="46030"/>
          <a:lstStyle/>
          <a:p>
            <a:pPr eaLnBrk="1" hangingPunct="1">
              <a:lnSpc>
                <a:spcPct val="90000"/>
              </a:lnSpc>
              <a:buClr>
                <a:srgbClr val="000000"/>
              </a:buClr>
              <a:buFontTx/>
              <a:buChar char=" "/>
              <a:defRPr/>
            </a:pPr>
            <a:r>
              <a:rPr lang="en-US" sz="2800" u="sng" dirty="0">
                <a:solidFill>
                  <a:srgbClr val="000000"/>
                </a:solidFill>
                <a:latin typeface="Arial" pitchFamily="34" charset="0"/>
                <a:cs typeface="Arial" pitchFamily="34" charset="0"/>
              </a:rPr>
              <a:t>Third Calculation (December/January)</a:t>
            </a:r>
            <a:r>
              <a:rPr lang="en-US" sz="2800" dirty="0">
                <a:solidFill>
                  <a:srgbClr val="000000"/>
                </a:solidFill>
                <a:latin typeface="Arial" pitchFamily="34" charset="0"/>
                <a:cs typeface="Arial" pitchFamily="34" charset="0"/>
              </a:rPr>
              <a:t> –First calculation of the year to include actual FTE. Uses actual FTE for October and projected FTE for February.</a:t>
            </a:r>
          </a:p>
          <a:p>
            <a:pPr eaLnBrk="1" hangingPunct="1">
              <a:lnSpc>
                <a:spcPct val="90000"/>
              </a:lnSpc>
              <a:buClr>
                <a:srgbClr val="000000"/>
              </a:buClr>
              <a:buFontTx/>
              <a:buChar char=" "/>
              <a:defRPr/>
            </a:pPr>
            <a:endParaRPr lang="en-US" sz="2800" dirty="0">
              <a:solidFill>
                <a:srgbClr val="000000"/>
              </a:solidFill>
              <a:latin typeface="Arial" pitchFamily="34" charset="0"/>
              <a:cs typeface="Arial" pitchFamily="34" charset="0"/>
            </a:endParaRPr>
          </a:p>
          <a:p>
            <a:pPr>
              <a:buClr>
                <a:srgbClr val="000000"/>
              </a:buClr>
              <a:buFontTx/>
              <a:buChar char=" "/>
              <a:defRPr/>
            </a:pPr>
            <a:r>
              <a:rPr lang="en-US" u="sng" dirty="0">
                <a:solidFill>
                  <a:srgbClr val="000000"/>
                </a:solidFill>
                <a:latin typeface="Arial" pitchFamily="34" charset="0"/>
                <a:cs typeface="Arial" pitchFamily="34" charset="0"/>
              </a:rPr>
              <a:t>Fourth Calculation (April/May)</a:t>
            </a:r>
            <a:r>
              <a:rPr lang="en-US" dirty="0">
                <a:solidFill>
                  <a:srgbClr val="000000"/>
                </a:solidFill>
                <a:latin typeface="Arial" pitchFamily="34" charset="0"/>
                <a:cs typeface="Arial" pitchFamily="34" charset="0"/>
              </a:rPr>
              <a:t> –U</a:t>
            </a:r>
            <a:r>
              <a:rPr lang="en-US" sz="2800" dirty="0">
                <a:solidFill>
                  <a:srgbClr val="000000"/>
                </a:solidFill>
                <a:latin typeface="Arial" pitchFamily="34" charset="0"/>
                <a:cs typeface="Arial" pitchFamily="34" charset="0"/>
              </a:rPr>
              <a:t>ses actual FTE for October and February.</a:t>
            </a:r>
          </a:p>
          <a:p>
            <a:pPr eaLnBrk="1" hangingPunct="1">
              <a:lnSpc>
                <a:spcPct val="90000"/>
              </a:lnSpc>
              <a:buClr>
                <a:srgbClr val="000000"/>
              </a:buClr>
              <a:buFontTx/>
              <a:buChar char=" "/>
              <a:defRPr/>
            </a:pPr>
            <a:endParaRPr lang="en-US" sz="2800" dirty="0">
              <a:solidFill>
                <a:srgbClr val="000000"/>
              </a:solidFill>
              <a:latin typeface="Arial" pitchFamily="34" charset="0"/>
              <a:cs typeface="Arial" pitchFamily="34" charset="0"/>
            </a:endParaRPr>
          </a:p>
          <a:p>
            <a:pPr eaLnBrk="1" hangingPunct="1">
              <a:lnSpc>
                <a:spcPct val="90000"/>
              </a:lnSpc>
              <a:buClr>
                <a:srgbClr val="000000"/>
              </a:buClr>
              <a:buFontTx/>
              <a:buChar char=" "/>
              <a:defRPr/>
            </a:pPr>
            <a:r>
              <a:rPr lang="en-US" u="sng" dirty="0">
                <a:solidFill>
                  <a:srgbClr val="000000"/>
                </a:solidFill>
                <a:latin typeface="Arial" pitchFamily="34" charset="0"/>
                <a:cs typeface="Arial" pitchFamily="34" charset="0"/>
              </a:rPr>
              <a:t>Fifth/</a:t>
            </a:r>
            <a:r>
              <a:rPr lang="en-US" sz="2800" u="sng" dirty="0">
                <a:solidFill>
                  <a:srgbClr val="000000"/>
                </a:solidFill>
                <a:latin typeface="Arial" pitchFamily="34" charset="0"/>
                <a:cs typeface="Arial" pitchFamily="34" charset="0"/>
              </a:rPr>
              <a:t>Final Calculation (September/October</a:t>
            </a:r>
            <a:r>
              <a:rPr lang="en-US" sz="2800" u="sng">
                <a:solidFill>
                  <a:srgbClr val="000000"/>
                </a:solidFill>
                <a:latin typeface="Arial" pitchFamily="34" charset="0"/>
                <a:cs typeface="Arial" pitchFamily="34" charset="0"/>
              </a:rPr>
              <a:t>)</a:t>
            </a:r>
            <a:r>
              <a:rPr lang="en-US" sz="2800">
                <a:solidFill>
                  <a:srgbClr val="000000"/>
                </a:solidFill>
                <a:latin typeface="Arial" pitchFamily="34" charset="0"/>
                <a:cs typeface="Arial" pitchFamily="34" charset="0"/>
              </a:rPr>
              <a:t> </a:t>
            </a:r>
            <a:endParaRPr lang="en-US" sz="2800" dirty="0">
              <a:solidFill>
                <a:srgbClr val="000000"/>
              </a:solidFill>
              <a:latin typeface="Arial" pitchFamily="34" charset="0"/>
              <a:cs typeface="Arial" pitchFamily="34" charset="0"/>
            </a:endParaRP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FEFP Calculations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5924797"/>
              </p:ext>
            </p:extLst>
          </p:nvPr>
        </p:nvGraphicFramePr>
        <p:xfrm>
          <a:off x="1295400" y="1666870"/>
          <a:ext cx="6400800" cy="4657730"/>
        </p:xfrm>
        <a:graphic>
          <a:graphicData uri="http://schemas.openxmlformats.org/drawingml/2006/table">
            <a:tbl>
              <a:tblPr firstRow="1" bandRow="1"/>
              <a:tblGrid>
                <a:gridCol w="2568651">
                  <a:extLst>
                    <a:ext uri="{9D8B030D-6E8A-4147-A177-3AD203B41FA5}">
                      <a16:colId xmlns:a16="http://schemas.microsoft.com/office/drawing/2014/main" val="20000"/>
                    </a:ext>
                  </a:extLst>
                </a:gridCol>
                <a:gridCol w="2138228">
                  <a:extLst>
                    <a:ext uri="{9D8B030D-6E8A-4147-A177-3AD203B41FA5}">
                      <a16:colId xmlns:a16="http://schemas.microsoft.com/office/drawing/2014/main" val="20001"/>
                    </a:ext>
                  </a:extLst>
                </a:gridCol>
                <a:gridCol w="1693921">
                  <a:extLst>
                    <a:ext uri="{9D8B030D-6E8A-4147-A177-3AD203B41FA5}">
                      <a16:colId xmlns:a16="http://schemas.microsoft.com/office/drawing/2014/main" val="20002"/>
                    </a:ext>
                  </a:extLst>
                </a:gridCol>
              </a:tblGrid>
              <a:tr h="341851">
                <a:tc>
                  <a:txBody>
                    <a:bodyPr/>
                    <a:lstStyle/>
                    <a:p>
                      <a:pPr algn="l" rtl="0" fontAlgn="ctr"/>
                      <a:r>
                        <a:rPr lang="en-US" sz="1800" b="1" i="0" u="none" strike="noStrike" dirty="0">
                          <a:solidFill>
                            <a:schemeClr val="tx1"/>
                          </a:solidFill>
                          <a:effectLst/>
                          <a:latin typeface="Arial"/>
                        </a:rPr>
                        <a:t>Basic Programs</a:t>
                      </a:r>
                    </a:p>
                  </a:txBody>
                  <a:tcPr marL="9525" marR="9525" marT="9525" marB="0" anchor="ctr">
                    <a:lnL>
                      <a:noFill/>
                    </a:lnL>
                    <a:lnR>
                      <a:noFill/>
                    </a:lnR>
                    <a:lnT>
                      <a:noFill/>
                    </a:lnT>
                    <a:lnB w="1905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Grade Levels</a:t>
                      </a:r>
                    </a:p>
                  </a:txBody>
                  <a:tcPr marL="9525" marR="9525" marT="9525" marB="0" anchor="ctr">
                    <a:lnL>
                      <a:noFill/>
                    </a:lnL>
                    <a:lnR>
                      <a:noFill/>
                    </a:lnR>
                    <a:lnT>
                      <a:noFill/>
                    </a:lnT>
                    <a:lnB w="1905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w="19050" cap="flat" cmpd="sng" algn="ctr">
                      <a:solidFill>
                        <a:srgbClr val="FFFFFF"/>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341851">
                <a:tc>
                  <a:txBody>
                    <a:bodyPr/>
                    <a:lstStyle/>
                    <a:p>
                      <a:pPr algn="ctr" rtl="0" fontAlgn="ctr"/>
                      <a:r>
                        <a:rPr lang="en-US" sz="1800" b="0" i="0" u="none" strike="noStrike">
                          <a:solidFill>
                            <a:srgbClr val="000000"/>
                          </a:solidFill>
                          <a:effectLst/>
                          <a:latin typeface="Arial"/>
                        </a:rPr>
                        <a:t>101</a:t>
                      </a:r>
                    </a:p>
                  </a:txBody>
                  <a:tcPr marL="9525" marR="9525" marT="9525" marB="0" anchor="ctr">
                    <a:lnL>
                      <a:noFill/>
                    </a:lnL>
                    <a:lnR>
                      <a:noFill/>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l" rtl="0" fontAlgn="ctr"/>
                      <a:r>
                        <a:rPr lang="en-US" sz="1800" b="0" i="0" u="none" strike="noStrike">
                          <a:solidFill>
                            <a:srgbClr val="000000"/>
                          </a:solidFill>
                          <a:effectLst/>
                          <a:latin typeface="Arial"/>
                        </a:rPr>
                        <a:t>K-3</a:t>
                      </a:r>
                    </a:p>
                  </a:txBody>
                  <a:tcPr marL="9525" marR="9525" marT="9525" marB="0" anchor="ctr">
                    <a:lnL>
                      <a:noFill/>
                    </a:lnL>
                    <a:lnR>
                      <a:noFill/>
                    </a:lnR>
                    <a:lnT w="19050" cap="flat" cmpd="sng" algn="ctr">
                      <a:solidFill>
                        <a:srgbClr val="FFFFFF"/>
                      </a:solidFill>
                      <a:prstDash val="solid"/>
                      <a:round/>
                      <a:headEnd type="none" w="med" len="med"/>
                      <a:tailEnd type="none" w="med" len="med"/>
                    </a:lnT>
                    <a:lnB>
                      <a:noFill/>
                    </a:lnB>
                    <a:solidFill>
                      <a:srgbClr val="9DC3E6"/>
                    </a:solidFill>
                  </a:tcPr>
                </a:tc>
                <a:tc>
                  <a:txBody>
                    <a:bodyPr/>
                    <a:lstStyle/>
                    <a:p>
                      <a:pPr algn="l" rtl="0" fontAlgn="ctr"/>
                      <a:r>
                        <a:rPr lang="en-US" sz="1800" b="0" i="0" u="none" strike="noStrike" dirty="0">
                          <a:solidFill>
                            <a:srgbClr val="000000"/>
                          </a:solidFill>
                          <a:effectLst/>
                          <a:latin typeface="Arial"/>
                        </a:rPr>
                        <a:t>1.126</a:t>
                      </a:r>
                    </a:p>
                  </a:txBody>
                  <a:tcPr marL="9525" marR="9525" marT="9525" marB="0" anchor="ctr">
                    <a:lnL>
                      <a:noFill/>
                    </a:lnL>
                    <a:lnR>
                      <a:noFill/>
                    </a:lnR>
                    <a:lnT w="19050" cap="flat" cmpd="sng" algn="ctr">
                      <a:solidFill>
                        <a:srgbClr val="FFFFFF"/>
                      </a:solidFill>
                      <a:prstDash val="solid"/>
                      <a:round/>
                      <a:headEnd type="none" w="med" len="med"/>
                      <a:tailEnd type="none" w="med" len="med"/>
                    </a:lnT>
                    <a:lnB>
                      <a:noFill/>
                    </a:lnB>
                    <a:solidFill>
                      <a:srgbClr val="9DC3E6"/>
                    </a:solidFill>
                  </a:tcPr>
                </a:tc>
                <a:extLst>
                  <a:ext uri="{0D108BD9-81ED-4DB2-BD59-A6C34878D82A}">
                    <a16:rowId xmlns:a16="http://schemas.microsoft.com/office/drawing/2014/main" val="10001"/>
                  </a:ext>
                </a:extLst>
              </a:tr>
              <a:tr h="331169">
                <a:tc>
                  <a:txBody>
                    <a:bodyPr/>
                    <a:lstStyle/>
                    <a:p>
                      <a:pPr algn="ctr" rtl="0" fontAlgn="ctr"/>
                      <a:r>
                        <a:rPr lang="en-US" sz="1800" b="0" i="0" u="none" strike="noStrike">
                          <a:solidFill>
                            <a:srgbClr val="000000"/>
                          </a:solidFill>
                          <a:effectLst/>
                          <a:latin typeface="Arial"/>
                        </a:rPr>
                        <a:t>102</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a:solidFill>
                            <a:srgbClr val="000000"/>
                          </a:solidFill>
                          <a:effectLst/>
                          <a:latin typeface="Arial"/>
                        </a:rPr>
                        <a:t>4-8</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dirty="0">
                          <a:solidFill>
                            <a:srgbClr val="000000"/>
                          </a:solidFill>
                          <a:effectLst/>
                          <a:latin typeface="Arial"/>
                        </a:rPr>
                        <a:t>1.000</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val="10002"/>
                  </a:ext>
                </a:extLst>
              </a:tr>
              <a:tr h="331169">
                <a:tc>
                  <a:txBody>
                    <a:bodyPr/>
                    <a:lstStyle/>
                    <a:p>
                      <a:pPr algn="ctr" rtl="0" fontAlgn="ctr"/>
                      <a:r>
                        <a:rPr lang="en-US" sz="1800" b="0" i="0" u="none" strike="noStrike">
                          <a:solidFill>
                            <a:srgbClr val="000000"/>
                          </a:solidFill>
                          <a:effectLst/>
                          <a:latin typeface="Arial"/>
                        </a:rPr>
                        <a:t>103</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9-12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0.999</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3"/>
                  </a:ext>
                </a:extLst>
              </a:tr>
              <a:tr h="331169">
                <a:tc>
                  <a:txBody>
                    <a:bodyPr/>
                    <a:lstStyle/>
                    <a:p>
                      <a:pPr algn="l" rtl="0" fontAlgn="ctr"/>
                      <a:r>
                        <a:rPr lang="en-US" sz="1800" b="1" i="0" u="none" strike="noStrike">
                          <a:solidFill>
                            <a:schemeClr val="tx1"/>
                          </a:solidFill>
                          <a:effectLst/>
                          <a:latin typeface="Arial"/>
                        </a:rPr>
                        <a:t>ESE Programs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a:solidFill>
                            <a:schemeClr val="tx1"/>
                          </a:solidFill>
                          <a:effectLst/>
                          <a:latin typeface="Arial"/>
                        </a:rPr>
                        <a:t>Grade Levels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4"/>
                  </a:ext>
                </a:extLst>
              </a:tr>
              <a:tr h="331169">
                <a:tc>
                  <a:txBody>
                    <a:bodyPr/>
                    <a:lstStyle/>
                    <a:p>
                      <a:pPr algn="ctr" rtl="0" fontAlgn="ctr"/>
                      <a:r>
                        <a:rPr lang="en-US" sz="1800" b="0" i="0" u="none" strike="noStrike">
                          <a:solidFill>
                            <a:srgbClr val="000000"/>
                          </a:solidFill>
                          <a:effectLst/>
                          <a:latin typeface="Arial"/>
                        </a:rPr>
                        <a:t>111</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K-3</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1.126</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5"/>
                  </a:ext>
                </a:extLst>
              </a:tr>
              <a:tr h="331169">
                <a:tc>
                  <a:txBody>
                    <a:bodyPr/>
                    <a:lstStyle/>
                    <a:p>
                      <a:pPr algn="ctr" rtl="0" fontAlgn="ctr"/>
                      <a:r>
                        <a:rPr lang="en-US" sz="1800" b="0" i="0" u="none" strike="noStrike">
                          <a:solidFill>
                            <a:srgbClr val="000000"/>
                          </a:solidFill>
                          <a:effectLst/>
                          <a:latin typeface="Arial"/>
                        </a:rPr>
                        <a:t>112</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a:solidFill>
                            <a:srgbClr val="000000"/>
                          </a:solidFill>
                          <a:effectLst/>
                          <a:latin typeface="Arial"/>
                        </a:rPr>
                        <a:t>4-8</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dirty="0">
                          <a:solidFill>
                            <a:srgbClr val="000000"/>
                          </a:solidFill>
                          <a:effectLst/>
                          <a:latin typeface="Arial"/>
                        </a:rPr>
                        <a:t>1.000</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val="10006"/>
                  </a:ext>
                </a:extLst>
              </a:tr>
              <a:tr h="331169">
                <a:tc>
                  <a:txBody>
                    <a:bodyPr/>
                    <a:lstStyle/>
                    <a:p>
                      <a:pPr algn="ctr" rtl="0" fontAlgn="ctr"/>
                      <a:r>
                        <a:rPr lang="en-US" sz="1800" b="0" i="0" u="none" strike="noStrike">
                          <a:solidFill>
                            <a:srgbClr val="000000"/>
                          </a:solidFill>
                          <a:effectLst/>
                          <a:latin typeface="Arial"/>
                        </a:rPr>
                        <a:t>113</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9-12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0.999</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7"/>
                  </a:ext>
                </a:extLst>
              </a:tr>
              <a:tr h="331169">
                <a:tc>
                  <a:txBody>
                    <a:bodyPr/>
                    <a:lstStyle/>
                    <a:p>
                      <a:pPr algn="ctr" rtl="0" fontAlgn="ctr"/>
                      <a:r>
                        <a:rPr lang="en-US" sz="1800" b="0" i="0" u="none" strike="noStrike">
                          <a:solidFill>
                            <a:srgbClr val="000000"/>
                          </a:solidFill>
                          <a:effectLst/>
                          <a:latin typeface="Arial"/>
                        </a:rPr>
                        <a:t>254</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a:solidFill>
                            <a:srgbClr val="000000"/>
                          </a:solidFill>
                          <a:effectLst/>
                          <a:latin typeface="Arial"/>
                        </a:rPr>
                        <a:t>K-12</a:t>
                      </a:r>
                    </a:p>
                  </a:txBody>
                  <a:tcPr marL="9525" marR="9525" marT="9525" marB="0" anchor="ctr">
                    <a:lnL>
                      <a:noFill/>
                    </a:lnL>
                    <a:lnR>
                      <a:noFill/>
                    </a:lnR>
                    <a:lnT>
                      <a:noFill/>
                    </a:lnT>
                    <a:lnB>
                      <a:noFill/>
                    </a:lnB>
                    <a:solidFill>
                      <a:srgbClr val="BDD7EE"/>
                    </a:solidFill>
                  </a:tcPr>
                </a:tc>
                <a:tc>
                  <a:txBody>
                    <a:bodyPr/>
                    <a:lstStyle/>
                    <a:p>
                      <a:pPr algn="l" rtl="0" fontAlgn="ctr"/>
                      <a:r>
                        <a:rPr lang="en-US" sz="1800" b="0" i="0" u="none" strike="noStrike" dirty="0">
                          <a:solidFill>
                            <a:srgbClr val="000000"/>
                          </a:solidFill>
                          <a:effectLst/>
                          <a:latin typeface="Arial"/>
                        </a:rPr>
                        <a:t>3.674</a:t>
                      </a:r>
                    </a:p>
                  </a:txBody>
                  <a:tcPr marL="9525" marR="9525" marT="9525" marB="0" anchor="ctr">
                    <a:lnL>
                      <a:noFill/>
                    </a:lnL>
                    <a:lnR>
                      <a:noFill/>
                    </a:lnR>
                    <a:lnT>
                      <a:noFill/>
                    </a:lnT>
                    <a:lnB>
                      <a:noFill/>
                    </a:lnB>
                    <a:solidFill>
                      <a:srgbClr val="BDD7EE"/>
                    </a:solidFill>
                  </a:tcPr>
                </a:tc>
                <a:extLst>
                  <a:ext uri="{0D108BD9-81ED-4DB2-BD59-A6C34878D82A}">
                    <a16:rowId xmlns:a16="http://schemas.microsoft.com/office/drawing/2014/main" val="10008"/>
                  </a:ext>
                </a:extLst>
              </a:tr>
              <a:tr h="331169">
                <a:tc>
                  <a:txBody>
                    <a:bodyPr/>
                    <a:lstStyle/>
                    <a:p>
                      <a:pPr algn="ctr" rtl="0" fontAlgn="ctr"/>
                      <a:r>
                        <a:rPr lang="en-US" sz="1800" b="0" i="0" u="none" strike="noStrike">
                          <a:solidFill>
                            <a:srgbClr val="000000"/>
                          </a:solidFill>
                          <a:effectLst/>
                          <a:latin typeface="Arial"/>
                        </a:rPr>
                        <a:t>255</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K-12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5.401</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09"/>
                  </a:ext>
                </a:extLst>
              </a:tr>
              <a:tr h="331169">
                <a:tc>
                  <a:txBody>
                    <a:bodyPr/>
                    <a:lstStyle/>
                    <a:p>
                      <a:pPr algn="l" rtl="0" fontAlgn="ctr"/>
                      <a:r>
                        <a:rPr lang="en-US" sz="1800" b="1" i="0" u="none" strike="noStrike">
                          <a:solidFill>
                            <a:schemeClr val="tx1"/>
                          </a:solidFill>
                          <a:effectLst/>
                          <a:latin typeface="Arial"/>
                        </a:rPr>
                        <a:t>ESOL (ELL)</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a:solidFill>
                            <a:schemeClr val="tx1"/>
                          </a:solidFill>
                          <a:effectLst/>
                          <a:latin typeface="Arial"/>
                        </a:rPr>
                        <a:t>Grade Levels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10"/>
                  </a:ext>
                </a:extLst>
              </a:tr>
              <a:tr h="331169">
                <a:tc>
                  <a:txBody>
                    <a:bodyPr/>
                    <a:lstStyle/>
                    <a:p>
                      <a:pPr algn="ctr" rtl="0" fontAlgn="ctr"/>
                      <a:r>
                        <a:rPr lang="en-US" sz="1800" b="0" i="0" u="none" strike="noStrike">
                          <a:solidFill>
                            <a:srgbClr val="000000"/>
                          </a:solidFill>
                          <a:effectLst/>
                          <a:latin typeface="Arial"/>
                        </a:rPr>
                        <a:t>130</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K-12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1.206</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11"/>
                  </a:ext>
                </a:extLst>
              </a:tr>
              <a:tr h="331169">
                <a:tc>
                  <a:txBody>
                    <a:bodyPr/>
                    <a:lstStyle/>
                    <a:p>
                      <a:pPr algn="l" rtl="0" fontAlgn="ctr"/>
                      <a:r>
                        <a:rPr lang="en-US" sz="1800" b="1" i="0" u="none" strike="noStrike">
                          <a:solidFill>
                            <a:schemeClr val="tx1"/>
                          </a:solidFill>
                          <a:effectLst/>
                          <a:latin typeface="Arial"/>
                        </a:rPr>
                        <a:t>Career Education</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a:solidFill>
                            <a:schemeClr val="tx1"/>
                          </a:solidFill>
                          <a:effectLst/>
                          <a:latin typeface="Arial"/>
                        </a:rPr>
                        <a:t>Grade Levels</a:t>
                      </a:r>
                    </a:p>
                  </a:txBody>
                  <a:tcPr marL="9525" marR="9525" marT="9525" marB="0" anchor="ctr">
                    <a:lnL>
                      <a:noFill/>
                    </a:lnL>
                    <a:lnR>
                      <a:noFill/>
                    </a:lnR>
                    <a:lnT>
                      <a:noFill/>
                    </a:lnT>
                    <a:lnB>
                      <a:noFill/>
                    </a:lnB>
                    <a:solidFill>
                      <a:schemeClr val="accent4">
                        <a:lumMod val="60000"/>
                        <a:lumOff val="40000"/>
                      </a:schemeClr>
                    </a:solidFill>
                  </a:tcPr>
                </a:tc>
                <a:tc>
                  <a:txBody>
                    <a:bodyPr/>
                    <a:lstStyle/>
                    <a:p>
                      <a:pPr algn="l" rtl="0" fontAlgn="ctr"/>
                      <a:r>
                        <a:rPr lang="en-US" sz="1800" b="1" i="0" u="none" strike="noStrike" dirty="0">
                          <a:solidFill>
                            <a:schemeClr val="tx1"/>
                          </a:solidFill>
                          <a:effectLst/>
                          <a:latin typeface="Arial"/>
                        </a:rPr>
                        <a:t>Cost Factor</a:t>
                      </a:r>
                    </a:p>
                  </a:txBody>
                  <a:tcPr marL="9525" marR="9525" marT="9525" marB="0" anchor="ctr">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12"/>
                  </a:ext>
                </a:extLst>
              </a:tr>
              <a:tr h="331169">
                <a:tc>
                  <a:txBody>
                    <a:bodyPr/>
                    <a:lstStyle/>
                    <a:p>
                      <a:pPr algn="ctr" rtl="0" fontAlgn="ctr"/>
                      <a:r>
                        <a:rPr lang="en-US" sz="1800" b="0" i="0" u="none" strike="noStrike">
                          <a:solidFill>
                            <a:srgbClr val="000000"/>
                          </a:solidFill>
                          <a:effectLst/>
                          <a:latin typeface="Arial"/>
                        </a:rPr>
                        <a:t>300</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a:solidFill>
                            <a:srgbClr val="000000"/>
                          </a:solidFill>
                          <a:effectLst/>
                          <a:latin typeface="Arial"/>
                        </a:rPr>
                        <a:t>9-12</a:t>
                      </a:r>
                    </a:p>
                  </a:txBody>
                  <a:tcPr marL="9525" marR="9525" marT="9525" marB="0" anchor="ctr">
                    <a:lnL>
                      <a:noFill/>
                    </a:lnL>
                    <a:lnR>
                      <a:noFill/>
                    </a:lnR>
                    <a:lnT>
                      <a:noFill/>
                    </a:lnT>
                    <a:lnB>
                      <a:noFill/>
                    </a:lnB>
                    <a:solidFill>
                      <a:srgbClr val="9DC3E6"/>
                    </a:solidFill>
                  </a:tcPr>
                </a:tc>
                <a:tc>
                  <a:txBody>
                    <a:bodyPr/>
                    <a:lstStyle/>
                    <a:p>
                      <a:pPr algn="l" rtl="0" fontAlgn="ctr"/>
                      <a:r>
                        <a:rPr lang="en-US" sz="1800" b="0" i="0" u="none" strike="noStrike" dirty="0">
                          <a:solidFill>
                            <a:srgbClr val="000000"/>
                          </a:solidFill>
                          <a:effectLst/>
                          <a:latin typeface="Arial"/>
                        </a:rPr>
                        <a:t>0.999</a:t>
                      </a:r>
                    </a:p>
                  </a:txBody>
                  <a:tcPr marL="9525" marR="9525" marT="9525" marB="0" anchor="ctr">
                    <a:lnL>
                      <a:noFill/>
                    </a:lnL>
                    <a:lnR>
                      <a:noFill/>
                    </a:lnR>
                    <a:lnT>
                      <a:noFill/>
                    </a:lnT>
                    <a:lnB>
                      <a:noFill/>
                    </a:lnB>
                    <a:solidFill>
                      <a:srgbClr val="9DC3E6"/>
                    </a:solidFill>
                  </a:tcPr>
                </a:tc>
                <a:extLst>
                  <a:ext uri="{0D108BD9-81ED-4DB2-BD59-A6C34878D82A}">
                    <a16:rowId xmlns:a16="http://schemas.microsoft.com/office/drawing/2014/main" val="10013"/>
                  </a:ext>
                </a:extLst>
              </a:tr>
            </a:tbl>
          </a:graphicData>
        </a:graphic>
      </p:graphicFrame>
      <p:sp>
        <p:nvSpPr>
          <p:cNvPr id="4" name="Snip Diagonal Corner Rectangle 3"/>
          <p:cNvSpPr/>
          <p:nvPr/>
        </p:nvSpPr>
        <p:spPr bwMode="auto">
          <a:xfrm>
            <a:off x="1447800" y="8382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8813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2022-23 Program Cost Factors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533400" y="1604009"/>
            <a:ext cx="1524000" cy="661701"/>
          </a:xfrm>
          <a:prstGeom prst="rect">
            <a:avLst/>
          </a:prstGeom>
          <a:noFill/>
          <a:ln w="38100" cap="sq">
            <a:solidFill>
              <a:schemeClr val="tx1"/>
            </a:solidFill>
            <a:miter lim="800000"/>
            <a:headEnd type="none" w="sm" len="sm"/>
            <a:tailEnd type="none" w="sm" len="sm"/>
          </a:ln>
        </p:spPr>
        <p:txBody>
          <a:bodyPr wrap="square" lIns="91422" tIns="45711" rIns="91422" bIns="45711">
            <a:spAutoFit/>
          </a:bodyPr>
          <a:lstStyle/>
          <a:p>
            <a:pPr algn="ctr">
              <a:spcBef>
                <a:spcPct val="50000"/>
              </a:spcBef>
            </a:pPr>
            <a:r>
              <a:rPr lang="en-US" sz="3700" dirty="0">
                <a:solidFill>
                  <a:srgbClr val="000000"/>
                </a:solidFill>
                <a:latin typeface="Arial" pitchFamily="34" charset="0"/>
                <a:cs typeface="Arial" pitchFamily="34" charset="0"/>
              </a:rPr>
              <a:t>FTE</a:t>
            </a:r>
            <a:endParaRPr lang="en-US" sz="2300" dirty="0">
              <a:solidFill>
                <a:srgbClr val="000000"/>
              </a:solidFill>
              <a:latin typeface="Arial" pitchFamily="34" charset="0"/>
              <a:cs typeface="Arial" pitchFamily="34" charset="0"/>
            </a:endParaRPr>
          </a:p>
        </p:txBody>
      </p:sp>
      <p:grpSp>
        <p:nvGrpSpPr>
          <p:cNvPr id="2" name="Group 5"/>
          <p:cNvGrpSpPr>
            <a:grpSpLocks/>
          </p:cNvGrpSpPr>
          <p:nvPr/>
        </p:nvGrpSpPr>
        <p:grpSpPr bwMode="auto">
          <a:xfrm>
            <a:off x="533400" y="1832610"/>
            <a:ext cx="1524000" cy="1271058"/>
            <a:chOff x="432" y="2064"/>
            <a:chExt cx="960" cy="1917"/>
          </a:xfrm>
        </p:grpSpPr>
        <p:sp>
          <p:nvSpPr>
            <p:cNvPr id="13339" name="Text Box 6"/>
            <p:cNvSpPr txBox="1">
              <a:spLocks noChangeArrowheads="1"/>
            </p:cNvSpPr>
            <p:nvPr/>
          </p:nvSpPr>
          <p:spPr bwMode="auto">
            <a:xfrm>
              <a:off x="480" y="2064"/>
              <a:ext cx="816" cy="1071"/>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40" name="Text Box 7"/>
            <p:cNvSpPr txBox="1">
              <a:spLocks noChangeArrowheads="1"/>
            </p:cNvSpPr>
            <p:nvPr/>
          </p:nvSpPr>
          <p:spPr bwMode="auto">
            <a:xfrm>
              <a:off x="432" y="2983"/>
              <a:ext cx="960" cy="998"/>
            </a:xfrm>
            <a:prstGeom prst="rect">
              <a:avLst/>
            </a:prstGeom>
            <a:noFill/>
            <a:ln w="38100" cap="sq">
              <a:solidFill>
                <a:schemeClr val="tx1"/>
              </a:solidFill>
              <a:miter lim="800000"/>
              <a:headEnd type="none" w="sm" len="sm"/>
              <a:tailEnd type="none" w="sm" len="sm"/>
            </a:ln>
          </p:spPr>
          <p:txBody>
            <a:bodyPr wrap="square" lIns="91406" tIns="45701" rIns="91406" bIns="45701">
              <a:spAutoFit/>
            </a:bodyPr>
            <a:lstStyle/>
            <a:p>
              <a:pPr algn="ctr">
                <a:spcBef>
                  <a:spcPct val="50000"/>
                </a:spcBef>
              </a:pPr>
              <a:r>
                <a:rPr lang="en-US" sz="3700" dirty="0">
                  <a:solidFill>
                    <a:srgbClr val="000000"/>
                  </a:solidFill>
                  <a:latin typeface="Arial" pitchFamily="34" charset="0"/>
                  <a:cs typeface="Arial" pitchFamily="34" charset="0"/>
                </a:rPr>
                <a:t>PCF</a:t>
              </a:r>
            </a:p>
          </p:txBody>
        </p:sp>
      </p:grpSp>
      <p:grpSp>
        <p:nvGrpSpPr>
          <p:cNvPr id="3" name="Group 8"/>
          <p:cNvGrpSpPr>
            <a:grpSpLocks/>
          </p:cNvGrpSpPr>
          <p:nvPr/>
        </p:nvGrpSpPr>
        <p:grpSpPr bwMode="auto">
          <a:xfrm>
            <a:off x="533400" y="2442213"/>
            <a:ext cx="1524000" cy="1500516"/>
            <a:chOff x="432" y="2976"/>
            <a:chExt cx="960" cy="1274"/>
          </a:xfrm>
        </p:grpSpPr>
        <p:sp>
          <p:nvSpPr>
            <p:cNvPr id="13337" name="Text Box 9"/>
            <p:cNvSpPr txBox="1">
              <a:spLocks noChangeArrowheads="1"/>
            </p:cNvSpPr>
            <p:nvPr/>
          </p:nvSpPr>
          <p:spPr bwMode="auto">
            <a:xfrm>
              <a:off x="672" y="2976"/>
              <a:ext cx="528" cy="414"/>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38" name="Text Box 10"/>
            <p:cNvSpPr txBox="1">
              <a:spLocks noChangeArrowheads="1"/>
            </p:cNvSpPr>
            <p:nvPr/>
          </p:nvSpPr>
          <p:spPr bwMode="auto">
            <a:xfrm>
              <a:off x="432" y="3688"/>
              <a:ext cx="960" cy="562"/>
            </a:xfrm>
            <a:prstGeom prst="rect">
              <a:avLst/>
            </a:prstGeom>
            <a:noFill/>
            <a:ln w="38100" cap="sq">
              <a:solidFill>
                <a:schemeClr val="tx1"/>
              </a:solidFill>
              <a:miter lim="800000"/>
              <a:headEnd type="none" w="sm" len="sm"/>
              <a:tailEnd type="none" w="sm" len="sm"/>
            </a:ln>
          </p:spPr>
          <p:txBody>
            <a:bodyPr wrap="square" lIns="91406" tIns="45701" rIns="91406" bIns="45701">
              <a:spAutoFit/>
            </a:bodyPr>
            <a:lstStyle/>
            <a:p>
              <a:pPr algn="ctr">
                <a:spcBef>
                  <a:spcPct val="50000"/>
                </a:spcBef>
              </a:pPr>
              <a:r>
                <a:rPr lang="en-US" sz="3700" dirty="0">
                  <a:solidFill>
                    <a:srgbClr val="000000"/>
                  </a:solidFill>
                  <a:latin typeface="Arial" pitchFamily="34" charset="0"/>
                  <a:cs typeface="Arial" pitchFamily="34" charset="0"/>
                </a:rPr>
                <a:t>WFTE</a:t>
              </a:r>
              <a:endParaRPr lang="en-US" sz="2300" dirty="0">
                <a:solidFill>
                  <a:srgbClr val="000000"/>
                </a:solidFill>
                <a:latin typeface="Arial" pitchFamily="34" charset="0"/>
                <a:cs typeface="Arial" pitchFamily="34" charset="0"/>
              </a:endParaRPr>
            </a:p>
          </p:txBody>
        </p:sp>
      </p:grpSp>
      <p:sp>
        <p:nvSpPr>
          <p:cNvPr id="13318" name="Text Box 11"/>
          <p:cNvSpPr txBox="1">
            <a:spLocks noChangeArrowheads="1"/>
          </p:cNvSpPr>
          <p:nvPr/>
        </p:nvSpPr>
        <p:spPr bwMode="auto">
          <a:xfrm>
            <a:off x="2514600" y="1563687"/>
            <a:ext cx="6096000" cy="569368"/>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700" dirty="0">
                <a:solidFill>
                  <a:srgbClr val="000000"/>
                </a:solidFill>
                <a:latin typeface="Arial" pitchFamily="34" charset="0"/>
                <a:cs typeface="Arial" pitchFamily="34" charset="0"/>
              </a:rPr>
              <a:t>Full</a:t>
            </a:r>
            <a:r>
              <a:rPr lang="en-US" sz="3100" dirty="0">
                <a:solidFill>
                  <a:srgbClr val="000000"/>
                </a:solidFill>
                <a:latin typeface="Arial" pitchFamily="34" charset="0"/>
                <a:cs typeface="Arial" pitchFamily="34" charset="0"/>
              </a:rPr>
              <a:t>-</a:t>
            </a:r>
            <a:r>
              <a:rPr lang="en-US" sz="2700" dirty="0">
                <a:solidFill>
                  <a:srgbClr val="000000"/>
                </a:solidFill>
                <a:latin typeface="Arial" pitchFamily="34" charset="0"/>
                <a:cs typeface="Arial" pitchFamily="34" charset="0"/>
              </a:rPr>
              <a:t>Time Equivalent Student</a:t>
            </a:r>
          </a:p>
        </p:txBody>
      </p:sp>
      <p:sp>
        <p:nvSpPr>
          <p:cNvPr id="13319" name="Text Box 12"/>
          <p:cNvSpPr txBox="1">
            <a:spLocks noChangeArrowheads="1"/>
          </p:cNvSpPr>
          <p:nvPr/>
        </p:nvSpPr>
        <p:spPr bwMode="auto">
          <a:xfrm>
            <a:off x="2590800" y="2401887"/>
            <a:ext cx="5105400" cy="507813"/>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700" dirty="0">
                <a:solidFill>
                  <a:srgbClr val="000000"/>
                </a:solidFill>
                <a:latin typeface="Arial" pitchFamily="34" charset="0"/>
                <a:cs typeface="Arial" pitchFamily="34" charset="0"/>
              </a:rPr>
              <a:t>Program Cost Factor</a:t>
            </a:r>
          </a:p>
        </p:txBody>
      </p:sp>
      <p:sp>
        <p:nvSpPr>
          <p:cNvPr id="13320" name="Text Box 13"/>
          <p:cNvSpPr txBox="1">
            <a:spLocks noChangeArrowheads="1"/>
          </p:cNvSpPr>
          <p:nvPr/>
        </p:nvSpPr>
        <p:spPr bwMode="auto">
          <a:xfrm>
            <a:off x="2438400" y="3225987"/>
            <a:ext cx="6705600" cy="507813"/>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700" dirty="0">
                <a:solidFill>
                  <a:srgbClr val="000000"/>
                </a:solidFill>
                <a:latin typeface="Arial" pitchFamily="34" charset="0"/>
                <a:cs typeface="Arial" pitchFamily="34" charset="0"/>
              </a:rPr>
              <a:t>Weighted Full Time Equivalent Student</a:t>
            </a:r>
          </a:p>
        </p:txBody>
      </p:sp>
      <p:sp>
        <p:nvSpPr>
          <p:cNvPr id="13321" name="Text Box 16"/>
          <p:cNvSpPr txBox="1">
            <a:spLocks noChangeArrowheads="1"/>
          </p:cNvSpPr>
          <p:nvPr/>
        </p:nvSpPr>
        <p:spPr bwMode="auto">
          <a:xfrm>
            <a:off x="4267200" y="2020887"/>
            <a:ext cx="457200" cy="569368"/>
          </a:xfrm>
          <a:prstGeom prst="rect">
            <a:avLst/>
          </a:prstGeom>
          <a:noFill/>
          <a:ln w="12700" cap="sq">
            <a:noFill/>
            <a:miter lim="800000"/>
            <a:headEnd type="none" w="sm" len="sm"/>
            <a:tailEnd type="none" w="sm" len="sm"/>
          </a:ln>
        </p:spPr>
        <p:txBody>
          <a:bodyPr wrap="square" lIns="91422" tIns="45711" rIns="91422" bIns="45711">
            <a:spAutoFit/>
          </a:bodyPr>
          <a:lstStyle/>
          <a:p>
            <a:r>
              <a:rPr lang="en-US" sz="3100" dirty="0">
                <a:solidFill>
                  <a:srgbClr val="000000"/>
                </a:solidFill>
                <a:latin typeface="Times New Roman" pitchFamily="18" charset="0"/>
              </a:rPr>
              <a:t>X</a:t>
            </a:r>
            <a:endParaRPr lang="en-US" sz="3100" dirty="0">
              <a:latin typeface="Times New Roman" pitchFamily="18" charset="0"/>
            </a:endParaRPr>
          </a:p>
        </p:txBody>
      </p:sp>
      <p:sp>
        <p:nvSpPr>
          <p:cNvPr id="13322" name="Text Box 17"/>
          <p:cNvSpPr txBox="1">
            <a:spLocks noChangeArrowheads="1"/>
          </p:cNvSpPr>
          <p:nvPr/>
        </p:nvSpPr>
        <p:spPr bwMode="auto">
          <a:xfrm>
            <a:off x="4267200" y="2782887"/>
            <a:ext cx="411162" cy="569913"/>
          </a:xfrm>
          <a:prstGeom prst="rect">
            <a:avLst/>
          </a:prstGeom>
          <a:noFill/>
          <a:ln w="12700" cap="sq">
            <a:noFill/>
            <a:miter lim="800000"/>
            <a:headEnd type="none" w="sm" len="sm"/>
            <a:tailEnd type="none" w="sm" len="sm"/>
          </a:ln>
        </p:spPr>
        <p:txBody>
          <a:bodyPr wrap="none" lIns="91422" tIns="45711" rIns="91422" bIns="45711">
            <a:spAutoFit/>
          </a:bodyPr>
          <a:lstStyle/>
          <a:p>
            <a:r>
              <a:rPr lang="en-US" sz="3100" b="1" dirty="0">
                <a:solidFill>
                  <a:srgbClr val="000000"/>
                </a:solidFill>
                <a:latin typeface="Times New Roman" pitchFamily="18" charset="0"/>
              </a:rPr>
              <a:t>=</a:t>
            </a:r>
            <a:endParaRPr lang="en-US" sz="3100" dirty="0">
              <a:solidFill>
                <a:srgbClr val="000000"/>
              </a:solidFill>
              <a:latin typeface="Times New Roman" pitchFamily="18" charset="0"/>
            </a:endParaRPr>
          </a:p>
        </p:txBody>
      </p:sp>
      <p:grpSp>
        <p:nvGrpSpPr>
          <p:cNvPr id="4" name="Group 5"/>
          <p:cNvGrpSpPr>
            <a:grpSpLocks/>
          </p:cNvGrpSpPr>
          <p:nvPr/>
        </p:nvGrpSpPr>
        <p:grpSpPr bwMode="auto">
          <a:xfrm>
            <a:off x="533400" y="3661410"/>
            <a:ext cx="1523523" cy="1118209"/>
            <a:chOff x="433" y="1652"/>
            <a:chExt cx="914" cy="1329"/>
          </a:xfrm>
        </p:grpSpPr>
        <p:sp>
          <p:nvSpPr>
            <p:cNvPr id="13335" name="Text Box 6"/>
            <p:cNvSpPr txBox="1">
              <a:spLocks noChangeArrowheads="1"/>
            </p:cNvSpPr>
            <p:nvPr/>
          </p:nvSpPr>
          <p:spPr bwMode="auto">
            <a:xfrm>
              <a:off x="480" y="1652"/>
              <a:ext cx="816" cy="738"/>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36" name="Text Box 7"/>
            <p:cNvSpPr txBox="1">
              <a:spLocks noChangeArrowheads="1"/>
            </p:cNvSpPr>
            <p:nvPr/>
          </p:nvSpPr>
          <p:spPr bwMode="auto">
            <a:xfrm>
              <a:off x="433" y="2195"/>
              <a:ext cx="914" cy="786"/>
            </a:xfrm>
            <a:prstGeom prst="rect">
              <a:avLst/>
            </a:prstGeom>
            <a:noFill/>
            <a:ln w="38100" cap="sq">
              <a:solidFill>
                <a:schemeClr val="tx1"/>
              </a:solidFill>
              <a:miter lim="800000"/>
              <a:headEnd type="none" w="sm" len="sm"/>
              <a:tailEnd type="none" w="sm" len="sm"/>
            </a:ln>
          </p:spPr>
          <p:txBody>
            <a:bodyPr wrap="square" lIns="91406" tIns="45701" rIns="91406" bIns="45701">
              <a:spAutoFit/>
            </a:bodyPr>
            <a:lstStyle/>
            <a:p>
              <a:pPr algn="ctr">
                <a:spcBef>
                  <a:spcPct val="50000"/>
                </a:spcBef>
              </a:pPr>
              <a:r>
                <a:rPr lang="en-US" sz="3700" dirty="0">
                  <a:solidFill>
                    <a:srgbClr val="000000"/>
                  </a:solidFill>
                  <a:latin typeface="Arial" pitchFamily="34" charset="0"/>
                  <a:cs typeface="Arial" pitchFamily="34" charset="0"/>
                </a:rPr>
                <a:t>BSA</a:t>
              </a:r>
            </a:p>
          </p:txBody>
        </p:sp>
      </p:grpSp>
      <p:sp>
        <p:nvSpPr>
          <p:cNvPr id="13324" name="Text Box 8"/>
          <p:cNvSpPr txBox="1">
            <a:spLocks noChangeArrowheads="1"/>
          </p:cNvSpPr>
          <p:nvPr/>
        </p:nvSpPr>
        <p:spPr bwMode="auto">
          <a:xfrm>
            <a:off x="2741613" y="4953000"/>
            <a:ext cx="5640387" cy="507813"/>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700" dirty="0">
                <a:solidFill>
                  <a:srgbClr val="000000"/>
                </a:solidFill>
                <a:latin typeface="Arial" pitchFamily="34" charset="0"/>
                <a:cs typeface="Arial" pitchFamily="34" charset="0"/>
              </a:rPr>
              <a:t>District Cost Differential</a:t>
            </a:r>
          </a:p>
        </p:txBody>
      </p:sp>
      <p:grpSp>
        <p:nvGrpSpPr>
          <p:cNvPr id="5" name="Group 9"/>
          <p:cNvGrpSpPr>
            <a:grpSpLocks/>
          </p:cNvGrpSpPr>
          <p:nvPr/>
        </p:nvGrpSpPr>
        <p:grpSpPr bwMode="auto">
          <a:xfrm>
            <a:off x="531813" y="4556760"/>
            <a:ext cx="1524000" cy="1005840"/>
            <a:chOff x="432" y="2064"/>
            <a:chExt cx="960" cy="1172"/>
          </a:xfrm>
        </p:grpSpPr>
        <p:sp>
          <p:nvSpPr>
            <p:cNvPr id="13333" name="Text Box 10"/>
            <p:cNvSpPr txBox="1">
              <a:spLocks noChangeArrowheads="1"/>
            </p:cNvSpPr>
            <p:nvPr/>
          </p:nvSpPr>
          <p:spPr bwMode="auto">
            <a:xfrm>
              <a:off x="480" y="2064"/>
              <a:ext cx="816" cy="729"/>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Arial" pitchFamily="34" charset="0"/>
                <a:cs typeface="Arial" pitchFamily="34" charset="0"/>
              </a:endParaRPr>
            </a:p>
          </p:txBody>
        </p:sp>
        <p:sp>
          <p:nvSpPr>
            <p:cNvPr id="13334" name="Text Box 11"/>
            <p:cNvSpPr txBox="1">
              <a:spLocks noChangeArrowheads="1"/>
            </p:cNvSpPr>
            <p:nvPr/>
          </p:nvSpPr>
          <p:spPr bwMode="auto">
            <a:xfrm>
              <a:off x="432" y="2500"/>
              <a:ext cx="960" cy="736"/>
            </a:xfrm>
            <a:prstGeom prst="rect">
              <a:avLst/>
            </a:prstGeom>
            <a:noFill/>
            <a:ln w="38100" cap="sq">
              <a:solidFill>
                <a:schemeClr val="tx1"/>
              </a:solidFill>
              <a:miter lim="800000"/>
              <a:headEnd type="none" w="sm" len="sm"/>
              <a:tailEnd type="none" w="sm" len="sm"/>
            </a:ln>
          </p:spPr>
          <p:txBody>
            <a:bodyPr lIns="91406" tIns="45701" rIns="91406" bIns="45701">
              <a:spAutoFit/>
            </a:bodyPr>
            <a:lstStyle/>
            <a:p>
              <a:pPr algn="ctr">
                <a:spcBef>
                  <a:spcPct val="50000"/>
                </a:spcBef>
              </a:pPr>
              <a:r>
                <a:rPr lang="en-US" sz="3700" dirty="0">
                  <a:solidFill>
                    <a:srgbClr val="000000"/>
                  </a:solidFill>
                  <a:latin typeface="Arial" pitchFamily="34" charset="0"/>
                  <a:cs typeface="Arial" pitchFamily="34" charset="0"/>
                </a:rPr>
                <a:t>DCD</a:t>
              </a:r>
            </a:p>
          </p:txBody>
        </p:sp>
      </p:grpSp>
      <p:grpSp>
        <p:nvGrpSpPr>
          <p:cNvPr id="6" name="Group 12"/>
          <p:cNvGrpSpPr>
            <a:grpSpLocks/>
          </p:cNvGrpSpPr>
          <p:nvPr/>
        </p:nvGrpSpPr>
        <p:grpSpPr bwMode="auto">
          <a:xfrm>
            <a:off x="1600200" y="5638797"/>
            <a:ext cx="5715000" cy="718813"/>
            <a:chOff x="720" y="3504"/>
            <a:chExt cx="3090" cy="479"/>
          </a:xfrm>
        </p:grpSpPr>
        <p:sp>
          <p:nvSpPr>
            <p:cNvPr id="13331" name="Text Box 13"/>
            <p:cNvSpPr txBox="1">
              <a:spLocks noChangeArrowheads="1"/>
            </p:cNvSpPr>
            <p:nvPr/>
          </p:nvSpPr>
          <p:spPr bwMode="auto">
            <a:xfrm>
              <a:off x="720" y="3504"/>
              <a:ext cx="528" cy="415"/>
            </a:xfrm>
            <a:prstGeom prst="rect">
              <a:avLst/>
            </a:prstGeom>
            <a:noFill/>
            <a:ln w="12700" cap="sq">
              <a:noFill/>
              <a:miter lim="800000"/>
              <a:headEnd type="none" w="sm" len="sm"/>
              <a:tailEnd type="none" w="sm" len="sm"/>
            </a:ln>
          </p:spPr>
          <p:txBody>
            <a:bodyPr lIns="91406" tIns="45701" rIns="91406" bIns="45701">
              <a:spAutoFit/>
            </a:bodyPr>
            <a:lstStyle/>
            <a:p>
              <a:pPr algn="ctr">
                <a:spcBef>
                  <a:spcPct val="50000"/>
                </a:spcBef>
              </a:pPr>
              <a:endParaRPr lang="en-US" sz="3700" dirty="0">
                <a:solidFill>
                  <a:srgbClr val="000000"/>
                </a:solidFill>
                <a:latin typeface="Times New Roman" pitchFamily="18" charset="0"/>
              </a:endParaRPr>
            </a:p>
          </p:txBody>
        </p:sp>
        <p:sp>
          <p:nvSpPr>
            <p:cNvPr id="13332" name="Text Box 14"/>
            <p:cNvSpPr txBox="1">
              <a:spLocks noChangeArrowheads="1"/>
            </p:cNvSpPr>
            <p:nvPr/>
          </p:nvSpPr>
          <p:spPr bwMode="auto">
            <a:xfrm>
              <a:off x="1122" y="3552"/>
              <a:ext cx="2688" cy="431"/>
            </a:xfrm>
            <a:prstGeom prst="rect">
              <a:avLst/>
            </a:prstGeom>
            <a:noFill/>
            <a:ln w="38100" cap="sq">
              <a:solidFill>
                <a:schemeClr val="tx1"/>
              </a:solidFill>
              <a:miter lim="800000"/>
              <a:headEnd type="none" w="sm" len="sm"/>
              <a:tailEnd type="none" w="sm" len="sm"/>
            </a:ln>
          </p:spPr>
          <p:txBody>
            <a:bodyPr lIns="91406" tIns="45701" rIns="91406" bIns="45701">
              <a:spAutoFit/>
            </a:bodyPr>
            <a:lstStyle/>
            <a:p>
              <a:pPr algn="ctr">
                <a:spcBef>
                  <a:spcPct val="50000"/>
                </a:spcBef>
              </a:pPr>
              <a:r>
                <a:rPr lang="en-US" sz="3600" b="1" dirty="0">
                  <a:solidFill>
                    <a:srgbClr val="000000"/>
                  </a:solidFill>
                  <a:latin typeface="Arial" pitchFamily="34" charset="0"/>
                  <a:cs typeface="Arial" pitchFamily="34" charset="0"/>
                </a:rPr>
                <a:t>BASE FUNDING</a:t>
              </a:r>
              <a:endParaRPr lang="en-US" sz="3600" dirty="0">
                <a:solidFill>
                  <a:srgbClr val="000000"/>
                </a:solidFill>
                <a:latin typeface="Arial" pitchFamily="34" charset="0"/>
                <a:cs typeface="Arial" pitchFamily="34" charset="0"/>
              </a:endParaRPr>
            </a:p>
          </p:txBody>
        </p:sp>
      </p:grpSp>
      <p:sp>
        <p:nvSpPr>
          <p:cNvPr id="13327" name="Text Box 23"/>
          <p:cNvSpPr txBox="1">
            <a:spLocks noChangeArrowheads="1"/>
          </p:cNvSpPr>
          <p:nvPr/>
        </p:nvSpPr>
        <p:spPr bwMode="auto">
          <a:xfrm>
            <a:off x="4267200" y="3625850"/>
            <a:ext cx="477838" cy="565150"/>
          </a:xfrm>
          <a:prstGeom prst="rect">
            <a:avLst/>
          </a:prstGeom>
          <a:noFill/>
          <a:ln w="12700" cap="sq">
            <a:noFill/>
            <a:miter lim="800000"/>
            <a:headEnd type="none" w="sm" len="sm"/>
            <a:tailEnd type="none" w="sm" len="sm"/>
          </a:ln>
        </p:spPr>
        <p:txBody>
          <a:bodyPr lIns="91422" tIns="45711" rIns="91422" bIns="45711">
            <a:spAutoFit/>
          </a:bodyPr>
          <a:lstStyle/>
          <a:p>
            <a:r>
              <a:rPr lang="en-US" sz="3100" dirty="0">
                <a:latin typeface="Times New Roman" pitchFamily="18" charset="0"/>
              </a:rPr>
              <a:t>X</a:t>
            </a:r>
          </a:p>
        </p:txBody>
      </p:sp>
      <p:sp>
        <p:nvSpPr>
          <p:cNvPr id="13328" name="Text Box 25"/>
          <p:cNvSpPr txBox="1">
            <a:spLocks noChangeArrowheads="1"/>
          </p:cNvSpPr>
          <p:nvPr/>
        </p:nvSpPr>
        <p:spPr bwMode="auto">
          <a:xfrm>
            <a:off x="4267200" y="5257800"/>
            <a:ext cx="412750" cy="569913"/>
          </a:xfrm>
          <a:prstGeom prst="rect">
            <a:avLst/>
          </a:prstGeom>
          <a:noFill/>
          <a:ln w="12700" cap="sq">
            <a:noFill/>
            <a:miter lim="800000"/>
            <a:headEnd type="none" w="sm" len="sm"/>
            <a:tailEnd type="none" w="sm" len="sm"/>
          </a:ln>
        </p:spPr>
        <p:txBody>
          <a:bodyPr lIns="91422" tIns="45711" rIns="91422" bIns="45711">
            <a:spAutoFit/>
          </a:bodyPr>
          <a:lstStyle/>
          <a:p>
            <a:r>
              <a:rPr lang="en-US" sz="3100" b="1" dirty="0">
                <a:latin typeface="Times New Roman" pitchFamily="18" charset="0"/>
              </a:rPr>
              <a:t>=</a:t>
            </a:r>
          </a:p>
        </p:txBody>
      </p:sp>
      <p:sp>
        <p:nvSpPr>
          <p:cNvPr id="13329" name="Text Box 12"/>
          <p:cNvSpPr txBox="1">
            <a:spLocks noChangeArrowheads="1"/>
          </p:cNvSpPr>
          <p:nvPr/>
        </p:nvSpPr>
        <p:spPr bwMode="auto">
          <a:xfrm>
            <a:off x="2362200" y="4140387"/>
            <a:ext cx="6781800" cy="507813"/>
          </a:xfrm>
          <a:prstGeom prst="rect">
            <a:avLst/>
          </a:prstGeom>
          <a:noFill/>
          <a:ln w="12700" cap="sq">
            <a:noFill/>
            <a:miter lim="800000"/>
            <a:headEnd type="none" w="sm" len="sm"/>
            <a:tailEnd type="none" w="sm" len="sm"/>
          </a:ln>
        </p:spPr>
        <p:txBody>
          <a:bodyPr wrap="square" lIns="91422" tIns="45711" rIns="91422" bIns="45711">
            <a:spAutoFit/>
          </a:bodyPr>
          <a:lstStyle/>
          <a:p>
            <a:pPr>
              <a:spcBef>
                <a:spcPct val="50000"/>
              </a:spcBef>
            </a:pPr>
            <a:r>
              <a:rPr lang="en-US" sz="2700" dirty="0">
                <a:solidFill>
                  <a:srgbClr val="000000"/>
                </a:solidFill>
                <a:latin typeface="Arial" pitchFamily="34" charset="0"/>
                <a:cs typeface="Arial" pitchFamily="34" charset="0"/>
              </a:rPr>
              <a:t>Base Student Allocation   </a:t>
            </a:r>
            <a:r>
              <a:rPr lang="en-US" sz="2000" b="1" i="1" dirty="0">
                <a:solidFill>
                  <a:schemeClr val="tx2">
                    <a:lumMod val="75000"/>
                  </a:schemeClr>
                </a:solidFill>
                <a:latin typeface="Arial" pitchFamily="34" charset="0"/>
                <a:cs typeface="Arial" pitchFamily="34" charset="0"/>
              </a:rPr>
              <a:t>2022-23 = $4,587.40</a:t>
            </a:r>
          </a:p>
        </p:txBody>
      </p:sp>
      <p:sp>
        <p:nvSpPr>
          <p:cNvPr id="13330" name="Text Box 23"/>
          <p:cNvSpPr txBox="1">
            <a:spLocks noChangeArrowheads="1"/>
          </p:cNvSpPr>
          <p:nvPr/>
        </p:nvSpPr>
        <p:spPr bwMode="auto">
          <a:xfrm>
            <a:off x="4267200" y="4540250"/>
            <a:ext cx="477838" cy="565150"/>
          </a:xfrm>
          <a:prstGeom prst="rect">
            <a:avLst/>
          </a:prstGeom>
          <a:noFill/>
          <a:ln w="12700" cap="sq">
            <a:noFill/>
            <a:miter lim="800000"/>
            <a:headEnd type="none" w="sm" len="sm"/>
            <a:tailEnd type="none" w="sm" len="sm"/>
          </a:ln>
        </p:spPr>
        <p:txBody>
          <a:bodyPr lIns="91422" tIns="45711" rIns="91422" bIns="45711">
            <a:spAutoFit/>
          </a:bodyPr>
          <a:lstStyle/>
          <a:p>
            <a:r>
              <a:rPr lang="en-US" sz="3100" dirty="0">
                <a:latin typeface="Times New Roman" pitchFamily="18" charset="0"/>
              </a:rPr>
              <a:t>X</a:t>
            </a:r>
          </a:p>
        </p:txBody>
      </p:sp>
      <p:sp>
        <p:nvSpPr>
          <p:cNvPr id="30" name="Snip Diagonal Corner Rectangle 29"/>
          <p:cNvSpPr/>
          <p:nvPr/>
        </p:nvSpPr>
        <p:spPr bwMode="auto">
          <a:xfrm>
            <a:off x="1447800" y="8382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31" name="Text Box 9"/>
          <p:cNvSpPr txBox="1">
            <a:spLocks noChangeArrowheads="1"/>
          </p:cNvSpPr>
          <p:nvPr/>
        </p:nvSpPr>
        <p:spPr bwMode="auto">
          <a:xfrm>
            <a:off x="1600200" y="8813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Base Funding Calculation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flipH="1">
            <a:off x="5715000" y="5610879"/>
            <a:ext cx="182881" cy="338554"/>
          </a:xfrm>
          <a:prstGeom prst="rect">
            <a:avLst/>
          </a:prstGeom>
          <a:solidFill>
            <a:srgbClr val="002060"/>
          </a:solidFill>
          <a:ln>
            <a:solidFill>
              <a:schemeClr val="tx1"/>
            </a:solidFill>
          </a:ln>
        </p:spPr>
        <p:txBody>
          <a:bodyPr wrap="square" rtlCol="0">
            <a:spAutoFit/>
          </a:bodyPr>
          <a:lstStyle/>
          <a:p>
            <a:pPr algn="ctr"/>
            <a:endParaRPr lang="en-US" sz="1600" b="1" dirty="0">
              <a:solidFill>
                <a:srgbClr val="FFFF00"/>
              </a:solidFill>
              <a:latin typeface="Arial" panose="020B0604020202020204" pitchFamily="34" charset="0"/>
              <a:cs typeface="Arial" panose="020B0604020202020204" pitchFamily="34" charset="0"/>
            </a:endParaRPr>
          </a:p>
        </p:txBody>
      </p:sp>
      <p:sp>
        <p:nvSpPr>
          <p:cNvPr id="14370" name="Rectangle 36"/>
          <p:cNvSpPr>
            <a:spLocks noChangeArrowheads="1"/>
          </p:cNvSpPr>
          <p:nvPr/>
        </p:nvSpPr>
        <p:spPr bwMode="auto">
          <a:xfrm>
            <a:off x="6692328" y="5029664"/>
            <a:ext cx="457200" cy="547687"/>
          </a:xfrm>
          <a:prstGeom prst="rect">
            <a:avLst/>
          </a:prstGeom>
          <a:noFill/>
          <a:ln w="9525">
            <a:noFill/>
            <a:miter lim="800000"/>
            <a:headEnd/>
            <a:tailEnd/>
          </a:ln>
        </p:spPr>
        <p:txBody>
          <a:bodyPr wrap="none" lIns="92075" tIns="46038" rIns="92075" bIns="46038"/>
          <a:lstStyle/>
          <a:p>
            <a:endParaRPr lang="en-US" sz="3200" dirty="0">
              <a:latin typeface="Times New Roman" pitchFamily="18" charset="0"/>
            </a:endParaRPr>
          </a:p>
        </p:txBody>
      </p:sp>
      <p:sp>
        <p:nvSpPr>
          <p:cNvPr id="46" name="Snip Diagonal Corner Rectangle 45"/>
          <p:cNvSpPr/>
          <p:nvPr/>
        </p:nvSpPr>
        <p:spPr bwMode="auto">
          <a:xfrm>
            <a:off x="1447800" y="805542"/>
            <a:ext cx="6217920" cy="413658"/>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48" name="Text Box 9"/>
          <p:cNvSpPr txBox="1">
            <a:spLocks noChangeArrowheads="1"/>
          </p:cNvSpPr>
          <p:nvPr/>
        </p:nvSpPr>
        <p:spPr bwMode="auto">
          <a:xfrm>
            <a:off x="1600200" y="805542"/>
            <a:ext cx="5943600" cy="461665"/>
          </a:xfrm>
          <a:prstGeom prst="rect">
            <a:avLst/>
          </a:prstGeom>
          <a:noFill/>
          <a:ln w="9525">
            <a:noFill/>
            <a:miter lim="800000"/>
            <a:headEnd/>
            <a:tailEnd/>
          </a:ln>
          <a:effectLst/>
        </p:spPr>
        <p:txBody>
          <a:bodyPr wrap="square">
            <a:spAutoFit/>
          </a:bodyPr>
          <a:lstStyle/>
          <a:p>
            <a:pPr algn="ctr" eaLnBrk="0" hangingPunct="0">
              <a:defRPr/>
            </a:pPr>
            <a:r>
              <a:rPr lang="en-US" sz="2400" b="1" dirty="0">
                <a:solidFill>
                  <a:schemeClr val="bg1"/>
                </a:solidFill>
                <a:latin typeface="Arial Narrow" panose="020B0606020202030204" pitchFamily="34" charset="0"/>
              </a:rPr>
              <a:t>2022-23 FEFP Second Calculation</a:t>
            </a:r>
          </a:p>
        </p:txBody>
      </p:sp>
      <p:graphicFrame>
        <p:nvGraphicFramePr>
          <p:cNvPr id="6" name="Table 5"/>
          <p:cNvGraphicFramePr>
            <a:graphicFrameLocks noGrp="1"/>
          </p:cNvGraphicFramePr>
          <p:nvPr>
            <p:extLst>
              <p:ext uri="{D42A27DB-BD31-4B8C-83A1-F6EECF244321}">
                <p14:modId xmlns:p14="http://schemas.microsoft.com/office/powerpoint/2010/main" val="4069000156"/>
              </p:ext>
            </p:extLst>
          </p:nvPr>
        </p:nvGraphicFramePr>
        <p:xfrm>
          <a:off x="137160" y="1287404"/>
          <a:ext cx="8869680" cy="4793356"/>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128016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128016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664203">
                <a:tc>
                  <a:txBody>
                    <a:bodyPr/>
                    <a:lstStyle/>
                    <a:p>
                      <a:pPr algn="ctr"/>
                      <a:r>
                        <a:rPr lang="en-US" sz="1200" dirty="0">
                          <a:latin typeface="Arial" panose="020B0604020202020204" pitchFamily="34" charset="0"/>
                          <a:cs typeface="Arial" panose="020B0604020202020204" pitchFamily="34" charset="0"/>
                        </a:rPr>
                        <a:t>FTE</a:t>
                      </a:r>
                    </a:p>
                    <a:p>
                      <a:pPr algn="ctr"/>
                      <a:r>
                        <a:rPr lang="en-US" sz="1200" dirty="0">
                          <a:latin typeface="Arial" panose="020B0604020202020204" pitchFamily="34" charset="0"/>
                          <a:cs typeface="Arial" panose="020B0604020202020204" pitchFamily="34" charset="0"/>
                        </a:rPr>
                        <a:t>Students 2,983,464.64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Program</a:t>
                      </a:r>
                    </a:p>
                    <a:p>
                      <a:pPr algn="ctr"/>
                      <a:r>
                        <a:rPr lang="en-US" sz="1200" dirty="0">
                          <a:latin typeface="Arial" panose="020B0604020202020204" pitchFamily="34" charset="0"/>
                          <a:cs typeface="Arial" panose="020B0604020202020204" pitchFamily="34" charset="0"/>
                        </a:rPr>
                        <a:t>Weights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Weighted FTE</a:t>
                      </a:r>
                    </a:p>
                    <a:p>
                      <a:pPr algn="ctr"/>
                      <a:r>
                        <a:rPr lang="en-US" sz="1200" dirty="0">
                          <a:latin typeface="Arial" panose="020B0604020202020204" pitchFamily="34" charset="0"/>
                          <a:cs typeface="Arial" panose="020B0604020202020204" pitchFamily="34" charset="0"/>
                        </a:rPr>
                        <a:t>Students</a:t>
                      </a:r>
                    </a:p>
                    <a:p>
                      <a:pPr algn="ctr"/>
                      <a:r>
                        <a:rPr lang="en-US" sz="1200" dirty="0">
                          <a:latin typeface="Arial" panose="020B0604020202020204" pitchFamily="34" charset="0"/>
                          <a:cs typeface="Arial" panose="020B0604020202020204" pitchFamily="34" charset="0"/>
                        </a:rPr>
                        <a:t>3,278,046.87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itchFamily="18" charset="0"/>
                        </a:rPr>
                        <a: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Base Student Allocation</a:t>
                      </a:r>
                      <a:r>
                        <a:rPr lang="en-US" sz="1200" baseline="0" dirty="0">
                          <a:latin typeface="Arial" panose="020B0604020202020204" pitchFamily="34" charset="0"/>
                          <a:cs typeface="Arial" panose="020B0604020202020204" pitchFamily="34" charset="0"/>
                        </a:rPr>
                        <a:t> (BSA)</a:t>
                      </a:r>
                    </a:p>
                    <a:p>
                      <a:pPr algn="ctr"/>
                      <a:r>
                        <a:rPr lang="en-US" sz="1200" baseline="0" dirty="0">
                          <a:latin typeface="Arial" panose="020B0604020202020204" pitchFamily="34" charset="0"/>
                          <a:cs typeface="Arial" panose="020B0604020202020204" pitchFamily="34" charset="0"/>
                        </a:rPr>
                        <a:t>$4,587.40</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itchFamily="18" charset="0"/>
                        </a:rPr>
                        <a:t>×</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District Cost Differential (DCD) Calculation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4203">
                <a:tc>
                  <a:txBody>
                    <a:bodyPr/>
                    <a:lstStyle/>
                    <a:p>
                      <a:pPr algn="ctr"/>
                      <a:r>
                        <a:rPr lang="en-US" sz="1200" dirty="0">
                          <a:latin typeface="Arial" panose="020B0604020202020204" pitchFamily="34" charset="0"/>
                          <a:cs typeface="Arial" panose="020B0604020202020204" pitchFamily="34" charset="0"/>
                        </a:rPr>
                        <a:t>Base </a:t>
                      </a:r>
                    </a:p>
                    <a:p>
                      <a:pPr algn="ctr"/>
                      <a:r>
                        <a:rPr lang="en-US" sz="1200" dirty="0">
                          <a:latin typeface="Arial" panose="020B0604020202020204" pitchFamily="34" charset="0"/>
                          <a:cs typeface="Arial" panose="020B0604020202020204" pitchFamily="34" charset="0"/>
                        </a:rPr>
                        <a:t>Funding</a:t>
                      </a:r>
                    </a:p>
                    <a:p>
                      <a:pPr algn="ctr"/>
                      <a:r>
                        <a:rPr lang="en-US" sz="1200">
                          <a:solidFill>
                            <a:srgbClr val="000000"/>
                          </a:solidFill>
                          <a:latin typeface="Arial" charset="0"/>
                        </a:rPr>
                        <a:t>$15,040,409,554</a:t>
                      </a:r>
                      <a:endParaRPr lang="en-US" sz="1200" dirty="0">
                        <a:latin typeface="Arial" panose="020B0604020202020204" pitchFamily="34" charset="0"/>
                        <a:cs typeface="Arial" panose="020B0604020202020204" pitchFamily="34" charset="0"/>
                      </a:endParaRPr>
                    </a:p>
                  </a:txBody>
                  <a:tcPr marL="64008" marR="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Sparsity Supplement $62,052,226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Funded Discretionary Contribution $40,506,858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0.748 Mill Compression $357,756,951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DJJ</a:t>
                      </a:r>
                      <a:r>
                        <a:rPr lang="en-US" sz="1200" baseline="0" dirty="0">
                          <a:latin typeface="Arial" panose="020B0604020202020204" pitchFamily="34" charset="0"/>
                          <a:cs typeface="Arial" panose="020B0604020202020204" pitchFamily="34" charset="0"/>
                        </a:rPr>
                        <a:t> Supplemental Allocation $3,461,325</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64203">
                <a:tc>
                  <a:txBody>
                    <a:bodyPr/>
                    <a:lstStyle/>
                    <a:p>
                      <a:pPr algn="ctr"/>
                      <a:r>
                        <a:rPr lang="en-US" sz="1200" dirty="0">
                          <a:latin typeface="Arial" panose="020B0604020202020204" pitchFamily="34" charset="0"/>
                          <a:cs typeface="Arial" panose="020B0604020202020204" pitchFamily="34" charset="0"/>
                        </a:rPr>
                        <a:t>Safe Schools</a:t>
                      </a:r>
                      <a:r>
                        <a:rPr lang="en-US" sz="1200" baseline="0" dirty="0">
                          <a:latin typeface="Arial" panose="020B0604020202020204" pitchFamily="34" charset="0"/>
                          <a:cs typeface="Arial" panose="020B0604020202020204" pitchFamily="34" charset="0"/>
                        </a:rPr>
                        <a:t> $210,000,000</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ESE Guaranteed Allocation $1,091,466,597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Supplemental Academic Instruction $717,239,273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Instructional Materials</a:t>
                      </a:r>
                      <a:r>
                        <a:rPr lang="en-US" sz="1200" baseline="0" dirty="0">
                          <a:latin typeface="Arial" panose="020B0604020202020204" pitchFamily="34" charset="0"/>
                          <a:cs typeface="Arial" panose="020B0604020202020204" pitchFamily="34" charset="0"/>
                        </a:rPr>
                        <a:t> $246,978,361</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Student Transportation $515,009,084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50304">
                <a:tc>
                  <a:txBody>
                    <a:bodyPr/>
                    <a:lstStyle/>
                    <a:p>
                      <a:pPr algn="ctr"/>
                      <a:r>
                        <a:rPr lang="en-US" sz="1200" dirty="0">
                          <a:latin typeface="Arial" panose="020B0604020202020204" pitchFamily="34" charset="0"/>
                          <a:cs typeface="Arial" panose="020B0604020202020204" pitchFamily="34" charset="0"/>
                        </a:rPr>
                        <a:t>Teachers</a:t>
                      </a:r>
                      <a:r>
                        <a:rPr lang="en-US" sz="1200" baseline="0" dirty="0">
                          <a:latin typeface="Arial" panose="020B0604020202020204" pitchFamily="34" charset="0"/>
                          <a:cs typeface="Arial" panose="020B0604020202020204" pitchFamily="34" charset="0"/>
                        </a:rPr>
                        <a:t> Classroom Supply </a:t>
                      </a:r>
                    </a:p>
                    <a:p>
                      <a:pPr algn="ctr"/>
                      <a:r>
                        <a:rPr lang="en-US" sz="1200" baseline="0" dirty="0">
                          <a:latin typeface="Arial" panose="020B0604020202020204" pitchFamily="34" charset="0"/>
                          <a:cs typeface="Arial" panose="020B0604020202020204" pitchFamily="34" charset="0"/>
                        </a:rPr>
                        <a:t>Asst. Program</a:t>
                      </a:r>
                    </a:p>
                    <a:p>
                      <a:pPr algn="ctr"/>
                      <a:r>
                        <a:rPr lang="en-US" sz="1200" baseline="0" dirty="0">
                          <a:latin typeface="Arial" panose="020B0604020202020204" pitchFamily="34" charset="0"/>
                          <a:cs typeface="Arial" panose="020B0604020202020204" pitchFamily="34" charset="0"/>
                        </a:rPr>
                        <a:t>$54,143,375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Reading</a:t>
                      </a:r>
                    </a:p>
                    <a:p>
                      <a:pPr algn="ctr"/>
                      <a:r>
                        <a:rPr lang="en-US" sz="1200" dirty="0">
                          <a:latin typeface="Arial" panose="020B0604020202020204" pitchFamily="34" charset="0"/>
                          <a:cs typeface="Arial" panose="020B0604020202020204" pitchFamily="34" charset="0"/>
                        </a:rPr>
                        <a:t> Allocation $170,000,000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Federally Connected</a:t>
                      </a:r>
                      <a:r>
                        <a:rPr lang="en-US" sz="1200" baseline="0" dirty="0">
                          <a:latin typeface="Arial" panose="020B0604020202020204" pitchFamily="34" charset="0"/>
                          <a:cs typeface="Arial" panose="020B0604020202020204" pitchFamily="34" charset="0"/>
                        </a:rPr>
                        <a:t> Student Supplement</a:t>
                      </a:r>
                    </a:p>
                    <a:p>
                      <a:pPr algn="ctr"/>
                      <a:r>
                        <a:rPr lang="en-US" sz="1200" baseline="0" dirty="0">
                          <a:latin typeface="Arial" panose="020B0604020202020204" pitchFamily="34" charset="0"/>
                          <a:cs typeface="Arial" panose="020B0604020202020204" pitchFamily="34" charset="0"/>
                        </a:rPr>
                        <a:t>$13,716,468</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dirty="0">
                          <a:latin typeface="Arial" panose="020B0604020202020204" pitchFamily="34" charset="0"/>
                          <a:cs typeface="Arial" panose="020B0604020202020204" pitchFamily="34" charset="0"/>
                        </a:rPr>
                        <a:t>Mental Health Assistance Allocation</a:t>
                      </a:r>
                    </a:p>
                    <a:p>
                      <a:pPr algn="ctr"/>
                      <a:r>
                        <a:rPr lang="en-US" sz="1200" baseline="0" dirty="0">
                          <a:latin typeface="Arial" panose="020B0604020202020204" pitchFamily="34" charset="0"/>
                          <a:cs typeface="Arial" panose="020B0604020202020204" pitchFamily="34" charset="0"/>
                        </a:rPr>
                        <a:t>$140,000,000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Total</a:t>
                      </a:r>
                      <a:r>
                        <a:rPr lang="en-US" sz="1200" baseline="0" dirty="0">
                          <a:latin typeface="Arial" panose="020B0604020202020204" pitchFamily="34" charset="0"/>
                          <a:cs typeface="Arial" panose="020B0604020202020204" pitchFamily="34" charset="0"/>
                        </a:rPr>
                        <a:t> Funds Compression Allocation</a:t>
                      </a:r>
                    </a:p>
                    <a:p>
                      <a:pPr algn="ctr"/>
                      <a:r>
                        <a:rPr lang="en-US" sz="1200" baseline="0" dirty="0">
                          <a:latin typeface="Arial" panose="020B0604020202020204" pitchFamily="34" charset="0"/>
                          <a:cs typeface="Arial" panose="020B0604020202020204" pitchFamily="34" charset="0"/>
                        </a:rPr>
                        <a:t>$66,255,577</a:t>
                      </a: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5156">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811804">
                <a:tc>
                  <a:txBody>
                    <a:bodyPr/>
                    <a:lstStyle/>
                    <a:p>
                      <a:pPr algn="ctr"/>
                      <a:r>
                        <a:rPr lang="en-US" sz="1200" b="0" dirty="0">
                          <a:solidFill>
                            <a:schemeClr val="tx1"/>
                          </a:solidFill>
                          <a:latin typeface="Arial" panose="020B0604020202020204" pitchFamily="34" charset="0"/>
                          <a:cs typeface="Arial" panose="020B0604020202020204" pitchFamily="34" charset="0"/>
                        </a:rPr>
                        <a:t>Turnaround</a:t>
                      </a:r>
                      <a:r>
                        <a:rPr lang="en-US" sz="1200" b="0" baseline="0" dirty="0">
                          <a:solidFill>
                            <a:schemeClr val="tx1"/>
                          </a:solidFill>
                          <a:latin typeface="Arial" panose="020B0604020202020204" pitchFamily="34" charset="0"/>
                          <a:cs typeface="Arial" panose="020B0604020202020204" pitchFamily="34" charset="0"/>
                        </a:rPr>
                        <a:t> Supplemental Services $17,288,675</a:t>
                      </a:r>
                      <a:endParaRPr 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a:latin typeface="Arial" panose="020B0604020202020204" pitchFamily="34" charset="0"/>
                          <a:cs typeface="Arial" panose="020B0604020202020204" pitchFamily="34" charset="0"/>
                        </a:rPr>
                        <a:t>Teacher Salary Increase Allocation</a:t>
                      </a:r>
                    </a:p>
                    <a:p>
                      <a:pPr algn="ctr"/>
                      <a:r>
                        <a:rPr lang="en-US" sz="1200" dirty="0">
                          <a:latin typeface="Arial" panose="020B0604020202020204" pitchFamily="34" charset="0"/>
                          <a:cs typeface="Arial" panose="020B0604020202020204" pitchFamily="34" charset="0"/>
                        </a:rPr>
                        <a:t>$800,000,000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5">
                  <a:txBody>
                    <a:bodyPr/>
                    <a:lstStyle/>
                    <a:p>
                      <a:pPr algn="ctr"/>
                      <a:r>
                        <a:rPr lang="en-US" sz="1200" dirty="0">
                          <a:solidFill>
                            <a:srgbClr val="FFFF00"/>
                          </a:solidFill>
                          <a:latin typeface="Arial" panose="020B0604020202020204" pitchFamily="34" charset="0"/>
                          <a:cs typeface="Arial" panose="020B0604020202020204" pitchFamily="34" charset="0"/>
                        </a:rPr>
                        <a:t>Total FEFP</a:t>
                      </a:r>
                      <a:r>
                        <a:rPr lang="en-US" sz="1200" baseline="0" dirty="0">
                          <a:solidFill>
                            <a:srgbClr val="FFFF00"/>
                          </a:solidFill>
                          <a:latin typeface="Arial" panose="020B0604020202020204" pitchFamily="34" charset="0"/>
                          <a:cs typeface="Arial" panose="020B0604020202020204" pitchFamily="34" charset="0"/>
                        </a:rPr>
                        <a:t> = $19,546,284,324</a:t>
                      </a:r>
                      <a:endParaRPr lang="en-US" sz="1200" dirty="0">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3200" dirty="0">
                        <a:ln>
                          <a:solidFill>
                            <a:schemeClr val="accent1"/>
                          </a:solidFill>
                        </a:ln>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solidFill>
                          <a:srgbClr val="FFFF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263469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600200" y="4135438"/>
            <a:ext cx="1281113" cy="1008062"/>
          </a:xfrm>
          <a:prstGeom prst="rect">
            <a:avLst/>
          </a:prstGeom>
          <a:solidFill>
            <a:srgbClr val="99CCFF"/>
          </a:solidFill>
          <a:ln w="12700" algn="ctr">
            <a:solidFill>
              <a:schemeClr val="tx1"/>
            </a:solidFill>
            <a:miter lim="800000"/>
            <a:headEnd/>
            <a:tailEnd/>
          </a:ln>
        </p:spPr>
        <p:txBody>
          <a:bodyPr wrap="none" anchor="ctr"/>
          <a:lstStyle/>
          <a:p>
            <a:pPr algn="ctr"/>
            <a:r>
              <a:rPr lang="en-US" sz="1300" dirty="0">
                <a:solidFill>
                  <a:srgbClr val="000000"/>
                </a:solidFill>
                <a:latin typeface="Arial" charset="0"/>
              </a:rPr>
              <a:t>Required Local</a:t>
            </a:r>
          </a:p>
          <a:p>
            <a:pPr algn="ctr"/>
            <a:r>
              <a:rPr lang="en-US" sz="1300" dirty="0">
                <a:solidFill>
                  <a:srgbClr val="000000"/>
                </a:solidFill>
                <a:latin typeface="Arial" charset="0"/>
              </a:rPr>
              <a:t>Effort</a:t>
            </a:r>
          </a:p>
          <a:p>
            <a:pPr algn="ctr"/>
            <a:r>
              <a:rPr lang="en-US" sz="1300" dirty="0">
                <a:solidFill>
                  <a:srgbClr val="000000"/>
                </a:solidFill>
                <a:latin typeface="Arial" charset="0"/>
              </a:rPr>
              <a:t>$8,854,248,311</a:t>
            </a:r>
          </a:p>
        </p:txBody>
      </p:sp>
      <p:sp>
        <p:nvSpPr>
          <p:cNvPr id="15364" name="Rectangle 16"/>
          <p:cNvSpPr>
            <a:spLocks noChangeArrowheads="1"/>
          </p:cNvSpPr>
          <p:nvPr/>
        </p:nvSpPr>
        <p:spPr bwMode="auto">
          <a:xfrm>
            <a:off x="2835275" y="1805781"/>
            <a:ext cx="1279525" cy="1004887"/>
          </a:xfrm>
          <a:prstGeom prst="rect">
            <a:avLst/>
          </a:prstGeom>
          <a:solidFill>
            <a:srgbClr val="99CCFF"/>
          </a:solidFill>
          <a:ln w="12700" algn="ctr">
            <a:solidFill>
              <a:schemeClr val="tx1"/>
            </a:solidFill>
            <a:miter lim="800000"/>
            <a:headEnd/>
            <a:tailEnd/>
          </a:ln>
        </p:spPr>
        <p:txBody>
          <a:bodyPr wrap="none" anchor="ctr"/>
          <a:lstStyle/>
          <a:p>
            <a:pPr algn="ctr"/>
            <a:r>
              <a:rPr lang="en-US" sz="1300" dirty="0">
                <a:solidFill>
                  <a:srgbClr val="000000"/>
                </a:solidFill>
                <a:latin typeface="Arial" charset="0"/>
              </a:rPr>
              <a:t>Required Local</a:t>
            </a:r>
          </a:p>
          <a:p>
            <a:pPr algn="ctr"/>
            <a:r>
              <a:rPr lang="en-US" sz="1300" dirty="0">
                <a:solidFill>
                  <a:srgbClr val="000000"/>
                </a:solidFill>
                <a:latin typeface="Arial" charset="0"/>
              </a:rPr>
              <a:t>Effort</a:t>
            </a:r>
          </a:p>
          <a:p>
            <a:pPr algn="ctr"/>
            <a:r>
              <a:rPr lang="en-US" sz="1300" dirty="0">
                <a:solidFill>
                  <a:srgbClr val="000000"/>
                </a:solidFill>
                <a:latin typeface="Arial" charset="0"/>
              </a:rPr>
              <a:t>$8,854,248,311</a:t>
            </a:r>
          </a:p>
        </p:txBody>
      </p:sp>
      <p:sp>
        <p:nvSpPr>
          <p:cNvPr id="15367" name="Rectangle 21"/>
          <p:cNvSpPr>
            <a:spLocks noChangeArrowheads="1"/>
          </p:cNvSpPr>
          <p:nvPr/>
        </p:nvSpPr>
        <p:spPr bwMode="auto">
          <a:xfrm>
            <a:off x="2895600" y="2933700"/>
            <a:ext cx="2955925" cy="1004888"/>
          </a:xfrm>
          <a:prstGeom prst="rect">
            <a:avLst/>
          </a:prstGeom>
          <a:solidFill>
            <a:srgbClr val="99CCFF"/>
          </a:solidFill>
          <a:ln w="12700" algn="ctr">
            <a:solidFill>
              <a:schemeClr val="tx1"/>
            </a:solidFill>
            <a:miter lim="800000"/>
            <a:headEnd/>
            <a:tailEnd/>
          </a:ln>
        </p:spPr>
        <p:txBody>
          <a:bodyPr wrap="none" anchor="ctr"/>
          <a:lstStyle/>
          <a:p>
            <a:pPr algn="ctr"/>
            <a:endParaRPr lang="en-US" sz="1300" dirty="0">
              <a:solidFill>
                <a:srgbClr val="000000"/>
              </a:solidFill>
              <a:latin typeface="Arial" charset="0"/>
            </a:endParaRPr>
          </a:p>
          <a:p>
            <a:pPr algn="ctr"/>
            <a:r>
              <a:rPr lang="en-US" sz="1300" dirty="0">
                <a:solidFill>
                  <a:srgbClr val="000000"/>
                </a:solidFill>
                <a:latin typeface="Arial" charset="0"/>
              </a:rPr>
              <a:t>Class Size</a:t>
            </a:r>
          </a:p>
          <a:p>
            <a:pPr algn="ctr"/>
            <a:r>
              <a:rPr lang="en-US" sz="1300" dirty="0">
                <a:solidFill>
                  <a:srgbClr val="000000"/>
                </a:solidFill>
                <a:latin typeface="Arial" charset="0"/>
              </a:rPr>
              <a:t>Reduction</a:t>
            </a:r>
          </a:p>
          <a:p>
            <a:pPr algn="ctr"/>
            <a:r>
              <a:rPr lang="en-US" sz="1300" dirty="0">
                <a:solidFill>
                  <a:srgbClr val="000000"/>
                </a:solidFill>
                <a:latin typeface="Arial" charset="0"/>
              </a:rPr>
              <a:t>Allocation</a:t>
            </a:r>
          </a:p>
          <a:p>
            <a:pPr algn="ctr"/>
            <a:r>
              <a:rPr lang="en-US" sz="1300" dirty="0">
                <a:solidFill>
                  <a:srgbClr val="000000"/>
                </a:solidFill>
                <a:latin typeface="Arial" charset="0"/>
              </a:rPr>
              <a:t>$2,896,071,526</a:t>
            </a:r>
          </a:p>
          <a:p>
            <a:pPr algn="ctr"/>
            <a:endParaRPr lang="en-US" sz="1300" dirty="0">
              <a:solidFill>
                <a:srgbClr val="000000"/>
              </a:solidFill>
              <a:latin typeface="Arial" charset="0"/>
            </a:endParaRPr>
          </a:p>
        </p:txBody>
      </p:sp>
      <p:sp>
        <p:nvSpPr>
          <p:cNvPr id="15368" name="Rectangle 23"/>
          <p:cNvSpPr>
            <a:spLocks noChangeArrowheads="1"/>
          </p:cNvSpPr>
          <p:nvPr/>
        </p:nvSpPr>
        <p:spPr bwMode="auto">
          <a:xfrm>
            <a:off x="2498725" y="1897857"/>
            <a:ext cx="609600" cy="547688"/>
          </a:xfrm>
          <a:prstGeom prst="rect">
            <a:avLst/>
          </a:prstGeom>
          <a:noFill/>
          <a:ln w="9525">
            <a:noFill/>
            <a:miter lim="800000"/>
            <a:headEnd/>
            <a:tailEnd/>
          </a:ln>
        </p:spPr>
        <p:txBody>
          <a:bodyPr wrap="none" lIns="92075" tIns="46038" rIns="92075" bIns="46038"/>
          <a:lstStyle/>
          <a:p>
            <a:r>
              <a:rPr lang="en-US" sz="4000" dirty="0">
                <a:latin typeface="Times New Roman" pitchFamily="18" charset="0"/>
              </a:rPr>
              <a:t>-</a:t>
            </a:r>
          </a:p>
        </p:txBody>
      </p:sp>
      <p:sp>
        <p:nvSpPr>
          <p:cNvPr id="15369" name="Rectangle 24"/>
          <p:cNvSpPr>
            <a:spLocks noChangeArrowheads="1"/>
          </p:cNvSpPr>
          <p:nvPr/>
        </p:nvSpPr>
        <p:spPr bwMode="auto">
          <a:xfrm>
            <a:off x="4019550" y="1638300"/>
            <a:ext cx="457200" cy="547688"/>
          </a:xfrm>
          <a:prstGeom prst="rect">
            <a:avLst/>
          </a:prstGeom>
          <a:noFill/>
          <a:ln w="9525">
            <a:noFill/>
            <a:miter lim="800000"/>
            <a:headEnd/>
            <a:tailEnd/>
          </a:ln>
        </p:spPr>
        <p:txBody>
          <a:bodyPr wrap="none" lIns="92075" tIns="46038" rIns="92075" bIns="46038"/>
          <a:lstStyle/>
          <a:p>
            <a:endParaRPr lang="en-US" sz="3200" dirty="0">
              <a:latin typeface="Times New Roman" pitchFamily="18" charset="0"/>
            </a:endParaRPr>
          </a:p>
        </p:txBody>
      </p:sp>
      <p:sp>
        <p:nvSpPr>
          <p:cNvPr id="15371" name="Rectangle 27"/>
          <p:cNvSpPr>
            <a:spLocks noChangeArrowheads="1"/>
          </p:cNvSpPr>
          <p:nvPr/>
        </p:nvSpPr>
        <p:spPr bwMode="auto">
          <a:xfrm>
            <a:off x="4098925" y="3157538"/>
            <a:ext cx="457200" cy="547687"/>
          </a:xfrm>
          <a:prstGeom prst="rect">
            <a:avLst/>
          </a:prstGeom>
          <a:noFill/>
          <a:ln w="9525">
            <a:noFill/>
            <a:miter lim="800000"/>
            <a:headEnd/>
            <a:tailEnd/>
          </a:ln>
        </p:spPr>
        <p:txBody>
          <a:bodyPr wrap="none" lIns="92075" tIns="46038" rIns="92075" bIns="46038"/>
          <a:lstStyle/>
          <a:p>
            <a:endParaRPr lang="en-US" sz="3200" b="1" dirty="0">
              <a:latin typeface="Times New Roman" pitchFamily="18" charset="0"/>
            </a:endParaRPr>
          </a:p>
        </p:txBody>
      </p:sp>
      <p:sp>
        <p:nvSpPr>
          <p:cNvPr id="15372" name="Rectangle 35"/>
          <p:cNvSpPr>
            <a:spLocks noChangeArrowheads="1"/>
          </p:cNvSpPr>
          <p:nvPr/>
        </p:nvSpPr>
        <p:spPr bwMode="auto">
          <a:xfrm>
            <a:off x="4495800" y="4381500"/>
            <a:ext cx="381000" cy="547688"/>
          </a:xfrm>
          <a:prstGeom prst="rect">
            <a:avLst/>
          </a:prstGeom>
          <a:noFill/>
          <a:ln w="9525">
            <a:noFill/>
            <a:miter lim="800000"/>
            <a:headEnd/>
            <a:tailEnd/>
          </a:ln>
        </p:spPr>
        <p:txBody>
          <a:bodyPr wrap="none" lIns="92075" tIns="46038" rIns="92075" bIns="46038"/>
          <a:lstStyle/>
          <a:p>
            <a:r>
              <a:rPr lang="en-US" sz="800" b="1" dirty="0">
                <a:solidFill>
                  <a:schemeClr val="accent1"/>
                </a:solidFill>
                <a:latin typeface="Times New Roman" pitchFamily="18" charset="0"/>
              </a:rPr>
              <a:t> </a:t>
            </a:r>
            <a:r>
              <a:rPr lang="en-US" sz="3200" b="1" dirty="0">
                <a:latin typeface="Times New Roman" pitchFamily="18" charset="0"/>
              </a:rPr>
              <a:t>=</a:t>
            </a:r>
          </a:p>
        </p:txBody>
      </p:sp>
      <p:sp>
        <p:nvSpPr>
          <p:cNvPr id="15373" name="Rectangle 36"/>
          <p:cNvSpPr>
            <a:spLocks noChangeArrowheads="1"/>
          </p:cNvSpPr>
          <p:nvPr/>
        </p:nvSpPr>
        <p:spPr bwMode="auto">
          <a:xfrm>
            <a:off x="6397625" y="4897438"/>
            <a:ext cx="457200" cy="547687"/>
          </a:xfrm>
          <a:prstGeom prst="rect">
            <a:avLst/>
          </a:prstGeom>
          <a:noFill/>
          <a:ln w="9525">
            <a:noFill/>
            <a:miter lim="800000"/>
            <a:headEnd/>
            <a:tailEnd/>
          </a:ln>
        </p:spPr>
        <p:txBody>
          <a:bodyPr wrap="none" lIns="92075" tIns="46038" rIns="92075" bIns="46038"/>
          <a:lstStyle/>
          <a:p>
            <a:endParaRPr lang="en-US" sz="3200">
              <a:latin typeface="Times New Roman" pitchFamily="18" charset="0"/>
            </a:endParaRPr>
          </a:p>
        </p:txBody>
      </p:sp>
      <p:sp>
        <p:nvSpPr>
          <p:cNvPr id="15374" name="Rectangle 42"/>
          <p:cNvSpPr>
            <a:spLocks noChangeArrowheads="1"/>
          </p:cNvSpPr>
          <p:nvPr/>
        </p:nvSpPr>
        <p:spPr bwMode="auto">
          <a:xfrm>
            <a:off x="2819400" y="4381500"/>
            <a:ext cx="457200" cy="533400"/>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p>
        </p:txBody>
      </p:sp>
      <p:sp>
        <p:nvSpPr>
          <p:cNvPr id="15375" name="Rectangle 49"/>
          <p:cNvSpPr>
            <a:spLocks noChangeArrowheads="1"/>
          </p:cNvSpPr>
          <p:nvPr/>
        </p:nvSpPr>
        <p:spPr bwMode="auto">
          <a:xfrm>
            <a:off x="3200400" y="4152900"/>
            <a:ext cx="1281113" cy="1008063"/>
          </a:xfrm>
          <a:prstGeom prst="rect">
            <a:avLst/>
          </a:prstGeom>
          <a:solidFill>
            <a:srgbClr val="99CCFF"/>
          </a:solidFill>
          <a:ln w="12700" algn="ctr">
            <a:solidFill>
              <a:schemeClr val="tx1"/>
            </a:solidFill>
            <a:miter lim="800000"/>
            <a:headEnd/>
            <a:tailEnd/>
          </a:ln>
        </p:spPr>
        <p:txBody>
          <a:bodyPr wrap="none" anchor="ctr"/>
          <a:lstStyle/>
          <a:p>
            <a:pPr algn="ctr"/>
            <a:r>
              <a:rPr lang="en-US" sz="1300" dirty="0">
                <a:solidFill>
                  <a:srgbClr val="000000"/>
                </a:solidFill>
                <a:latin typeface="Arial" charset="0"/>
              </a:rPr>
              <a:t>0.748 Mill</a:t>
            </a:r>
          </a:p>
          <a:p>
            <a:pPr algn="ctr"/>
            <a:r>
              <a:rPr lang="en-US" sz="1300" dirty="0">
                <a:solidFill>
                  <a:srgbClr val="000000"/>
                </a:solidFill>
                <a:latin typeface="Arial" charset="0"/>
              </a:rPr>
              <a:t>Discretionary</a:t>
            </a:r>
          </a:p>
          <a:p>
            <a:pPr algn="ctr"/>
            <a:r>
              <a:rPr lang="en-US" sz="1300" dirty="0">
                <a:solidFill>
                  <a:srgbClr val="000000"/>
                </a:solidFill>
                <a:latin typeface="Arial" charset="0"/>
              </a:rPr>
              <a:t>Local Effort</a:t>
            </a:r>
          </a:p>
          <a:p>
            <a:pPr algn="ctr"/>
            <a:r>
              <a:rPr lang="en-US" sz="1300" dirty="0">
                <a:solidFill>
                  <a:srgbClr val="000000"/>
                </a:solidFill>
                <a:latin typeface="Arial" charset="0"/>
              </a:rPr>
              <a:t>$2,106,443,151</a:t>
            </a:r>
          </a:p>
        </p:txBody>
      </p:sp>
      <p:sp>
        <p:nvSpPr>
          <p:cNvPr id="15376" name="Rectangle 43"/>
          <p:cNvSpPr>
            <a:spLocks noChangeArrowheads="1"/>
          </p:cNvSpPr>
          <p:nvPr/>
        </p:nvSpPr>
        <p:spPr bwMode="auto">
          <a:xfrm>
            <a:off x="365124" y="1931193"/>
            <a:ext cx="2057401" cy="877805"/>
          </a:xfrm>
          <a:prstGeom prst="rect">
            <a:avLst/>
          </a:prstGeom>
          <a:solidFill>
            <a:srgbClr val="002060"/>
          </a:solidFill>
          <a:ln w="12700">
            <a:solidFill>
              <a:schemeClr val="tx1"/>
            </a:solidFill>
            <a:miter lim="800000"/>
            <a:headEnd/>
            <a:tailEnd/>
          </a:ln>
        </p:spPr>
        <p:txBody>
          <a:bodyPr wrap="square"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Total FEFP</a:t>
            </a:r>
          </a:p>
          <a:p>
            <a:pPr algn="ctr"/>
            <a:r>
              <a:rPr lang="en-US" sz="1600" b="1" dirty="0">
                <a:solidFill>
                  <a:srgbClr val="FFFF00"/>
                </a:solidFill>
                <a:latin typeface="Arial" charset="0"/>
              </a:rPr>
              <a:t>$19,546,284,324</a:t>
            </a:r>
          </a:p>
          <a:p>
            <a:pPr algn="ctr"/>
            <a:endParaRPr lang="en-US" sz="1000" b="1" dirty="0">
              <a:solidFill>
                <a:srgbClr val="FFFF00"/>
              </a:solidFill>
              <a:latin typeface="Arial" charset="0"/>
            </a:endParaRPr>
          </a:p>
        </p:txBody>
      </p:sp>
      <p:sp>
        <p:nvSpPr>
          <p:cNvPr id="15377" name="Rectangle 43"/>
          <p:cNvSpPr>
            <a:spLocks noChangeArrowheads="1"/>
          </p:cNvSpPr>
          <p:nvPr/>
        </p:nvSpPr>
        <p:spPr bwMode="auto">
          <a:xfrm>
            <a:off x="6397625" y="1875631"/>
            <a:ext cx="2044700" cy="882650"/>
          </a:xfrm>
          <a:prstGeom prst="rect">
            <a:avLst/>
          </a:prstGeom>
          <a:solidFill>
            <a:srgbClr val="002060"/>
          </a:solidFill>
          <a:ln w="12700">
            <a:solidFill>
              <a:schemeClr val="tx1"/>
            </a:solidFill>
            <a:miter lim="800000"/>
            <a:headEnd/>
            <a:tailEnd/>
          </a:ln>
        </p:spPr>
        <p:txBody>
          <a:bodyPr wrap="square"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Net State FEFP</a:t>
            </a:r>
          </a:p>
          <a:p>
            <a:pPr algn="ctr"/>
            <a:r>
              <a:rPr lang="en-US" sz="1600" b="1" dirty="0">
                <a:solidFill>
                  <a:srgbClr val="FFFF00"/>
                </a:solidFill>
                <a:latin typeface="Arial" charset="0"/>
              </a:rPr>
              <a:t>$10,657,600,560</a:t>
            </a:r>
          </a:p>
          <a:p>
            <a:pPr algn="ctr"/>
            <a:endParaRPr lang="en-US" sz="1000" b="1" dirty="0">
              <a:solidFill>
                <a:srgbClr val="FFFF00"/>
              </a:solidFill>
              <a:latin typeface="Arial" charset="0"/>
            </a:endParaRPr>
          </a:p>
        </p:txBody>
      </p:sp>
      <p:sp>
        <p:nvSpPr>
          <p:cNvPr id="15378" name="Rectangle 43"/>
          <p:cNvSpPr>
            <a:spLocks noChangeArrowheads="1"/>
          </p:cNvSpPr>
          <p:nvPr/>
        </p:nvSpPr>
        <p:spPr bwMode="auto">
          <a:xfrm>
            <a:off x="365125" y="2990056"/>
            <a:ext cx="2057400" cy="882650"/>
          </a:xfrm>
          <a:prstGeom prst="rect">
            <a:avLst/>
          </a:prstGeom>
          <a:solidFill>
            <a:srgbClr val="002060"/>
          </a:solidFill>
          <a:ln w="12700">
            <a:solidFill>
              <a:schemeClr val="tx1"/>
            </a:solidFill>
            <a:miter lim="800000"/>
            <a:headEnd/>
            <a:tailEnd/>
          </a:ln>
        </p:spPr>
        <p:txBody>
          <a:bodyPr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Net State FEFP</a:t>
            </a:r>
          </a:p>
          <a:p>
            <a:pPr algn="ctr"/>
            <a:r>
              <a:rPr lang="en-US" sz="1600" b="1" dirty="0">
                <a:solidFill>
                  <a:srgbClr val="FFFF00"/>
                </a:solidFill>
                <a:latin typeface="Arial" charset="0"/>
              </a:rPr>
              <a:t>$10,657,600,560</a:t>
            </a:r>
          </a:p>
          <a:p>
            <a:pPr algn="ctr"/>
            <a:endParaRPr lang="en-US" sz="1000" b="1" dirty="0">
              <a:solidFill>
                <a:srgbClr val="FFFF00"/>
              </a:solidFill>
              <a:latin typeface="Arial" charset="0"/>
            </a:endParaRPr>
          </a:p>
        </p:txBody>
      </p:sp>
      <p:sp>
        <p:nvSpPr>
          <p:cNvPr id="15379" name="Rectangle 27"/>
          <p:cNvSpPr>
            <a:spLocks noChangeArrowheads="1"/>
          </p:cNvSpPr>
          <p:nvPr/>
        </p:nvSpPr>
        <p:spPr bwMode="auto">
          <a:xfrm>
            <a:off x="2422525" y="3157538"/>
            <a:ext cx="457200" cy="547687"/>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p>
        </p:txBody>
      </p:sp>
      <p:sp>
        <p:nvSpPr>
          <p:cNvPr id="15380" name="Rectangle 25"/>
          <p:cNvSpPr>
            <a:spLocks noChangeArrowheads="1"/>
          </p:cNvSpPr>
          <p:nvPr/>
        </p:nvSpPr>
        <p:spPr bwMode="auto">
          <a:xfrm>
            <a:off x="5927725" y="3157538"/>
            <a:ext cx="457200" cy="547687"/>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p>
        </p:txBody>
      </p:sp>
      <p:sp>
        <p:nvSpPr>
          <p:cNvPr id="15381" name="Rectangle 43"/>
          <p:cNvSpPr>
            <a:spLocks noChangeArrowheads="1"/>
          </p:cNvSpPr>
          <p:nvPr/>
        </p:nvSpPr>
        <p:spPr bwMode="auto">
          <a:xfrm>
            <a:off x="6384925" y="2924175"/>
            <a:ext cx="2057400" cy="877805"/>
          </a:xfrm>
          <a:prstGeom prst="rect">
            <a:avLst/>
          </a:prstGeom>
          <a:solidFill>
            <a:srgbClr val="002060"/>
          </a:solidFill>
          <a:ln w="12700">
            <a:solidFill>
              <a:schemeClr val="tx1"/>
            </a:solidFill>
            <a:miter lim="800000"/>
            <a:headEnd/>
            <a:tailEnd/>
          </a:ln>
        </p:spPr>
        <p:txBody>
          <a:bodyPr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Total State Funding</a:t>
            </a:r>
          </a:p>
          <a:p>
            <a:pPr algn="ctr"/>
            <a:r>
              <a:rPr lang="en-US" sz="1600" b="1" dirty="0">
                <a:solidFill>
                  <a:srgbClr val="FFFF00"/>
                </a:solidFill>
                <a:latin typeface="Arial" charset="0"/>
              </a:rPr>
              <a:t>$13,553,672,086</a:t>
            </a:r>
          </a:p>
          <a:p>
            <a:pPr algn="ctr"/>
            <a:endParaRPr lang="en-US" sz="1000" b="1" dirty="0">
              <a:solidFill>
                <a:srgbClr val="FFFF00"/>
              </a:solidFill>
              <a:latin typeface="Arial" charset="0"/>
            </a:endParaRPr>
          </a:p>
        </p:txBody>
      </p:sp>
      <p:sp>
        <p:nvSpPr>
          <p:cNvPr id="15382" name="Rectangle 43"/>
          <p:cNvSpPr>
            <a:spLocks noChangeArrowheads="1"/>
          </p:cNvSpPr>
          <p:nvPr/>
        </p:nvSpPr>
        <p:spPr bwMode="auto">
          <a:xfrm>
            <a:off x="4953000" y="4229100"/>
            <a:ext cx="2057400" cy="877888"/>
          </a:xfrm>
          <a:prstGeom prst="rect">
            <a:avLst/>
          </a:prstGeom>
          <a:solidFill>
            <a:srgbClr val="002060"/>
          </a:solidFill>
          <a:ln w="12700">
            <a:solidFill>
              <a:schemeClr val="tx1"/>
            </a:solidFill>
            <a:miter lim="800000"/>
            <a:headEnd/>
            <a:tailEnd/>
          </a:ln>
        </p:spPr>
        <p:txBody>
          <a:bodyPr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Total Local Funding</a:t>
            </a:r>
          </a:p>
          <a:p>
            <a:pPr algn="ctr"/>
            <a:r>
              <a:rPr lang="en-US" sz="1600" b="1" dirty="0">
                <a:solidFill>
                  <a:srgbClr val="FFFF00"/>
                </a:solidFill>
                <a:latin typeface="Arial" charset="0"/>
              </a:rPr>
              <a:t>$10,960,691,462</a:t>
            </a:r>
          </a:p>
          <a:p>
            <a:pPr algn="ctr"/>
            <a:endParaRPr lang="en-US" sz="1000" b="1" dirty="0">
              <a:solidFill>
                <a:srgbClr val="FFFF00"/>
              </a:solidFill>
              <a:latin typeface="Arial" charset="0"/>
            </a:endParaRPr>
          </a:p>
        </p:txBody>
      </p:sp>
      <p:sp>
        <p:nvSpPr>
          <p:cNvPr id="15383" name="Rectangle 43"/>
          <p:cNvSpPr>
            <a:spLocks noChangeArrowheads="1"/>
          </p:cNvSpPr>
          <p:nvPr/>
        </p:nvSpPr>
        <p:spPr bwMode="auto">
          <a:xfrm>
            <a:off x="914400" y="5448300"/>
            <a:ext cx="1981200" cy="877805"/>
          </a:xfrm>
          <a:prstGeom prst="rect">
            <a:avLst/>
          </a:prstGeom>
          <a:solidFill>
            <a:srgbClr val="002060"/>
          </a:solidFill>
          <a:ln w="12700">
            <a:solidFill>
              <a:schemeClr val="tx1"/>
            </a:solidFill>
            <a:miter lim="800000"/>
            <a:headEnd/>
            <a:tailEnd/>
          </a:ln>
        </p:spPr>
        <p:txBody>
          <a:bodyPr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Total State Funding</a:t>
            </a:r>
          </a:p>
          <a:p>
            <a:pPr algn="ctr"/>
            <a:r>
              <a:rPr lang="en-US" sz="1600" b="1" dirty="0">
                <a:solidFill>
                  <a:srgbClr val="FFFF00"/>
                </a:solidFill>
                <a:latin typeface="Arial" charset="0"/>
              </a:rPr>
              <a:t>$13,553,672,086</a:t>
            </a:r>
          </a:p>
          <a:p>
            <a:pPr algn="ctr"/>
            <a:endParaRPr lang="en-US" sz="1000" b="1" dirty="0">
              <a:solidFill>
                <a:srgbClr val="FFFF00"/>
              </a:solidFill>
              <a:latin typeface="Arial" charset="0"/>
            </a:endParaRPr>
          </a:p>
        </p:txBody>
      </p:sp>
      <p:sp>
        <p:nvSpPr>
          <p:cNvPr id="15384" name="Rectangle 43"/>
          <p:cNvSpPr>
            <a:spLocks noChangeArrowheads="1"/>
          </p:cNvSpPr>
          <p:nvPr/>
        </p:nvSpPr>
        <p:spPr bwMode="auto">
          <a:xfrm>
            <a:off x="3200400" y="5448300"/>
            <a:ext cx="1981200" cy="877805"/>
          </a:xfrm>
          <a:prstGeom prst="rect">
            <a:avLst/>
          </a:prstGeom>
          <a:solidFill>
            <a:srgbClr val="002060"/>
          </a:solidFill>
          <a:ln w="12700">
            <a:solidFill>
              <a:schemeClr val="tx1"/>
            </a:solidFill>
            <a:miter lim="800000"/>
            <a:headEnd/>
            <a:tailEnd/>
          </a:ln>
        </p:spPr>
        <p:txBody>
          <a:bodyPr lIns="92075" tIns="46038" rIns="92075" bIns="46038">
            <a:spAutoFit/>
          </a:bodyPr>
          <a:lstStyle/>
          <a:p>
            <a:pPr algn="ctr"/>
            <a:endParaRPr lang="en-US" sz="900" dirty="0">
              <a:solidFill>
                <a:srgbClr val="FFFF00"/>
              </a:solidFill>
              <a:latin typeface="Arial" charset="0"/>
            </a:endParaRPr>
          </a:p>
          <a:p>
            <a:pPr algn="ctr"/>
            <a:r>
              <a:rPr lang="en-US" sz="1600" dirty="0">
                <a:solidFill>
                  <a:srgbClr val="FFFF00"/>
                </a:solidFill>
                <a:latin typeface="Arial" charset="0"/>
              </a:rPr>
              <a:t>Total Local Funding</a:t>
            </a:r>
          </a:p>
          <a:p>
            <a:pPr algn="ctr"/>
            <a:r>
              <a:rPr lang="en-US" sz="1600" b="1" dirty="0">
                <a:solidFill>
                  <a:srgbClr val="FFFF00"/>
                </a:solidFill>
                <a:latin typeface="Arial" charset="0"/>
              </a:rPr>
              <a:t>$10,960,691,462</a:t>
            </a:r>
          </a:p>
          <a:p>
            <a:pPr algn="ctr"/>
            <a:endParaRPr lang="en-US" sz="1000" b="1" dirty="0">
              <a:solidFill>
                <a:srgbClr val="FFFF00"/>
              </a:solidFill>
              <a:latin typeface="Arial" charset="0"/>
            </a:endParaRPr>
          </a:p>
        </p:txBody>
      </p:sp>
      <p:sp>
        <p:nvSpPr>
          <p:cNvPr id="15385" name="Rectangle 27"/>
          <p:cNvSpPr>
            <a:spLocks noChangeArrowheads="1"/>
          </p:cNvSpPr>
          <p:nvPr/>
        </p:nvSpPr>
        <p:spPr bwMode="auto">
          <a:xfrm>
            <a:off x="2828925" y="5524500"/>
            <a:ext cx="457200" cy="547688"/>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endParaRPr lang="en-US" sz="3200" b="1" dirty="0">
              <a:latin typeface="Arial" charset="0"/>
            </a:endParaRPr>
          </a:p>
        </p:txBody>
      </p:sp>
      <p:sp>
        <p:nvSpPr>
          <p:cNvPr id="15386" name="Rectangle 25"/>
          <p:cNvSpPr>
            <a:spLocks noChangeArrowheads="1"/>
          </p:cNvSpPr>
          <p:nvPr/>
        </p:nvSpPr>
        <p:spPr bwMode="auto">
          <a:xfrm>
            <a:off x="5197475" y="5524500"/>
            <a:ext cx="457200" cy="547688"/>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endParaRPr lang="en-US" sz="3200" b="1" dirty="0">
              <a:latin typeface="Arial" charset="0"/>
            </a:endParaRPr>
          </a:p>
        </p:txBody>
      </p:sp>
      <p:sp>
        <p:nvSpPr>
          <p:cNvPr id="15387" name="Rectangle 43"/>
          <p:cNvSpPr>
            <a:spLocks noChangeArrowheads="1"/>
          </p:cNvSpPr>
          <p:nvPr/>
        </p:nvSpPr>
        <p:spPr bwMode="auto">
          <a:xfrm>
            <a:off x="5638800" y="5337175"/>
            <a:ext cx="2057400" cy="1139825"/>
          </a:xfrm>
          <a:prstGeom prst="rect">
            <a:avLst/>
          </a:prstGeom>
          <a:solidFill>
            <a:srgbClr val="92D050"/>
          </a:solidFill>
          <a:ln w="12700">
            <a:solidFill>
              <a:schemeClr val="tx1"/>
            </a:solidFill>
            <a:miter lim="800000"/>
            <a:headEnd/>
            <a:tailEnd/>
          </a:ln>
        </p:spPr>
        <p:txBody>
          <a:bodyPr lIns="92075" tIns="46038" rIns="92075" bIns="46038">
            <a:spAutoFit/>
          </a:bodyPr>
          <a:lstStyle/>
          <a:p>
            <a:pPr algn="ctr"/>
            <a:endParaRPr lang="en-US" sz="1600" dirty="0">
              <a:latin typeface="Arial" charset="0"/>
            </a:endParaRPr>
          </a:p>
          <a:p>
            <a:pPr algn="ctr"/>
            <a:r>
              <a:rPr lang="en-US" dirty="0">
                <a:latin typeface="Arial" charset="0"/>
              </a:rPr>
              <a:t>TOTAL FUNDING</a:t>
            </a:r>
          </a:p>
          <a:p>
            <a:pPr algn="ctr"/>
            <a:r>
              <a:rPr lang="en-US" b="1" dirty="0">
                <a:latin typeface="Arial" charset="0"/>
              </a:rPr>
              <a:t>$24,514,363,548</a:t>
            </a:r>
          </a:p>
          <a:p>
            <a:pPr algn="ctr"/>
            <a:endParaRPr lang="en-US" sz="1600" dirty="0">
              <a:latin typeface="Arial" charset="0"/>
            </a:endParaRPr>
          </a:p>
        </p:txBody>
      </p:sp>
      <p:sp>
        <p:nvSpPr>
          <p:cNvPr id="30" name="Snip Diagonal Corner Rectangle 29"/>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31"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2022-23 FEFP Second Calculation</a:t>
            </a:r>
          </a:p>
        </p:txBody>
      </p:sp>
      <p:sp>
        <p:nvSpPr>
          <p:cNvPr id="32" name="Rectangle 16"/>
          <p:cNvSpPr>
            <a:spLocks noChangeArrowheads="1"/>
          </p:cNvSpPr>
          <p:nvPr/>
        </p:nvSpPr>
        <p:spPr bwMode="auto">
          <a:xfrm>
            <a:off x="4587875" y="1814513"/>
            <a:ext cx="1279525" cy="1004887"/>
          </a:xfrm>
          <a:prstGeom prst="rect">
            <a:avLst/>
          </a:prstGeom>
          <a:solidFill>
            <a:srgbClr val="99CCFF"/>
          </a:solidFill>
          <a:ln w="12700" algn="ctr">
            <a:solidFill>
              <a:schemeClr val="tx1"/>
            </a:solidFill>
            <a:miter lim="800000"/>
            <a:headEnd/>
            <a:tailEnd/>
          </a:ln>
        </p:spPr>
        <p:txBody>
          <a:bodyPr wrap="none" anchor="ctr"/>
          <a:lstStyle/>
          <a:p>
            <a:pPr algn="ctr"/>
            <a:r>
              <a:rPr lang="en-US" sz="1300" dirty="0">
                <a:solidFill>
                  <a:srgbClr val="000000"/>
                </a:solidFill>
                <a:latin typeface="Arial" charset="0"/>
              </a:rPr>
              <a:t>Proration to the</a:t>
            </a:r>
          </a:p>
          <a:p>
            <a:pPr algn="ctr"/>
            <a:r>
              <a:rPr lang="en-US" sz="1300" dirty="0">
                <a:solidFill>
                  <a:srgbClr val="000000"/>
                </a:solidFill>
                <a:latin typeface="Arial" charset="0"/>
              </a:rPr>
              <a:t>Appropriation</a:t>
            </a:r>
          </a:p>
          <a:p>
            <a:pPr algn="ctr"/>
            <a:r>
              <a:rPr lang="en-US" sz="1300" dirty="0">
                <a:latin typeface="Arial" charset="0"/>
              </a:rPr>
              <a:t>($34,435,453)</a:t>
            </a:r>
          </a:p>
        </p:txBody>
      </p:sp>
      <p:sp>
        <p:nvSpPr>
          <p:cNvPr id="33" name="Rectangle 25"/>
          <p:cNvSpPr>
            <a:spLocks noChangeArrowheads="1"/>
          </p:cNvSpPr>
          <p:nvPr/>
        </p:nvSpPr>
        <p:spPr bwMode="auto">
          <a:xfrm>
            <a:off x="5867400" y="1955006"/>
            <a:ext cx="457200" cy="547687"/>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p>
        </p:txBody>
      </p:sp>
      <p:sp>
        <p:nvSpPr>
          <p:cNvPr id="35" name="Rectangle 27"/>
          <p:cNvSpPr>
            <a:spLocks noChangeArrowheads="1"/>
          </p:cNvSpPr>
          <p:nvPr/>
        </p:nvSpPr>
        <p:spPr bwMode="auto">
          <a:xfrm>
            <a:off x="4140200" y="2043112"/>
            <a:ext cx="457200" cy="547687"/>
          </a:xfrm>
          <a:prstGeom prst="rect">
            <a:avLst/>
          </a:prstGeom>
          <a:noFill/>
          <a:ln w="9525">
            <a:noFill/>
            <a:miter lim="800000"/>
            <a:headEnd/>
            <a:tailEnd/>
          </a:ln>
        </p:spPr>
        <p:txBody>
          <a:bodyPr wrap="none" lIns="92075" tIns="46038" rIns="92075" bIns="46038"/>
          <a:lstStyle/>
          <a:p>
            <a:r>
              <a:rPr lang="en-US" sz="3200" b="1" dirty="0">
                <a:latin typeface="Times New Roman" pitchFamily="18"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838200" y="1752600"/>
            <a:ext cx="7770812" cy="4724400"/>
          </a:xfrm>
        </p:spPr>
        <p:txBody>
          <a:bodyPr lIns="92058" tIns="46030" rIns="92058" bIns="46030">
            <a:normAutofit fontScale="92500"/>
          </a:bodyPr>
          <a:lstStyle/>
          <a:p>
            <a:pPr eaLnBrk="1" hangingPunct="1">
              <a:buFont typeface="Wingdings" pitchFamily="2" charset="2"/>
              <a:buNone/>
              <a:defRPr/>
            </a:pPr>
            <a:r>
              <a:rPr lang="en-US" dirty="0"/>
              <a:t>	</a:t>
            </a:r>
            <a:r>
              <a:rPr lang="en-US" sz="2400" dirty="0">
                <a:latin typeface="Arial" pitchFamily="34" charset="0"/>
                <a:cs typeface="Arial" pitchFamily="34" charset="0"/>
              </a:rPr>
              <a:t>Historically, the FEFP has included cost factors for Exceptional Student Education matrix levels 251, 252 and 253. During the 2000 legislative session, the additional funding generated for special services was combined into one fund, the ESE Guaranteed Allocation. Each district now receives an amount calculated in the FEFP, initially calculated in the FEFP Conference Report and recalculated in the FEFP Third Calculation.</a:t>
            </a:r>
          </a:p>
          <a:p>
            <a:pPr eaLnBrk="1" hangingPunct="1">
              <a:buFont typeface="Wingdings" pitchFamily="2" charset="2"/>
              <a:buNone/>
              <a:defRPr/>
            </a:pPr>
            <a:endParaRPr lang="en-US" sz="1100" dirty="0"/>
          </a:p>
          <a:p>
            <a:pPr marL="1085850" eaLnBrk="1" hangingPunct="1">
              <a:buClrTx/>
              <a:defRPr/>
            </a:pPr>
            <a:r>
              <a:rPr lang="en-US" sz="2400" i="1" dirty="0">
                <a:effectLst/>
                <a:latin typeface="Arial" pitchFamily="34" charset="0"/>
                <a:cs typeface="Arial" pitchFamily="34" charset="0"/>
              </a:rPr>
              <a:t>Gives districts more flexibility in allocating funds for students.</a:t>
            </a:r>
          </a:p>
          <a:p>
            <a:pPr marL="1085850" eaLnBrk="1" hangingPunct="1">
              <a:buClrTx/>
              <a:defRPr/>
            </a:pPr>
            <a:r>
              <a:rPr lang="en-US" sz="2400" i="1" dirty="0">
                <a:effectLst/>
                <a:latin typeface="Arial" pitchFamily="34" charset="0"/>
                <a:cs typeface="Arial" pitchFamily="34" charset="0"/>
              </a:rPr>
              <a:t>Reduces workload – districts are no longer required to complete matrices for these students.</a:t>
            </a: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ESE Guaranteed Allocation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57200" y="1600200"/>
            <a:ext cx="8458200" cy="3062359"/>
          </a:xfrm>
          <a:prstGeom prst="rect">
            <a:avLst/>
          </a:prstGeom>
          <a:noFill/>
          <a:ln w="12700" cap="sq">
            <a:noFill/>
            <a:miter lim="800000"/>
            <a:headEnd type="none" w="sm" len="sm"/>
            <a:tailEnd type="none" w="sm" len="sm"/>
          </a:ln>
        </p:spPr>
        <p:txBody>
          <a:bodyPr lIns="91422" tIns="45711" rIns="91422" bIns="45711">
            <a:spAutoFit/>
          </a:bodyPr>
          <a:lstStyle/>
          <a:p>
            <a:pPr>
              <a:spcBef>
                <a:spcPct val="50000"/>
              </a:spcBef>
              <a:defRPr/>
            </a:pPr>
            <a:r>
              <a:rPr lang="en-US" sz="2000" b="1" dirty="0">
                <a:latin typeface="Arial" charset="0"/>
                <a:cs typeface="Arial" charset="0"/>
              </a:rPr>
              <a:t>Charter schools may offer virtual instruction to K-12 students under s. 1002.33, F.S.</a:t>
            </a:r>
          </a:p>
          <a:p>
            <a:pPr marL="342900" indent="-342900">
              <a:spcBef>
                <a:spcPct val="50000"/>
              </a:spcBef>
              <a:buFont typeface="Wingdings" pitchFamily="2" charset="2"/>
              <a:buChar char="§"/>
              <a:defRPr/>
            </a:pPr>
            <a:r>
              <a:rPr lang="en-US" dirty="0">
                <a:solidFill>
                  <a:srgbClr val="000000"/>
                </a:solidFill>
                <a:latin typeface="Arial" charset="0"/>
                <a:cs typeface="Arial" charset="0"/>
              </a:rPr>
              <a:t>All FTE must be reported on a successfully completed credit basis and is limited to 1.0 unweighted FTE per student.</a:t>
            </a:r>
          </a:p>
          <a:p>
            <a:pPr marL="342900" indent="-342900">
              <a:spcBef>
                <a:spcPct val="50000"/>
              </a:spcBef>
              <a:buFont typeface="Wingdings" pitchFamily="2" charset="2"/>
              <a:buChar char="§"/>
              <a:defRPr/>
            </a:pPr>
            <a:r>
              <a:rPr lang="en-US" dirty="0">
                <a:solidFill>
                  <a:srgbClr val="000000"/>
                </a:solidFill>
                <a:latin typeface="Arial" charset="0"/>
                <a:cs typeface="Arial" charset="0"/>
              </a:rPr>
              <a:t>1.0 unweighted FTE shall consist of six full credit completions or the prescribed level of content that counts toward promotion to the next grade level.</a:t>
            </a:r>
          </a:p>
          <a:p>
            <a:pPr marL="342900" indent="-342900">
              <a:spcBef>
                <a:spcPct val="50000"/>
              </a:spcBef>
              <a:buFont typeface="Wingdings" pitchFamily="2" charset="2"/>
              <a:buChar char="§"/>
              <a:defRPr/>
            </a:pPr>
            <a:r>
              <a:rPr lang="en-US" dirty="0">
                <a:solidFill>
                  <a:srgbClr val="000000"/>
                </a:solidFill>
                <a:latin typeface="Arial" charset="0"/>
                <a:cs typeface="Arial" charset="0"/>
              </a:rPr>
              <a:t>Credit completions may be a combination of full-credit courses and half-credit courses.</a:t>
            </a:r>
          </a:p>
        </p:txBody>
      </p:sp>
      <p:sp>
        <p:nvSpPr>
          <p:cNvPr id="5" name="Snip Diagonal Corner Rectangle 4"/>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Virtual Charter Schools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715000"/>
            <a:ext cx="8089200" cy="1015663"/>
          </a:xfrm>
          <a:prstGeom prst="rect">
            <a:avLst/>
          </a:prstGeom>
        </p:spPr>
        <p:txBody>
          <a:bodyPr wrap="square">
            <a:spAutoFit/>
          </a:bodyPr>
          <a:lstStyle/>
          <a:p>
            <a:pPr>
              <a:buFont typeface="Monotype Sorts" pitchFamily="2" charset="2"/>
              <a:buChar char=" "/>
              <a:defRPr/>
            </a:pPr>
            <a:r>
              <a:rPr lang="en-US" sz="1200" i="1" dirty="0">
                <a:solidFill>
                  <a:srgbClr val="000000"/>
                </a:solidFill>
                <a:latin typeface="Arial" pitchFamily="34" charset="0"/>
                <a:cs typeface="Arial" pitchFamily="34" charset="0"/>
              </a:rPr>
              <a:t>The Charter Revenue Worksheet can be found here: </a:t>
            </a:r>
          </a:p>
          <a:p>
            <a:pPr>
              <a:buFont typeface="Monotype Sorts" pitchFamily="2" charset="2"/>
              <a:buChar char=" "/>
              <a:defRPr/>
            </a:pPr>
            <a:r>
              <a:rPr lang="en-US" sz="1200" dirty="0">
                <a:solidFill>
                  <a:srgbClr val="000000"/>
                </a:solidFill>
                <a:latin typeface="Arial" pitchFamily="34" charset="0"/>
                <a:cs typeface="Arial" pitchFamily="34" charset="0"/>
                <a:hlinkClick r:id="rId3"/>
              </a:rPr>
              <a:t>https://www.fldoe.org/finance/fl-edu-finance-program-fefp/charter-school-revenue-estimate-worksh.stml</a:t>
            </a:r>
            <a:r>
              <a:rPr lang="en-US" sz="1200" dirty="0">
                <a:solidFill>
                  <a:srgbClr val="000000"/>
                </a:solidFill>
                <a:latin typeface="Arial" pitchFamily="34" charset="0"/>
                <a:cs typeface="Arial" pitchFamily="34" charset="0"/>
              </a:rPr>
              <a:t> </a:t>
            </a:r>
          </a:p>
          <a:p>
            <a:pPr>
              <a:buFont typeface="Monotype Sorts" pitchFamily="2" charset="2"/>
              <a:buChar char=" "/>
              <a:defRPr/>
            </a:pPr>
            <a:r>
              <a:rPr lang="en-US" dirty="0">
                <a:solidFill>
                  <a:srgbClr val="000000"/>
                </a:solidFill>
                <a:latin typeface="Arial" pitchFamily="34" charset="0"/>
                <a:cs typeface="Arial" pitchFamily="34" charset="0"/>
              </a:rPr>
              <a:t> </a:t>
            </a:r>
          </a:p>
          <a:p>
            <a:pPr>
              <a:buFont typeface="Monotype Sorts" pitchFamily="2" charset="2"/>
              <a:buChar char=" "/>
              <a:defRPr/>
            </a:pPr>
            <a:endParaRPr lang="en-US" dirty="0">
              <a:solidFill>
                <a:srgbClr val="000000"/>
              </a:solidFill>
              <a:latin typeface="Arial" pitchFamily="34" charset="0"/>
              <a:cs typeface="Arial" pitchFamily="34" charset="0"/>
            </a:endParaRPr>
          </a:p>
        </p:txBody>
      </p:sp>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sp>
        <p:nvSpPr>
          <p:cNvPr id="2" name="Down Arrow 1"/>
          <p:cNvSpPr/>
          <p:nvPr/>
        </p:nvSpPr>
        <p:spPr>
          <a:xfrm rot="13958426">
            <a:off x="923281" y="15122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701479" y="1600200"/>
            <a:ext cx="6210242" cy="3810002"/>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2" name="Picture 1"/>
          <p:cNvPicPr>
            <a:picLocks noChangeAspect="1"/>
          </p:cNvPicPr>
          <p:nvPr/>
        </p:nvPicPr>
        <p:blipFill>
          <a:blip r:embed="rId3"/>
          <a:stretch>
            <a:fillRect/>
          </a:stretch>
        </p:blipFill>
        <p:spPr>
          <a:xfrm>
            <a:off x="897469" y="1506517"/>
            <a:ext cx="7349062" cy="4724398"/>
          </a:xfrm>
          <a:prstGeom prst="rect">
            <a:avLst/>
          </a:prstGeom>
        </p:spPr>
      </p:pic>
    </p:spTree>
    <p:extLst>
      <p:ext uri="{BB962C8B-B14F-4D97-AF65-F5344CB8AC3E}">
        <p14:creationId xmlns:p14="http://schemas.microsoft.com/office/powerpoint/2010/main" val="29781038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3" name="Picture 2"/>
          <p:cNvPicPr>
            <a:picLocks noChangeAspect="1"/>
          </p:cNvPicPr>
          <p:nvPr/>
        </p:nvPicPr>
        <p:blipFill>
          <a:blip r:embed="rId3"/>
          <a:stretch>
            <a:fillRect/>
          </a:stretch>
        </p:blipFill>
        <p:spPr>
          <a:xfrm>
            <a:off x="1295292" y="1600200"/>
            <a:ext cx="6553416" cy="4572002"/>
          </a:xfrm>
          <a:prstGeom prst="rect">
            <a:avLst/>
          </a:prstGeom>
        </p:spPr>
      </p:pic>
    </p:spTree>
    <p:extLst>
      <p:ext uri="{BB962C8B-B14F-4D97-AF65-F5344CB8AC3E}">
        <p14:creationId xmlns:p14="http://schemas.microsoft.com/office/powerpoint/2010/main" val="3542710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09600" y="2133600"/>
          <a:ext cx="1760538" cy="3643313"/>
        </p:xfrm>
        <a:graphic>
          <a:graphicData uri="http://schemas.openxmlformats.org/presentationml/2006/ole">
            <mc:AlternateContent xmlns:mc="http://schemas.openxmlformats.org/markup-compatibility/2006">
              <mc:Choice xmlns:v="urn:schemas-microsoft-com:vml" Requires="v">
                <p:oleObj name="Chart" r:id="rId3" imgW="1962049" imgH="3648009" progId="MSGraph.Chart.8">
                  <p:embed followColorScheme="full"/>
                </p:oleObj>
              </mc:Choice>
              <mc:Fallback>
                <p:oleObj name="Chart" r:id="rId3" imgW="1962049" imgH="3648009" progId="MSGraph.Chart.8">
                  <p:embed followColorScheme="full"/>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1760538" cy="364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264160" y="1591060"/>
            <a:ext cx="8585200" cy="4800600"/>
          </a:xfrm>
          <a:prstGeom prst="rect">
            <a:avLst/>
          </a:prstGeom>
          <a:noFill/>
          <a:ln w="9525">
            <a:noFill/>
            <a:miter lim="800000"/>
            <a:headEnd/>
            <a:tailEnd/>
          </a:ln>
          <a:effectLst/>
        </p:spPr>
        <p:txBody>
          <a:bodyPr/>
          <a:lstStyle/>
          <a:p>
            <a:pPr>
              <a:lnSpc>
                <a:spcPct val="85000"/>
              </a:lnSpc>
              <a:tabLst>
                <a:tab pos="342900" algn="l"/>
              </a:tabLst>
              <a:defRPr/>
            </a:pPr>
            <a:r>
              <a:rPr lang="en-US" sz="2400" b="1" i="1" dirty="0">
                <a:solidFill>
                  <a:srgbClr val="000000"/>
                </a:solidFill>
                <a:latin typeface="Arial" pitchFamily="34" charset="0"/>
                <a:cs typeface="Arial" pitchFamily="34" charset="0"/>
              </a:rPr>
              <a:t> </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General FEFP Overview</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Full-time Equivalent (FTE) Student Membership Survey Overview</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FTE Recalibration</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Components of the FEFP</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Charter Revenue Worksheet</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Class Size Reduction</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Charter School Administrative Fee</a:t>
            </a:r>
          </a:p>
          <a:p>
            <a:pPr marL="749300" lvl="1" indent="-292100">
              <a:lnSpc>
                <a:spcPct val="95000"/>
              </a:lnSpc>
              <a:buFont typeface="Arial" charset="0"/>
              <a:buChar char="•"/>
              <a:tabLst>
                <a:tab pos="342900" algn="l"/>
              </a:tabLst>
              <a:defRPr/>
            </a:pPr>
            <a:r>
              <a:rPr lang="en-US" sz="2600" dirty="0">
                <a:solidFill>
                  <a:srgbClr val="000000"/>
                </a:solidFill>
                <a:latin typeface="Arial" charset="0"/>
                <a:cs typeface="Arial" charset="0"/>
              </a:rPr>
              <a:t>New Topics for 2022-23</a:t>
            </a:r>
          </a:p>
          <a:p>
            <a:pPr>
              <a:lnSpc>
                <a:spcPct val="85000"/>
              </a:lnSpc>
              <a:defRPr/>
            </a:pPr>
            <a:endParaRPr lang="en-US" sz="2400" dirty="0">
              <a:solidFill>
                <a:srgbClr val="000000"/>
              </a:solidFill>
              <a:latin typeface="Book Antiqua" pitchFamily="18" charset="0"/>
            </a:endParaRPr>
          </a:p>
          <a:p>
            <a:pPr>
              <a:lnSpc>
                <a:spcPct val="85000"/>
              </a:lnSpc>
              <a:tabLst>
                <a:tab pos="342900" algn="l"/>
              </a:tabLst>
              <a:defRPr/>
            </a:pPr>
            <a:endParaRPr lang="en-US" sz="2400" dirty="0">
              <a:solidFill>
                <a:srgbClr val="000000"/>
              </a:solidFill>
              <a:latin typeface="Book Antiqua" pitchFamily="18" charset="0"/>
            </a:endParaRPr>
          </a:p>
          <a:p>
            <a:pPr>
              <a:lnSpc>
                <a:spcPct val="85000"/>
              </a:lnSpc>
              <a:buFont typeface="Wingdings" pitchFamily="2" charset="2"/>
              <a:buChar char="§"/>
              <a:defRPr/>
            </a:pPr>
            <a:endParaRPr lang="en-US" sz="2400" b="1" i="1" dirty="0">
              <a:solidFill>
                <a:srgbClr val="800000"/>
              </a:solidFill>
              <a:latin typeface="Book Antiqua" pitchFamily="18" charset="0"/>
            </a:endParaRPr>
          </a:p>
          <a:p>
            <a:pPr algn="ctr">
              <a:lnSpc>
                <a:spcPct val="85000"/>
              </a:lnSpc>
              <a:defRPr/>
            </a:pP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effectLst>
                  <a:outerShdw blurRad="38100" dist="38100" dir="2700000" algn="tl">
                    <a:srgbClr val="000000"/>
                  </a:outerShdw>
                </a:effectLst>
                <a:latin typeface="Book Antiqua" pitchFamily="18" charset="0"/>
              </a:rPr>
            </a:br>
            <a:endParaRPr lang="en-US" sz="2400" b="1" dirty="0">
              <a:solidFill>
                <a:srgbClr val="000066"/>
              </a:solidFill>
              <a:effectLst>
                <a:outerShdw blurRad="38100" dist="38100" dir="2700000" algn="tl">
                  <a:srgbClr val="000000"/>
                </a:outerShdw>
              </a:effectLst>
              <a:latin typeface="Book Antiqua" pitchFamily="18" charset="0"/>
            </a:endParaRP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Topics</a:t>
            </a:r>
          </a:p>
        </p:txBody>
      </p:sp>
    </p:spTree>
    <p:extLst>
      <p:ext uri="{BB962C8B-B14F-4D97-AF65-F5344CB8AC3E}">
        <p14:creationId xmlns:p14="http://schemas.microsoft.com/office/powerpoint/2010/main" val="21624284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bwMode="auto">
          <a:xfrm>
            <a:off x="1447800" y="836474"/>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 Box 9"/>
          <p:cNvSpPr txBox="1">
            <a:spLocks noChangeArrowheads="1"/>
          </p:cNvSpPr>
          <p:nvPr/>
        </p:nvSpPr>
        <p:spPr bwMode="auto">
          <a:xfrm>
            <a:off x="1600200" y="879664"/>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Revenue Estimate Worksheet</a:t>
            </a:r>
          </a:p>
        </p:txBody>
      </p:sp>
      <p:pic>
        <p:nvPicPr>
          <p:cNvPr id="3" name="Picture 2"/>
          <p:cNvPicPr>
            <a:picLocks noChangeAspect="1"/>
          </p:cNvPicPr>
          <p:nvPr/>
        </p:nvPicPr>
        <p:blipFill>
          <a:blip r:embed="rId3"/>
          <a:stretch>
            <a:fillRect/>
          </a:stretch>
        </p:blipFill>
        <p:spPr>
          <a:xfrm>
            <a:off x="1155516" y="1506517"/>
            <a:ext cx="6832968" cy="4733602"/>
          </a:xfrm>
          <a:prstGeom prst="rect">
            <a:avLst/>
          </a:prstGeom>
        </p:spPr>
      </p:pic>
    </p:spTree>
    <p:extLst>
      <p:ext uri="{BB962C8B-B14F-4D97-AF65-F5344CB8AC3E}">
        <p14:creationId xmlns:p14="http://schemas.microsoft.com/office/powerpoint/2010/main" val="30395314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Grp="1" noChangeArrowheads="1"/>
          </p:cNvSpPr>
          <p:nvPr>
            <p:ph type="title" idx="4294967295"/>
          </p:nvPr>
        </p:nvSpPr>
        <p:spPr>
          <a:xfrm>
            <a:off x="533400" y="914400"/>
            <a:ext cx="80772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Class Size Reduction</a:t>
            </a:r>
            <a:endParaRPr lang="en-US" sz="2800" b="1" dirty="0">
              <a:solidFill>
                <a:schemeClr val="bg1"/>
              </a:solidFill>
              <a:latin typeface="Arial Narrow" panose="020B0606020202030204" pitchFamily="34" charset="0"/>
              <a:cs typeface="Arial" panose="020B0604020202020204" pitchFamily="34" charset="0"/>
            </a:endParaRPr>
          </a:p>
        </p:txBody>
      </p:sp>
      <p:sp>
        <p:nvSpPr>
          <p:cNvPr id="4" name="TextBox 3"/>
          <p:cNvSpPr txBox="1"/>
          <p:nvPr/>
        </p:nvSpPr>
        <p:spPr>
          <a:xfrm>
            <a:off x="742950" y="1600200"/>
            <a:ext cx="7913557" cy="8094524"/>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Arial Narrow" panose="020B0606020202030204" pitchFamily="34" charset="0"/>
                <a:cs typeface="Arial" panose="020B0604020202020204" pitchFamily="34" charset="0"/>
              </a:rPr>
              <a:t>Class Size funds are provided to meet the constitutional requirement that the class sizes for grades PK-3, 4-8, and 9-12 must be no greater than 18, 22 and 25 students, respectively, for core-curricula courses.</a:t>
            </a: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Narrow" panose="020B0606020202030204" pitchFamily="34" charset="0"/>
                <a:cs typeface="Arial" panose="020B0604020202020204" pitchFamily="34" charset="0"/>
              </a:rPr>
              <a:t>The following funds are provided (per WFTE):</a:t>
            </a: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2286000" y="3581400"/>
            <a:ext cx="4572000" cy="1200329"/>
          </a:xfrm>
          <a:prstGeom prst="rect">
            <a:avLst/>
          </a:prstGeom>
        </p:spPr>
        <p:txBody>
          <a:bodyPr>
            <a:spAutoFit/>
          </a:bodyPr>
          <a:lstStyle/>
          <a:p>
            <a:pPr eaLnBrk="0" hangingPunct="0"/>
            <a:r>
              <a:rPr lang="en-US" dirty="0">
                <a:latin typeface="Arial Narrow" panose="020B0606020202030204" pitchFamily="34" charset="0"/>
              </a:rPr>
              <a:t>		    </a:t>
            </a:r>
            <a:r>
              <a:rPr lang="en-US" u="sng" dirty="0">
                <a:latin typeface="Arial Narrow" pitchFamily="34" charset="0"/>
              </a:rPr>
              <a:t>CSR Factor per student</a:t>
            </a:r>
          </a:p>
          <a:p>
            <a:pPr eaLnBrk="0" hangingPunct="0"/>
            <a:r>
              <a:rPr lang="en-US" dirty="0">
                <a:latin typeface="Arial Narrow" pitchFamily="34" charset="0"/>
              </a:rPr>
              <a:t>    Grades PK-3 	                 $  964.60</a:t>
            </a:r>
          </a:p>
          <a:p>
            <a:pPr eaLnBrk="0" hangingPunct="0"/>
            <a:r>
              <a:rPr lang="en-US" dirty="0">
                <a:latin typeface="Arial Narrow" pitchFamily="34" charset="0"/>
              </a:rPr>
              <a:t>    Grades 4-8		$  920.98</a:t>
            </a:r>
          </a:p>
          <a:p>
            <a:pPr eaLnBrk="0" hangingPunct="0"/>
            <a:r>
              <a:rPr lang="en-US" dirty="0">
                <a:latin typeface="Arial Narrow" pitchFamily="34" charset="0"/>
              </a:rPr>
              <a:t>    Grades 9-12		$  923.21</a:t>
            </a:r>
          </a:p>
        </p:txBody>
      </p:sp>
      <p:graphicFrame>
        <p:nvGraphicFramePr>
          <p:cNvPr id="3" name="Diagram 2"/>
          <p:cNvGraphicFramePr/>
          <p:nvPr>
            <p:extLst>
              <p:ext uri="{D42A27DB-BD31-4B8C-83A1-F6EECF244321}">
                <p14:modId xmlns:p14="http://schemas.microsoft.com/office/powerpoint/2010/main" val="490846207"/>
              </p:ext>
            </p:extLst>
          </p:nvPr>
        </p:nvGraphicFramePr>
        <p:xfrm>
          <a:off x="944693" y="4267200"/>
          <a:ext cx="7513507"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nip Diagonal Corner Rectangle 10"/>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10" name="TextBox 9"/>
          <p:cNvSpPr txBox="1"/>
          <p:nvPr/>
        </p:nvSpPr>
        <p:spPr>
          <a:xfrm>
            <a:off x="0" y="962257"/>
            <a:ext cx="9144000" cy="409343"/>
          </a:xfrm>
          <a:prstGeom prst="rect">
            <a:avLst/>
          </a:prstGeom>
          <a:noFill/>
        </p:spPr>
        <p:txBody>
          <a:bodyPr wrap="square" tIns="0" bIns="0" rtlCol="0">
            <a:spAutoFit/>
          </a:bodyPr>
          <a:lstStyle/>
          <a:p>
            <a:pPr algn="ctr">
              <a:lnSpc>
                <a:spcPct val="95000"/>
              </a:lnSpc>
            </a:pPr>
            <a:r>
              <a:rPr lang="en-US" sz="2800" b="1" dirty="0">
                <a:solidFill>
                  <a:schemeClr val="bg1"/>
                </a:solidFill>
                <a:latin typeface="Arial Narrow" panose="020B0606020202030204" pitchFamily="34" charset="0"/>
                <a:cs typeface="Arial" charset="0"/>
              </a:rPr>
              <a:t>Class Size Reduction Allocation</a:t>
            </a:r>
          </a:p>
        </p:txBody>
      </p:sp>
    </p:spTree>
    <p:extLst>
      <p:ext uri="{BB962C8B-B14F-4D97-AF65-F5344CB8AC3E}">
        <p14:creationId xmlns:p14="http://schemas.microsoft.com/office/powerpoint/2010/main" val="427165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Grp="1" noChangeArrowheads="1"/>
          </p:cNvSpPr>
          <p:nvPr>
            <p:ph type="title" idx="4294967295"/>
          </p:nvPr>
        </p:nvSpPr>
        <p:spPr>
          <a:xfrm>
            <a:off x="533400" y="914400"/>
            <a:ext cx="8077200" cy="533400"/>
          </a:xfrm>
        </p:spPr>
        <p:txBody>
          <a:bodyPr/>
          <a:lstStyle/>
          <a:p>
            <a:pPr algn="ctr">
              <a:defRPr/>
            </a:pPr>
            <a:r>
              <a:rPr lang="en-US" sz="2800" dirty="0">
                <a:solidFill>
                  <a:schemeClr val="bg1"/>
                </a:solidFill>
                <a:latin typeface="Arial Narrow" panose="020B0606020202030204" pitchFamily="34" charset="0"/>
                <a:cs typeface="Arial" panose="020B0604020202020204" pitchFamily="34" charset="0"/>
              </a:rPr>
              <a:t>Class Size Compliance</a:t>
            </a:r>
            <a:endParaRPr lang="en-US" sz="2800" b="1" dirty="0">
              <a:solidFill>
                <a:schemeClr val="bg1"/>
              </a:solidFill>
              <a:latin typeface="Arial Narrow" panose="020B0606020202030204" pitchFamily="34" charset="0"/>
              <a:cs typeface="Arial" panose="020B0604020202020204" pitchFamily="34" charset="0"/>
            </a:endParaRPr>
          </a:p>
        </p:txBody>
      </p:sp>
      <p:sp>
        <p:nvSpPr>
          <p:cNvPr id="4" name="TextBox 3"/>
          <p:cNvSpPr txBox="1"/>
          <p:nvPr/>
        </p:nvSpPr>
        <p:spPr>
          <a:xfrm>
            <a:off x="304800" y="1528482"/>
            <a:ext cx="4571999" cy="8269956"/>
          </a:xfrm>
          <a:prstGeom prst="rect">
            <a:avLst/>
          </a:prstGeom>
          <a:noFill/>
        </p:spPr>
        <p:txBody>
          <a:bodyPr wrap="square" rtlCol="0">
            <a:spAutoFit/>
          </a:bodyPr>
          <a:lstStyle/>
          <a:p>
            <a:pPr marL="285750" indent="-285750">
              <a:buFont typeface="Courier New" panose="02070309020205020404" pitchFamily="49" charset="0"/>
              <a:buChar char="o"/>
            </a:pPr>
            <a:endParaRPr lang="en-US" sz="2000" dirty="0">
              <a:latin typeface="Arial Narrow" panose="020B0606020202030204" pitchFamily="34" charset="0"/>
              <a:cs typeface="Arial" panose="020B0604020202020204" pitchFamily="34" charset="0"/>
            </a:endParaRPr>
          </a:p>
          <a:p>
            <a:pPr lvl="0">
              <a:lnSpc>
                <a:spcPct val="80000"/>
              </a:lnSpc>
              <a:spcBef>
                <a:spcPct val="20000"/>
              </a:spcBef>
              <a:defRPr/>
            </a:pPr>
            <a:r>
              <a:rPr lang="en-US" b="1" dirty="0">
                <a:latin typeface="Arial Narrow" panose="020B0606020202030204" pitchFamily="34" charset="0"/>
                <a:cs typeface="Arial" pitchFamily="34" charset="0"/>
              </a:rPr>
              <a:t>   Class Size Compliance</a:t>
            </a:r>
          </a:p>
          <a:p>
            <a:pPr marL="742950" lvl="1" indent="-285750">
              <a:lnSpc>
                <a:spcPct val="80000"/>
              </a:lnSpc>
              <a:spcBef>
                <a:spcPct val="20000"/>
              </a:spcBef>
              <a:buFont typeface="Arial" panose="020B0604020202020204" pitchFamily="34" charset="0"/>
              <a:buChar char="•"/>
              <a:defRPr/>
            </a:pPr>
            <a:r>
              <a:rPr lang="en-US" sz="1700" dirty="0">
                <a:latin typeface="Arial Narrow" panose="020B0606020202030204" pitchFamily="34" charset="0"/>
                <a:cs typeface="Arial" pitchFamily="34" charset="0"/>
              </a:rPr>
              <a:t>Measured at the school-wide average for charter schools.</a:t>
            </a:r>
          </a:p>
          <a:p>
            <a:pPr marL="742950" lvl="1" indent="-285750">
              <a:lnSpc>
                <a:spcPct val="80000"/>
              </a:lnSpc>
              <a:spcBef>
                <a:spcPct val="20000"/>
              </a:spcBef>
              <a:buFont typeface="Arial" panose="020B0604020202020204" pitchFamily="34" charset="0"/>
              <a:buChar char="•"/>
              <a:defRPr/>
            </a:pPr>
            <a:r>
              <a:rPr lang="en-US" sz="1700" dirty="0">
                <a:latin typeface="Arial Narrow" panose="020B0606020202030204" pitchFamily="34" charset="0"/>
                <a:cs typeface="Arial" pitchFamily="34" charset="0"/>
              </a:rPr>
              <a:t>Measures class size for core courses only.</a:t>
            </a:r>
          </a:p>
          <a:p>
            <a:pPr marL="742950" lvl="1" indent="-285750">
              <a:lnSpc>
                <a:spcPct val="80000"/>
              </a:lnSpc>
              <a:spcBef>
                <a:spcPct val="20000"/>
              </a:spcBef>
              <a:buFont typeface="Arial" panose="020B0604020202020204" pitchFamily="34" charset="0"/>
              <a:buChar char="•"/>
              <a:defRPr/>
            </a:pPr>
            <a:r>
              <a:rPr lang="en-US" sz="1700" dirty="0">
                <a:latin typeface="Arial Narrow" panose="020B0606020202030204" pitchFamily="34" charset="0"/>
                <a:cs typeface="Arial" pitchFamily="34" charset="0"/>
              </a:rPr>
              <a:t>Excludes virtual and blended learning courses.</a:t>
            </a:r>
          </a:p>
          <a:p>
            <a:pPr marL="742950" lvl="1" indent="-285750">
              <a:lnSpc>
                <a:spcPct val="80000"/>
              </a:lnSpc>
              <a:spcBef>
                <a:spcPct val="20000"/>
              </a:spcBef>
              <a:buFont typeface="Arial" panose="020B0604020202020204" pitchFamily="34" charset="0"/>
              <a:buChar char="•"/>
              <a:defRPr/>
            </a:pPr>
            <a:r>
              <a:rPr lang="en-US" sz="1700" dirty="0">
                <a:latin typeface="Arial Narrow" panose="020B0606020202030204" pitchFamily="34" charset="0"/>
                <a:cs typeface="Arial" pitchFamily="34" charset="0"/>
              </a:rPr>
              <a:t>Class size funding adjustments are made for </a:t>
            </a:r>
            <a:r>
              <a:rPr lang="en-US" sz="1700">
                <a:latin typeface="Arial Narrow" panose="020B0606020202030204" pitchFamily="34" charset="0"/>
                <a:cs typeface="Arial" pitchFamily="34" charset="0"/>
              </a:rPr>
              <a:t>each student </a:t>
            </a:r>
            <a:r>
              <a:rPr lang="en-US" sz="1700" dirty="0">
                <a:latin typeface="Arial Narrow" panose="020B0606020202030204" pitchFamily="34" charset="0"/>
                <a:cs typeface="Arial" pitchFamily="34" charset="0"/>
              </a:rPr>
              <a:t>that causes the classroom or school-wide average to exceed the class size maximums.</a:t>
            </a:r>
          </a:p>
          <a:p>
            <a:pPr marL="742950" lvl="1" indent="-285750">
              <a:lnSpc>
                <a:spcPct val="80000"/>
              </a:lnSpc>
              <a:spcBef>
                <a:spcPct val="20000"/>
              </a:spcBef>
              <a:buFont typeface="Arial" panose="020B0604020202020204" pitchFamily="34" charset="0"/>
              <a:buChar char="•"/>
              <a:defRPr/>
            </a:pPr>
            <a:r>
              <a:rPr lang="en-US" sz="1700" dirty="0">
                <a:latin typeface="Arial Narrow" panose="020B0606020202030204" pitchFamily="34" charset="0"/>
                <a:cs typeface="Arial" pitchFamily="34" charset="0"/>
              </a:rPr>
              <a:t>Funding adjustments for charter schools, district-operated schools of choice and traditional public schools are made independent of each other.</a:t>
            </a:r>
          </a:p>
          <a:p>
            <a:pPr marL="742950" lvl="1" indent="-285750">
              <a:lnSpc>
                <a:spcPct val="80000"/>
              </a:lnSpc>
              <a:spcBef>
                <a:spcPct val="20000"/>
              </a:spcBef>
              <a:buFont typeface="Arial" panose="020B0604020202020204" pitchFamily="34" charset="0"/>
              <a:buChar char="•"/>
              <a:defRPr/>
            </a:pPr>
            <a:r>
              <a:rPr lang="en-US" sz="1700" dirty="0">
                <a:latin typeface="Arial Narrow" panose="020B0606020202030204" pitchFamily="34" charset="0"/>
                <a:cs typeface="Arial" pitchFamily="34" charset="0"/>
              </a:rPr>
              <a:t>Section 1003.03(3), F.S., provides acceptable methods for meeting class size requirements.</a:t>
            </a:r>
          </a:p>
          <a:p>
            <a:pPr marL="742950" lvl="1" indent="-285750">
              <a:lnSpc>
                <a:spcPct val="80000"/>
              </a:lnSpc>
              <a:spcBef>
                <a:spcPct val="20000"/>
              </a:spcBef>
              <a:buFont typeface="Arial" panose="020B0604020202020204" pitchFamily="34" charset="0"/>
              <a:buChar char="•"/>
              <a:defRPr/>
            </a:pPr>
            <a:endParaRPr lang="en-US" sz="1700" dirty="0">
              <a:latin typeface="Arial Narrow" panose="020B0606020202030204" pitchFamily="34" charset="0"/>
              <a:cs typeface="Arial" pitchFamily="34" charset="0"/>
            </a:endParaRPr>
          </a:p>
          <a:p>
            <a:pPr marL="285750" lvl="0" indent="-285750">
              <a:lnSpc>
                <a:spcPct val="80000"/>
              </a:lnSpc>
              <a:spcBef>
                <a:spcPct val="20000"/>
              </a:spcBef>
              <a:buFont typeface="Courier New" panose="02070309020205020404" pitchFamily="49" charset="0"/>
              <a:buChar char="o"/>
              <a:defRPr/>
            </a:pPr>
            <a:endParaRPr lang="en-US" sz="1600" b="1" dirty="0">
              <a:latin typeface="Arial Narrow" panose="020B0606020202030204" pitchFamily="34" charset="0"/>
              <a:cs typeface="Arial" pitchFamily="34" charset="0"/>
            </a:endParaRPr>
          </a:p>
          <a:p>
            <a:pPr lvl="1">
              <a:lnSpc>
                <a:spcPct val="80000"/>
              </a:lnSpc>
              <a:spcBef>
                <a:spcPct val="20000"/>
              </a:spcBef>
              <a:defRPr/>
            </a:pPr>
            <a:endParaRPr lang="en-US" sz="1600" dirty="0">
              <a:latin typeface="Arial Narrow" panose="020B0606020202030204" pitchFamily="34" charset="0"/>
              <a:cs typeface="Arial" pitchFamily="34" charset="0"/>
            </a:endParaRPr>
          </a:p>
          <a:p>
            <a:pPr marL="285750" indent="-285750">
              <a:buFont typeface="Courier New" panose="02070309020205020404" pitchFamily="49" charset="0"/>
              <a:buChar char="o"/>
            </a:pPr>
            <a:endParaRPr lang="en-US" sz="2000" b="1" dirty="0">
              <a:latin typeface="Arial Narrow" panose="020B060602020203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Narrow" panose="020B0606020202030204" pitchFamily="34" charset="0"/>
              <a:cs typeface="Arial" panose="020B0604020202020204" pitchFamily="34" charset="0"/>
            </a:endParaRPr>
          </a:p>
          <a:p>
            <a:pPr lvl="1"/>
            <a:endParaRPr lang="en-US" sz="2000" b="1" dirty="0">
              <a:latin typeface="Arial Narrow" panose="020B0606020202030204" pitchFamily="34" charset="0"/>
              <a:cs typeface="Arial" panose="020B0604020202020204" pitchFamily="34" charset="0"/>
            </a:endParaRPr>
          </a:p>
          <a:p>
            <a:pPr lvl="1"/>
            <a:endParaRPr lang="en-US" sz="2000" dirty="0">
              <a:latin typeface="Arial Narrow" panose="020B060602020203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Narrow" panose="020B0606020202030204" pitchFamily="34" charset="0"/>
              <a:cs typeface="Arial" panose="020B0604020202020204" pitchFamily="34" charset="0"/>
            </a:endParaRPr>
          </a:p>
          <a:p>
            <a:pPr lvl="1"/>
            <a:r>
              <a:rPr lang="en-US" sz="2000" dirty="0">
                <a:latin typeface="Arial Narrow" panose="020B0606020202030204" pitchFamily="34" charset="0"/>
                <a:cs typeface="Arial" panose="020B0604020202020204" pitchFamily="34" charset="0"/>
              </a:rPr>
              <a:t>  </a:t>
            </a:r>
            <a:endParaRPr lang="en-US" sz="2000" b="1" dirty="0">
              <a:latin typeface="Arial Narrow" panose="020B0606020202030204" pitchFamily="34" charset="0"/>
              <a:cs typeface="Arial" panose="020B0604020202020204" pitchFamily="34" charset="0"/>
            </a:endParaRPr>
          </a:p>
          <a:p>
            <a:pPr lvl="1"/>
            <a:endParaRPr lang="en-US" sz="2000" b="1" dirty="0">
              <a:latin typeface="Arial Narrow" panose="020B0606020202030204" pitchFamily="34" charset="0"/>
              <a:cs typeface="Arial" panose="020B0604020202020204" pitchFamily="34" charset="0"/>
            </a:endParaRPr>
          </a:p>
          <a:p>
            <a:pPr marL="742950" lvl="1" indent="-285750">
              <a:buFont typeface="Courier New" panose="02070309020205020404" pitchFamily="49" charset="0"/>
              <a:buChar char="o"/>
            </a:pPr>
            <a:endParaRPr lang="en-US" sz="2000" b="1" dirty="0">
              <a:latin typeface="Arial Narrow" panose="020B0606020202030204" pitchFamily="34" charset="0"/>
              <a:cs typeface="Arial" panose="020B0604020202020204" pitchFamily="34" charset="0"/>
            </a:endParaRPr>
          </a:p>
          <a:p>
            <a:pPr lvl="1"/>
            <a:endParaRPr lang="en-US" sz="2000" dirty="0">
              <a:latin typeface="Arial Narrow" panose="020B0606020202030204" pitchFamily="34" charset="0"/>
              <a:cs typeface="Arial" panose="020B0604020202020204" pitchFamily="34" charset="0"/>
            </a:endParaRPr>
          </a:p>
          <a:p>
            <a:pPr lvl="1"/>
            <a:endParaRPr lang="en-US" sz="2000" dirty="0">
              <a:latin typeface="Arial Narrow" panose="020B0606020202030204" pitchFamily="34" charset="0"/>
              <a:cs typeface="Arial" panose="020B0604020202020204" pitchFamily="34" charset="0"/>
            </a:endParaRPr>
          </a:p>
          <a:p>
            <a:pPr lvl="1"/>
            <a:endParaRPr lang="en-US" sz="2000" dirty="0">
              <a:latin typeface="Arial Narrow" panose="020B060602020203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9741020"/>
              </p:ext>
            </p:extLst>
          </p:nvPr>
        </p:nvGraphicFramePr>
        <p:xfrm>
          <a:off x="4267200" y="2133600"/>
          <a:ext cx="51816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nip Diagonal Corner Rectangle 9"/>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9" name="TextBox 8"/>
          <p:cNvSpPr txBox="1"/>
          <p:nvPr/>
        </p:nvSpPr>
        <p:spPr>
          <a:xfrm>
            <a:off x="0" y="962257"/>
            <a:ext cx="9144000" cy="409343"/>
          </a:xfrm>
          <a:prstGeom prst="rect">
            <a:avLst/>
          </a:prstGeom>
          <a:noFill/>
        </p:spPr>
        <p:txBody>
          <a:bodyPr wrap="square" tIns="0" bIns="0" rtlCol="0">
            <a:spAutoFit/>
          </a:bodyPr>
          <a:lstStyle/>
          <a:p>
            <a:pPr algn="ctr">
              <a:lnSpc>
                <a:spcPct val="95000"/>
              </a:lnSpc>
            </a:pPr>
            <a:r>
              <a:rPr lang="en-US" sz="2800" b="1" dirty="0">
                <a:solidFill>
                  <a:schemeClr val="bg1"/>
                </a:solidFill>
                <a:latin typeface="Arial Narrow" panose="020B0606020202030204" pitchFamily="34" charset="0"/>
                <a:cs typeface="Arial" charset="0"/>
              </a:rPr>
              <a:t>Class Size Reduction Compliance</a:t>
            </a:r>
          </a:p>
        </p:txBody>
      </p:sp>
    </p:spTree>
    <p:extLst>
      <p:ext uri="{BB962C8B-B14F-4D97-AF65-F5344CB8AC3E}">
        <p14:creationId xmlns:p14="http://schemas.microsoft.com/office/powerpoint/2010/main" val="180422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838200" y="1828800"/>
            <a:ext cx="7620000" cy="4876800"/>
          </a:xfrm>
          <a:prstGeom prst="rect">
            <a:avLst/>
          </a:prstGeom>
        </p:spPr>
        <p:txBody>
          <a:bodyPr/>
          <a:lstStyle/>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rPr>
              <a:t>Initial </a:t>
            </a:r>
            <a:r>
              <a:rPr lang="en-US" sz="2400" b="1" dirty="0">
                <a:latin typeface="Arial" pitchFamily="34" charset="0"/>
                <a:cs typeface="Arial" pitchFamily="34" charset="0"/>
              </a:rPr>
              <a:t>C</a:t>
            </a:r>
            <a:r>
              <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rPr>
              <a:t>lass Size</a:t>
            </a:r>
            <a:r>
              <a:rPr kumimoji="0" lang="en-US" sz="2400" b="1" i="0" u="none" strike="noStrike" kern="1200" cap="none" spc="0" normalizeH="0" noProof="0" dirty="0">
                <a:ln>
                  <a:noFill/>
                </a:ln>
                <a:solidFill>
                  <a:schemeClr val="tx1"/>
                </a:solidFill>
                <a:effectLst/>
                <a:uLnTx/>
                <a:uFillTx/>
                <a:latin typeface="Arial" pitchFamily="34" charset="0"/>
                <a:cs typeface="Arial" pitchFamily="34" charset="0"/>
              </a:rPr>
              <a:t> reduction</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742950" lvl="1" indent="-285750">
              <a:lnSpc>
                <a:spcPct val="80000"/>
              </a:lnSpc>
              <a:spcBef>
                <a:spcPct val="20000"/>
              </a:spcBef>
              <a:buFont typeface="Wingdings" pitchFamily="2" charset="2"/>
              <a:buChar char="§"/>
            </a:pPr>
            <a:r>
              <a:rPr lang="en-US" dirty="0">
                <a:latin typeface="Arial" pitchFamily="34" charset="0"/>
                <a:cs typeface="Arial" pitchFamily="34" charset="0"/>
              </a:rPr>
              <a:t>Class Size Reduction categorical funding amount for each FTE student over the cap.</a:t>
            </a:r>
          </a:p>
          <a:p>
            <a:pPr marL="742950" lvl="1" indent="-285750">
              <a:lnSpc>
                <a:spcPct val="80000"/>
              </a:lnSpc>
              <a:spcBef>
                <a:spcPct val="20000"/>
              </a:spcBef>
              <a:buFont typeface="Wingdings" pitchFamily="2" charset="2"/>
              <a:buChar char="§"/>
            </a:pPr>
            <a:r>
              <a:rPr lang="en-US" dirty="0">
                <a:latin typeface="Arial" pitchFamily="34" charset="0"/>
                <a:cs typeface="Arial" pitchFamily="34" charset="0"/>
              </a:rPr>
              <a:t>100% Base Student Allocation ($4,587.40) multiplied by the</a:t>
            </a:r>
          </a:p>
          <a:p>
            <a:pPr lvl="1">
              <a:lnSpc>
                <a:spcPct val="80000"/>
              </a:lnSpc>
              <a:spcBef>
                <a:spcPct val="20000"/>
              </a:spcBef>
            </a:pPr>
            <a:r>
              <a:rPr lang="en-US" dirty="0">
                <a:latin typeface="Arial" pitchFamily="34" charset="0"/>
                <a:cs typeface="Arial" pitchFamily="34" charset="0"/>
              </a:rPr>
              <a:t>     district cost differential for each FTE student over the cap.</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lvl="0" indent="-342900">
              <a:lnSpc>
                <a:spcPct val="80000"/>
              </a:lnSpc>
              <a:spcBef>
                <a:spcPct val="20000"/>
              </a:spcBef>
              <a:buFont typeface="Wingdings" pitchFamily="2" charset="2"/>
              <a:buChar char="§"/>
            </a:pPr>
            <a:r>
              <a:rPr lang="en-US" sz="2400" b="1" dirty="0">
                <a:latin typeface="Arial" pitchFamily="34" charset="0"/>
                <a:cs typeface="Arial" pitchFamily="34" charset="0"/>
              </a:rPr>
              <a:t>Commissioner may recommend an alternate reduction amount by February 15, subject to approval by the Legislative Budget Commission, for following reasons:</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a:ln>
                  <a:noFill/>
                </a:ln>
                <a:solidFill>
                  <a:schemeClr val="tx1"/>
                </a:solidFill>
                <a:effectLst/>
                <a:uLnTx/>
                <a:uFillTx/>
                <a:latin typeface="Arial" pitchFamily="34" charset="0"/>
                <a:cs typeface="Arial" pitchFamily="34" charset="0"/>
              </a:rPr>
              <a:t>Extreme emergency</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lang="en-US" dirty="0">
                <a:latin typeface="Arial" pitchFamily="34" charset="0"/>
                <a:cs typeface="Arial" pitchFamily="34" charset="0"/>
              </a:rPr>
              <a:t>District unable to meet requirements despite appropriate effort to do so</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a:ln>
                  <a:noFill/>
                </a:ln>
                <a:solidFill>
                  <a:schemeClr val="tx1"/>
                </a:solidFill>
                <a:effectLst/>
                <a:uLnTx/>
                <a:uFillTx/>
                <a:latin typeface="Arial" pitchFamily="34" charset="0"/>
                <a:cs typeface="Arial" pitchFamily="34" charset="0"/>
              </a:rPr>
              <a:t>Appeals process</a:t>
            </a:r>
          </a:p>
        </p:txBody>
      </p:sp>
      <p:sp>
        <p:nvSpPr>
          <p:cNvPr id="5" name="Snip Diagonal Corner Rectangle 4"/>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TextBox 6"/>
          <p:cNvSpPr txBox="1"/>
          <p:nvPr/>
        </p:nvSpPr>
        <p:spPr>
          <a:xfrm>
            <a:off x="0" y="962257"/>
            <a:ext cx="9144000" cy="409343"/>
          </a:xfrm>
          <a:prstGeom prst="rect">
            <a:avLst/>
          </a:prstGeom>
          <a:noFill/>
        </p:spPr>
        <p:txBody>
          <a:bodyPr wrap="square" tIns="0" bIns="0" rtlCol="0">
            <a:spAutoFit/>
          </a:bodyPr>
          <a:lstStyle/>
          <a:p>
            <a:pPr algn="ctr">
              <a:lnSpc>
                <a:spcPct val="95000"/>
              </a:lnSpc>
            </a:pPr>
            <a:r>
              <a:rPr lang="en-US" sz="2800" b="1" dirty="0">
                <a:solidFill>
                  <a:schemeClr val="bg1"/>
                </a:solidFill>
                <a:latin typeface="Arial Narrow" panose="020B0606020202030204" pitchFamily="34" charset="0"/>
                <a:cs typeface="Arial" charset="0"/>
              </a:rPr>
              <a:t>Class Size Reduction Compliance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85800" y="1828800"/>
            <a:ext cx="7620000" cy="4459111"/>
          </a:xfrm>
          <a:prstGeom prst="rect">
            <a:avLst/>
          </a:prstGeom>
        </p:spPr>
        <p:txBody>
          <a:bodyPr/>
          <a:lstStyle/>
          <a:p>
            <a:pPr marL="742950" marR="0" lvl="1" indent="-285750" algn="l" defTabSz="914400" rtl="0" eaLnBrk="1" fontAlgn="auto" latinLnBrk="0" hangingPunct="1">
              <a:lnSpc>
                <a:spcPct val="80000"/>
              </a:lnSpc>
              <a:spcBef>
                <a:spcPct val="20000"/>
              </a:spcBef>
              <a:spcAft>
                <a:spcPts val="0"/>
              </a:spcAft>
              <a:buClrTx/>
              <a:buSzTx/>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rPr>
              <a:t>Reallocation to charter schools in compliance</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rPr>
              <a:t>Up to 5% of the Base Student Allocation multiplied by the charter school’s total number of students</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rPr>
              <a:t>Not to exceed 25% of total charter school funds reduced</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rPr>
              <a:t>Restoration to charter</a:t>
            </a:r>
            <a:r>
              <a:rPr kumimoji="0" lang="en-US" sz="2400" b="1" i="0" u="none" strike="noStrike" kern="1200" cap="none" spc="0" normalizeH="0" noProof="0" dirty="0">
                <a:ln>
                  <a:noFill/>
                </a:ln>
                <a:solidFill>
                  <a:schemeClr val="tx1"/>
                </a:solidFill>
                <a:effectLst/>
                <a:uLnTx/>
                <a:uFillTx/>
                <a:latin typeface="Arial" pitchFamily="34" charset="0"/>
                <a:cs typeface="Arial" pitchFamily="34" charset="0"/>
              </a:rPr>
              <a:t> schools</a:t>
            </a:r>
            <a:r>
              <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rPr>
              <a:t> not in compliance that submit a compliance plan by February 1.</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rPr>
              <a:t>Balance of funds remaining,</a:t>
            </a:r>
            <a:r>
              <a:rPr kumimoji="0" lang="en-US" sz="1800" b="0" i="0" u="none" strike="noStrike" kern="1200" cap="none" spc="0" normalizeH="0" noProof="0" dirty="0">
                <a:ln>
                  <a:noFill/>
                </a:ln>
                <a:solidFill>
                  <a:schemeClr val="tx1"/>
                </a:solidFill>
                <a:effectLst/>
                <a:uLnTx/>
                <a:uFillTx/>
                <a:latin typeface="Arial" pitchFamily="34" charset="0"/>
                <a:cs typeface="Arial" pitchFamily="34" charset="0"/>
              </a:rPr>
              <a:t> which is 75% of the calculated reduction.</a:t>
            </a:r>
            <a:r>
              <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rPr>
              <a:t> </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
              <a:tabLst/>
              <a:defRPr/>
            </a:pPr>
            <a:endParaRPr lang="en-US" dirty="0">
              <a:latin typeface="Arial" pitchFamily="34" charset="0"/>
              <a:cs typeface="Arial" pitchFamily="34" charset="0"/>
            </a:endParaRPr>
          </a:p>
          <a:p>
            <a:pPr marL="285750" indent="-285750">
              <a:lnSpc>
                <a:spcPct val="80000"/>
              </a:lnSpc>
              <a:spcBef>
                <a:spcPct val="20000"/>
              </a:spcBef>
              <a:buFont typeface="Wingdings" pitchFamily="2" charset="2"/>
              <a:buChar char="§"/>
              <a:defRPr/>
            </a:pPr>
            <a:r>
              <a:rPr kumimoji="0" lang="en-US" sz="2000" i="0" u="none" strike="noStrike" kern="1200" cap="none" spc="0" normalizeH="0" baseline="0" noProof="0" dirty="0">
                <a:ln>
                  <a:noFill/>
                </a:ln>
                <a:solidFill>
                  <a:schemeClr val="tx1"/>
                </a:solidFill>
                <a:effectLst/>
                <a:uLnTx/>
                <a:uFillTx/>
                <a:latin typeface="Arial" pitchFamily="34" charset="0"/>
                <a:cs typeface="Arial" pitchFamily="34" charset="0"/>
              </a:rPr>
              <a:t>The Commissioner is authorized to withhold the distribution of the class size</a:t>
            </a:r>
            <a:r>
              <a:rPr kumimoji="0" lang="en-US" sz="2000" i="0" u="none" strike="noStrike" kern="1200" cap="none" spc="0" normalizeH="0" noProof="0" dirty="0">
                <a:ln>
                  <a:noFill/>
                </a:ln>
                <a:solidFill>
                  <a:schemeClr val="tx1"/>
                </a:solidFill>
                <a:effectLst/>
                <a:uLnTx/>
                <a:uFillTx/>
                <a:latin typeface="Arial" pitchFamily="34" charset="0"/>
                <a:cs typeface="Arial" pitchFamily="34" charset="0"/>
              </a:rPr>
              <a:t> </a:t>
            </a:r>
            <a:r>
              <a:rPr kumimoji="0" lang="en-US" sz="2000" i="0" u="none" strike="noStrike" kern="1200" cap="none" spc="0" normalizeH="0" baseline="0" noProof="0" dirty="0">
                <a:ln>
                  <a:noFill/>
                </a:ln>
                <a:solidFill>
                  <a:schemeClr val="tx1"/>
                </a:solidFill>
                <a:effectLst/>
                <a:uLnTx/>
                <a:uFillTx/>
                <a:latin typeface="Arial" pitchFamily="34" charset="0"/>
                <a:cs typeface="Arial" pitchFamily="34" charset="0"/>
              </a:rPr>
              <a:t>categorical allocation to ensure the availability of sufficient undistributed funds to support the implementation of the calculated reduction. </a:t>
            </a:r>
          </a:p>
        </p:txBody>
      </p:sp>
      <p:sp>
        <p:nvSpPr>
          <p:cNvPr id="5" name="Snip Diagonal Corner Rectangle 4"/>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4" name="Rectangle 2"/>
          <p:cNvSpPr txBox="1">
            <a:spLocks noChangeArrowheads="1"/>
          </p:cNvSpPr>
          <p:nvPr/>
        </p:nvSpPr>
        <p:spPr bwMode="auto">
          <a:xfrm>
            <a:off x="0" y="990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Class Size Funding Adjustments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panose="020B0604020202020204" pitchFamily="34" charset="0"/>
                <a:cs typeface="Arial" panose="020B0604020202020204" pitchFamily="34" charset="0"/>
              </a:rPr>
              <a:t>Administrative Fee</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838200" y="3282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s.1002.33(20),</a:t>
            </a:r>
          </a:p>
          <a:p>
            <a:pPr algn="ctr">
              <a:defRPr/>
            </a:pPr>
            <a:r>
              <a:rPr lang="en-US" sz="2200" dirty="0">
                <a:solidFill>
                  <a:schemeClr val="bg1"/>
                </a:solidFill>
                <a:latin typeface="Arial" charset="0"/>
              </a:rPr>
              <a:t> F.S.</a:t>
            </a:r>
          </a:p>
        </p:txBody>
      </p:sp>
      <p:sp>
        <p:nvSpPr>
          <p:cNvPr id="10" name="Rectangle 3"/>
          <p:cNvSpPr>
            <a:spLocks noChangeArrowheads="1"/>
          </p:cNvSpPr>
          <p:nvPr/>
        </p:nvSpPr>
        <p:spPr bwMode="auto">
          <a:xfrm>
            <a:off x="838200" y="1987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Administrative</a:t>
            </a:r>
          </a:p>
          <a:p>
            <a:pPr algn="ctr">
              <a:defRPr/>
            </a:pPr>
            <a:r>
              <a:rPr lang="en-US" sz="2000" dirty="0">
                <a:latin typeface="Arial" charset="0"/>
              </a:rPr>
              <a:t>Fee</a:t>
            </a:r>
          </a:p>
        </p:txBody>
      </p:sp>
      <p:pic>
        <p:nvPicPr>
          <p:cNvPr id="11" name="Picture 9" descr="http://dallastexasrealestateblog.com/wp-content/uploads/image/Property%20Taxes%202.jpg"/>
          <p:cNvPicPr>
            <a:picLocks noChangeAspect="1" noChangeArrowheads="1"/>
          </p:cNvPicPr>
          <p:nvPr/>
        </p:nvPicPr>
        <p:blipFill>
          <a:blip r:embed="rId3" cstate="print"/>
          <a:srcRect/>
          <a:stretch>
            <a:fillRect/>
          </a:stretch>
        </p:blipFill>
        <p:spPr bwMode="auto">
          <a:xfrm>
            <a:off x="844550" y="4648200"/>
            <a:ext cx="1935163" cy="1295400"/>
          </a:xfrm>
          <a:prstGeom prst="rect">
            <a:avLst/>
          </a:prstGeom>
          <a:noFill/>
          <a:ln w="9525">
            <a:noFill/>
            <a:miter lim="800000"/>
            <a:headEnd/>
            <a:tailEnd/>
          </a:ln>
        </p:spPr>
      </p:pic>
      <p:sp>
        <p:nvSpPr>
          <p:cNvPr id="12" name="Rectangle 9"/>
          <p:cNvSpPr>
            <a:spLocks noChangeArrowheads="1"/>
          </p:cNvSpPr>
          <p:nvPr/>
        </p:nvSpPr>
        <p:spPr bwMode="auto">
          <a:xfrm>
            <a:off x="3048000" y="1754862"/>
            <a:ext cx="5562600" cy="4493538"/>
          </a:xfrm>
          <a:prstGeom prst="rect">
            <a:avLst/>
          </a:prstGeom>
          <a:noFill/>
          <a:ln w="9525">
            <a:noFill/>
            <a:miter lim="800000"/>
            <a:headEnd/>
            <a:tailEnd/>
          </a:ln>
        </p:spPr>
        <p:txBody>
          <a:bodyPr>
            <a:spAutoFit/>
          </a:bodyPr>
          <a:lstStyle/>
          <a:p>
            <a:pPr>
              <a:spcBef>
                <a:spcPct val="50000"/>
              </a:spcBef>
            </a:pPr>
            <a:r>
              <a:rPr lang="en-US" sz="2200" dirty="0">
                <a:latin typeface="Arial Narrow" panose="020B0606020202030204" pitchFamily="34" charset="0"/>
              </a:rPr>
              <a:t>School district must provide certain services to charter schools in exchange for withholding an administrative fee:</a:t>
            </a:r>
          </a:p>
          <a:p>
            <a:pPr lvl="1">
              <a:spcBef>
                <a:spcPct val="50000"/>
              </a:spcBef>
              <a:buFont typeface="Arial" pitchFamily="34" charset="0"/>
              <a:buChar char="•"/>
            </a:pPr>
            <a:r>
              <a:rPr lang="en-US" sz="2200" dirty="0">
                <a:latin typeface="Arial Narrow" panose="020B0606020202030204" pitchFamily="34" charset="0"/>
              </a:rPr>
              <a:t>Contract management</a:t>
            </a:r>
          </a:p>
          <a:p>
            <a:pPr lvl="1">
              <a:spcBef>
                <a:spcPct val="50000"/>
              </a:spcBef>
              <a:buFont typeface="Arial" pitchFamily="34" charset="0"/>
              <a:buChar char="•"/>
            </a:pPr>
            <a:r>
              <a:rPr lang="en-US" sz="2200" dirty="0">
                <a:latin typeface="Arial Narrow" panose="020B0606020202030204" pitchFamily="34" charset="0"/>
              </a:rPr>
              <a:t>FTE and data reporting</a:t>
            </a:r>
          </a:p>
          <a:p>
            <a:pPr lvl="1">
              <a:spcBef>
                <a:spcPct val="50000"/>
              </a:spcBef>
              <a:buFont typeface="Arial" pitchFamily="34" charset="0"/>
              <a:buChar char="•"/>
            </a:pPr>
            <a:r>
              <a:rPr lang="en-US" sz="2200" dirty="0">
                <a:latin typeface="Arial Narrow" panose="020B0606020202030204" pitchFamily="34" charset="0"/>
              </a:rPr>
              <a:t>ESE administration</a:t>
            </a:r>
          </a:p>
          <a:p>
            <a:pPr lvl="1">
              <a:spcBef>
                <a:spcPct val="50000"/>
              </a:spcBef>
              <a:buFont typeface="Arial" pitchFamily="34" charset="0"/>
              <a:buChar char="•"/>
            </a:pPr>
            <a:r>
              <a:rPr lang="en-US" sz="2200" dirty="0">
                <a:latin typeface="Arial Narrow" panose="020B0606020202030204" pitchFamily="34" charset="0"/>
              </a:rPr>
              <a:t>Test administration</a:t>
            </a:r>
          </a:p>
          <a:p>
            <a:pPr lvl="1">
              <a:spcBef>
                <a:spcPct val="50000"/>
              </a:spcBef>
              <a:buFont typeface="Arial" pitchFamily="34" charset="0"/>
              <a:buChar char="•"/>
            </a:pPr>
            <a:r>
              <a:rPr lang="en-US" sz="2200" dirty="0">
                <a:latin typeface="Arial Narrow" panose="020B0606020202030204" pitchFamily="34" charset="0"/>
              </a:rPr>
              <a:t>Information services</a:t>
            </a:r>
          </a:p>
          <a:p>
            <a:pPr lvl="1">
              <a:spcBef>
                <a:spcPct val="50000"/>
              </a:spcBef>
              <a:buFont typeface="Arial" pitchFamily="34" charset="0"/>
              <a:buChar char="•"/>
            </a:pPr>
            <a:r>
              <a:rPr lang="en-US" sz="2200" dirty="0">
                <a:latin typeface="Arial Narrow" panose="020B0606020202030204" pitchFamily="34" charset="0"/>
              </a:rPr>
              <a:t>Other services related to the federal lunch program</a:t>
            </a:r>
          </a:p>
        </p:txBody>
      </p:sp>
    </p:spTree>
    <p:extLst>
      <p:ext uri="{BB962C8B-B14F-4D97-AF65-F5344CB8AC3E}">
        <p14:creationId xmlns:p14="http://schemas.microsoft.com/office/powerpoint/2010/main" val="245428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panose="020B0604020202020204" pitchFamily="34" charset="0"/>
                <a:cs typeface="Arial" panose="020B0604020202020204" pitchFamily="34" charset="0"/>
              </a:rPr>
              <a:t>Administrative Fee</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2"/>
          <p:cNvSpPr>
            <a:spLocks noChangeArrowheads="1"/>
          </p:cNvSpPr>
          <p:nvPr/>
        </p:nvSpPr>
        <p:spPr bwMode="auto">
          <a:xfrm>
            <a:off x="908050" y="2901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s.1002.33(20),</a:t>
            </a:r>
          </a:p>
          <a:p>
            <a:pPr algn="ctr">
              <a:defRPr/>
            </a:pPr>
            <a:r>
              <a:rPr lang="en-US" sz="2200" dirty="0">
                <a:solidFill>
                  <a:schemeClr val="bg1"/>
                </a:solidFill>
                <a:latin typeface="Arial" charset="0"/>
              </a:rPr>
              <a:t>s. 1002.33(17)</a:t>
            </a:r>
          </a:p>
          <a:p>
            <a:pPr algn="ctr">
              <a:defRPr/>
            </a:pPr>
            <a:r>
              <a:rPr lang="en-US" sz="2200" dirty="0">
                <a:solidFill>
                  <a:schemeClr val="bg1"/>
                </a:solidFill>
                <a:latin typeface="Arial" charset="0"/>
              </a:rPr>
              <a:t> F.S.</a:t>
            </a:r>
          </a:p>
        </p:txBody>
      </p:sp>
      <p:sp>
        <p:nvSpPr>
          <p:cNvPr id="14" name="Rectangle 3"/>
          <p:cNvSpPr>
            <a:spLocks noChangeArrowheads="1"/>
          </p:cNvSpPr>
          <p:nvPr/>
        </p:nvSpPr>
        <p:spPr bwMode="auto">
          <a:xfrm>
            <a:off x="908050" y="1606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Administrative</a:t>
            </a:r>
          </a:p>
          <a:p>
            <a:pPr algn="ctr">
              <a:defRPr/>
            </a:pPr>
            <a:r>
              <a:rPr lang="en-US" sz="2000" dirty="0">
                <a:latin typeface="Arial" charset="0"/>
              </a:rPr>
              <a:t>Fee</a:t>
            </a:r>
          </a:p>
          <a:p>
            <a:pPr algn="ctr">
              <a:defRPr/>
            </a:pPr>
            <a:r>
              <a:rPr lang="en-US" sz="2000" dirty="0">
                <a:latin typeface="Arial" charset="0"/>
              </a:rPr>
              <a:t>Calculation</a:t>
            </a:r>
          </a:p>
        </p:txBody>
      </p:sp>
      <p:pic>
        <p:nvPicPr>
          <p:cNvPr id="16" name="Picture 9" descr="http://dallastexasrealestateblog.com/wp-content/uploads/image/Property%20Taxes%202.jpg"/>
          <p:cNvPicPr>
            <a:picLocks noChangeAspect="1" noChangeArrowheads="1"/>
          </p:cNvPicPr>
          <p:nvPr/>
        </p:nvPicPr>
        <p:blipFill>
          <a:blip r:embed="rId3" cstate="print"/>
          <a:srcRect/>
          <a:stretch>
            <a:fillRect/>
          </a:stretch>
        </p:blipFill>
        <p:spPr bwMode="auto">
          <a:xfrm>
            <a:off x="914401" y="4267200"/>
            <a:ext cx="1898650" cy="1295400"/>
          </a:xfrm>
          <a:prstGeom prst="rect">
            <a:avLst/>
          </a:prstGeom>
          <a:noFill/>
          <a:ln w="9525">
            <a:noFill/>
            <a:miter lim="800000"/>
            <a:headEnd/>
            <a:tailEnd/>
          </a:ln>
        </p:spPr>
      </p:pic>
      <p:sp>
        <p:nvSpPr>
          <p:cNvPr id="17" name="Rectangle 9"/>
          <p:cNvSpPr>
            <a:spLocks noChangeArrowheads="1"/>
          </p:cNvSpPr>
          <p:nvPr/>
        </p:nvSpPr>
        <p:spPr bwMode="auto">
          <a:xfrm>
            <a:off x="2819400" y="1524774"/>
            <a:ext cx="5562600" cy="3970318"/>
          </a:xfrm>
          <a:prstGeom prst="rect">
            <a:avLst/>
          </a:prstGeom>
          <a:noFill/>
          <a:ln w="9525">
            <a:noFill/>
            <a:miter lim="800000"/>
            <a:headEnd/>
            <a:tailEnd/>
          </a:ln>
        </p:spPr>
        <p:txBody>
          <a:bodyPr>
            <a:spAutoFit/>
          </a:bodyPr>
          <a:lstStyle/>
          <a:p>
            <a:pPr>
              <a:spcBef>
                <a:spcPct val="50000"/>
              </a:spcBef>
            </a:pPr>
            <a:r>
              <a:rPr lang="en-US" sz="1400" dirty="0"/>
              <a:t>Total fee shall be calculated based upon up to 5 percent of the available funds listed below, except for when 75% or more of the students enrolled in the charter school are exceptional students as defined in 1003.01(3), F.S. in which case 5% of those available funds shall be calculated based on unweighted FTE:  </a:t>
            </a:r>
          </a:p>
          <a:p>
            <a:pPr lvl="1">
              <a:spcBef>
                <a:spcPct val="50000"/>
              </a:spcBef>
              <a:buFont typeface="Arial" pitchFamily="34" charset="0"/>
              <a:buChar char="•"/>
            </a:pPr>
            <a:r>
              <a:rPr lang="en-US" sz="1400" dirty="0"/>
              <a:t>FEFP, state and local</a:t>
            </a:r>
          </a:p>
          <a:p>
            <a:pPr lvl="1">
              <a:spcBef>
                <a:spcPct val="50000"/>
              </a:spcBef>
              <a:buFont typeface="Arial" pitchFamily="34" charset="0"/>
              <a:buChar char="•"/>
            </a:pPr>
            <a:r>
              <a:rPr lang="en-US" sz="1400" dirty="0"/>
              <a:t>District Discretionary Lottery</a:t>
            </a:r>
          </a:p>
          <a:p>
            <a:pPr lvl="1">
              <a:spcBef>
                <a:spcPct val="50000"/>
              </a:spcBef>
              <a:buFont typeface="Arial" pitchFamily="34" charset="0"/>
              <a:buChar char="•"/>
            </a:pPr>
            <a:r>
              <a:rPr lang="en-US" sz="1400" dirty="0"/>
              <a:t>Discretionary Millage</a:t>
            </a:r>
          </a:p>
          <a:p>
            <a:pPr lvl="1">
              <a:spcBef>
                <a:spcPct val="50000"/>
              </a:spcBef>
              <a:buFont typeface="Arial" pitchFamily="34" charset="0"/>
              <a:buChar char="•"/>
            </a:pPr>
            <a:r>
              <a:rPr lang="en-US" sz="1400" dirty="0"/>
              <a:t>Class Size Reduction (Categorical)</a:t>
            </a:r>
          </a:p>
          <a:p>
            <a:pPr>
              <a:spcBef>
                <a:spcPct val="50000"/>
              </a:spcBef>
            </a:pPr>
            <a:r>
              <a:rPr lang="en-US" sz="1400" dirty="0"/>
              <a:t>A sponsor may withhold only up to 5 percent for charter schools with an enrollment up to and including 250 students, or 500 students for charter schools that meet the requirements in s. 1002.33(20)2.a.(II), F.S.</a:t>
            </a:r>
          </a:p>
          <a:p>
            <a:pPr>
              <a:spcBef>
                <a:spcPct val="50000"/>
              </a:spcBef>
            </a:pPr>
            <a:r>
              <a:rPr lang="en-US" sz="1400" dirty="0"/>
              <a:t>A sponsor may not charge or withhold any administrative fee against a charter school for any funds specifically allocated by the Legislature for teacher compensation according to s. </a:t>
            </a:r>
            <a:r>
              <a:rPr lang="en-US" sz="1400"/>
              <a:t>1002.33(20)(a)3, F.S.</a:t>
            </a:r>
            <a:endParaRPr lang="en-US" sz="1400" dirty="0"/>
          </a:p>
        </p:txBody>
      </p:sp>
      <p:sp>
        <p:nvSpPr>
          <p:cNvPr id="19" name="Rectangle 9"/>
          <p:cNvSpPr>
            <a:spLocks noChangeArrowheads="1"/>
          </p:cNvSpPr>
          <p:nvPr/>
        </p:nvSpPr>
        <p:spPr bwMode="auto">
          <a:xfrm>
            <a:off x="762000" y="5867400"/>
            <a:ext cx="7391400" cy="553998"/>
          </a:xfrm>
          <a:prstGeom prst="rect">
            <a:avLst/>
          </a:prstGeom>
          <a:noFill/>
          <a:ln w="9525">
            <a:noFill/>
            <a:miter lim="800000"/>
            <a:headEnd/>
            <a:tailEnd/>
          </a:ln>
        </p:spPr>
        <p:txBody>
          <a:bodyPr>
            <a:spAutoFit/>
          </a:bodyPr>
          <a:lstStyle/>
          <a:p>
            <a:pPr>
              <a:spcBef>
                <a:spcPct val="50000"/>
              </a:spcBef>
            </a:pPr>
            <a:r>
              <a:rPr lang="en-US" sz="1500" i="1" dirty="0"/>
              <a:t>*For </a:t>
            </a:r>
            <a:r>
              <a:rPr lang="en-US" sz="1500" b="1" i="1" dirty="0"/>
              <a:t>high-performance</a:t>
            </a:r>
            <a:r>
              <a:rPr lang="en-US" sz="1500" i="1" dirty="0"/>
              <a:t> charter schools, a sponsor may withhold a total administrative fee of up to 2% for enrollment up to and including 250 students per school</a:t>
            </a:r>
            <a:r>
              <a:rPr lang="en-US" sz="1500" dirty="0"/>
              <a:t>.</a:t>
            </a:r>
          </a:p>
        </p:txBody>
      </p:sp>
    </p:spTree>
    <p:extLst>
      <p:ext uri="{BB962C8B-B14F-4D97-AF65-F5344CB8AC3E}">
        <p14:creationId xmlns:p14="http://schemas.microsoft.com/office/powerpoint/2010/main" val="1828392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panose="020B0604020202020204" pitchFamily="34" charset="0"/>
                <a:cs typeface="Arial" panose="020B0604020202020204" pitchFamily="34" charset="0"/>
              </a:rPr>
              <a:t>Administrative Fee</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2"/>
          <p:cNvSpPr>
            <a:spLocks noChangeArrowheads="1"/>
          </p:cNvSpPr>
          <p:nvPr/>
        </p:nvSpPr>
        <p:spPr bwMode="auto">
          <a:xfrm>
            <a:off x="908050" y="2901950"/>
            <a:ext cx="1905000" cy="1358900"/>
          </a:xfrm>
          <a:prstGeom prst="rect">
            <a:avLst/>
          </a:prstGeom>
          <a:solidFill>
            <a:schemeClr val="accent1">
              <a:lumMod val="25000"/>
            </a:schemeClr>
          </a:solidFill>
          <a:ln w="12700">
            <a:solidFill>
              <a:schemeClr val="accent1">
                <a:lumMod val="25000"/>
              </a:schemeClr>
            </a:solidFill>
            <a:miter lim="800000"/>
            <a:headEnd/>
            <a:tailEnd/>
          </a:ln>
        </p:spPr>
        <p:txBody>
          <a:bodyPr wrap="none" anchor="ctr"/>
          <a:lstStyle/>
          <a:p>
            <a:pPr algn="ctr">
              <a:defRPr/>
            </a:pPr>
            <a:r>
              <a:rPr lang="en-US" sz="2200" dirty="0">
                <a:solidFill>
                  <a:schemeClr val="bg1"/>
                </a:solidFill>
                <a:latin typeface="Arial" charset="0"/>
              </a:rPr>
              <a:t>Authority:</a:t>
            </a:r>
          </a:p>
          <a:p>
            <a:pPr algn="ctr">
              <a:defRPr/>
            </a:pPr>
            <a:r>
              <a:rPr lang="en-US" sz="2200" dirty="0">
                <a:solidFill>
                  <a:schemeClr val="bg1"/>
                </a:solidFill>
                <a:latin typeface="Arial" charset="0"/>
              </a:rPr>
              <a:t>s.1002.33(20),</a:t>
            </a:r>
          </a:p>
          <a:p>
            <a:pPr algn="ctr">
              <a:defRPr/>
            </a:pPr>
            <a:r>
              <a:rPr lang="en-US" sz="2200" dirty="0">
                <a:solidFill>
                  <a:schemeClr val="bg1"/>
                </a:solidFill>
                <a:latin typeface="Arial" charset="0"/>
              </a:rPr>
              <a:t>s. 1002.33(17)</a:t>
            </a:r>
          </a:p>
          <a:p>
            <a:pPr algn="ctr">
              <a:defRPr/>
            </a:pPr>
            <a:r>
              <a:rPr lang="en-US" sz="2200" dirty="0">
                <a:solidFill>
                  <a:schemeClr val="bg1"/>
                </a:solidFill>
                <a:latin typeface="Arial" charset="0"/>
              </a:rPr>
              <a:t> F.S.</a:t>
            </a:r>
          </a:p>
        </p:txBody>
      </p:sp>
      <p:sp>
        <p:nvSpPr>
          <p:cNvPr id="14" name="Rectangle 3"/>
          <p:cNvSpPr>
            <a:spLocks noChangeArrowheads="1"/>
          </p:cNvSpPr>
          <p:nvPr/>
        </p:nvSpPr>
        <p:spPr bwMode="auto">
          <a:xfrm>
            <a:off x="908050" y="1606550"/>
            <a:ext cx="1905000" cy="1282700"/>
          </a:xfrm>
          <a:prstGeom prst="rect">
            <a:avLst/>
          </a:prstGeom>
          <a:solidFill>
            <a:schemeClr val="bg1"/>
          </a:solidFill>
          <a:ln w="12700">
            <a:solidFill>
              <a:schemeClr val="accent1">
                <a:lumMod val="25000"/>
              </a:schemeClr>
            </a:solidFill>
            <a:miter lim="800000"/>
            <a:headEnd/>
            <a:tailEnd/>
          </a:ln>
        </p:spPr>
        <p:txBody>
          <a:bodyPr wrap="none" anchor="ctr"/>
          <a:lstStyle/>
          <a:p>
            <a:pPr algn="ctr">
              <a:defRPr/>
            </a:pPr>
            <a:r>
              <a:rPr lang="en-US" sz="2000" dirty="0">
                <a:latin typeface="Arial" charset="0"/>
              </a:rPr>
              <a:t>Administrative</a:t>
            </a:r>
          </a:p>
          <a:p>
            <a:pPr algn="ctr">
              <a:defRPr/>
            </a:pPr>
            <a:r>
              <a:rPr lang="en-US" sz="2000" dirty="0">
                <a:latin typeface="Arial" charset="0"/>
              </a:rPr>
              <a:t>Fee</a:t>
            </a:r>
          </a:p>
          <a:p>
            <a:pPr algn="ctr">
              <a:defRPr/>
            </a:pPr>
            <a:r>
              <a:rPr lang="en-US" sz="2000" dirty="0">
                <a:latin typeface="Arial" charset="0"/>
              </a:rPr>
              <a:t>Calculation</a:t>
            </a:r>
          </a:p>
        </p:txBody>
      </p:sp>
      <p:pic>
        <p:nvPicPr>
          <p:cNvPr id="16" name="Picture 9" descr="http://dallastexasrealestateblog.com/wp-content/uploads/image/Property%20Taxes%202.jpg"/>
          <p:cNvPicPr>
            <a:picLocks noChangeAspect="1" noChangeArrowheads="1"/>
          </p:cNvPicPr>
          <p:nvPr/>
        </p:nvPicPr>
        <p:blipFill>
          <a:blip r:embed="rId3" cstate="print"/>
          <a:srcRect/>
          <a:stretch>
            <a:fillRect/>
          </a:stretch>
        </p:blipFill>
        <p:spPr bwMode="auto">
          <a:xfrm>
            <a:off x="914401" y="4267200"/>
            <a:ext cx="1898650" cy="1295400"/>
          </a:xfrm>
          <a:prstGeom prst="rect">
            <a:avLst/>
          </a:prstGeom>
          <a:noFill/>
          <a:ln w="9525">
            <a:noFill/>
            <a:miter lim="800000"/>
            <a:headEnd/>
            <a:tailEnd/>
          </a:ln>
        </p:spPr>
      </p:pic>
      <p:sp>
        <p:nvSpPr>
          <p:cNvPr id="17" name="Rectangle 9"/>
          <p:cNvSpPr>
            <a:spLocks noChangeArrowheads="1"/>
          </p:cNvSpPr>
          <p:nvPr/>
        </p:nvSpPr>
        <p:spPr bwMode="auto">
          <a:xfrm>
            <a:off x="2819400" y="1524774"/>
            <a:ext cx="5562600" cy="584775"/>
          </a:xfrm>
          <a:prstGeom prst="rect">
            <a:avLst/>
          </a:prstGeom>
          <a:noFill/>
          <a:ln w="9525">
            <a:noFill/>
            <a:miter lim="800000"/>
            <a:headEnd/>
            <a:tailEnd/>
          </a:ln>
        </p:spPr>
        <p:txBody>
          <a:bodyPr>
            <a:spAutoFit/>
          </a:bodyPr>
          <a:lstStyle/>
          <a:p>
            <a:pPr>
              <a:spcBef>
                <a:spcPct val="50000"/>
              </a:spcBef>
            </a:pPr>
            <a:r>
              <a:rPr lang="en-US" sz="1600" b="1" dirty="0"/>
              <a:t>Example: </a:t>
            </a:r>
            <a:r>
              <a:rPr lang="en-US" sz="1600" dirty="0"/>
              <a:t>A charter school has 475 students, of which more than 75% are ESE. </a:t>
            </a:r>
            <a:endParaRPr lang="en-US" sz="1600" b="1" dirty="0"/>
          </a:p>
        </p:txBody>
      </p:sp>
      <p:pic>
        <p:nvPicPr>
          <p:cNvPr id="2" name="Picture 1"/>
          <p:cNvPicPr>
            <a:picLocks noChangeAspect="1"/>
          </p:cNvPicPr>
          <p:nvPr/>
        </p:nvPicPr>
        <p:blipFill>
          <a:blip r:embed="rId4"/>
          <a:stretch>
            <a:fillRect/>
          </a:stretch>
        </p:blipFill>
        <p:spPr>
          <a:xfrm>
            <a:off x="2895600" y="2123987"/>
            <a:ext cx="6110288" cy="918840"/>
          </a:xfrm>
          <a:prstGeom prst="rect">
            <a:avLst/>
          </a:prstGeom>
        </p:spPr>
      </p:pic>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2895600" y="3134239"/>
                <a:ext cx="5562600" cy="2406621"/>
              </a:xfrm>
              <a:prstGeom prst="rect">
                <a:avLst/>
              </a:prstGeom>
              <a:noFill/>
              <a:ln w="9525">
                <a:noFill/>
                <a:miter lim="800000"/>
                <a:headEnd/>
                <a:tailEnd/>
              </a:ln>
            </p:spPr>
            <p:txBody>
              <a:bodyPr>
                <a:spAutoFit/>
              </a:bodyPr>
              <a:lstStyle/>
              <a:p>
                <a:pPr>
                  <a:spcBef>
                    <a:spcPct val="50000"/>
                  </a:spcBef>
                </a:pPr>
                <a:r>
                  <a:rPr lang="en-US" sz="1600" dirty="0"/>
                  <a:t>Since the school has more than 75% ESE students, a 1 is placed in the Excel cell to help calculate the 5% administrative fee, which can only be withheld for up to and including 250 students. Therefore, the amount that the 5% administrative fee should be based on is calculated as follows:</a:t>
                </a:r>
              </a:p>
              <a:p>
                <a:pPr>
                  <a:spcBef>
                    <a:spcPct val="50000"/>
                  </a:spcBef>
                </a:pPr>
                <a14:m>
                  <m:oMathPara xmlns:m="http://schemas.openxmlformats.org/officeDocument/2006/math">
                    <m:oMathParaPr>
                      <m:jc m:val="centerGroup"/>
                    </m:oMathParaPr>
                    <m:oMath xmlns:m="http://schemas.openxmlformats.org/officeDocument/2006/math">
                      <m:r>
                        <a:rPr lang="en-US" sz="1600" b="0" i="1" smtClean="0">
                          <a:latin typeface="Cambria Math"/>
                        </a:rPr>
                        <m:t>$2,351,146 </m:t>
                      </m:r>
                      <m:r>
                        <a:rPr lang="en-US" sz="1600" b="0" i="1" smtClean="0">
                          <a:latin typeface="Cambria Math"/>
                        </a:rPr>
                        <m:t>𝑥</m:t>
                      </m:r>
                      <m:r>
                        <a:rPr lang="en-US" sz="1600" b="0" i="1" smtClean="0">
                          <a:latin typeface="Cambria Math"/>
                        </a:rPr>
                        <m:t> </m:t>
                      </m:r>
                      <m:f>
                        <m:fPr>
                          <m:ctrlPr>
                            <a:rPr lang="en-US" sz="1600" b="0" i="1" smtClean="0">
                              <a:latin typeface="Cambria Math" panose="02040503050406030204" pitchFamily="18" charset="0"/>
                            </a:rPr>
                          </m:ctrlPr>
                        </m:fPr>
                        <m:num>
                          <m:r>
                            <a:rPr lang="en-US" sz="1600" b="0" i="1" smtClean="0">
                              <a:latin typeface="Cambria Math"/>
                            </a:rPr>
                            <m:t>250</m:t>
                          </m:r>
                        </m:num>
                        <m:den>
                          <m:r>
                            <a:rPr lang="en-US" sz="1600" b="0" i="1" smtClean="0">
                              <a:latin typeface="Cambria Math"/>
                            </a:rPr>
                            <m:t>475</m:t>
                          </m:r>
                        </m:den>
                      </m:f>
                      <m:r>
                        <a:rPr lang="en-US" sz="1600" b="0" i="1" smtClean="0">
                          <a:latin typeface="Cambria Math"/>
                        </a:rPr>
                        <m:t>=$1,237,445.26</m:t>
                      </m:r>
                    </m:oMath>
                  </m:oMathPara>
                </a14:m>
                <a:endParaRPr lang="en-US" sz="1600" dirty="0"/>
              </a:p>
              <a:p>
                <a:pPr>
                  <a:spcBef>
                    <a:spcPct val="50000"/>
                  </a:spcBef>
                </a:pPr>
                <a:r>
                  <a:rPr lang="en-US" sz="1600" dirty="0"/>
                  <a:t>The 5% administrative fee is then calculated on this amount:</a:t>
                </a:r>
              </a:p>
              <a:p>
                <a:pPr>
                  <a:spcBef>
                    <a:spcPct val="50000"/>
                  </a:spcBef>
                </a:pPr>
                <a14:m>
                  <m:oMathPara xmlns:m="http://schemas.openxmlformats.org/officeDocument/2006/math">
                    <m:oMathParaPr>
                      <m:jc m:val="centerGroup"/>
                    </m:oMathParaPr>
                    <m:oMath xmlns:m="http://schemas.openxmlformats.org/officeDocument/2006/math">
                      <m:r>
                        <a:rPr lang="en-US" sz="1600" b="0" i="1" smtClean="0">
                          <a:latin typeface="Cambria Math"/>
                        </a:rPr>
                        <m:t>$1,237,445.26 </m:t>
                      </m:r>
                      <m:r>
                        <a:rPr lang="en-US" sz="1600" b="0" i="1" smtClean="0">
                          <a:latin typeface="Cambria Math"/>
                        </a:rPr>
                        <m:t>𝑥</m:t>
                      </m:r>
                      <m:r>
                        <a:rPr lang="en-US" sz="1600" b="0" i="1" smtClean="0">
                          <a:latin typeface="Cambria Math"/>
                        </a:rPr>
                        <m:t> 0.05=$61,872.26</m:t>
                      </m:r>
                    </m:oMath>
                  </m:oMathPara>
                </a14:m>
                <a:endParaRPr lang="en-US" sz="1600" dirty="0"/>
              </a:p>
            </p:txBody>
          </p:sp>
        </mc:Choice>
        <mc:Fallback xmlns="">
          <p:sp>
            <p:nvSpPr>
              <p:cNvPr id="12" name="Rectangle 9"/>
              <p:cNvSpPr>
                <a:spLocks noRot="1" noChangeAspect="1" noMove="1" noResize="1" noEditPoints="1" noAdjustHandles="1" noChangeArrowheads="1" noChangeShapeType="1" noTextEdit="1"/>
              </p:cNvSpPr>
              <p:nvPr/>
            </p:nvSpPr>
            <p:spPr bwMode="auto">
              <a:xfrm>
                <a:off x="2895600" y="3134239"/>
                <a:ext cx="5562600" cy="2406621"/>
              </a:xfrm>
              <a:prstGeom prst="rect">
                <a:avLst/>
              </a:prstGeom>
              <a:blipFill>
                <a:blip r:embed="rId5"/>
                <a:stretch>
                  <a:fillRect l="-548" t="-759" r="-109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09697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09600" y="1447800"/>
            <a:ext cx="7620000" cy="4916311"/>
          </a:xfrm>
          <a:prstGeom prst="rect">
            <a:avLst/>
          </a:prstGeom>
        </p:spPr>
        <p:txBody>
          <a:bodyPr/>
          <a:lstStyle/>
          <a:p>
            <a:pPr marL="342900" lvl="0" indent="-342900">
              <a:lnSpc>
                <a:spcPct val="80000"/>
              </a:lnSpc>
              <a:spcBef>
                <a:spcPct val="20000"/>
              </a:spcBef>
              <a:buFont typeface="Wingdings" pitchFamily="2" charset="2"/>
              <a:buChar char="§"/>
              <a:defRPr/>
            </a:pPr>
            <a:endParaRPr kumimoji="0" lang="en-US" sz="2400" b="1" i="0" u="none" strike="noStrike" kern="1200" cap="none" spc="0" normalizeH="0" noProof="0" dirty="0">
              <a:ln>
                <a:noFill/>
              </a:ln>
              <a:solidFill>
                <a:schemeClr val="tx1"/>
              </a:solidFill>
              <a:effectLst/>
              <a:uLnTx/>
              <a:uFillTx/>
              <a:latin typeface="Arial" pitchFamily="34" charset="0"/>
              <a:cs typeface="Arial" pitchFamily="34" charset="0"/>
            </a:endParaRPr>
          </a:p>
        </p:txBody>
      </p:sp>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2"/>
          <p:cNvSpPr txBox="1">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2022-23 Changes</a:t>
            </a:r>
          </a:p>
        </p:txBody>
      </p:sp>
      <p:sp>
        <p:nvSpPr>
          <p:cNvPr id="2" name="Rectangle 1"/>
          <p:cNvSpPr/>
          <p:nvPr/>
        </p:nvSpPr>
        <p:spPr>
          <a:xfrm>
            <a:off x="609600" y="1905000"/>
            <a:ext cx="7619999" cy="3785652"/>
          </a:xfrm>
          <a:prstGeom prst="rect">
            <a:avLst/>
          </a:prstGeom>
        </p:spPr>
        <p:txBody>
          <a:bodyPr wrap="square">
            <a:spAutoFit/>
          </a:bodyPr>
          <a:lstStyle/>
          <a:p>
            <a:pPr marL="342900" indent="-342900">
              <a:buClr>
                <a:schemeClr val="accent1">
                  <a:lumMod val="50000"/>
                </a:schemeClr>
              </a:buClr>
              <a:buFont typeface="Wingdings" panose="05000000000000000000" pitchFamily="2" charset="2"/>
              <a:buChar char="§"/>
            </a:pPr>
            <a:r>
              <a:rPr lang="en-US" sz="2400" dirty="0">
                <a:cs typeface="Arial" panose="020B0604020202020204" pitchFamily="34" charset="0"/>
              </a:rPr>
              <a:t>The BSA was increased by $214.49.</a:t>
            </a:r>
          </a:p>
          <a:p>
            <a:pPr marL="342900" indent="-342900">
              <a:buClr>
                <a:schemeClr val="accent1">
                  <a:lumMod val="50000"/>
                </a:schemeClr>
              </a:buClr>
              <a:buFont typeface="Wingdings" panose="05000000000000000000" pitchFamily="2" charset="2"/>
              <a:buChar char="§"/>
            </a:pPr>
            <a:r>
              <a:rPr lang="en-US" sz="2400" dirty="0">
                <a:cs typeface="Arial" panose="020B0604020202020204" pitchFamily="34" charset="0"/>
              </a:rPr>
              <a:t>An additional $250 million was allocated for the Teacher Salary Increase Allocation, for a total of $800 million.</a:t>
            </a:r>
          </a:p>
          <a:p>
            <a:pPr marL="342900" indent="-342900">
              <a:buClr>
                <a:schemeClr val="accent1">
                  <a:lumMod val="50000"/>
                </a:schemeClr>
              </a:buClr>
              <a:buFont typeface="Wingdings" panose="05000000000000000000" pitchFamily="2" charset="2"/>
              <a:buChar char="§"/>
            </a:pPr>
            <a:r>
              <a:rPr lang="en-US" sz="2400" dirty="0">
                <a:cs typeface="Arial" panose="020B0604020202020204" pitchFamily="34" charset="0"/>
              </a:rPr>
              <a:t>The Mental Health Assistance Allocation was increased by $20 million, for a total of $140 million. </a:t>
            </a:r>
          </a:p>
          <a:p>
            <a:pPr marL="342900" indent="-342900">
              <a:buClr>
                <a:schemeClr val="accent1">
                  <a:lumMod val="50000"/>
                </a:schemeClr>
              </a:buClr>
              <a:buFont typeface="Wingdings" panose="05000000000000000000" pitchFamily="2" charset="2"/>
              <a:buChar char="§"/>
            </a:pPr>
            <a:r>
              <a:rPr lang="en-US" sz="2400" dirty="0">
                <a:cs typeface="Arial" panose="020B0604020202020204" pitchFamily="34" charset="0"/>
              </a:rPr>
              <a:t>The Reading Allocation was increased by $40 million, for a total of $170 million.</a:t>
            </a:r>
          </a:p>
          <a:p>
            <a:pPr marL="342900" indent="-342900">
              <a:buClr>
                <a:schemeClr val="accent1">
                  <a:lumMod val="50000"/>
                </a:schemeClr>
              </a:buClr>
              <a:buFont typeface="Wingdings" panose="05000000000000000000" pitchFamily="2" charset="2"/>
              <a:buChar char="§"/>
            </a:pPr>
            <a:r>
              <a:rPr lang="en-US" sz="2400" dirty="0">
                <a:cs typeface="Arial" panose="020B0604020202020204" pitchFamily="34" charset="0"/>
              </a:rPr>
              <a:t>The Safe Schools Allocation was increased by $30 million, for a total of $210 million.</a:t>
            </a:r>
          </a:p>
          <a:p>
            <a:pPr marL="342900" indent="-342900">
              <a:buClr>
                <a:schemeClr val="accent1">
                  <a:lumMod val="50000"/>
                </a:schemeClr>
              </a:buClr>
              <a:buFont typeface="Wingdings" panose="05000000000000000000" pitchFamily="2" charset="2"/>
              <a:buChar char="§"/>
            </a:pPr>
            <a:endParaRPr lang="en-US" sz="2400" dirty="0">
              <a:cs typeface="Arial" panose="020B0604020202020204" pitchFamily="34" charset="0"/>
            </a:endParaRPr>
          </a:p>
        </p:txBody>
      </p:sp>
    </p:spTree>
    <p:extLst>
      <p:ext uri="{BB962C8B-B14F-4D97-AF65-F5344CB8AC3E}">
        <p14:creationId xmlns:p14="http://schemas.microsoft.com/office/powerpoint/2010/main" val="24784104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09600" y="1447800"/>
            <a:ext cx="7620000" cy="4916311"/>
          </a:xfrm>
          <a:prstGeom prst="rect">
            <a:avLst/>
          </a:prstGeom>
        </p:spPr>
        <p:txBody>
          <a:bodyPr/>
          <a:lstStyle/>
          <a:p>
            <a:pPr marL="742950" marR="0" lvl="1" indent="-285750" algn="l" defTabSz="914400" rtl="0" eaLnBrk="1" fontAlgn="auto" latinLnBrk="0" hangingPunct="1">
              <a:lnSpc>
                <a:spcPct val="8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endParaRPr>
          </a:p>
          <a:p>
            <a:pPr marL="342900" lvl="0" indent="-342900">
              <a:lnSpc>
                <a:spcPct val="80000"/>
              </a:lnSpc>
              <a:spcBef>
                <a:spcPct val="20000"/>
              </a:spcBef>
              <a:buFont typeface="Wingdings" pitchFamily="2" charset="2"/>
              <a:buChar char="§"/>
              <a:defRPr/>
            </a:pPr>
            <a:r>
              <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rPr>
              <a:t>Charter</a:t>
            </a:r>
            <a:r>
              <a:rPr kumimoji="0" lang="en-US" sz="2000" b="1" i="0" u="none" strike="noStrike" kern="1200" cap="none" spc="0" normalizeH="0" noProof="0" dirty="0">
                <a:ln>
                  <a:noFill/>
                </a:ln>
                <a:solidFill>
                  <a:schemeClr val="tx1"/>
                </a:solidFill>
                <a:effectLst/>
                <a:uLnTx/>
                <a:uFillTx/>
                <a:latin typeface="Arial" pitchFamily="34" charset="0"/>
                <a:cs typeface="Arial" pitchFamily="34" charset="0"/>
              </a:rPr>
              <a:t> School Revenue </a:t>
            </a:r>
            <a:r>
              <a:rPr lang="en-US" sz="2000" b="1" dirty="0">
                <a:latin typeface="Arial" pitchFamily="34" charset="0"/>
                <a:cs typeface="Arial" pitchFamily="34" charset="0"/>
              </a:rPr>
              <a:t>Estimating Worksheet </a:t>
            </a:r>
            <a:r>
              <a:rPr lang="en-US" sz="2000" b="1" dirty="0">
                <a:latin typeface="Arial" pitchFamily="34" charset="0"/>
                <a:cs typeface="Arial" pitchFamily="34" charset="0"/>
                <a:hlinkClick r:id="rId3"/>
              </a:rPr>
              <a:t>https://www.fldoe.org/finance/fl-edu-finance-program-fefp/charter-school-revenue-estimate-worksh.stml</a:t>
            </a:r>
            <a:r>
              <a:rPr lang="en-US" sz="2000" b="1" dirty="0">
                <a:latin typeface="Arial" pitchFamily="34" charset="0"/>
                <a:cs typeface="Arial" pitchFamily="34" charset="0"/>
              </a:rPr>
              <a:t> </a:t>
            </a: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FEFP Calculations </a:t>
            </a:r>
            <a:r>
              <a:rPr lang="en-US" sz="2000" b="1" dirty="0">
                <a:latin typeface="Arial" pitchFamily="34" charset="0"/>
                <a:cs typeface="Arial" pitchFamily="34" charset="0"/>
                <a:hlinkClick r:id="rId4"/>
              </a:rPr>
              <a:t>https://www.fldoe.org/finance/fl-edu-finance-program-fefp/fl-edu-finance-program-fefp-calculatio.stml</a:t>
            </a:r>
            <a:r>
              <a:rPr lang="en-US" sz="2000" b="1" dirty="0">
                <a:latin typeface="Arial" pitchFamily="34" charset="0"/>
                <a:cs typeface="Arial" pitchFamily="34" charset="0"/>
              </a:rPr>
              <a:t> </a:t>
            </a: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FTE General Instructions </a:t>
            </a:r>
            <a:r>
              <a:rPr lang="en-US" sz="2000" b="1" dirty="0">
                <a:latin typeface="Arial" pitchFamily="34" charset="0"/>
                <a:cs typeface="Arial" pitchFamily="34" charset="0"/>
                <a:hlinkClick r:id="rId5"/>
              </a:rPr>
              <a:t>https://www.fldoe.org/finance/fl-edu-finance-program-fefp/fte-info/index.stml</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FTE and Transportation Reporting Deadlines </a:t>
            </a:r>
            <a:r>
              <a:rPr lang="en-US" sz="2000" b="1" dirty="0">
                <a:latin typeface="Arial" pitchFamily="34" charset="0"/>
                <a:cs typeface="Arial" pitchFamily="34" charset="0"/>
                <a:hlinkClick r:id="rId6"/>
              </a:rPr>
              <a:t>http://www.fldoe.org/core/fileparse.php/7574/urlt/2122-surveydates.pdf</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Financial and Program Cost Accounting and Reporting for Florida Schools (Red Book) </a:t>
            </a:r>
            <a:r>
              <a:rPr lang="en-US" sz="2000" b="1" dirty="0">
                <a:latin typeface="Arial" pitchFamily="34" charset="0"/>
                <a:cs typeface="Arial" pitchFamily="34" charset="0"/>
                <a:hlinkClick r:id="rId7"/>
              </a:rPr>
              <a:t>https://www.fldoe.org/finance/fl-edu-finance-program-fefp/financial-program-cost-accounting-repo.stml</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r>
              <a:rPr lang="en-US" sz="2000" b="1" dirty="0">
                <a:latin typeface="Arial" pitchFamily="34" charset="0"/>
                <a:cs typeface="Arial" pitchFamily="34" charset="0"/>
              </a:rPr>
              <a:t>Class Size </a:t>
            </a:r>
            <a:r>
              <a:rPr lang="en-US" sz="2000" b="1" dirty="0">
                <a:latin typeface="Arial" pitchFamily="34" charset="0"/>
                <a:cs typeface="Arial" pitchFamily="34" charset="0"/>
                <a:hlinkClick r:id="rId8"/>
              </a:rPr>
              <a:t>http://www.fldoe.org/classsize/</a:t>
            </a:r>
            <a:endParaRPr lang="en-US" sz="2000" b="1" dirty="0">
              <a:latin typeface="Arial" pitchFamily="34" charset="0"/>
              <a:cs typeface="Arial" pitchFamily="34" charset="0"/>
            </a:endParaRPr>
          </a:p>
          <a:p>
            <a:pPr marL="342900" lvl="0" indent="-342900">
              <a:lnSpc>
                <a:spcPct val="80000"/>
              </a:lnSpc>
              <a:spcBef>
                <a:spcPct val="20000"/>
              </a:spcBef>
              <a:buFont typeface="Wingdings" pitchFamily="2" charset="2"/>
              <a:buChar char="§"/>
              <a:defRPr/>
            </a:pPr>
            <a:endParaRPr kumimoji="0" lang="en-US" sz="2400" b="1" i="0" u="none" strike="noStrike" kern="1200" cap="none" spc="0" normalizeH="0" noProof="0" dirty="0">
              <a:ln>
                <a:noFill/>
              </a:ln>
              <a:solidFill>
                <a:schemeClr val="tx1"/>
              </a:solidFill>
              <a:effectLst/>
              <a:uLnTx/>
              <a:uFillTx/>
              <a:latin typeface="Arial" pitchFamily="34" charset="0"/>
              <a:cs typeface="Arial" pitchFamily="34" charset="0"/>
            </a:endParaRPr>
          </a:p>
        </p:txBody>
      </p:sp>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2"/>
          <p:cNvSpPr txBox="1">
            <a:spLocks noChangeArrowheads="1"/>
          </p:cNvSpPr>
          <p:nvPr/>
        </p:nvSpPr>
        <p:spPr bwMode="auto">
          <a:xfrm>
            <a:off x="0" y="990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Useful Tools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09600" y="2133600"/>
          <a:ext cx="1760538" cy="3643313"/>
        </p:xfrm>
        <a:graphic>
          <a:graphicData uri="http://schemas.openxmlformats.org/presentationml/2006/ole">
            <mc:AlternateContent xmlns:mc="http://schemas.openxmlformats.org/markup-compatibility/2006">
              <mc:Choice xmlns:v="urn:schemas-microsoft-com:vml" Requires="v">
                <p:oleObj name="Chart" r:id="rId3" imgW="1962049" imgH="3648009" progId="MSGraph.Chart.8">
                  <p:embed followColorScheme="full"/>
                </p:oleObj>
              </mc:Choice>
              <mc:Fallback>
                <p:oleObj name="Chart" r:id="rId3" imgW="1962049" imgH="3648009" progId="MSGraph.Chart.8">
                  <p:embed followColorScheme="full"/>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1760538" cy="364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264160" y="1597486"/>
            <a:ext cx="8585200" cy="4800600"/>
          </a:xfrm>
          <a:prstGeom prst="rect">
            <a:avLst/>
          </a:prstGeom>
          <a:noFill/>
          <a:ln w="9525">
            <a:noFill/>
            <a:miter lim="800000"/>
            <a:headEnd/>
            <a:tailEnd/>
          </a:ln>
          <a:effectLst/>
        </p:spPr>
        <p:txBody>
          <a:bodyPr/>
          <a:lstStyle/>
          <a:p>
            <a:pPr>
              <a:lnSpc>
                <a:spcPct val="85000"/>
              </a:lnSpc>
              <a:tabLst>
                <a:tab pos="342900" algn="l"/>
              </a:tabLst>
              <a:defRPr/>
            </a:pPr>
            <a:r>
              <a:rPr lang="en-US" sz="2400" b="1" i="1" dirty="0">
                <a:solidFill>
                  <a:srgbClr val="000000"/>
                </a:solidFill>
                <a:latin typeface="Arial" pitchFamily="34" charset="0"/>
                <a:cs typeface="Arial" pitchFamily="34" charset="0"/>
              </a:rPr>
              <a:t>  </a:t>
            </a:r>
          </a:p>
          <a:p>
            <a:pPr>
              <a:lnSpc>
                <a:spcPct val="85000"/>
              </a:lnSpc>
              <a:buFont typeface="Wingdings" pitchFamily="2" charset="2"/>
              <a:buChar char="§"/>
              <a:tabLst>
                <a:tab pos="342900" algn="l"/>
              </a:tabLst>
              <a:defRPr/>
            </a:pPr>
            <a:r>
              <a:rPr lang="en-US" sz="2400" dirty="0">
                <a:solidFill>
                  <a:srgbClr val="000000"/>
                </a:solidFill>
                <a:latin typeface="Arial" pitchFamily="34" charset="0"/>
                <a:cs typeface="Arial" pitchFamily="34" charset="0"/>
              </a:rPr>
              <a:t>  Primary mechanism for funding operating costs of Florida   	school districts</a:t>
            </a:r>
          </a:p>
          <a:p>
            <a:pPr>
              <a:lnSpc>
                <a:spcPct val="85000"/>
              </a:lnSpc>
              <a:defRPr/>
            </a:pPr>
            <a:endParaRPr lang="en-US" sz="2400" dirty="0">
              <a:solidFill>
                <a:srgbClr val="000000"/>
              </a:solidFill>
              <a:latin typeface="Arial" pitchFamily="34" charset="0"/>
              <a:cs typeface="Arial" pitchFamily="34" charset="0"/>
            </a:endParaRPr>
          </a:p>
          <a:p>
            <a:pPr>
              <a:lnSpc>
                <a:spcPct val="85000"/>
              </a:lnSpc>
              <a:buFont typeface="Wingdings" pitchFamily="2" charset="2"/>
              <a:buChar char="§"/>
              <a:defRPr/>
            </a:pPr>
            <a:r>
              <a:rPr lang="en-US" sz="2400" dirty="0">
                <a:solidFill>
                  <a:srgbClr val="000000"/>
                </a:solidFill>
                <a:latin typeface="Arial" pitchFamily="34" charset="0"/>
                <a:cs typeface="Arial" pitchFamily="34" charset="0"/>
              </a:rPr>
              <a:t>  Established by the Florida Legislature in 1973</a:t>
            </a:r>
          </a:p>
          <a:p>
            <a:pPr>
              <a:lnSpc>
                <a:spcPct val="85000"/>
              </a:lnSpc>
              <a:defRPr/>
            </a:pPr>
            <a:endParaRPr lang="en-US" sz="2400" dirty="0">
              <a:solidFill>
                <a:srgbClr val="000000"/>
              </a:solidFill>
              <a:latin typeface="Arial" pitchFamily="34" charset="0"/>
              <a:cs typeface="Arial" pitchFamily="34" charset="0"/>
            </a:endParaRPr>
          </a:p>
          <a:p>
            <a:pPr>
              <a:lnSpc>
                <a:spcPct val="85000"/>
              </a:lnSpc>
              <a:buFont typeface="Wingdings" pitchFamily="2" charset="2"/>
              <a:buChar char="§"/>
              <a:defRPr/>
            </a:pPr>
            <a:r>
              <a:rPr lang="en-US" sz="2400" dirty="0">
                <a:solidFill>
                  <a:srgbClr val="000000"/>
                </a:solidFill>
                <a:latin typeface="Arial" pitchFamily="34" charset="0"/>
                <a:cs typeface="Arial" pitchFamily="34" charset="0"/>
              </a:rPr>
              <a:t>  Calculated five times per year based on FTE</a:t>
            </a:r>
          </a:p>
          <a:p>
            <a:pPr>
              <a:lnSpc>
                <a:spcPct val="85000"/>
              </a:lnSpc>
              <a:defRPr/>
            </a:pPr>
            <a:endParaRPr lang="en-US" sz="2400" dirty="0">
              <a:solidFill>
                <a:srgbClr val="000000"/>
              </a:solidFill>
              <a:latin typeface="Arial" pitchFamily="34" charset="0"/>
              <a:cs typeface="Arial" pitchFamily="34" charset="0"/>
            </a:endParaRPr>
          </a:p>
          <a:p>
            <a:pPr indent="-342900">
              <a:lnSpc>
                <a:spcPct val="85000"/>
              </a:lnSpc>
              <a:buFont typeface="Wingdings" pitchFamily="2" charset="2"/>
              <a:buChar char="§"/>
              <a:tabLst>
                <a:tab pos="342900" algn="l"/>
              </a:tabLst>
              <a:defRPr/>
            </a:pPr>
            <a:r>
              <a:rPr lang="en-US" sz="2400" dirty="0">
                <a:solidFill>
                  <a:srgbClr val="000000"/>
                </a:solidFill>
                <a:latin typeface="Arial" pitchFamily="34" charset="0"/>
                <a:cs typeface="Arial" pitchFamily="34" charset="0"/>
              </a:rPr>
              <a:t>Distribution of funds to school districts is based on the	FEFP</a:t>
            </a:r>
          </a:p>
          <a:p>
            <a:pPr indent="-342900">
              <a:lnSpc>
                <a:spcPct val="85000"/>
              </a:lnSpc>
              <a:buFont typeface="Wingdings" pitchFamily="2" charset="2"/>
              <a:buChar char="§"/>
              <a:tabLst>
                <a:tab pos="342900" algn="l"/>
              </a:tabLst>
              <a:defRPr/>
            </a:pPr>
            <a:endParaRPr lang="en-US" sz="2400" dirty="0">
              <a:solidFill>
                <a:srgbClr val="000000"/>
              </a:solidFill>
              <a:latin typeface="Arial" pitchFamily="34" charset="0"/>
              <a:cs typeface="Arial" pitchFamily="34" charset="0"/>
            </a:endParaRPr>
          </a:p>
          <a:p>
            <a:pPr indent="-342900">
              <a:lnSpc>
                <a:spcPct val="85000"/>
              </a:lnSpc>
              <a:buFont typeface="Wingdings" pitchFamily="2" charset="2"/>
              <a:buChar char="§"/>
              <a:tabLst>
                <a:tab pos="342900" algn="l"/>
              </a:tabLst>
              <a:defRPr/>
            </a:pPr>
            <a:r>
              <a:rPr lang="en-US" sz="2400" dirty="0">
                <a:solidFill>
                  <a:srgbClr val="000000"/>
                </a:solidFill>
                <a:latin typeface="Arial" pitchFamily="34" charset="0"/>
                <a:cs typeface="Arial" pitchFamily="34" charset="0"/>
              </a:rPr>
              <a:t>Funded through both state and local revenue sources</a:t>
            </a:r>
          </a:p>
          <a:p>
            <a:pPr>
              <a:lnSpc>
                <a:spcPct val="85000"/>
              </a:lnSpc>
              <a:defRPr/>
            </a:pPr>
            <a:endParaRPr lang="en-US" sz="2400" dirty="0">
              <a:solidFill>
                <a:srgbClr val="000000"/>
              </a:solidFill>
              <a:latin typeface="Book Antiqua" pitchFamily="18" charset="0"/>
            </a:endParaRPr>
          </a:p>
          <a:p>
            <a:pPr>
              <a:lnSpc>
                <a:spcPct val="85000"/>
              </a:lnSpc>
              <a:tabLst>
                <a:tab pos="342900" algn="l"/>
              </a:tabLst>
              <a:defRPr/>
            </a:pPr>
            <a:endParaRPr lang="en-US" sz="2400" dirty="0">
              <a:solidFill>
                <a:srgbClr val="000000"/>
              </a:solidFill>
              <a:latin typeface="Book Antiqua" pitchFamily="18" charset="0"/>
            </a:endParaRPr>
          </a:p>
          <a:p>
            <a:pPr>
              <a:lnSpc>
                <a:spcPct val="85000"/>
              </a:lnSpc>
              <a:buFont typeface="Wingdings" pitchFamily="2" charset="2"/>
              <a:buChar char="§"/>
              <a:defRPr/>
            </a:pPr>
            <a:endParaRPr lang="en-US" sz="2400" b="1" i="1" dirty="0">
              <a:solidFill>
                <a:srgbClr val="800000"/>
              </a:solidFill>
              <a:latin typeface="Book Antiqua" pitchFamily="18" charset="0"/>
            </a:endParaRPr>
          </a:p>
          <a:p>
            <a:pPr algn="ctr">
              <a:lnSpc>
                <a:spcPct val="85000"/>
              </a:lnSpc>
              <a:defRPr/>
            </a:pP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latin typeface="Book Antiqua" pitchFamily="18" charset="0"/>
              </a:rPr>
            </a:br>
            <a:br>
              <a:rPr lang="en-US" sz="2400" b="1" dirty="0">
                <a:solidFill>
                  <a:srgbClr val="000066"/>
                </a:solidFill>
                <a:effectLst>
                  <a:outerShdw blurRad="38100" dist="38100" dir="2700000" algn="tl">
                    <a:srgbClr val="000000"/>
                  </a:outerShdw>
                </a:effectLst>
                <a:latin typeface="Book Antiqua" pitchFamily="18" charset="0"/>
              </a:rPr>
            </a:br>
            <a:endParaRPr lang="en-US" sz="2400" b="1" dirty="0">
              <a:solidFill>
                <a:srgbClr val="000066"/>
              </a:solidFill>
              <a:effectLst>
                <a:outerShdw blurRad="38100" dist="38100" dir="2700000" algn="tl">
                  <a:srgbClr val="000000"/>
                </a:outerShdw>
              </a:effectLst>
              <a:latin typeface="Book Antiqua" pitchFamily="18" charset="0"/>
            </a:endParaRP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Florida Education Finance Program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1752600"/>
            <a:ext cx="85344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rPr>
              <a:t>Office of Funding and Financial Reporting</a:t>
            </a:r>
          </a:p>
          <a:p>
            <a:pPr marL="342900" indent="-342900">
              <a:spcBef>
                <a:spcPct val="20000"/>
              </a:spcBef>
              <a:defRPr/>
            </a:pPr>
            <a:r>
              <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rPr>
              <a:t>(850) 245-0405 </a:t>
            </a:r>
            <a:r>
              <a:rPr lang="en-US" sz="3200" dirty="0">
                <a:latin typeface="Arial" pitchFamily="34" charset="0"/>
                <a:cs typeface="Arial" pitchFamily="34" charset="0"/>
                <a:hlinkClick r:id="rId3"/>
              </a:rPr>
              <a:t>http://www.fldoe.org/fefp/</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lvl="0" indent="-342900">
              <a:spcBef>
                <a:spcPct val="20000"/>
              </a:spcBef>
              <a:buFont typeface="Wingdings" pitchFamily="2" charset="2"/>
              <a:buChar char="§"/>
              <a:defRPr/>
            </a:pPr>
            <a:r>
              <a:rPr lang="en-US" dirty="0">
                <a:latin typeface="Arial" pitchFamily="34" charset="0"/>
                <a:cs typeface="Arial" pitchFamily="34" charset="0"/>
              </a:rPr>
              <a:t>James Andrews, Office of Funding and Financial Reporting</a:t>
            </a:r>
          </a:p>
          <a:p>
            <a:pPr marL="342900" lvl="0" indent="-342900">
              <a:spcBef>
                <a:spcPct val="20000"/>
              </a:spcBef>
              <a:defRPr/>
            </a:pPr>
            <a:r>
              <a:rPr lang="en-US" dirty="0">
                <a:latin typeface="Arial" pitchFamily="34" charset="0"/>
                <a:cs typeface="Arial" pitchFamily="34" charset="0"/>
              </a:rPr>
              <a:t>	</a:t>
            </a:r>
            <a:r>
              <a:rPr lang="en-US" dirty="0">
                <a:latin typeface="Arial" pitchFamily="34" charset="0"/>
                <a:cs typeface="Arial" pitchFamily="34" charset="0"/>
                <a:hlinkClick r:id="rId4"/>
              </a:rPr>
              <a:t>james.andrews@fldoe.org</a:t>
            </a:r>
            <a:endParaRPr lang="en-US" dirty="0">
              <a:latin typeface="Arial" pitchFamily="34" charset="0"/>
              <a:cs typeface="Arial" pitchFamily="34" charset="0"/>
            </a:endParaRPr>
          </a:p>
          <a:p>
            <a:pPr marL="342900" lvl="0" indent="-342900">
              <a:spcBef>
                <a:spcPct val="20000"/>
              </a:spcBef>
              <a:defRPr/>
            </a:pPr>
            <a:endParaRPr lang="en-US"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a:ln>
                  <a:noFill/>
                </a:ln>
                <a:solidFill>
                  <a:schemeClr val="tx1"/>
                </a:solidFill>
                <a:effectLst/>
                <a:uLnTx/>
                <a:uFillTx/>
                <a:latin typeface="Arial" pitchFamily="34" charset="0"/>
                <a:cs typeface="Arial" pitchFamily="34" charset="0"/>
              </a:rPr>
              <a:t>Josh Bemis, </a:t>
            </a:r>
            <a:r>
              <a:rPr lang="en-US" dirty="0">
                <a:latin typeface="Arial" pitchFamily="34" charset="0"/>
                <a:cs typeface="Arial" pitchFamily="34" charset="0"/>
              </a:rPr>
              <a:t>Office of Funding and Financial Reporting</a:t>
            </a:r>
            <a:endParaRPr kumimoji="0" lang="en-US" b="0" i="0" u="none" strike="noStrike" kern="1200" cap="none" spc="0" normalizeH="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baseline="0" dirty="0">
                <a:latin typeface="Arial" pitchFamily="34" charset="0"/>
                <a:cs typeface="Arial" pitchFamily="34" charset="0"/>
              </a:rPr>
              <a:t>	</a:t>
            </a:r>
            <a:r>
              <a:rPr lang="en-US" baseline="0" dirty="0">
                <a:latin typeface="Arial" pitchFamily="34" charset="0"/>
                <a:cs typeface="Arial" pitchFamily="34" charset="0"/>
                <a:hlinkClick r:id="rId5"/>
              </a:rPr>
              <a:t>josh.bemis@fldoe.org</a:t>
            </a:r>
            <a:endParaRPr lang="en-US" baseline="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baseline="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baseline="0" dirty="0">
                <a:latin typeface="Arial" pitchFamily="34" charset="0"/>
                <a:cs typeface="Arial" pitchFamily="34" charset="0"/>
              </a:rPr>
              <a:t>Mark</a:t>
            </a:r>
            <a:r>
              <a:rPr lang="en-US" dirty="0">
                <a:latin typeface="Arial" pitchFamily="34" charset="0"/>
                <a:cs typeface="Arial" pitchFamily="34" charset="0"/>
              </a:rPr>
              <a:t> Eggers, Assistant Deputy Commissioner</a:t>
            </a:r>
          </a:p>
          <a:p>
            <a:pPr marL="347472" marR="0" lvl="0" indent="-347472" algn="l" defTabSz="914400" rtl="0" eaLnBrk="1" fontAlgn="auto" latinLnBrk="0" hangingPunct="1">
              <a:lnSpc>
                <a:spcPct val="100000"/>
              </a:lnSpc>
              <a:spcBef>
                <a:spcPct val="20000"/>
              </a:spcBef>
              <a:spcAft>
                <a:spcPts val="0"/>
              </a:spcAft>
              <a:buClrTx/>
              <a:buSzTx/>
              <a:tabLst/>
              <a:defRPr/>
            </a:pPr>
            <a:r>
              <a:rPr lang="en-US" dirty="0">
                <a:latin typeface="Arial" pitchFamily="34" charset="0"/>
                <a:cs typeface="Arial" pitchFamily="34" charset="0"/>
              </a:rPr>
              <a:t>	</a:t>
            </a:r>
            <a:r>
              <a:rPr lang="en-US" dirty="0">
                <a:latin typeface="Arial" pitchFamily="34" charset="0"/>
                <a:cs typeface="Arial" pitchFamily="34" charset="0"/>
                <a:hlinkClick r:id="rId6"/>
              </a:rPr>
              <a:t>mark.eggers@fldoe.org</a:t>
            </a:r>
            <a:r>
              <a:rPr lang="en-US" dirty="0">
                <a:latin typeface="Arial" pitchFamily="34" charset="0"/>
                <a:cs typeface="Arial" pitchFamily="34" charset="0"/>
              </a:rPr>
              <a:t> </a:t>
            </a:r>
            <a:endParaRPr lang="en-US" baseline="0" dirty="0">
              <a:latin typeface="Arial" pitchFamily="34" charset="0"/>
              <a:cs typeface="Arial" pitchFamily="34" charset="0"/>
            </a:endParaRP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0" y="868680"/>
            <a:ext cx="9144000" cy="530352"/>
          </a:xfrm>
          <a:prstGeom prst="rect">
            <a:avLst/>
          </a:prstGeom>
          <a:noFill/>
        </p:spPr>
        <p:txBody>
          <a:bodyPr wrap="square" tIns="0" bIns="0" rtlCol="0">
            <a:spAutoFit/>
          </a:bodyPr>
          <a:lstStyle/>
          <a:p>
            <a:pPr algn="ctr">
              <a:lnSpc>
                <a:spcPct val="95000"/>
              </a:lnSpc>
            </a:pPr>
            <a:r>
              <a:rPr lang="en-US" sz="3600" b="1" i="1" dirty="0">
                <a:solidFill>
                  <a:srgbClr val="002060"/>
                </a:solidFill>
                <a:latin typeface="Arial" charset="0"/>
                <a:cs typeface="Arial" charset="0"/>
              </a:rPr>
              <a:t>Contact Information</a:t>
            </a:r>
          </a:p>
        </p:txBody>
      </p:sp>
      <p:sp>
        <p:nvSpPr>
          <p:cNvPr id="4" name="Snip Diagonal Corner Rectangle 3"/>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Rectangle 2"/>
          <p:cNvSpPr txBox="1">
            <a:spLocks noChangeArrowheads="1"/>
          </p:cNvSpPr>
          <p:nvPr/>
        </p:nvSpPr>
        <p:spPr bwMode="auto">
          <a:xfrm>
            <a:off x="0" y="990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8" tIns="0" rIns="92058"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a:lstStyle>
          <a:p>
            <a:pPr algn="ctr">
              <a:defRPr/>
            </a:pPr>
            <a:r>
              <a:rPr lang="en-US" sz="2800" dirty="0">
                <a:solidFill>
                  <a:schemeClr val="bg1"/>
                </a:solidFill>
                <a:latin typeface="Arial Narrow" panose="020B0606020202030204" pitchFamily="34" charset="0"/>
                <a:cs typeface="Arial" pitchFamily="34" charset="0"/>
              </a:rPr>
              <a:t>Contact Information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3000" y="5257800"/>
            <a:ext cx="6858000" cy="387984"/>
          </a:xfrm>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239000" y="2985153"/>
            <a:ext cx="2002654" cy="692497"/>
          </a:xfrm>
        </p:spPr>
        <p:txBody>
          <a:bodyPr wrap="square" lIns="92058" tIns="0" rIns="92058" bIns="0" anchor="t" anchorCtr="0">
            <a:spAutoFit/>
          </a:bodyPr>
          <a:lstStyle/>
          <a:p>
            <a:pPr algn="ctr">
              <a:lnSpc>
                <a:spcPct val="50000"/>
              </a:lnSpc>
              <a:defRPr/>
            </a:pPr>
            <a:br>
              <a:rPr lang="en-US" sz="1000" i="1" dirty="0">
                <a:solidFill>
                  <a:srgbClr val="002060"/>
                </a:solidFill>
                <a:latin typeface="Arial" pitchFamily="34" charset="0"/>
                <a:cs typeface="Arial" pitchFamily="34" charset="0"/>
              </a:rPr>
            </a:br>
            <a:br>
              <a:rPr lang="en-US" sz="4000" dirty="0">
                <a:solidFill>
                  <a:srgbClr val="002060"/>
                </a:solidFill>
                <a:effectLst>
                  <a:outerShdw blurRad="38100" dist="38100" dir="2700000" algn="tl">
                    <a:srgbClr val="FFFFFF"/>
                  </a:outerShdw>
                </a:effectLst>
                <a:latin typeface="Arial" panose="020B0604020202020204" pitchFamily="34" charset="0"/>
                <a:cs typeface="Arial" panose="020B0604020202020204" pitchFamily="34" charset="0"/>
              </a:rPr>
            </a:br>
            <a:endParaRPr lang="en-US" sz="4000" dirty="0">
              <a:solidFill>
                <a:srgbClr val="7030A0"/>
              </a:solidFill>
              <a:latin typeface="Arial" pitchFamily="34" charset="0"/>
              <a:cs typeface="Arial" pitchFamily="34" charset="0"/>
            </a:endParaRPr>
          </a:p>
        </p:txBody>
      </p:sp>
      <p:sp>
        <p:nvSpPr>
          <p:cNvPr id="4099" name="Text Box 3"/>
          <p:cNvSpPr txBox="1">
            <a:spLocks noChangeArrowheads="1"/>
          </p:cNvSpPr>
          <p:nvPr/>
        </p:nvSpPr>
        <p:spPr bwMode="auto">
          <a:xfrm>
            <a:off x="914400" y="3257710"/>
            <a:ext cx="7848600" cy="3370135"/>
          </a:xfrm>
          <a:prstGeom prst="rect">
            <a:avLst/>
          </a:prstGeom>
          <a:noFill/>
          <a:ln w="12700" cap="sq">
            <a:noFill/>
            <a:miter lim="800000"/>
            <a:headEnd type="none" w="sm" len="sm"/>
            <a:tailEnd type="none" w="sm" len="sm"/>
          </a:ln>
        </p:spPr>
        <p:txBody>
          <a:bodyPr wrap="square" lIns="91422" tIns="45711" rIns="91422" bIns="45711">
            <a:spAutoFit/>
          </a:bodyPr>
          <a:lstStyle/>
          <a:p>
            <a:pPr marL="342900" indent="-342900">
              <a:spcBef>
                <a:spcPct val="50000"/>
              </a:spcBef>
              <a:buFont typeface="Wingdings" pitchFamily="2" charset="2"/>
              <a:buChar char="§"/>
            </a:pPr>
            <a:r>
              <a:rPr lang="en-US" sz="2400" dirty="0">
                <a:latin typeface="Arial" charset="0"/>
                <a:cs typeface="Arial" charset="0"/>
              </a:rPr>
              <a:t>720 Hours of Instructional Time for Prekindergarten through Grade 3 Students (180 days x 4 hours per day)</a:t>
            </a:r>
          </a:p>
          <a:p>
            <a:pPr marL="342900" indent="-342900">
              <a:spcBef>
                <a:spcPts val="1800"/>
              </a:spcBef>
              <a:buFont typeface="Wingdings" pitchFamily="2" charset="2"/>
              <a:buChar char="§"/>
            </a:pPr>
            <a:r>
              <a:rPr lang="en-US" sz="2400" dirty="0">
                <a:latin typeface="Arial" charset="0"/>
                <a:cs typeface="Arial" charset="0"/>
              </a:rPr>
              <a:t>900 Hours of Instructional Time for Grades 4-12 Students (180 days x 5 hours per day)</a:t>
            </a:r>
          </a:p>
          <a:p>
            <a:pPr marL="342900" indent="-342900">
              <a:spcBef>
                <a:spcPts val="1800"/>
              </a:spcBef>
              <a:buFont typeface="Wingdings" pitchFamily="2" charset="2"/>
              <a:buChar char="§"/>
            </a:pPr>
            <a:endParaRPr lang="en-US" sz="2400" dirty="0">
              <a:latin typeface="Arial" charset="0"/>
              <a:cs typeface="Arial" charset="0"/>
            </a:endParaRPr>
          </a:p>
          <a:p>
            <a:pPr marL="342900" indent="-342900">
              <a:spcBef>
                <a:spcPts val="1800"/>
              </a:spcBef>
              <a:buFont typeface="Wingdings" pitchFamily="2" charset="2"/>
              <a:buChar char="§"/>
            </a:pPr>
            <a:endParaRPr lang="en-US" sz="2400" dirty="0">
              <a:latin typeface="Arial" charset="0"/>
              <a:cs typeface="Arial" charset="0"/>
            </a:endParaRPr>
          </a:p>
        </p:txBody>
      </p:sp>
      <p:sp>
        <p:nvSpPr>
          <p:cNvPr id="4" name="Text Box 3"/>
          <p:cNvSpPr txBox="1">
            <a:spLocks noChangeArrowheads="1"/>
          </p:cNvSpPr>
          <p:nvPr/>
        </p:nvSpPr>
        <p:spPr bwMode="auto">
          <a:xfrm>
            <a:off x="928987" y="1905000"/>
            <a:ext cx="7848600" cy="1200310"/>
          </a:xfrm>
          <a:prstGeom prst="rect">
            <a:avLst/>
          </a:prstGeom>
          <a:noFill/>
          <a:ln w="12700" cap="sq">
            <a:noFill/>
            <a:miter lim="800000"/>
            <a:headEnd type="none" w="sm" len="sm"/>
            <a:tailEnd type="none" w="sm" len="sm"/>
          </a:ln>
        </p:spPr>
        <p:txBody>
          <a:bodyPr wrap="square" lIns="91422" tIns="45711" rIns="91422" bIns="45711">
            <a:spAutoFit/>
          </a:bodyPr>
          <a:lstStyle/>
          <a:p>
            <a:pPr indent="-342900">
              <a:spcBef>
                <a:spcPct val="50000"/>
              </a:spcBef>
            </a:pPr>
            <a:r>
              <a:rPr lang="en-US" sz="2400" dirty="0">
                <a:latin typeface="Arial" charset="0"/>
                <a:cs typeface="Arial" charset="0"/>
              </a:rPr>
              <a:t>Section 1011.60(2), F.S., requires 180-day term or hourly equivalent. The hourly requirements are specified in rule 6A-1.045111, FAC.</a:t>
            </a:r>
          </a:p>
        </p:txBody>
      </p:sp>
      <p:sp>
        <p:nvSpPr>
          <p:cNvPr id="6" name="Snip Diagonal Corner Rectangle 5"/>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Minimum Hourly Requirement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3700" y="6251575"/>
            <a:ext cx="2057400" cy="452438"/>
          </a:xfrm>
          <a:prstGeom prst="rect">
            <a:avLst/>
          </a:prstGeom>
          <a:noFill/>
          <a:ln w="12700">
            <a:noFill/>
            <a:miter lim="800000"/>
            <a:headEnd/>
            <a:tailEnd/>
          </a:ln>
        </p:spPr>
        <p:txBody>
          <a:bodyPr wrap="none" anchor="ctr"/>
          <a:lstStyle/>
          <a:p>
            <a:endParaRPr lang="en-US" sz="3200" dirty="0">
              <a:latin typeface="Arial" charset="0"/>
            </a:endParaRPr>
          </a:p>
        </p:txBody>
      </p:sp>
      <p:sp>
        <p:nvSpPr>
          <p:cNvPr id="9219" name="Rectangle 3"/>
          <p:cNvSpPr>
            <a:spLocks noChangeArrowheads="1"/>
          </p:cNvSpPr>
          <p:nvPr/>
        </p:nvSpPr>
        <p:spPr bwMode="auto">
          <a:xfrm>
            <a:off x="3060700" y="6251575"/>
            <a:ext cx="3200400" cy="452438"/>
          </a:xfrm>
          <a:prstGeom prst="rect">
            <a:avLst/>
          </a:prstGeom>
          <a:noFill/>
          <a:ln w="12700">
            <a:noFill/>
            <a:miter lim="800000"/>
            <a:headEnd/>
            <a:tailEnd/>
          </a:ln>
        </p:spPr>
        <p:txBody>
          <a:bodyPr wrap="none" anchor="ctr"/>
          <a:lstStyle/>
          <a:p>
            <a:endParaRPr lang="en-US" sz="3200" dirty="0">
              <a:latin typeface="Arial" charset="0"/>
            </a:endParaRPr>
          </a:p>
        </p:txBody>
      </p:sp>
      <p:sp>
        <p:nvSpPr>
          <p:cNvPr id="9220" name="Rectangle 4"/>
          <p:cNvSpPr>
            <a:spLocks noChangeArrowheads="1"/>
          </p:cNvSpPr>
          <p:nvPr/>
        </p:nvSpPr>
        <p:spPr bwMode="auto">
          <a:xfrm>
            <a:off x="514165" y="1776732"/>
            <a:ext cx="8153400" cy="4624068"/>
          </a:xfrm>
          <a:prstGeom prst="rect">
            <a:avLst/>
          </a:prstGeom>
          <a:noFill/>
          <a:ln w="12700">
            <a:noFill/>
            <a:miter lim="800000"/>
            <a:headEnd/>
            <a:tailEnd/>
          </a:ln>
        </p:spPr>
        <p:txBody>
          <a:bodyPr lIns="90471" tIns="44441" rIns="90471" bIns="44441">
            <a:spAutoFit/>
          </a:bodyPr>
          <a:lstStyle/>
          <a:p>
            <a:pPr>
              <a:lnSpc>
                <a:spcPct val="95000"/>
              </a:lnSpc>
            </a:pPr>
            <a:r>
              <a:rPr lang="en-US" sz="2000" dirty="0">
                <a:latin typeface="Arial" charset="0"/>
                <a:cs typeface="Arial" charset="0"/>
              </a:rPr>
              <a:t>Each PK-12 student must meet the membership requirement to </a:t>
            </a:r>
            <a:r>
              <a:rPr lang="en-US" sz="2000" b="1" dirty="0">
                <a:latin typeface="Arial" charset="0"/>
                <a:cs typeface="Arial" charset="0"/>
              </a:rPr>
              <a:t>be eligible to be reported </a:t>
            </a:r>
            <a:r>
              <a:rPr lang="en-US" sz="2000" dirty="0">
                <a:latin typeface="Arial" charset="0"/>
                <a:cs typeface="Arial" charset="0"/>
              </a:rPr>
              <a:t>and the attendance requirement to</a:t>
            </a:r>
            <a:r>
              <a:rPr lang="en-US" sz="2000" b="1" dirty="0">
                <a:latin typeface="Arial" charset="0"/>
                <a:cs typeface="Arial" charset="0"/>
              </a:rPr>
              <a:t> be eligible for funding. </a:t>
            </a:r>
            <a:endParaRPr lang="en-US" sz="2000" dirty="0">
              <a:solidFill>
                <a:srgbClr val="000000"/>
              </a:solidFill>
              <a:latin typeface="Arial" charset="0"/>
              <a:cs typeface="Arial" charset="0"/>
            </a:endParaRPr>
          </a:p>
          <a:p>
            <a:pPr>
              <a:lnSpc>
                <a:spcPct val="75000"/>
              </a:lnSpc>
              <a:buFontTx/>
              <a:buChar char=" "/>
            </a:pPr>
            <a:endParaRPr lang="en-US" sz="2400" dirty="0">
              <a:solidFill>
                <a:srgbClr val="000000"/>
              </a:solidFill>
              <a:latin typeface="Arial" charset="0"/>
              <a:cs typeface="Arial" charset="0"/>
            </a:endParaRPr>
          </a:p>
          <a:p>
            <a:pPr>
              <a:lnSpc>
                <a:spcPct val="75000"/>
              </a:lnSpc>
            </a:pPr>
            <a:r>
              <a:rPr lang="en-US" sz="2400" i="1" dirty="0">
                <a:solidFill>
                  <a:srgbClr val="002060"/>
                </a:solidFill>
                <a:latin typeface="Arial" charset="0"/>
                <a:cs typeface="Arial" charset="0"/>
              </a:rPr>
              <a:t>Meeting the </a:t>
            </a:r>
            <a:r>
              <a:rPr lang="en-US" sz="2400" b="1" i="1" dirty="0">
                <a:solidFill>
                  <a:srgbClr val="002060"/>
                </a:solidFill>
                <a:latin typeface="Arial" charset="0"/>
                <a:cs typeface="Arial" charset="0"/>
              </a:rPr>
              <a:t>membership</a:t>
            </a:r>
            <a:r>
              <a:rPr lang="en-US" sz="2400" i="1" dirty="0">
                <a:solidFill>
                  <a:srgbClr val="002060"/>
                </a:solidFill>
                <a:latin typeface="Arial" charset="0"/>
                <a:cs typeface="Arial" charset="0"/>
              </a:rPr>
              <a:t> requirement means that:</a:t>
            </a:r>
          </a:p>
          <a:p>
            <a:pPr>
              <a:lnSpc>
                <a:spcPct val="75000"/>
              </a:lnSpc>
            </a:pPr>
            <a:endParaRPr lang="en-US" sz="1100" i="1" dirty="0">
              <a:solidFill>
                <a:srgbClr val="9E0000"/>
              </a:solidFill>
              <a:latin typeface="Arial" charset="0"/>
              <a:cs typeface="Arial" charset="0"/>
            </a:endParaRPr>
          </a:p>
          <a:p>
            <a:pPr marL="749300" lvl="1" indent="-292100">
              <a:lnSpc>
                <a:spcPct val="95000"/>
              </a:lnSpc>
              <a:buFont typeface="Arial" charset="0"/>
              <a:buChar char="•"/>
            </a:pPr>
            <a:r>
              <a:rPr lang="en-US" sz="2000" dirty="0">
                <a:solidFill>
                  <a:srgbClr val="000000"/>
                </a:solidFill>
                <a:latin typeface="Arial" charset="0"/>
                <a:cs typeface="Arial" charset="0"/>
              </a:rPr>
              <a:t>The student is </a:t>
            </a:r>
            <a:r>
              <a:rPr lang="en-US" sz="2000" b="1" dirty="0">
                <a:solidFill>
                  <a:srgbClr val="000000"/>
                </a:solidFill>
                <a:latin typeface="Arial" charset="0"/>
                <a:cs typeface="Arial" charset="0"/>
              </a:rPr>
              <a:t>officially assigned</a:t>
            </a:r>
            <a:r>
              <a:rPr lang="en-US" sz="2000" dirty="0">
                <a:solidFill>
                  <a:srgbClr val="000000"/>
                </a:solidFill>
                <a:latin typeface="Arial" charset="0"/>
                <a:cs typeface="Arial" charset="0"/>
              </a:rPr>
              <a:t> to a course or program by a school or district.</a:t>
            </a:r>
          </a:p>
          <a:p>
            <a:pPr marL="749300" lvl="1" indent="-292100">
              <a:lnSpc>
                <a:spcPct val="95000"/>
              </a:lnSpc>
              <a:buFont typeface="Arial" charset="0"/>
              <a:buChar char="•"/>
            </a:pPr>
            <a:r>
              <a:rPr lang="en-US" sz="2000" dirty="0">
                <a:solidFill>
                  <a:srgbClr val="000000"/>
                </a:solidFill>
                <a:latin typeface="Arial" charset="0"/>
                <a:cs typeface="Arial" charset="0"/>
              </a:rPr>
              <a:t>The school captures the student course schedule for </a:t>
            </a:r>
            <a:r>
              <a:rPr lang="en-US" sz="2000" b="1" dirty="0">
                <a:solidFill>
                  <a:srgbClr val="000000"/>
                </a:solidFill>
                <a:latin typeface="Arial" charset="0"/>
                <a:cs typeface="Arial" charset="0"/>
              </a:rPr>
              <a:t>each student</a:t>
            </a:r>
            <a:r>
              <a:rPr lang="en-US" sz="2000" dirty="0">
                <a:solidFill>
                  <a:srgbClr val="000000"/>
                </a:solidFill>
                <a:latin typeface="Arial" charset="0"/>
                <a:cs typeface="Arial" charset="0"/>
              </a:rPr>
              <a:t> on the membership roll during survey week on date certain.</a:t>
            </a:r>
          </a:p>
          <a:p>
            <a:pPr marL="749300" lvl="1" indent="-292100">
              <a:lnSpc>
                <a:spcPct val="95000"/>
              </a:lnSpc>
              <a:buFont typeface="Arial" charset="0"/>
              <a:buChar char="•"/>
            </a:pPr>
            <a:r>
              <a:rPr lang="en-US" sz="2000" dirty="0">
                <a:solidFill>
                  <a:srgbClr val="000000"/>
                </a:solidFill>
                <a:latin typeface="Arial" charset="0"/>
                <a:cs typeface="Arial" charset="0"/>
              </a:rPr>
              <a:t>Each student must be in attendance one of the five days of survey week or one of the six days prior to survey week in which school was in session.</a:t>
            </a:r>
          </a:p>
          <a:p>
            <a:pPr>
              <a:lnSpc>
                <a:spcPct val="95000"/>
              </a:lnSpc>
            </a:pPr>
            <a:endParaRPr lang="en-US" sz="1200" dirty="0">
              <a:solidFill>
                <a:srgbClr val="000000"/>
              </a:solidFill>
              <a:latin typeface="Arial" charset="0"/>
              <a:cs typeface="Arial" charset="0"/>
            </a:endParaRPr>
          </a:p>
          <a:p>
            <a:pPr>
              <a:lnSpc>
                <a:spcPct val="95000"/>
              </a:lnSpc>
            </a:pPr>
            <a:r>
              <a:rPr lang="en-US" sz="2400" b="1" i="1" dirty="0">
                <a:solidFill>
                  <a:srgbClr val="002060"/>
                </a:solidFill>
                <a:latin typeface="Arial" charset="0"/>
                <a:cs typeface="Arial" charset="0"/>
              </a:rPr>
              <a:t>Date Certain</a:t>
            </a:r>
            <a:r>
              <a:rPr lang="en-US" sz="2400" b="1" dirty="0">
                <a:solidFill>
                  <a:srgbClr val="002060"/>
                </a:solidFill>
                <a:latin typeface="Arial" charset="0"/>
                <a:cs typeface="Arial" charset="0"/>
              </a:rPr>
              <a:t> </a:t>
            </a:r>
            <a:r>
              <a:rPr lang="en-US" sz="2400" dirty="0">
                <a:solidFill>
                  <a:srgbClr val="002060"/>
                </a:solidFill>
                <a:latin typeface="Arial" charset="0"/>
                <a:cs typeface="Arial" charset="0"/>
              </a:rPr>
              <a:t>is always the Friday of survey week.</a:t>
            </a:r>
          </a:p>
        </p:txBody>
      </p:sp>
      <p:sp>
        <p:nvSpPr>
          <p:cNvPr id="6" name="Snip Diagonal Corner Rectangle 5"/>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7"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FTE Eligibility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1524000"/>
            <a:ext cx="8610600" cy="3736902"/>
          </a:xfrm>
          <a:prstGeom prst="rect">
            <a:avLst/>
          </a:prstGeom>
          <a:noFill/>
          <a:ln w="12700">
            <a:noFill/>
            <a:miter lim="800000"/>
            <a:headEnd/>
            <a:tailEnd/>
          </a:ln>
        </p:spPr>
        <p:txBody>
          <a:bodyPr lIns="90471" tIns="44441" rIns="90471" bIns="44441">
            <a:spAutoFit/>
          </a:bodyPr>
          <a:lstStyle/>
          <a:p>
            <a:pPr marL="457200" indent="-457200">
              <a:spcAft>
                <a:spcPts val="1200"/>
              </a:spcAft>
              <a:buFont typeface="Arial" charset="0"/>
              <a:buChar char="•"/>
            </a:pPr>
            <a:r>
              <a:rPr lang="en-US" sz="2300" b="1" dirty="0">
                <a:solidFill>
                  <a:srgbClr val="000000"/>
                </a:solidFill>
                <a:latin typeface="Arial" charset="0"/>
                <a:cs typeface="Arial" charset="0"/>
              </a:rPr>
              <a:t>Survey Period 1 (July) </a:t>
            </a:r>
            <a:r>
              <a:rPr lang="en-US" sz="2300" dirty="0">
                <a:solidFill>
                  <a:srgbClr val="000000"/>
                </a:solidFill>
                <a:latin typeface="Arial" charset="0"/>
                <a:cs typeface="Arial" charset="0"/>
              </a:rPr>
              <a:t>is from the beginning of the fiscal year (July 1) to the beginning of the defined 180-day school year.</a:t>
            </a:r>
          </a:p>
          <a:p>
            <a:pPr marL="457200" indent="-457200">
              <a:spcAft>
                <a:spcPts val="1200"/>
              </a:spcAft>
              <a:buFont typeface="Arial" charset="0"/>
              <a:buChar char="•"/>
            </a:pPr>
            <a:r>
              <a:rPr lang="en-US" sz="2300" b="1" dirty="0">
                <a:solidFill>
                  <a:srgbClr val="000000"/>
                </a:solidFill>
                <a:latin typeface="Arial" charset="0"/>
                <a:cs typeface="Arial" charset="0"/>
              </a:rPr>
              <a:t>Survey Period 2 (October) </a:t>
            </a:r>
            <a:r>
              <a:rPr lang="en-US" sz="2300" dirty="0">
                <a:solidFill>
                  <a:srgbClr val="000000"/>
                </a:solidFill>
                <a:latin typeface="Arial" charset="0"/>
                <a:cs typeface="Arial" charset="0"/>
              </a:rPr>
              <a:t>is the first 90 days of the 180-day school year. </a:t>
            </a:r>
          </a:p>
          <a:p>
            <a:pPr marL="457200" indent="-457200">
              <a:spcAft>
                <a:spcPts val="1200"/>
              </a:spcAft>
              <a:buFont typeface="Arial" charset="0"/>
              <a:buChar char="•"/>
            </a:pPr>
            <a:r>
              <a:rPr lang="en-US" sz="2300" b="1" dirty="0">
                <a:solidFill>
                  <a:srgbClr val="000000"/>
                </a:solidFill>
                <a:latin typeface="Arial" charset="0"/>
                <a:cs typeface="Arial" charset="0"/>
              </a:rPr>
              <a:t>Survey Period 3 (February) </a:t>
            </a:r>
            <a:r>
              <a:rPr lang="en-US" sz="2300" dirty="0">
                <a:solidFill>
                  <a:srgbClr val="000000"/>
                </a:solidFill>
                <a:latin typeface="Arial" charset="0"/>
                <a:cs typeface="Arial" charset="0"/>
              </a:rPr>
              <a:t>is the second 90 days of the 180-day school year.</a:t>
            </a:r>
          </a:p>
          <a:p>
            <a:pPr marL="457200" indent="-457200">
              <a:spcAft>
                <a:spcPts val="1200"/>
              </a:spcAft>
              <a:buFont typeface="Arial" charset="0"/>
              <a:buChar char="•"/>
            </a:pPr>
            <a:r>
              <a:rPr lang="en-US" sz="2300" b="1" dirty="0">
                <a:solidFill>
                  <a:srgbClr val="000000"/>
                </a:solidFill>
                <a:latin typeface="Arial" charset="0"/>
                <a:cs typeface="Arial" charset="0"/>
              </a:rPr>
              <a:t>Survey Period 4 (June) i</a:t>
            </a:r>
            <a:r>
              <a:rPr lang="en-US" sz="2300" dirty="0">
                <a:solidFill>
                  <a:srgbClr val="000000"/>
                </a:solidFill>
                <a:latin typeface="Arial" charset="0"/>
                <a:cs typeface="Arial" charset="0"/>
              </a:rPr>
              <a:t>s the period from the end of the 180 day school year to the end of the fiscal year (June 30).</a:t>
            </a:r>
            <a:endParaRPr lang="en-US" sz="2300" dirty="0">
              <a:solidFill>
                <a:srgbClr val="993300"/>
              </a:solidFill>
            </a:endParaRPr>
          </a:p>
        </p:txBody>
      </p:sp>
      <p:sp>
        <p:nvSpPr>
          <p:cNvPr id="7172" name="Rectangle 3"/>
          <p:cNvSpPr>
            <a:spLocks noChangeArrowheads="1"/>
          </p:cNvSpPr>
          <p:nvPr/>
        </p:nvSpPr>
        <p:spPr bwMode="auto">
          <a:xfrm>
            <a:off x="457200" y="5486400"/>
            <a:ext cx="8382000" cy="954107"/>
          </a:xfrm>
          <a:prstGeom prst="rect">
            <a:avLst/>
          </a:prstGeom>
          <a:noFill/>
          <a:ln w="9525">
            <a:noFill/>
            <a:miter lim="800000"/>
            <a:headEnd/>
            <a:tailEnd/>
          </a:ln>
        </p:spPr>
        <p:txBody>
          <a:bodyPr wrap="square">
            <a:spAutoFit/>
          </a:bodyPr>
          <a:lstStyle/>
          <a:p>
            <a:pPr lvl="0"/>
            <a:r>
              <a:rPr lang="en-US" sz="1400" b="1" i="1" dirty="0">
                <a:solidFill>
                  <a:schemeClr val="tx2">
                    <a:lumMod val="75000"/>
                  </a:schemeClr>
                </a:solidFill>
                <a:latin typeface="Arial" charset="0"/>
                <a:cs typeface="Arial" charset="0"/>
              </a:rPr>
              <a:t>All FTE reporting deadlines can be viewed at: </a:t>
            </a:r>
          </a:p>
          <a:p>
            <a:pPr lvl="0"/>
            <a:r>
              <a:rPr lang="en-US" sz="1400" b="1" dirty="0">
                <a:latin typeface="Arial" pitchFamily="34" charset="0"/>
                <a:cs typeface="Arial" pitchFamily="34" charset="0"/>
                <a:hlinkClick r:id="rId3"/>
              </a:rPr>
              <a:t>http://www.fldoe.org/core/fileparse.php/7574/urlt/2122-surveydates.pdf</a:t>
            </a:r>
            <a:endParaRPr lang="en-US" sz="1400" b="1" i="1" dirty="0">
              <a:solidFill>
                <a:schemeClr val="tx2">
                  <a:lumMod val="75000"/>
                </a:schemeClr>
              </a:solidFill>
              <a:latin typeface="Arial" charset="0"/>
              <a:cs typeface="Arial" charset="0"/>
            </a:endParaRPr>
          </a:p>
          <a:p>
            <a:r>
              <a:rPr lang="en-US" sz="1400" b="1" dirty="0">
                <a:solidFill>
                  <a:srgbClr val="002060"/>
                </a:solidFill>
                <a:latin typeface="Arial" charset="0"/>
                <a:cs typeface="Arial" charset="0"/>
              </a:rPr>
              <a:t>The FEFP is calculated by the legislature and recalculated four times each year using projected and reported FTE as reported during the FTE surveys.    </a:t>
            </a:r>
          </a:p>
        </p:txBody>
      </p:sp>
      <p:sp>
        <p:nvSpPr>
          <p:cNvPr id="5" name="Snip Diagonal Corner Rectangle 4"/>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6"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FTE Surveys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panose="020B0604020202020204" pitchFamily="34" charset="0"/>
                <a:cs typeface="Arial" panose="020B0604020202020204" pitchFamily="34" charset="0"/>
              </a:rPr>
              <a:t>Recalibration to 1.0</a:t>
            </a:r>
            <a:endParaRPr lang="en-US" sz="2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18782" y="1888153"/>
            <a:ext cx="8044218" cy="4893647"/>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 student may not earn more than 1 FTE (except DJJ students, who are served during the summer).</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School districts report all FTE regardless of the 1.0 FTE cap.</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DOE recalibrates FTE to 1.0.</a:t>
            </a:r>
          </a:p>
          <a:p>
            <a:pPr marL="800100" lvl="1"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DOE recalibrates FTE to 0.5 if a student has enrollment in only one survey (Survey 2 or Survey 3).</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FTE recalibration is annualized (Surveys 1, 2, 3, 4).</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The 1.0 FTE cap includes:</a:t>
            </a:r>
          </a:p>
          <a:p>
            <a:pPr marL="742950" lvl="1" indent="-285750">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All FTE for instruction provided by the district of enrollment.</a:t>
            </a:r>
          </a:p>
          <a:p>
            <a:pPr marL="742950" lvl="1" indent="-285750">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All dual enrollment FTE.</a:t>
            </a:r>
          </a:p>
          <a:p>
            <a:pPr marL="742950" lvl="1" indent="-285750">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All FTE for instruction provided by other school districts, including Florida Virtual School.</a:t>
            </a:r>
          </a:p>
          <a:p>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472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bwMode="auto">
          <a:xfrm>
            <a:off x="1447800" y="86868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Rectangle 16"/>
          <p:cNvSpPr>
            <a:spLocks noGrp="1" noChangeArrowheads="1"/>
          </p:cNvSpPr>
          <p:nvPr>
            <p:ph type="title" idx="4294967295"/>
          </p:nvPr>
        </p:nvSpPr>
        <p:spPr>
          <a:xfrm>
            <a:off x="457201" y="914400"/>
            <a:ext cx="8305800" cy="533400"/>
          </a:xfrm>
        </p:spPr>
        <p:txBody>
          <a:bodyPr/>
          <a:lstStyle/>
          <a:p>
            <a:pPr algn="ctr">
              <a:defRPr/>
            </a:pPr>
            <a:r>
              <a:rPr lang="en-US" sz="2800" dirty="0">
                <a:solidFill>
                  <a:schemeClr val="bg1"/>
                </a:solidFill>
                <a:latin typeface="Arial" panose="020B0604020202020204" pitchFamily="34" charset="0"/>
                <a:cs typeface="Arial" panose="020B0604020202020204" pitchFamily="34" charset="0"/>
              </a:rPr>
              <a:t>Recalibration to 1.0</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6" name="Content Placeholder 9"/>
          <p:cNvGraphicFramePr>
            <a:graphicFrameLocks/>
          </p:cNvGraphicFramePr>
          <p:nvPr>
            <p:extLst>
              <p:ext uri="{D42A27DB-BD31-4B8C-83A1-F6EECF244321}">
                <p14:modId xmlns:p14="http://schemas.microsoft.com/office/powerpoint/2010/main" val="121481206"/>
              </p:ext>
            </p:extLst>
          </p:nvPr>
        </p:nvGraphicFramePr>
        <p:xfrm>
          <a:off x="457200" y="1020762"/>
          <a:ext cx="7833360" cy="5364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44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457200" y="1905000"/>
            <a:ext cx="8001000" cy="4038600"/>
          </a:xfrm>
        </p:spPr>
        <p:txBody>
          <a:bodyPr lIns="92058" tIns="46030" rIns="92058" bIns="46030">
            <a:normAutofit/>
          </a:bodyPr>
          <a:lstStyle/>
          <a:p>
            <a:pPr>
              <a:buClr>
                <a:srgbClr val="000000"/>
              </a:buClr>
              <a:buFontTx/>
              <a:buChar char=" "/>
              <a:defRPr/>
            </a:pPr>
            <a:r>
              <a:rPr lang="en-US" dirty="0">
                <a:solidFill>
                  <a:srgbClr val="000000"/>
                </a:solidFill>
                <a:latin typeface="Arial" pitchFamily="34" charset="0"/>
                <a:cs typeface="Arial" pitchFamily="34" charset="0"/>
              </a:rPr>
              <a:t>The FEFP is calculated five times each year.</a:t>
            </a:r>
          </a:p>
          <a:p>
            <a:pPr eaLnBrk="1" hangingPunct="1">
              <a:buFont typeface="Monotype Sorts" pitchFamily="2" charset="2"/>
              <a:buChar char=" "/>
              <a:defRPr/>
            </a:pPr>
            <a:endParaRPr lang="en-US" sz="2800" dirty="0">
              <a:solidFill>
                <a:srgbClr val="000000"/>
              </a:solidFill>
              <a:latin typeface="Arial" pitchFamily="34" charset="0"/>
              <a:cs typeface="Arial" pitchFamily="34" charset="0"/>
            </a:endParaRPr>
          </a:p>
          <a:p>
            <a:pPr>
              <a:buClr>
                <a:srgbClr val="000000"/>
              </a:buClr>
              <a:buFontTx/>
              <a:buChar char=" "/>
              <a:defRPr/>
            </a:pPr>
            <a:r>
              <a:rPr lang="en-US" u="sng" dirty="0">
                <a:solidFill>
                  <a:srgbClr val="000000"/>
                </a:solidFill>
                <a:latin typeface="Arial" pitchFamily="34" charset="0"/>
                <a:cs typeface="Arial" pitchFamily="34" charset="0"/>
              </a:rPr>
              <a:t>First Calculation (May) </a:t>
            </a:r>
            <a:r>
              <a:rPr lang="en-US" dirty="0">
                <a:solidFill>
                  <a:srgbClr val="000000"/>
                </a:solidFill>
                <a:latin typeface="Arial" pitchFamily="34" charset="0"/>
                <a:cs typeface="Arial" pitchFamily="34" charset="0"/>
              </a:rPr>
              <a:t>- Completed by the Florida Legislature using projected FTE for all surveys. Used to establish WFTE caps.</a:t>
            </a:r>
          </a:p>
          <a:p>
            <a:pPr eaLnBrk="1" hangingPunct="1">
              <a:lnSpc>
                <a:spcPct val="85000"/>
              </a:lnSpc>
              <a:buFont typeface="Monotype Sorts" pitchFamily="2" charset="2"/>
              <a:buChar char=" "/>
              <a:defRPr/>
            </a:pPr>
            <a:endParaRPr lang="en-US" sz="2800" dirty="0">
              <a:latin typeface="Arial" pitchFamily="34" charset="0"/>
              <a:cs typeface="Arial" pitchFamily="34" charset="0"/>
            </a:endParaRPr>
          </a:p>
          <a:p>
            <a:pPr>
              <a:buClr>
                <a:srgbClr val="000000"/>
              </a:buClr>
              <a:buFontTx/>
              <a:buChar char=" "/>
              <a:defRPr/>
            </a:pPr>
            <a:r>
              <a:rPr lang="en-US" u="sng" dirty="0">
                <a:solidFill>
                  <a:srgbClr val="000000"/>
                </a:solidFill>
                <a:latin typeface="Arial" pitchFamily="34" charset="0"/>
                <a:cs typeface="Arial" pitchFamily="34" charset="0"/>
              </a:rPr>
              <a:t>Second Calculation (July)</a:t>
            </a:r>
            <a:r>
              <a:rPr lang="en-US" dirty="0">
                <a:solidFill>
                  <a:srgbClr val="000000"/>
                </a:solidFill>
                <a:latin typeface="Arial" pitchFamily="34" charset="0"/>
                <a:cs typeface="Arial" pitchFamily="34" charset="0"/>
              </a:rPr>
              <a:t> - Uses projected FTE from all surveys, includes certified school taxable values for school districts. </a:t>
            </a:r>
          </a:p>
        </p:txBody>
      </p:sp>
      <p:sp>
        <p:nvSpPr>
          <p:cNvPr id="7" name="Snip Diagonal Corner Rectangle 6"/>
          <p:cNvSpPr/>
          <p:nvPr/>
        </p:nvSpPr>
        <p:spPr bwMode="auto">
          <a:xfrm>
            <a:off x="1447800" y="914400"/>
            <a:ext cx="6217920" cy="609600"/>
          </a:xfrm>
          <a:prstGeom prst="snip2DiagRect">
            <a:avLst/>
          </a:prstGeom>
          <a:solidFill>
            <a:srgbClr val="002060"/>
          </a:solidFill>
          <a:ln w="9525" cap="flat" cmpd="sng" algn="ctr">
            <a:solidFill>
              <a:schemeClr val="accent1">
                <a:lumMod val="25000"/>
              </a:schemeClr>
            </a:solidFill>
            <a:prstDash val="solid"/>
            <a:round/>
            <a:headEnd type="none" w="med" len="med"/>
            <a:tailEnd type="none" w="med" len="med"/>
          </a:ln>
          <a:effectLst>
            <a:outerShdw blurRad="50800" dist="38100" dir="2700000" algn="tl" rotWithShape="0">
              <a:schemeClr val="accent4">
                <a:lumMod val="60000"/>
                <a:lumOff val="40000"/>
              </a:schemeClr>
            </a:outerShdw>
          </a:effectLst>
        </p:spPr>
        <p:txBody>
          <a:bodyPr/>
          <a:lstStyle/>
          <a:p>
            <a:pPr algn="ctr" eaLnBrk="0" hangingPunct="0">
              <a:defRPr/>
            </a:pPr>
            <a:endParaRPr lang="en-US" dirty="0">
              <a:solidFill>
                <a:schemeClr val="bg1"/>
              </a:solidFill>
            </a:endParaRPr>
          </a:p>
        </p:txBody>
      </p:sp>
      <p:sp>
        <p:nvSpPr>
          <p:cNvPr id="8" name="Text Box 9"/>
          <p:cNvSpPr txBox="1">
            <a:spLocks noChangeArrowheads="1"/>
          </p:cNvSpPr>
          <p:nvPr/>
        </p:nvSpPr>
        <p:spPr bwMode="auto">
          <a:xfrm>
            <a:off x="1600200" y="957590"/>
            <a:ext cx="5943600" cy="523220"/>
          </a:xfrm>
          <a:prstGeom prst="rect">
            <a:avLst/>
          </a:prstGeom>
          <a:noFill/>
          <a:ln w="9525">
            <a:noFill/>
            <a:miter lim="800000"/>
            <a:headEnd/>
            <a:tailEnd/>
          </a:ln>
          <a:effectLst/>
        </p:spPr>
        <p:txBody>
          <a:bodyPr wrap="square">
            <a:spAutoFit/>
          </a:bodyPr>
          <a:lstStyle/>
          <a:p>
            <a:pPr algn="ctr" eaLnBrk="0" hangingPunct="0">
              <a:defRPr/>
            </a:pPr>
            <a:r>
              <a:rPr lang="en-US" sz="2800" b="1" dirty="0">
                <a:solidFill>
                  <a:schemeClr val="bg1"/>
                </a:solidFill>
                <a:latin typeface="Arial Narrow" panose="020B0606020202030204" pitchFamily="34" charset="0"/>
              </a:rPr>
              <a:t>FEFP Calculations</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Logo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4CE4DEAA5CB94A97D6CC04A28245B8" ma:contentTypeVersion="14" ma:contentTypeDescription="Create a new document." ma:contentTypeScope="" ma:versionID="77c0f1f1c7d5f83c1c204650d11f3f33">
  <xsd:schema xmlns:xsd="http://www.w3.org/2001/XMLSchema" xmlns:xs="http://www.w3.org/2001/XMLSchema" xmlns:p="http://schemas.microsoft.com/office/2006/metadata/properties" xmlns:ns3="9a5f0895-2a06-4f9c-8c87-ab9698c6fc5f" xmlns:ns4="004d64b9-21e7-4e48-aacf-c62ad5a410db" targetNamespace="http://schemas.microsoft.com/office/2006/metadata/properties" ma:root="true" ma:fieldsID="addd9ff872e5dc1451caa663b9fe3ffb" ns3:_="" ns4:_="">
    <xsd:import namespace="9a5f0895-2a06-4f9c-8c87-ab9698c6fc5f"/>
    <xsd:import namespace="004d64b9-21e7-4e48-aacf-c62ad5a410d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5f0895-2a06-4f9c-8c87-ab9698c6fc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4d64b9-21e7-4e48-aacf-c62ad5a410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7866C0-EF6F-4AF5-94DD-35276E8C53F4}">
  <ds:schemaRefs>
    <ds:schemaRef ds:uri="http://schemas.microsoft.com/sharepoint/v3/contenttype/forms"/>
  </ds:schemaRefs>
</ds:datastoreItem>
</file>

<file path=customXml/itemProps2.xml><?xml version="1.0" encoding="utf-8"?>
<ds:datastoreItem xmlns:ds="http://schemas.openxmlformats.org/officeDocument/2006/customXml" ds:itemID="{2AB66BF1-A9C5-409C-9014-5BA35C95C423}">
  <ds:schemaRefs>
    <ds:schemaRef ds:uri="http://schemas.microsoft.com/office/2006/documentManagement/types"/>
    <ds:schemaRef ds:uri="http://purl.org/dc/terms/"/>
    <ds:schemaRef ds:uri="http://schemas.openxmlformats.org/package/2006/metadata/core-properties"/>
    <ds:schemaRef ds:uri="004d64b9-21e7-4e48-aacf-c62ad5a410db"/>
    <ds:schemaRef ds:uri="http://purl.org/dc/dcmitype/"/>
    <ds:schemaRef ds:uri="9a5f0895-2a06-4f9c-8c87-ab9698c6fc5f"/>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5D8F46-B679-4DFD-BBA3-B19B715D2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5f0895-2a06-4f9c-8c87-ab9698c6fc5f"/>
    <ds:schemaRef ds:uri="004d64b9-21e7-4e48-aacf-c62ad5a410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24581</TotalTime>
  <Words>2363</Words>
  <Application>Microsoft Office PowerPoint</Application>
  <PresentationFormat>On-screen Show (4:3)</PresentationFormat>
  <Paragraphs>458</Paragraphs>
  <Slides>31</Slides>
  <Notes>31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3" baseType="lpstr">
      <vt:lpstr>Arial</vt:lpstr>
      <vt:lpstr>Arial Narrow</vt:lpstr>
      <vt:lpstr>Book Antiqua</vt:lpstr>
      <vt:lpstr>Calibri</vt:lpstr>
      <vt:lpstr>Cambria Math</vt:lpstr>
      <vt:lpstr>Courier New</vt:lpstr>
      <vt:lpstr>Monotype Sorts</vt:lpstr>
      <vt:lpstr>Times New Roman</vt:lpstr>
      <vt:lpstr>Wingdings</vt:lpstr>
      <vt:lpstr>Custom Design</vt:lpstr>
      <vt:lpstr>NewLogo1</vt:lpstr>
      <vt:lpstr>Chart</vt:lpstr>
      <vt:lpstr>FLORIDA EDUCATION FINANCE PROGRAM (FEFP) FUNDING </vt:lpstr>
      <vt:lpstr>PowerPoint Presentation</vt:lpstr>
      <vt:lpstr>PowerPoint Presentation</vt:lpstr>
      <vt:lpstr>  </vt:lpstr>
      <vt:lpstr>PowerPoint Presentation</vt:lpstr>
      <vt:lpstr>PowerPoint Presentation</vt:lpstr>
      <vt:lpstr>Recalibration to 1.0</vt:lpstr>
      <vt:lpstr>Recalibration to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Size Reduction</vt:lpstr>
      <vt:lpstr>Class Size Compliance</vt:lpstr>
      <vt:lpstr>PowerPoint Presentation</vt:lpstr>
      <vt:lpstr>PowerPoint Presentation</vt:lpstr>
      <vt:lpstr>Administrative Fee</vt:lpstr>
      <vt:lpstr>Administrative Fee</vt:lpstr>
      <vt:lpstr>Administrative Fee</vt:lpstr>
      <vt:lpstr>PowerPoint Presentation</vt:lpstr>
      <vt:lpstr>PowerPoint Presentation</vt:lpstr>
      <vt:lpstr>PowerPoint Presentation</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Florida Department of Education</dc:creator>
  <cp:lastModifiedBy>Andrews, James</cp:lastModifiedBy>
  <cp:revision>321</cp:revision>
  <cp:lastPrinted>2019-10-18T17:00:35Z</cp:lastPrinted>
  <dcterms:created xsi:type="dcterms:W3CDTF">2013-02-28T15:55:32Z</dcterms:created>
  <dcterms:modified xsi:type="dcterms:W3CDTF">2022-10-04T17:52:25Z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0x010100584CE4DEAA5CB94A97D6CC04A28245B8</vt:lpwstr>
  </property>
</Properties>
</file>